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304" r:id="rId16"/>
    <p:sldId id="299" r:id="rId17"/>
    <p:sldId id="298" r:id="rId18"/>
    <p:sldId id="297" r:id="rId19"/>
    <p:sldId id="312" r:id="rId20"/>
    <p:sldId id="311" r:id="rId21"/>
    <p:sldId id="310" r:id="rId22"/>
    <p:sldId id="314" r:id="rId23"/>
    <p:sldId id="313" r:id="rId24"/>
    <p:sldId id="317" r:id="rId25"/>
    <p:sldId id="316" r:id="rId26"/>
    <p:sldId id="315" r:id="rId27"/>
    <p:sldId id="318" r:id="rId28"/>
    <p:sldId id="296" r:id="rId29"/>
    <p:sldId id="290" r:id="rId30"/>
    <p:sldId id="291" r:id="rId31"/>
    <p:sldId id="292" r:id="rId32"/>
    <p:sldId id="293" r:id="rId33"/>
    <p:sldId id="294" r:id="rId34"/>
    <p:sldId id="295" r:id="rId35"/>
    <p:sldId id="280" r:id="rId36"/>
  </p:sldIdLst>
  <p:sldSz cx="9144000" cy="5715000" type="screen16x1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Έλεγχος Αποθεμάτων ( Άρθρο 5 )</a:t>
            </a:r>
            <a:endParaRPr lang="el-GR" sz="34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62500" lnSpcReduction="20000"/>
          </a:bodyPr>
          <a:lstStyle/>
          <a:p>
            <a:pPr marL="0" algn="just">
              <a:buNone/>
            </a:pPr>
            <a:r>
              <a:rPr lang="el-GR" dirty="0" smtClean="0"/>
              <a:t>5.8.3 Στην ειδική περίπτωση διακίνησης αγαθών και διανομής αγαθών, που η παραδιδόμενη ποσότητα καθορίζεται από τον παραλήπτη μετά την έναρξη της διακίνησης, στο εκδιδόμενο στοιχείο διακίνησης, στη θέση των στοιχείων του αντισυμβαλλόμενου, αναγράφεται η λέξη «Διάφοροι» («Συγκεντρωτικό δελτίο διακίνησης»). Κατά την παράδοση των αποθεμάτων, εκδίδονται για κάθε επιμέρους παράδοση είτε άμεσα τα παραστατικά πώλησης (τιμολόγια, αποδείξεις λιανικών πωλήσεων), είτε παραστατικά διακίνησης αποθεμάτων είτε τηρείται αρχείο με τις απαιτούμενες πληροφορίες (είδος και ποσότητα) των παραδιδόμενων αγαθών, κατά παραλήπτη. Κατά την επιστροφή των μη παραδοθέντων αποθεμάτων δύναται να εκδίδεται σχετικό παραστατικό στο οποίο αναγράφεται το είδος και η ποσότητα των επιστρεφομένων αποθεμάτων είτε να αναγράφεται το υπόλοιπο της επιστρεφόμενης ποσότητας στο αρχικό παραστατικό, είτε να ενημερώνεται σχετικό αρχείο.</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5.8.4 Δεν απαιτείται η έκδοση του παραστατικού διακίνησης στις εξής περιπτώσεις:</a:t>
            </a:r>
            <a:endParaRPr lang="en-US" dirty="0" smtClean="0"/>
          </a:p>
          <a:p>
            <a:pPr>
              <a:buNone/>
            </a:pPr>
            <a:r>
              <a:rPr lang="el-GR" dirty="0" smtClean="0"/>
              <a:t>α) όταν διακινούνται αποθέματα μεταξύ επαγγελματικών εγκαταστάσεων της ίδιας οντότητας, οι οποίες βρίσκονται στον ίδιο ή σε συνεχόμενο κτιριακό χώρο,</a:t>
            </a:r>
            <a:endParaRPr lang="en-US" dirty="0" smtClean="0"/>
          </a:p>
          <a:p>
            <a:pPr>
              <a:buNone/>
            </a:pPr>
            <a:r>
              <a:rPr lang="el-GR" dirty="0" smtClean="0"/>
              <a:t>β) όταν η οντότητα χρησιμοποιεί εγκαταστάσεις που βρίσκονται σε παρακείμενα ακίνητα ή σε ακίνητα κείμενα το ένα αντίκρυ του άλλου και είναι ευχερής η διενέργεια ελεγκτικών επαληθεύσεων επί της ποσοτικής διακίνησης των αποθεμάτων της οντότητας,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a:bodyPr>
          <a:lstStyle/>
          <a:p>
            <a:pPr algn="just">
              <a:buNone/>
            </a:pPr>
            <a:r>
              <a:rPr lang="el-GR" sz="2600" dirty="0" smtClean="0"/>
              <a:t>γ) παράδοσης αγροτικών προϊόντων από παραγωγούς, είτε του ειδικού είτε του κανονικού καθεστώτος Φ.Π.Α., εφόσον το παραστατικό διακίνησης εκδίδεται από τον παραλήπτη αυτών (οντότητα). Στην περίπτωση αυτή αντίγραφο του παραστατικού διακίνησης παραδίδεται ή αποστέλλεται στον παραγωγό,</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62500" lnSpcReduction="20000"/>
          </a:bodyPr>
          <a:lstStyle/>
          <a:p>
            <a:pPr algn="just">
              <a:buNone/>
            </a:pPr>
            <a:r>
              <a:rPr lang="el-GR" dirty="0" smtClean="0"/>
              <a:t>δ) ειδικά, για την διακίνηση αγοραζομένου γάλακτος που παραλαμβάνεται από αγρότες-παραγωγούς (κτηνοτρόφοι), ανεξάρτητα εάν οι παραγωγοί αυτοί εντάσσονται στο κανονικό ή ειδικό καθεστώς Φ.Π.Α., δύναται να εκδίδεται από τις </a:t>
            </a:r>
            <a:r>
              <a:rPr lang="el-GR" dirty="0" err="1" smtClean="0"/>
              <a:t>παραλαμβάνουσες</a:t>
            </a:r>
            <a:r>
              <a:rPr lang="el-GR" dirty="0" smtClean="0"/>
              <a:t> οντότητες το παραστατικό διακίνησης, σύμφωνα με τα αναφερόμενα στις παραγράφους 8 και 9 του άρθρου 5. Εναλλακτικά, η </a:t>
            </a:r>
            <a:r>
              <a:rPr lang="el-GR" dirty="0" err="1" smtClean="0"/>
              <a:t>παραλαμβάνουσα</a:t>
            </a:r>
            <a:r>
              <a:rPr lang="el-GR" dirty="0" smtClean="0"/>
              <a:t> οντότητα δύναται να καταχωρεί σε κατάλληλο αρχείο (κατάσταση) με την παραλαβή του γάλακτος, τα στοιχεία των εμπλεκομένων μερών, την ποσότητα και το είδος (ζωική προέλευση) του διακινούμενου γάλακτος, καθώς και την ημερομηνία που γίνεται η διακίνηση. Για τις ανάγκες της οντότητας που παραδίδει το γάλα, δίνεται από την </a:t>
            </a:r>
            <a:r>
              <a:rPr lang="el-GR" dirty="0" err="1" smtClean="0"/>
              <a:t>παραλαμβάνουσα</a:t>
            </a:r>
            <a:r>
              <a:rPr lang="el-GR" dirty="0" smtClean="0"/>
              <a:t> οντότητα αντίγραφο της συνταχθείσας κατάστασης ή άλλη δήλωση με ανάλογο περιεχόμενο,</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ε) τα οριζόμενα στην παράγραφο (δ) έχουν εφαρμογή και σε ανάλογες περιπτώσεις παραλαβής διαφόρων αποθεμάτων από διαφορετικά πρόσωπα,</a:t>
            </a:r>
            <a:endParaRPr lang="en-US" dirty="0" smtClean="0"/>
          </a:p>
          <a:p>
            <a:pPr>
              <a:buNone/>
            </a:pPr>
            <a:r>
              <a:rPr lang="el-GR" dirty="0" smtClean="0"/>
              <a:t> στ) για τη διακίνηση ελαιοκάρπου από τους ελαιώνες των παραγωγών-αγροτών προς τα ελαιοτριβεία για έκθλιψη, δεδομένου ότι η μεταφορά ελαιοκάρπου παρουσιάζει ιδιομορφίες (δυσχέρειες στη συγκέντρωση, άγνωστο βάρος, μεταφορά με διάφορα μεταφορικά μέσα κ.λπ.),</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a:bodyPr>
          <a:lstStyle/>
          <a:p>
            <a:pPr algn="just">
              <a:buNone/>
            </a:pPr>
            <a:r>
              <a:rPr lang="el-GR" sz="2800" dirty="0" smtClean="0"/>
              <a:t>ζ) διακίνηση αγαθών από τα φυσικά πρόσωπα που αναφέρονται στην παράγραφο 1 του άρθρου 39, μεταξύ των οποίων είναι και οι αγρότες του ειδικού καθεστώτος Φ.Π.Α., δεδομένου ότι δεν υπόκεινται στις ρυθμίσεις αυτού του νόμου, δεν υποχρεούνται στην παρακολούθηση (διακίνηση, παράδοση, αποστολή) των αποθεμάτων τους,</a:t>
            </a:r>
            <a:endParaRPr lang="en-US" sz="2800" dirty="0" smtClean="0"/>
          </a:p>
          <a:p>
            <a:pPr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Autofit/>
          </a:bodyPr>
          <a:lstStyle/>
          <a:p>
            <a:pPr algn="just">
              <a:buNone/>
            </a:pPr>
            <a:r>
              <a:rPr lang="el-GR" sz="2800" dirty="0" smtClean="0"/>
              <a:t>η) διακίνηση παγίων (υπό την προϋπόθεση ότι δεν διακινούνται με σκοπό την πώληση τους) και διακίνηση ανταλλακτικών παγίων μεταξύ των εγκαταστάσεων της οντότητας, εφόσον δεν αποτελούν γι’ αυτήν αντικείμενο εμπορίας και προορίζονται αποκλειστικά για την αποκατάσταση βλαβών στις εγκαταστάσεις της,</a:t>
            </a:r>
            <a:endParaRPr lang="en-US" sz="2800" dirty="0" smtClean="0"/>
          </a:p>
          <a:p>
            <a:pPr algn="just">
              <a:buNone/>
            </a:pPr>
            <a:r>
              <a:rPr lang="el-GR" sz="2800" dirty="0" smtClean="0"/>
              <a:t> θ) διακίνηση κατεστραμμένων αποθεμάτων με σκοπό την απόρριψη αυτών,</a:t>
            </a:r>
            <a:endParaRPr lang="en-US" sz="2800" dirty="0" smtClean="0"/>
          </a:p>
          <a:p>
            <a:pPr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ι) διακίνηση αγαθών που δεν έχουν καμία εμπορευματική αξία για τον αποστολέα, για τον παραλήπτη ή για κάποιον τρίτο, διαζευκτικά ή αθροιστικά και η διάθεσή αυτών αυτούσιων ή μη, δεν επιφέρει κανένα έσοδο. Δεν εκδίδεται δηλαδή, το εν λόγω στοιχείο για τη διακίνηση άχρηστων ή ακατάλληλων εμπορευμάτων, προϊόντων ή υπολειμμάτων (π.χ. περισυλλογή και διακίνηση προς καταστροφή ή ανακύκλωση, ληγμένων φαρμακευτικών προϊόντων, υπό την προϋπόθεση ότι δεν ενσωματώνουν καμία εμπορευματική αξία), σε χώρους απόρριψης (π.χ. χωματερές, κ.λπ.),</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0000" lnSpcReduction="20000"/>
          </a:bodyPr>
          <a:lstStyle/>
          <a:p>
            <a:pPr algn="just">
              <a:buNone/>
            </a:pPr>
            <a:r>
              <a:rPr lang="el-GR" dirty="0" smtClean="0"/>
              <a:t>ια) για τις διακινήσεις των αποθεμάτων, τα οποία διατίθενται μέσω δικτύου συνεχούς ροής, δηλαδή για τις διακινήσεις φυσικού αερίου, ύδατος, αεριόφωτος, ηλεκτρικού ρεύματος και θερμικής ενέργειας,</a:t>
            </a:r>
            <a:endParaRPr lang="en-US" dirty="0" smtClean="0"/>
          </a:p>
          <a:p>
            <a:pPr algn="just">
              <a:buNone/>
            </a:pPr>
            <a:r>
              <a:rPr lang="el-GR" dirty="0" smtClean="0"/>
              <a:t> β) για τις διακινήσεις βιομηχανικών και βιοτεχνικών ειδών από λιανοπωλητές που διαθέτουν τα εμπορεύματα τους αποκλειστικά σε κινητές λαϊκές αγορές, σε παζάρια και στο πλανόδιο εμπόριο (πλανόδιοι πωλητές – κινητά καταστήματα), λαμβάνοντας υπόψη τις ιδιαιτερότητες των υπόψη συναλλαγών, υπό την προϋπόθεση ότι φέρουν μαζί τους τα παραστατικά αγορών των αποθεμάτων τους (επισημαίνεται ότι, η απαλλαγή αυτή δεν ισχύει για τις διακινήσεις αγροτικών προϊόντων, προς και από τις λαϊκές αγορές),</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dirty="0" smtClean="0"/>
              <a:t>ιγ) για τη διακίνηση από τους τεχνικούς των αναγκαίων εργαλείων και μηχανημάτων για την εκτέλεση και διεκπεραίωση των εργασιών τους,</a:t>
            </a:r>
            <a:endParaRPr lang="en-US" dirty="0" smtClean="0"/>
          </a:p>
          <a:p>
            <a:pPr algn="just">
              <a:buNone/>
            </a:pPr>
            <a:r>
              <a:rPr lang="el-GR" dirty="0" smtClean="0"/>
              <a:t> ιδ) για τη διακίνηση εφημερίδων και περιοδικών προς τα ΕΛ.ΤΑ. και τους συνδρομητές από τις επιχειρήσεις έκδοσης ή διακίνησης των ειδών αυτών,</a:t>
            </a:r>
            <a:endParaRPr lang="en-US" dirty="0" smtClean="0"/>
          </a:p>
          <a:p>
            <a:pPr algn="just">
              <a:buNone/>
            </a:pPr>
            <a:r>
              <a:rPr lang="el-GR" dirty="0" smtClean="0"/>
              <a:t> ιε) για τις επαναλαμβανόμενες χονδρικές πωλήσεις φαρμάκων, οπτικών και λοιπών ειδών στο δημόσιο ή σε άλλο ασφαλιστικό ταμείο, όταν τα πωλούμενα είδη παραδίδονται στους ασφαλισμένους,</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l-GR" sz="2800" b="1" dirty="0" smtClean="0"/>
              <a:t>9: Έλεγχος Αποθεμάτων ( Άρθρο 5 )</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a:bodyPr>
          <a:lstStyle/>
          <a:p>
            <a:pPr algn="just">
              <a:buNone/>
            </a:pPr>
            <a:r>
              <a:rPr lang="el-GR" sz="2600" dirty="0" smtClean="0"/>
              <a:t>ιστ) για τη διακίνηση υλικών εκσκαφής (μπάζα) είτε αυτά διακινούνται με ιδιόκτητα φορτηγά ή οχήματα τρίτου, καθόσον τα είδη αυτά δεν συμπληρώνουν τα εννοιολογικά χαρακτηριστικά των αποθεμάτων,</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err="1" smtClean="0"/>
              <a:t>ιζ</a:t>
            </a:r>
            <a:r>
              <a:rPr lang="el-GR" dirty="0" smtClean="0"/>
              <a:t>) για τη διακίνηση (α) αυτούσιων λατομικών προϊόντων (άμμου, σκύρου κ.λπ.) από κατασκευαστικές οντότητες, τα οποία παράγονται από τις ίδιες οντότητες για τα έργα που εκτελούνται από αυτές, (β) μεταλλεύματος, από εργοτάξιο σε εργοτάξιο και από εργοτάξιο σε χώρους αποθήκευσης, επεξεργασίας και εκφόρτωσης, κατά περίπτωση, που ενεργούνται από μεταλλευτικές οντότητες και (γ) πέτρας, χαλικιού, </a:t>
            </a:r>
            <a:r>
              <a:rPr lang="el-GR" dirty="0" err="1" smtClean="0"/>
              <a:t>αργιλοπετρώματος</a:t>
            </a:r>
            <a:r>
              <a:rPr lang="el-GR" dirty="0" smtClean="0"/>
              <a:t> και αργιλοχώματος, από οντότητες παραγωγής αδρανών υλικών, ασβέστη και τσιμέντου, από τους χώρους περισυλλογής ή εξόρυξης στους χώρους επεξεργασίας,</a:t>
            </a:r>
            <a:endParaRPr lang="en-US" dirty="0" smtClean="0"/>
          </a:p>
          <a:p>
            <a:pPr algn="just">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a:bodyPr>
          <a:lstStyle/>
          <a:p>
            <a:pPr algn="just">
              <a:buNone/>
            </a:pPr>
            <a:r>
              <a:rPr lang="el-GR" sz="2800" dirty="0" smtClean="0"/>
              <a:t>ιη) για τη διακίνηση από τα γραφεία τελετών ειδών που έχουν σχέση με το αντικείμενο των εργασιών των εν λόγω γραφείων με τα ειδικά διασκευασμένα αυτοκίνητά τους,</a:t>
            </a:r>
            <a:endParaRPr lang="en-US" sz="2800" dirty="0" smtClean="0"/>
          </a:p>
          <a:p>
            <a:pPr>
              <a:buNone/>
            </a:pPr>
            <a:r>
              <a:rPr lang="el-GR" sz="2800" dirty="0" smtClean="0"/>
              <a:t>ιθ) σε περίπτωση μεταφοράς επαγγελματικής εγκατάστασης της οντότητας.</a:t>
            </a:r>
            <a:endParaRPr lang="en-US" sz="2800" dirty="0" smtClean="0"/>
          </a:p>
          <a:p>
            <a:pPr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 5.8.5 Περιεχόμενο παραστατικού διακίνησης. Στο περιεχόμενο του στοιχείου διακίνησης, αναφέρονται κατ’ ελάχιστο, οι εξής πληροφορίες: </a:t>
            </a:r>
          </a:p>
          <a:p>
            <a:pPr>
              <a:buNone/>
            </a:pPr>
            <a:r>
              <a:rPr lang="el-GR" dirty="0" smtClean="0"/>
              <a:t>α) πλήρης επωνυμία ή το ονοματεπώνυμο, η διεύθυνση και ο Α.Φ.Μ. αποστολέα και παραλήπτη, </a:t>
            </a:r>
          </a:p>
          <a:p>
            <a:pPr>
              <a:buNone/>
            </a:pPr>
            <a:r>
              <a:rPr lang="el-GR" dirty="0" smtClean="0"/>
              <a:t>β) η ποσότητα και το είδος των διακινούμενων αγαθών αναλυτικά και </a:t>
            </a:r>
          </a:p>
          <a:p>
            <a:pPr>
              <a:buNone/>
            </a:pPr>
            <a:r>
              <a:rPr lang="el-GR" dirty="0" smtClean="0"/>
              <a:t>γ) η ημερομηνία που έγινε η διακίνηση.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dirty="0" smtClean="0"/>
              <a:t>Οίκοθεν νοείται ότι αναγράφεται η διεύθυνση στην οποία παραδίδονται τα αγαθά, εάν διαφέρει από τη διεύθυνση της έδρας του παραλήπτη. Σημειώνεται ότι, δεν υπάρχει η υποχρέωση αναγραφής, μεταξύ άλλων, της ώρας παράδοσης ή αποστολής, του αριθμού κυκλοφορίας του φορτηγού αυτοκινήτου ή του πλωτού μέσου, του τόπου αποστολής και του τόπου προορισμού κ.λπ. χωρίς να συνιστά παράβαση η αναγραφή οποιουδήποτε επιπλέον περιεχομένου. Ωστόσο, η εμπλεκόμενη οντότητα έχει σε κάθε περίπτωση την υποχρέωση να τεκμηριώνει επαρκώς τη διακίνηση των αποθεμάτων της.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5.8.6 Έκδοση σε ηλεκτρονική μορφή Το παραστατικό διακίνησης αποθεμάτων, μπορεί να εκδίδεται σε ηλεκτρονική μορφή, εφόσον με κατάλληλες δικλείδες διασφαλίζεται ότι, ο χρόνος έκδοσης αυτού είναι πριν από την έναρξη της διακίνησης των αποθεμάτων (π.χ. αποστολή δελτίου αποστολής στον παραλήπτη στο σώμα ηλεκτρονικής επιστολής - e-</a:t>
            </a:r>
            <a:r>
              <a:rPr lang="el-GR" sz="2700" dirty="0" err="1" smtClean="0"/>
              <a:t>mail</a:t>
            </a:r>
            <a:r>
              <a:rPr lang="el-GR" sz="2700" dirty="0" smtClean="0"/>
              <a:t>).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85000" lnSpcReduction="10000"/>
          </a:bodyPr>
          <a:lstStyle/>
          <a:p>
            <a:pPr marL="0" algn="just">
              <a:buNone/>
            </a:pPr>
            <a:r>
              <a:rPr lang="el-GR" dirty="0" smtClean="0"/>
              <a:t>Για την έκδοση, σε ηλεκτρονική μορφή, του στοιχείου διακίνησης αποθεμάτων εφαρμόζονται αναλογικά τα αναφερόμενα στα άρθρα 14 και 15 του παρόντος νόμου περί ηλεκτρονικού τιμολογίου και αυθεντικότητας, ακεραιότητας και αναγνωσιμότητάς του. </a:t>
            </a:r>
            <a:endParaRPr lang="en-US" dirty="0" smtClean="0"/>
          </a:p>
          <a:p>
            <a:pPr marL="0" algn="just">
              <a:buNone/>
            </a:pPr>
            <a:r>
              <a:rPr lang="el-GR" dirty="0" smtClean="0"/>
              <a:t> Διευκρινίζεται ότι, η έκδοση σε ηλεκτρονική μορφή του στοιχείου διακίνησης αποθεμάτων μπορεί να διενεργείται και μέσω παρόχων ηλεκτρονικών υπηρεσιών.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Επίσης, το στοιχείο διακίνησης αποθεμάτων ως συνοδευτικό στοιχείο διακίνησης μπορεί να βρίσκεται, κατά τη διάρκεια της διακίνησης, σε οποιοδήποτε μέσο αποθήκευσης σε ηλεκτρονική μορφή, με δυνατότητα ανάγνωσης στην περίπτωση που αυτό απαιτηθεί από το φορολογικό έλεγχο, ενώ στον αντισυμβαλλόμενο μπορεί να παραδίδεται, ομοίως, σε οποιαδήποτε ηλεκτρονική μορφή. Ανάλογη εφαρμογή υπάρχει και όταν το τιμολόγιο πώλησης υποκαθιστά το παραστατικό (δελτίο) διακίνησης.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Έλεγχος Αποθεμάτων ( Άρθρο 5 )</a:t>
            </a:r>
            <a:endParaRPr lang="en-US"/>
          </a:p>
        </p:txBody>
      </p:sp>
      <p:sp>
        <p:nvSpPr>
          <p:cNvPr id="3" name="2 - Θέση περιεχομένου"/>
          <p:cNvSpPr>
            <a:spLocks noGrp="1"/>
          </p:cNvSpPr>
          <p:nvPr>
            <p:ph idx="1"/>
          </p:nvPr>
        </p:nvSpPr>
        <p:spPr/>
        <p:txBody>
          <a:bodyPr>
            <a:normAutofit lnSpcReduction="10000"/>
          </a:bodyPr>
          <a:lstStyle/>
          <a:p>
            <a:pPr marL="0" algn="just">
              <a:buNone/>
            </a:pPr>
            <a:r>
              <a:rPr lang="el-GR" dirty="0" smtClean="0"/>
              <a:t>5.8.7 Επισημαίνεται ότι όλες οι αποφάσεις για μη έκδοση δελτίου αποστολής ή την έκδοσή του κατά διαφορετικό τρόπο, οι οποίες είχαν εκδοθεί από τους Προϊσταμένους Δ.Ο.Υ. ή τους Επιθεωρητές βάσει των εξουσιοδοτικών διατάξεων του </a:t>
            </a:r>
            <a:r>
              <a:rPr lang="el-GR" dirty="0" err="1" smtClean="0"/>
              <a:t>προϊσχύσαντος</a:t>
            </a:r>
            <a:r>
              <a:rPr lang="el-GR" dirty="0" smtClean="0"/>
              <a:t> Κ.Β.Σ. ή του Κ.Φ.Α.Σ. παύουν να ισχύουν από 1ης Ιανουαρίου 2015 και μετά.</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lgn="just">
              <a:buNone/>
            </a:pPr>
            <a:r>
              <a:rPr lang="el-GR" dirty="0" smtClean="0"/>
              <a:t>Στην ενότητα αυτήν θα αναλύσουμε τον τρόπο με τον οποίο η </a:t>
            </a:r>
            <a:r>
              <a:rPr lang="el-GR" dirty="0" smtClean="0"/>
              <a:t>οντότητα χρησιμοποιεί ιδιαίτερους </a:t>
            </a:r>
            <a:r>
              <a:rPr lang="el-GR" dirty="0" smtClean="0"/>
              <a:t>κανόνες για την παρακολούθηση των παραλαμβανόμενων και αποστελλόμενων αποθεμάτων, είτε έχουν τιμολογηθεί είτε όχι</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8.</a:t>
            </a:r>
            <a:r>
              <a:rPr lang="el-GR" sz="2700" dirty="0" smtClean="0"/>
              <a:t> Ειδικά, η οντότητα παρακολουθεί με κατάλληλες δικλίδες τα παραλαμβανόμενα και αποστελλόμενα αποθέματα, είτε έχουν τιμολογηθεί είτε όχι. Ομοίως παρακολουθεί τα αποθέματά της σε χώρους τρίτων ή τα αποθέματα τρίτων σε δικούς της χώρους. Κατ’ ελάχιστον, για τις διακινήσεις αυτές, παρακολουθούνται: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α) Η πλήρης επωνυμία ή το ονοματεπώνυμο, η διεύθυνση και ο Αριθμός Φορολογικού Μητρώου (Α.Φ.Μ.) του εμπλεκόμενου μέρους. </a:t>
            </a:r>
            <a:endParaRPr lang="en-US" dirty="0" smtClean="0"/>
          </a:p>
          <a:p>
            <a:pPr>
              <a:buNone/>
            </a:pPr>
            <a:r>
              <a:rPr lang="el-GR" dirty="0" smtClean="0"/>
              <a:t>β) Η ποσότητα και το είδος των διακινούμενων αγαθών. </a:t>
            </a:r>
            <a:endParaRPr lang="en-US" dirty="0" smtClean="0"/>
          </a:p>
          <a:p>
            <a:pPr>
              <a:buNone/>
            </a:pPr>
            <a:r>
              <a:rPr lang="el-GR" dirty="0" smtClean="0"/>
              <a:t>γ) Η ημερομηνία που έγινε η διακίνηση.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ΕΡΜΗΝΕΙΑ ΠΟΛ 1003</a:t>
            </a:r>
            <a:endParaRPr lang="en-US" dirty="0" smtClean="0"/>
          </a:p>
          <a:p>
            <a:pPr marL="0" algn="just">
              <a:buNone/>
            </a:pPr>
            <a:r>
              <a:rPr lang="el-GR" dirty="0" smtClean="0"/>
              <a:t>5.8.1 Η παράγραφος αυτή θέτει ιδιαίτερους κανόνες για την παρακολούθηση των παραλαμβανόμενων και αποστελλόμενων αποθεμάτων, είτε έχουν τιμολογηθεί είτε όχι. Η έννοια των αποθεμάτων παρατίθεται στο Παράρτημα Α. Η οντότητα απαιτείται να είναι σε θέση να τεκμηριώνει οποτεδήποτε στη διάρκεια του χρόνου, τις για οποιοδήποτε σκοπό, διακινήσεις αγαθών, απευθείας ή μέσω τρίτου. Το παραστατικό διακίνησης μπορεί να φέρει οποιονδήποτε κατάλληλο, ενδεικτικό της φύσης του, τίτλο, όπως «Παραστατικό Διακίνησης», «Δελτίο Αποστολής», «Συνοδευτικό Διακίνησης Αποθεμάτων», «Έγγραφο διακίνησης μη </a:t>
            </a:r>
            <a:r>
              <a:rPr lang="el-GR" dirty="0" smtClean="0"/>
              <a:t>τιμολογημένων </a:t>
            </a:r>
            <a:r>
              <a:rPr lang="el-GR" dirty="0" smtClean="0"/>
              <a:t>αποθεμάτων» «Συγκεντρωτικό δελτίο διακίνησης», κλπ.</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Έλεγχος Αποθεμάτων ( Άρθρο 5 )</a:t>
            </a:r>
            <a:endParaRPr lang="en-US"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5.8.2 Το παραστατικό διακίνησης εκδίδεται, σε κατάλληλο χρόνο, για την αποστολή ή την παράδοση ή τη διακίνηση των αποθεμάτων, συνοδεύει τα αποθέματα μέχρι τον τελικό προορισμό τους και διαφυλάσσεται από τους αντισυμβαλλόμενους, πλην των ιδιωτών. Δεν απαιτείται έκδοση παραστατικού διακίνησης εφόσον εκδίδεται άμεσα τιμολόγιο πώλησης που συνοδεύει τα αγαθά κατά τη διακίνησή τους, δηλαδή στην περίπτωση αυτή το τιμολόγιο είναι και έγγραφο διακίνησης. Επί ηλεκτρονικής έκδοσης παραστατικού απαιτείται να υπάρχει πρόσβαση στα δεδομένα του στοιχείου στη διάρκεια της διακίνησης για ελεγκτικούς σκοπούς. Διευκρινίζεται επίσης, ότι το παραστατικό διακίνησης εκδίδεται ανεξάρτητα από το εάν η διακίνηση διενεργείται με μεταφορικά μέσα του πωλητή ή οποιουδήποτε τρίτου.</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1340</TotalTime>
  <Words>2071</Words>
  <Application>Microsoft Office PowerPoint</Application>
  <PresentationFormat>Προβολή στην οθόνη (16:10)</PresentationFormat>
  <Paragraphs>152</Paragraphs>
  <Slides>35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Έλεγχος Αποθεμάτων ( Άρθρο 5 )</vt:lpstr>
      <vt:lpstr>Βιβλιογραφία</vt:lpstr>
      <vt:lpstr>Σημείωμα Αναφοράς</vt:lpstr>
      <vt:lpstr>Σημείωμα Αδειοδότησης</vt:lpstr>
      <vt:lpstr>Διαφάνεια 32</vt:lpstr>
      <vt:lpstr>Διαφάνεια 33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199</cp:revision>
  <dcterms:created xsi:type="dcterms:W3CDTF">2012-09-06T09:03:05Z</dcterms:created>
  <dcterms:modified xsi:type="dcterms:W3CDTF">2015-11-24T15:57:43Z</dcterms:modified>
</cp:coreProperties>
</file>