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440" r:id="rId13"/>
    <p:sldId id="441" r:id="rId14"/>
    <p:sldId id="442" r:id="rId15"/>
    <p:sldId id="434" r:id="rId16"/>
    <p:sldId id="444" r:id="rId17"/>
    <p:sldId id="443" r:id="rId18"/>
    <p:sldId id="445" r:id="rId19"/>
    <p:sldId id="446" r:id="rId20"/>
    <p:sldId id="447" r:id="rId21"/>
    <p:sldId id="448" r:id="rId22"/>
    <p:sldId id="450" r:id="rId23"/>
    <p:sldId id="451" r:id="rId24"/>
    <p:sldId id="452" r:id="rId25"/>
    <p:sldId id="453" r:id="rId26"/>
    <p:sldId id="455" r:id="rId27"/>
    <p:sldId id="456" r:id="rId28"/>
    <p:sldId id="322" r:id="rId29"/>
    <p:sldId id="323" r:id="rId30"/>
    <p:sldId id="324" r:id="rId31"/>
    <p:sldId id="277" r:id="rId32"/>
    <p:sldId id="278" r:id="rId33"/>
    <p:sldId id="291" r:id="rId34"/>
    <p:sldId id="279" r:id="rId35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26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 χρήση της </a:t>
            </a:r>
            <a:r>
              <a:rPr lang="en-US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 Ηλεκτρονικό εμπόριο (ΙΙ)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2636912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Το επόμενο απλό παράδειγμα δείχνει πως μπορούμε να εκτελέσουμε ερώτημα επιλογής σε μία βάση δεδομένων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014" y="906825"/>
            <a:ext cx="8925860" cy="540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59" y="1916832"/>
            <a:ext cx="95050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…συνέχεια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772816"/>
            <a:ext cx="9793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Στο παραπάνω παράδειγμα έχουμε φτιάξει στην βάση δεδομένων </a:t>
            </a:r>
            <a:r>
              <a:rPr lang="el-GR" sz="3200" b="1" dirty="0" err="1" smtClean="0"/>
              <a:t>test</a:t>
            </a:r>
            <a:r>
              <a:rPr lang="el-GR" sz="3200" dirty="0" smtClean="0"/>
              <a:t> έναν πίνακα με τα πεδία </a:t>
            </a:r>
            <a:r>
              <a:rPr lang="el-GR" sz="3200" b="1" dirty="0" err="1" smtClean="0">
                <a:solidFill>
                  <a:srgbClr val="FF0000"/>
                </a:solidFill>
              </a:rPr>
              <a:t>name</a:t>
            </a:r>
            <a:r>
              <a:rPr lang="el-GR" sz="3200" b="1" dirty="0" smtClean="0">
                <a:solidFill>
                  <a:srgbClr val="FF0000"/>
                </a:solidFill>
              </a:rPr>
              <a:t>, </a:t>
            </a:r>
            <a:r>
              <a:rPr lang="el-GR" sz="3200" b="1" dirty="0" err="1" smtClean="0">
                <a:solidFill>
                  <a:srgbClr val="FF0000"/>
                </a:solidFill>
              </a:rPr>
              <a:t>job</a:t>
            </a:r>
            <a:r>
              <a:rPr lang="el-GR" sz="3200" b="1" dirty="0" smtClean="0">
                <a:solidFill>
                  <a:srgbClr val="FF0000"/>
                </a:solidFill>
              </a:rPr>
              <a:t>, </a:t>
            </a:r>
            <a:r>
              <a:rPr lang="el-GR" sz="3200" b="1" dirty="0" err="1" smtClean="0">
                <a:solidFill>
                  <a:srgbClr val="FF0000"/>
                </a:solidFill>
              </a:rPr>
              <a:t>code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Τα δύο πρώτα είναι αλφαριθμητικά και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το τρίτο</a:t>
            </a:r>
            <a:r>
              <a:rPr lang="en-US" sz="2800" dirty="0" smtClean="0"/>
              <a:t> </a:t>
            </a:r>
            <a:r>
              <a:rPr lang="el-GR" sz="2800" dirty="0" smtClean="0"/>
              <a:t>είναι ακέραιος και είναι το κλειδί της βάσεως. 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484784"/>
            <a:ext cx="97930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Αν και το παραπάνω παράδειγμα είναι επιτυχές δεν εμφανίζει κάτι στην οθόνη. Η βάση μου έχει αρκετές γραμμές</a:t>
            </a:r>
            <a:r>
              <a:rPr lang="en-US" sz="3200" dirty="0" smtClean="0"/>
              <a:t> </a:t>
            </a:r>
            <a:r>
              <a:rPr lang="el-GR" sz="3200" dirty="0" smtClean="0"/>
              <a:t>αλλά καμία δεν εμφανίζεται επί της οθόνης. </a:t>
            </a:r>
          </a:p>
          <a:p>
            <a:endParaRPr lang="el-GR" sz="28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Αυτό γίνεται γιατί με το που εκτελείται ένα ερώτημα τα αποτελέσματα αποθηκεύονται σε δυαδική μορφή στην μεταβλητή που ανατίθεται το ερώτημα, στην παραπάνω περίπτωση στην μεταβλητή </a:t>
            </a:r>
            <a:r>
              <a:rPr lang="el-GR" sz="2800" b="1" dirty="0" smtClean="0">
                <a:solidFill>
                  <a:srgbClr val="FF0000"/>
                </a:solidFill>
              </a:rPr>
              <a:t>$</a:t>
            </a:r>
            <a:r>
              <a:rPr lang="en-US" sz="2800" b="1" dirty="0" smtClean="0">
                <a:solidFill>
                  <a:srgbClr val="FF0000"/>
                </a:solidFill>
              </a:rPr>
              <a:t>result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484784"/>
            <a:ext cx="9793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Για να μπορέσουμε λοιπόν να ανακτήσουμε αυτές τις</a:t>
            </a:r>
          </a:p>
          <a:p>
            <a:r>
              <a:rPr lang="el-GR" sz="3200" dirty="0" smtClean="0"/>
              <a:t>πλειάδες θα πρέπει να επεξεργαστούμε τα δεδομένα στο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result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με την συνάρτηση 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3200" b="1" dirty="0" err="1" smtClean="0">
                <a:solidFill>
                  <a:srgbClr val="FF0000"/>
                </a:solidFill>
              </a:rPr>
              <a:t>myql_fetch_array</a:t>
            </a:r>
            <a:r>
              <a:rPr lang="el-GR" sz="3200" b="1" dirty="0" smtClean="0">
                <a:solidFill>
                  <a:srgbClr val="FF0000"/>
                </a:solidFill>
              </a:rPr>
              <a:t>()</a:t>
            </a:r>
            <a:r>
              <a:rPr lang="el-GR" sz="3200" dirty="0" smtClean="0"/>
              <a:t> </a:t>
            </a:r>
          </a:p>
          <a:p>
            <a:r>
              <a:rPr lang="el-GR" sz="3200" dirty="0" smtClean="0"/>
              <a:t>που αναλαμβάνει να φέρει μία προς μία τις όποιες γραμμές υπάρχουν σε αυτόν τον πίνακα. </a:t>
            </a:r>
          </a:p>
          <a:p>
            <a:endParaRPr lang="el-GR" sz="3200" dirty="0" smtClean="0"/>
          </a:p>
          <a:p>
            <a:r>
              <a:rPr lang="el-GR" sz="3200" dirty="0" smtClean="0"/>
              <a:t>Το επόμενο παράδειγμα ολοκληρώνει αυτό που είδαμε προηγουμένως: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062" y="725760"/>
            <a:ext cx="842493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6" y="692696"/>
            <a:ext cx="8712968" cy="60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762938"/>
            <a:ext cx="9793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</a:t>
            </a:r>
            <a:r>
              <a:rPr lang="el-GR" sz="3200" b="1" dirty="0" err="1" smtClean="0">
                <a:solidFill>
                  <a:srgbClr val="FF0000"/>
                </a:solidFill>
              </a:rPr>
              <a:t>mysql_fetch_array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αναλαμβάνει να </a:t>
            </a:r>
            <a:r>
              <a:rPr lang="el-GR" sz="3200" b="1" u="sng" dirty="0" smtClean="0"/>
              <a:t>σπάσει </a:t>
            </a:r>
            <a:r>
              <a:rPr lang="el-GR" sz="3200" dirty="0" smtClean="0"/>
              <a:t>το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result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σε γραμμές. Κάθε</a:t>
            </a:r>
            <a:r>
              <a:rPr lang="en-US" sz="3200" dirty="0" smtClean="0"/>
              <a:t> </a:t>
            </a:r>
            <a:r>
              <a:rPr lang="el-GR" sz="3200" dirty="0" smtClean="0"/>
              <a:t>κλήση σε αυτήν λαμβάνει την επόμενη γραμμή.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Το αποτέλεσμα της</a:t>
            </a:r>
            <a:r>
              <a:rPr lang="en-US" sz="2800" dirty="0" smtClean="0"/>
              <a:t> </a:t>
            </a:r>
            <a:r>
              <a:rPr lang="el-GR" sz="2800" dirty="0" smtClean="0"/>
              <a:t>συναρτήσεως είναι ένας πίνακας με μήκος ίσο με το πλήθος των στοιχείων κάθε</a:t>
            </a:r>
          </a:p>
          <a:p>
            <a:pPr lvl="1"/>
            <a:r>
              <a:rPr lang="el-GR" sz="2800" dirty="0" smtClean="0"/>
              <a:t>πλειάδας. </a:t>
            </a:r>
            <a:endParaRPr lang="en-US" sz="2800" dirty="0" smtClean="0"/>
          </a:p>
          <a:p>
            <a:pPr lvl="2">
              <a:buFont typeface="Wingdings" pitchFamily="2" charset="2"/>
              <a:buChar char="Ø"/>
            </a:pPr>
            <a:r>
              <a:rPr lang="el-GR" sz="2400" dirty="0" smtClean="0"/>
              <a:t>Αυτό σημαίνει πως μπορούμε να</a:t>
            </a:r>
            <a:r>
              <a:rPr lang="en-US" sz="2400" dirty="0" smtClean="0"/>
              <a:t> </a:t>
            </a:r>
            <a:r>
              <a:rPr lang="el-GR" sz="2400" dirty="0" smtClean="0"/>
              <a:t>ταξινομήσουμε τον πίνακα ή να το</a:t>
            </a:r>
            <a:r>
              <a:rPr lang="en-US" sz="2400" dirty="0" smtClean="0"/>
              <a:t> </a:t>
            </a:r>
            <a:r>
              <a:rPr lang="el-GR" sz="2400" dirty="0" smtClean="0"/>
              <a:t>επεξεργαστούμε με κάποια από τις συναρτήσεις που έχουμε δει σε προηγούμενη</a:t>
            </a:r>
            <a:r>
              <a:rPr lang="en-US" sz="2400" dirty="0" smtClean="0"/>
              <a:t> </a:t>
            </a:r>
            <a:r>
              <a:rPr lang="el-GR" sz="2400" dirty="0" smtClean="0"/>
              <a:t>ενότητα για τον χειρισμό πινάκων.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762938"/>
            <a:ext cx="97930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προηγούμενο παράδειγμα δεν είναι πλήρες. Μπορεί να τυπώνει στην οθόνη τα πεδία ενός πίνακα αλλά δεν τυπώνει τα ονόματα των πεδίων.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Έτσι, αν δεν ξέρουμε την δομή ενός πίνακα δεν θα μπορέσουμε να καταλάβουμε τι παριστάνει κάθε στήλη. 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Επομένως, υπάρχει η συνάρτηση 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$fields=</a:t>
            </a:r>
            <a:r>
              <a:rPr lang="en-US" sz="3200" b="1" dirty="0" err="1" smtClean="0">
                <a:solidFill>
                  <a:srgbClr val="FF0000"/>
                </a:solidFill>
              </a:rPr>
              <a:t>mysql_list_fields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database,table,link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439161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 χρήση της </a:t>
            </a:r>
            <a:r>
              <a:rPr lang="en-US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 Ηλεκτρονικό εμπόριο (ΙΙ)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340768"/>
            <a:ext cx="97930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$fields=</a:t>
            </a:r>
            <a:r>
              <a:rPr lang="en-US" sz="3200" b="1" dirty="0" err="1" smtClean="0">
                <a:solidFill>
                  <a:srgbClr val="FF0000"/>
                </a:solidFill>
              </a:rPr>
              <a:t>mysql_list_fields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database,table,link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pPr algn="ctr"/>
            <a:endParaRPr lang="el-GR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πρώτο όρισμα είναι το όνομα της βάσεως για την οποία ενδιαφερόμαστε.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δεύτερο όρισμα είναι το όνομα του πίνακα και το τρίτο όρισμα είναι ο </a:t>
            </a:r>
            <a:r>
              <a:rPr lang="el-GR" sz="3200" dirty="0" err="1" smtClean="0"/>
              <a:t>περιγραφέας</a:t>
            </a:r>
            <a:r>
              <a:rPr lang="el-GR" sz="3200" dirty="0" smtClean="0"/>
              <a:t> της βάσεως δεδομένων. Το αποτέλεσμα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είτε θα είναι </a:t>
            </a:r>
            <a:r>
              <a:rPr lang="el-GR" sz="2800" b="1" dirty="0" smtClean="0"/>
              <a:t>FALSE</a:t>
            </a:r>
            <a:r>
              <a:rPr lang="el-GR" sz="2800" dirty="0" smtClean="0"/>
              <a:t> αν υπάρχει κάποιο σφάλμα (ανύπαρκτος πίνακας)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είτε θα είναι μία λίστα με τα ονόματα των πεδίων του πίνακα.</a:t>
            </a:r>
            <a:r>
              <a:rPr lang="el-GR" sz="3200" dirty="0" smtClean="0"/>
              <a:t>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124744"/>
            <a:ext cx="97930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ξέρουμε πόσα πεδία έχει ένας πίνακας</a:t>
            </a:r>
          </a:p>
          <a:p>
            <a:r>
              <a:rPr lang="el-GR" sz="3200" dirty="0" smtClean="0"/>
              <a:t>αρκεί να καλέσουμε την συνάρτηση:</a:t>
            </a:r>
          </a:p>
          <a:p>
            <a:endParaRPr lang="el-GR" sz="3200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$columns=</a:t>
            </a:r>
            <a:r>
              <a:rPr lang="en-US" sz="3200" b="1" dirty="0" err="1" smtClean="0">
                <a:solidFill>
                  <a:srgbClr val="FF0000"/>
                </a:solidFill>
              </a:rPr>
              <a:t>mysql_num_fields</a:t>
            </a:r>
            <a:r>
              <a:rPr lang="en-US" sz="3200" b="1" dirty="0" smtClean="0">
                <a:solidFill>
                  <a:srgbClr val="FF0000"/>
                </a:solidFill>
              </a:rPr>
              <a:t>($fields)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συνάρτηση αυτή θα επιστρέψει το πλήθος των στηλών που υπάρχουν στην λίστα </a:t>
            </a:r>
            <a:r>
              <a:rPr lang="el-GR" sz="2800" b="1" dirty="0" smtClean="0">
                <a:solidFill>
                  <a:srgbClr val="FF0000"/>
                </a:solidFill>
              </a:rPr>
              <a:t>$</a:t>
            </a:r>
            <a:r>
              <a:rPr lang="en-US" sz="2800" b="1" dirty="0" smtClean="0">
                <a:solidFill>
                  <a:srgbClr val="FF0000"/>
                </a:solidFill>
              </a:rPr>
              <a:t>fields.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λίστα $</a:t>
            </a:r>
            <a:r>
              <a:rPr lang="en-US" sz="2800" dirty="0" smtClean="0"/>
              <a:t>fields </a:t>
            </a:r>
            <a:r>
              <a:rPr lang="el-GR" sz="2800" dirty="0" smtClean="0"/>
              <a:t>προήλθε από την </a:t>
            </a:r>
            <a:r>
              <a:rPr lang="en-US" sz="2800" b="1" dirty="0" err="1" smtClean="0">
                <a:solidFill>
                  <a:srgbClr val="FF0000"/>
                </a:solidFill>
              </a:rPr>
              <a:t>mysql_list_fields</a:t>
            </a:r>
            <a:r>
              <a:rPr lang="en-US" sz="2800" b="1" dirty="0" smtClean="0">
                <a:solidFill>
                  <a:srgbClr val="FF0000"/>
                </a:solidFill>
              </a:rPr>
              <a:t>().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συνέχεια, με την συνάρτηση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$fieldname=</a:t>
            </a:r>
            <a:r>
              <a:rPr lang="en-US" sz="3200" b="1" dirty="0" err="1" smtClean="0">
                <a:solidFill>
                  <a:srgbClr val="FF0000"/>
                </a:solidFill>
              </a:rPr>
              <a:t>mysql_field_name</a:t>
            </a:r>
            <a:r>
              <a:rPr lang="en-US" sz="3200" b="1" dirty="0" smtClean="0">
                <a:solidFill>
                  <a:srgbClr val="FF0000"/>
                </a:solidFill>
              </a:rPr>
              <a:t>($</a:t>
            </a:r>
            <a:r>
              <a:rPr lang="en-US" sz="3200" b="1" dirty="0" err="1" smtClean="0">
                <a:solidFill>
                  <a:srgbClr val="FF0000"/>
                </a:solidFill>
              </a:rPr>
              <a:t>fields,pos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l-GR" sz="3200" dirty="0" smtClean="0"/>
              <a:t>λαμβάνουμε το όνομα του πεδίου, σαν αλφαριθμητικό πλέον, από την </a:t>
            </a:r>
            <a:r>
              <a:rPr lang="el-GR" sz="3200" u="sng" dirty="0" smtClean="0"/>
              <a:t>λίστα</a:t>
            </a:r>
            <a:r>
              <a:rPr lang="el-GR" sz="3200" dirty="0" smtClean="0"/>
              <a:t> </a:t>
            </a:r>
            <a:r>
              <a:rPr lang="en-US" sz="3200" b="1" dirty="0" smtClean="0"/>
              <a:t>fields</a:t>
            </a:r>
            <a:r>
              <a:rPr lang="en-US" sz="3200" dirty="0" smtClean="0"/>
              <a:t> </a:t>
            </a:r>
            <a:r>
              <a:rPr lang="el-GR" sz="3200" dirty="0" smtClean="0"/>
              <a:t>στην </a:t>
            </a:r>
            <a:r>
              <a:rPr lang="el-GR" sz="3200" u="sng" dirty="0" smtClean="0"/>
              <a:t>θέση</a:t>
            </a:r>
            <a:r>
              <a:rPr lang="el-GR" sz="3200" dirty="0" smtClean="0"/>
              <a:t> </a:t>
            </a:r>
            <a:r>
              <a:rPr lang="en-US" sz="3200" b="1" dirty="0" smtClean="0"/>
              <a:t>pos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942" y="2276872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Το αρχικό μας παράδειγμα ολοκληρωμένο τώρα και με</a:t>
            </a:r>
          </a:p>
          <a:p>
            <a:r>
              <a:rPr lang="el-GR" sz="3200" dirty="0" smtClean="0"/>
              <a:t>ονόματα πεδίων έχει ως ακολούθως: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046" y="692696"/>
            <a:ext cx="8352927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98" y="698435"/>
            <a:ext cx="8640960" cy="611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6" y="1196752"/>
            <a:ext cx="9040504" cy="490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26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Ανάκτηση πλειάδων με τη χρήση της συνάρτησης </a:t>
            </a:r>
            <a:r>
              <a:rPr lang="el-GR" sz="3200" b="1" dirty="0" err="1" smtClean="0"/>
              <a:t>mysql_query</a:t>
            </a:r>
            <a:r>
              <a:rPr lang="el-GR" sz="3200" b="1" dirty="0" smtClean="0"/>
              <a:t>(</a:t>
            </a:r>
            <a:r>
              <a:rPr lang="el-GR" sz="3200" b="1" dirty="0" err="1" smtClean="0"/>
              <a:t>query,link</a:t>
            </a:r>
            <a:r>
              <a:rPr lang="el-GR" sz="3200" b="1" dirty="0" smtClean="0"/>
              <a:t>).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Ανάκτηση πλειάδων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</a:t>
            </a:r>
            <a:r>
              <a:rPr lang="el-GR" sz="3200" dirty="0" smtClean="0"/>
              <a:t> </a:t>
            </a:r>
            <a:r>
              <a:rPr lang="el-GR" sz="3200" b="1" dirty="0" err="1" smtClean="0"/>
              <a:t>mysql_query</a:t>
            </a:r>
            <a:r>
              <a:rPr lang="el-GR" sz="3200" b="1" dirty="0" smtClean="0"/>
              <a:t>(</a:t>
            </a:r>
            <a:r>
              <a:rPr lang="el-GR" sz="3200" b="1" dirty="0" err="1" smtClean="0"/>
              <a:t>query,link</a:t>
            </a:r>
            <a:r>
              <a:rPr lang="el-GR" sz="3200" b="1" dirty="0" smtClean="0"/>
              <a:t>).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χρήση της </a:t>
            </a:r>
            <a:r>
              <a:rPr lang="el-GR" dirty="0" err="1" smtClean="0"/>
              <a:t>MySQL</a:t>
            </a:r>
            <a:r>
              <a:rPr lang="el-GR" dirty="0" smtClean="0"/>
              <a:t> στο Ηλεκτρονικό εμπόριο (ΙΙ)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Ανάκτηση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412776"/>
            <a:ext cx="97930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βασικότερη συνάρτηση που θα δούμε είναι η </a:t>
            </a:r>
          </a:p>
          <a:p>
            <a:pPr lvl="6"/>
            <a:r>
              <a:rPr lang="el-GR" sz="3200" b="1" dirty="0" err="1" smtClean="0">
                <a:solidFill>
                  <a:srgbClr val="FF0000"/>
                </a:solidFill>
              </a:rPr>
              <a:t>mysql_query</a:t>
            </a:r>
            <a:r>
              <a:rPr lang="el-GR" sz="3200" b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err="1" smtClean="0">
                <a:solidFill>
                  <a:srgbClr val="FF0000"/>
                </a:solidFill>
              </a:rPr>
              <a:t>query,link</a:t>
            </a:r>
            <a:r>
              <a:rPr lang="el-GR" sz="3200" b="1" dirty="0" smtClean="0">
                <a:solidFill>
                  <a:srgbClr val="FF0000"/>
                </a:solidFill>
              </a:rPr>
              <a:t>). </a:t>
            </a:r>
          </a:p>
          <a:p>
            <a:pPr lvl="6"/>
            <a:endParaRPr lang="el-GR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Το πρώτο όρισμα είναι το ερώτημα σε μορφή αλφαριθμητικού που θέλουμε να εκτελέσουμε και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το δεύτερο όρισμα είναι ο </a:t>
            </a:r>
            <a:r>
              <a:rPr lang="el-GR" sz="2800" dirty="0" err="1" smtClean="0"/>
              <a:t>περιγραφέας</a:t>
            </a:r>
            <a:r>
              <a:rPr lang="el-GR" sz="2800" dirty="0" smtClean="0"/>
              <a:t> της βάσεως δεδομένων που έχουμε ανοίξει.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Το αποτέλεσμα αυτής της συναρτήσεως αν είναι FALSE,</a:t>
            </a:r>
          </a:p>
          <a:p>
            <a:r>
              <a:rPr lang="el-GR" sz="2800" dirty="0" smtClean="0"/>
              <a:t>σημαίνει πως το ερώτημα απέτυχε. Οι λόγοι αποτυχίας μπορεί να έχουν να κάνουν είτε με την σύνταξη του ερωτήματος είτε με δικαιώματα που υπάρχουν επί της βάσεως δεδομένων που θέλουμε</a:t>
            </a:r>
            <a:r>
              <a:rPr lang="el-GR" sz="32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1359</Words>
  <Application>Microsoft Office PowerPoint</Application>
  <PresentationFormat>Προσαρμογή</PresentationFormat>
  <Paragraphs>197</Paragraphs>
  <Slides>32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Ανάκτηση πλειάδων</vt:lpstr>
      <vt:lpstr>Ανάκτηση πλειάδων</vt:lpstr>
      <vt:lpstr>Διαφάνεια 11</vt:lpstr>
      <vt:lpstr>…συνέχεια</vt:lpstr>
      <vt:lpstr>Ανάκτηση πλειάδων</vt:lpstr>
      <vt:lpstr>Ανάκτηση πλειάδων</vt:lpstr>
      <vt:lpstr>Ανάκτηση πλειάδων</vt:lpstr>
      <vt:lpstr>Διαφάνεια 16</vt:lpstr>
      <vt:lpstr>Διαφάνεια 17</vt:lpstr>
      <vt:lpstr>Ανάκτηση πλειάδων</vt:lpstr>
      <vt:lpstr>Ανάκτηση πλειάδων</vt:lpstr>
      <vt:lpstr>Ανάκτηση πλειάδων</vt:lpstr>
      <vt:lpstr>Ανάκτηση πλειάδων</vt:lpstr>
      <vt:lpstr>Ανάκτηση πλειάδων</vt:lpstr>
      <vt:lpstr>Διαφάνεια 23</vt:lpstr>
      <vt:lpstr>Διαφάνεια 24</vt:lpstr>
      <vt:lpstr>Διαφάνεια 25</vt:lpstr>
      <vt:lpstr>Διαφάνεια 26</vt:lpstr>
      <vt:lpstr>Σημείωμα Αδειοδότησης</vt:lpstr>
      <vt:lpstr>Σημείωμα Αναφοράς</vt:lpstr>
      <vt:lpstr>Διαφάνεια 29</vt:lpstr>
      <vt:lpstr>Διαφάνεια 30</vt:lpstr>
      <vt:lpstr>Διαφάνεια 31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178</cp:revision>
  <dcterms:created xsi:type="dcterms:W3CDTF">2015-04-14T16:45:01Z</dcterms:created>
  <dcterms:modified xsi:type="dcterms:W3CDTF">2015-09-17T20:48:35Z</dcterms:modified>
</cp:coreProperties>
</file>