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6"/>
  </p:notesMasterIdLst>
  <p:handoutMasterIdLst>
    <p:handoutMasterId r:id="rId37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440" r:id="rId13"/>
    <p:sldId id="441" r:id="rId14"/>
    <p:sldId id="442" r:id="rId15"/>
    <p:sldId id="434" r:id="rId16"/>
    <p:sldId id="444" r:id="rId17"/>
    <p:sldId id="443" r:id="rId18"/>
    <p:sldId id="445" r:id="rId19"/>
    <p:sldId id="446" r:id="rId20"/>
    <p:sldId id="447" r:id="rId21"/>
    <p:sldId id="448" r:id="rId22"/>
    <p:sldId id="450" r:id="rId23"/>
    <p:sldId id="451" r:id="rId24"/>
    <p:sldId id="452" r:id="rId25"/>
    <p:sldId id="453" r:id="rId26"/>
    <p:sldId id="455" r:id="rId27"/>
    <p:sldId id="456" r:id="rId28"/>
    <p:sldId id="322" r:id="rId29"/>
    <p:sldId id="323" r:id="rId30"/>
    <p:sldId id="324" r:id="rId31"/>
    <p:sldId id="277" r:id="rId32"/>
    <p:sldId id="278" r:id="rId33"/>
    <p:sldId id="291" r:id="rId34"/>
    <p:sldId id="279" r:id="rId35"/>
  </p:sldIdLst>
  <p:sldSz cx="10440988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2" y="-102"/>
      </p:cViewPr>
      <p:guideLst>
        <p:guide orient="horz" pos="216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819150" y="685800"/>
            <a:ext cx="521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1143000"/>
            <a:ext cx="4695825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26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19150" y="685800"/>
            <a:ext cx="52197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31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3075" y="2130432"/>
            <a:ext cx="887484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66149" y="3886200"/>
            <a:ext cx="73086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569716" y="274644"/>
            <a:ext cx="2349222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22049" y="274644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4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7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7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61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6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6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0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2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2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2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54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2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2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535116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2051" y="2174875"/>
            <a:ext cx="461324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303887" y="1535116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303887" y="2174875"/>
            <a:ext cx="46150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2059" y="273052"/>
            <a:ext cx="34350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82136" y="273052"/>
            <a:ext cx="583680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22059" y="1435104"/>
            <a:ext cx="34350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6507" y="4800600"/>
            <a:ext cx="626459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46507" y="612775"/>
            <a:ext cx="626459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6507" y="5367338"/>
            <a:ext cx="626459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22049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67338" y="6356357"/>
            <a:ext cx="330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482708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8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9" y="6559389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5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1" y="6559385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639" y="3476600"/>
            <a:ext cx="945548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11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Η χρήση της </a:t>
            </a:r>
            <a:r>
              <a:rPr lang="en-US" sz="2800" b="1" dirty="0" err="1" smtClean="0">
                <a:solidFill>
                  <a:schemeClr val="tx1"/>
                </a:solidFill>
              </a:rPr>
              <a:t>MySQL</a:t>
            </a:r>
            <a:r>
              <a:rPr lang="el-GR" sz="2800" b="1" dirty="0" smtClean="0"/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στο Ηλεκτρονικό εμπόριο (ΙΙ)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33242" y="252000"/>
            <a:ext cx="4816138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2636912"/>
            <a:ext cx="97930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Το επόμενο απλό παράδειγμα δείχνει πως μπορούμε να εκτελέσουμε ερώτημα επιλογής σε μία βάση δεδομένων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014" y="906825"/>
            <a:ext cx="8925860" cy="5402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959" y="1916832"/>
            <a:ext cx="950505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…συνέχεια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772816"/>
            <a:ext cx="97930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Στο παραπάνω παράδειγμα έχουμε φτιάξει στην βάση δεδομένων </a:t>
            </a:r>
            <a:r>
              <a:rPr lang="el-GR" sz="3200" b="1" dirty="0" err="1" smtClean="0"/>
              <a:t>test</a:t>
            </a:r>
            <a:r>
              <a:rPr lang="el-GR" sz="3200" dirty="0" smtClean="0"/>
              <a:t> έναν πίνακα με τα πεδία </a:t>
            </a:r>
            <a:r>
              <a:rPr lang="el-GR" sz="3200" b="1" dirty="0" err="1" smtClean="0">
                <a:solidFill>
                  <a:srgbClr val="FF0000"/>
                </a:solidFill>
              </a:rPr>
              <a:t>name</a:t>
            </a:r>
            <a:r>
              <a:rPr lang="el-GR" sz="3200" b="1" dirty="0" smtClean="0">
                <a:solidFill>
                  <a:srgbClr val="FF0000"/>
                </a:solidFill>
              </a:rPr>
              <a:t>, </a:t>
            </a:r>
            <a:r>
              <a:rPr lang="el-GR" sz="3200" b="1" dirty="0" err="1" smtClean="0">
                <a:solidFill>
                  <a:srgbClr val="FF0000"/>
                </a:solidFill>
              </a:rPr>
              <a:t>job</a:t>
            </a:r>
            <a:r>
              <a:rPr lang="el-GR" sz="3200" b="1" dirty="0" smtClean="0">
                <a:solidFill>
                  <a:srgbClr val="FF0000"/>
                </a:solidFill>
              </a:rPr>
              <a:t>, </a:t>
            </a:r>
            <a:r>
              <a:rPr lang="el-GR" sz="3200" b="1" dirty="0" err="1" smtClean="0">
                <a:solidFill>
                  <a:srgbClr val="FF0000"/>
                </a:solidFill>
              </a:rPr>
              <a:t>code</a:t>
            </a:r>
            <a:r>
              <a:rPr lang="el-GR" sz="3200" dirty="0" smtClean="0"/>
              <a:t>. </a:t>
            </a:r>
            <a:endParaRPr lang="en-US" sz="3200" dirty="0" smtClean="0"/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Τα δύο πρώτα είναι αλφαριθμητικά και</a:t>
            </a:r>
            <a:endParaRPr lang="en-US" sz="2800" dirty="0" smtClean="0"/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το τρίτο</a:t>
            </a:r>
            <a:r>
              <a:rPr lang="en-US" sz="2800" dirty="0" smtClean="0"/>
              <a:t> </a:t>
            </a:r>
            <a:r>
              <a:rPr lang="el-GR" sz="2800" dirty="0" smtClean="0"/>
              <a:t>είναι ακέραιος και είναι το κλειδί της βάσεως. </a:t>
            </a:r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484784"/>
            <a:ext cx="979308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Αν και το παραπάνω παράδειγμα είναι επιτυχές δεν εμφανίζει κάτι στην οθόνη. Η βάση μου έχει αρκετές γραμμές</a:t>
            </a:r>
            <a:r>
              <a:rPr lang="en-US" sz="3200" dirty="0" smtClean="0"/>
              <a:t> </a:t>
            </a:r>
            <a:r>
              <a:rPr lang="el-GR" sz="3200" dirty="0" smtClean="0"/>
              <a:t>αλλά καμία δεν εμφανίζεται επί της οθόνης. </a:t>
            </a:r>
          </a:p>
          <a:p>
            <a:endParaRPr lang="el-GR" sz="2800" dirty="0" smtClean="0"/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Αυτό γίνεται γιατί με το που εκτελείται ένα ερώτημα τα αποτελέσματα αποθηκεύονται σε δυαδική μορφή στην μεταβλητή που ανατίθεται το ερώτημα, στην παραπάνω περίπτωση στην μεταβλητή </a:t>
            </a:r>
            <a:r>
              <a:rPr lang="el-GR" sz="2800" b="1" dirty="0" smtClean="0">
                <a:solidFill>
                  <a:srgbClr val="FF0000"/>
                </a:solidFill>
              </a:rPr>
              <a:t>$</a:t>
            </a:r>
            <a:r>
              <a:rPr lang="en-US" sz="2800" b="1" dirty="0" smtClean="0">
                <a:solidFill>
                  <a:srgbClr val="FF0000"/>
                </a:solidFill>
              </a:rPr>
              <a:t>result</a:t>
            </a:r>
            <a:r>
              <a:rPr lang="en-US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484784"/>
            <a:ext cx="97930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Για να μπορέσουμε λοιπόν να ανακτήσουμε αυτές τις</a:t>
            </a:r>
          </a:p>
          <a:p>
            <a:r>
              <a:rPr lang="el-GR" sz="3200" dirty="0" smtClean="0"/>
              <a:t>πλειάδες θα πρέπει να επεξεργαστούμε τα δεδομένα στο </a:t>
            </a:r>
            <a:r>
              <a:rPr lang="el-GR" sz="3200" b="1" dirty="0" smtClean="0">
                <a:solidFill>
                  <a:srgbClr val="FF0000"/>
                </a:solidFill>
              </a:rPr>
              <a:t>$</a:t>
            </a:r>
            <a:r>
              <a:rPr lang="el-GR" sz="3200" b="1" dirty="0" err="1" smtClean="0">
                <a:solidFill>
                  <a:srgbClr val="FF0000"/>
                </a:solidFill>
              </a:rPr>
              <a:t>result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με την συνάρτηση </a:t>
            </a:r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pPr algn="ctr"/>
            <a:r>
              <a:rPr lang="el-GR" sz="3200" b="1" dirty="0" err="1" smtClean="0">
                <a:solidFill>
                  <a:srgbClr val="FF0000"/>
                </a:solidFill>
              </a:rPr>
              <a:t>myql_fetch_array</a:t>
            </a:r>
            <a:r>
              <a:rPr lang="el-GR" sz="3200" b="1" dirty="0" smtClean="0">
                <a:solidFill>
                  <a:srgbClr val="FF0000"/>
                </a:solidFill>
              </a:rPr>
              <a:t>()</a:t>
            </a:r>
            <a:r>
              <a:rPr lang="el-GR" sz="3200" dirty="0" smtClean="0"/>
              <a:t> </a:t>
            </a:r>
          </a:p>
          <a:p>
            <a:r>
              <a:rPr lang="el-GR" sz="3200" dirty="0" smtClean="0"/>
              <a:t>που αναλαμβάνει να φέρει μία προς μία τις όποιες γραμμές υπάρχουν σε αυτόν τον πίνακα. </a:t>
            </a:r>
          </a:p>
          <a:p>
            <a:endParaRPr lang="el-GR" sz="3200" dirty="0" smtClean="0"/>
          </a:p>
          <a:p>
            <a:r>
              <a:rPr lang="el-GR" sz="3200" dirty="0" smtClean="0"/>
              <a:t>Το επόμενο παράδειγμα ολοκληρώνει αυτό που είδαμε προηγουμένως: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2062" y="725760"/>
            <a:ext cx="8424936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006" y="692696"/>
            <a:ext cx="8712968" cy="608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762938"/>
            <a:ext cx="97930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</a:t>
            </a:r>
            <a:r>
              <a:rPr lang="el-GR" sz="3200" b="1" dirty="0" err="1" smtClean="0">
                <a:solidFill>
                  <a:srgbClr val="FF0000"/>
                </a:solidFill>
              </a:rPr>
              <a:t>mysql_fetch_array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αναλαμβάνει να </a:t>
            </a:r>
            <a:r>
              <a:rPr lang="el-GR" sz="3200" b="1" u="sng" dirty="0" smtClean="0"/>
              <a:t>σπάσει </a:t>
            </a:r>
            <a:r>
              <a:rPr lang="el-GR" sz="3200" dirty="0" smtClean="0"/>
              <a:t>το </a:t>
            </a:r>
            <a:r>
              <a:rPr lang="el-GR" sz="3200" b="1" dirty="0" smtClean="0">
                <a:solidFill>
                  <a:srgbClr val="FF0000"/>
                </a:solidFill>
              </a:rPr>
              <a:t>$</a:t>
            </a:r>
            <a:r>
              <a:rPr lang="el-GR" sz="3200" b="1" dirty="0" err="1" smtClean="0">
                <a:solidFill>
                  <a:srgbClr val="FF0000"/>
                </a:solidFill>
              </a:rPr>
              <a:t>result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σε γραμμές. Κάθε</a:t>
            </a:r>
            <a:r>
              <a:rPr lang="en-US" sz="3200" dirty="0" smtClean="0"/>
              <a:t> </a:t>
            </a:r>
            <a:r>
              <a:rPr lang="el-GR" sz="3200" dirty="0" smtClean="0"/>
              <a:t>κλήση σε αυτήν λαμβάνει την επόμενη γραμμή.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Το αποτέλεσμα της</a:t>
            </a:r>
            <a:r>
              <a:rPr lang="en-US" sz="2800" dirty="0" smtClean="0"/>
              <a:t> </a:t>
            </a:r>
            <a:r>
              <a:rPr lang="el-GR" sz="2800" dirty="0" smtClean="0"/>
              <a:t>συναρτήσεως είναι ένας πίνακας με μήκος ίσο με το πλήθος των στοιχείων κάθε</a:t>
            </a:r>
          </a:p>
          <a:p>
            <a:pPr lvl="1"/>
            <a:r>
              <a:rPr lang="el-GR" sz="2800" dirty="0" smtClean="0"/>
              <a:t>πλειάδας. </a:t>
            </a:r>
            <a:endParaRPr lang="en-US" sz="2800" dirty="0" smtClean="0"/>
          </a:p>
          <a:p>
            <a:pPr lvl="2">
              <a:buFont typeface="Wingdings" pitchFamily="2" charset="2"/>
              <a:buChar char="Ø"/>
            </a:pPr>
            <a:r>
              <a:rPr lang="el-GR" sz="2400" dirty="0" smtClean="0"/>
              <a:t>Αυτό σημαίνει πως μπορούμε να</a:t>
            </a:r>
            <a:r>
              <a:rPr lang="en-US" sz="2400" dirty="0" smtClean="0"/>
              <a:t> </a:t>
            </a:r>
            <a:r>
              <a:rPr lang="el-GR" sz="2400" dirty="0" smtClean="0"/>
              <a:t>ταξινομήσουμε τον πίνακα ή να το</a:t>
            </a:r>
            <a:r>
              <a:rPr lang="en-US" sz="2400" dirty="0" smtClean="0"/>
              <a:t> </a:t>
            </a:r>
            <a:r>
              <a:rPr lang="el-GR" sz="2400" dirty="0" smtClean="0"/>
              <a:t>επεξεργαστούμε με κάποια από τις συναρτήσεις που έχουμε δει σε προηγούμενη</a:t>
            </a:r>
            <a:r>
              <a:rPr lang="en-US" sz="2400" dirty="0" smtClean="0"/>
              <a:t> </a:t>
            </a:r>
            <a:r>
              <a:rPr lang="el-GR" sz="2400" dirty="0" smtClean="0"/>
              <a:t>ενότητα για τον χειρισμό πινάκων.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762938"/>
            <a:ext cx="97930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προηγούμενο παράδειγμα δεν είναι πλήρες. Μπορεί να τυπώνει στην οθόνη τα πεδία ενός πίνακα αλλά δεν τυπώνει τα ονόματα των πεδίων.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Έτσι, αν δεν ξέρουμε την δομή ενός πίνακα δεν θα μπορέσουμε να καταλάβουμε τι παριστάνει κάθε στήλη. 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Επομένως, υπάρχει η συνάρτηση </a:t>
            </a:r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$fields=</a:t>
            </a:r>
            <a:r>
              <a:rPr lang="en-US" sz="3200" b="1" dirty="0" err="1" smtClean="0">
                <a:solidFill>
                  <a:srgbClr val="FF0000"/>
                </a:solidFill>
              </a:rPr>
              <a:t>mysql_list_fields</a:t>
            </a:r>
            <a:r>
              <a:rPr lang="en-US" sz="3200" b="1" dirty="0" smtClean="0">
                <a:solidFill>
                  <a:srgbClr val="FF0000"/>
                </a:solidFill>
              </a:rPr>
              <a:t>(</a:t>
            </a:r>
            <a:r>
              <a:rPr lang="en-US" sz="3200" b="1" dirty="0" err="1" smtClean="0">
                <a:solidFill>
                  <a:srgbClr val="FF0000"/>
                </a:solidFill>
              </a:rPr>
              <a:t>database,table,link</a:t>
            </a:r>
            <a:r>
              <a:rPr lang="en-US" sz="3200" b="1" dirty="0" smtClean="0">
                <a:solidFill>
                  <a:srgbClr val="FF00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3861" y="1614400"/>
            <a:ext cx="9439161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11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Η χρήση της </a:t>
            </a:r>
            <a:r>
              <a:rPr lang="en-US" sz="2800" b="1" dirty="0" err="1" smtClean="0">
                <a:solidFill>
                  <a:schemeClr val="tx1"/>
                </a:solidFill>
              </a:rPr>
              <a:t>MySQL</a:t>
            </a:r>
            <a:r>
              <a:rPr lang="el-GR" sz="2800" b="1" dirty="0" smtClean="0"/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στο Ηλεκτρονικό εμπόριο (ΙΙ)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4257"/>
            <a:ext cx="8509359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809" y="4257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340768"/>
            <a:ext cx="97930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$fields=</a:t>
            </a:r>
            <a:r>
              <a:rPr lang="en-US" sz="3200" b="1" dirty="0" err="1" smtClean="0">
                <a:solidFill>
                  <a:srgbClr val="FF0000"/>
                </a:solidFill>
              </a:rPr>
              <a:t>mysql_list_fields</a:t>
            </a:r>
            <a:r>
              <a:rPr lang="en-US" sz="3200" b="1" dirty="0" smtClean="0">
                <a:solidFill>
                  <a:srgbClr val="FF0000"/>
                </a:solidFill>
              </a:rPr>
              <a:t>(</a:t>
            </a:r>
            <a:r>
              <a:rPr lang="en-US" sz="3200" b="1" dirty="0" err="1" smtClean="0">
                <a:solidFill>
                  <a:srgbClr val="FF0000"/>
                </a:solidFill>
              </a:rPr>
              <a:t>database,table,link</a:t>
            </a:r>
            <a:r>
              <a:rPr lang="en-US" sz="3200" b="1" dirty="0" smtClean="0">
                <a:solidFill>
                  <a:srgbClr val="FF0000"/>
                </a:solidFill>
              </a:rPr>
              <a:t>)</a:t>
            </a:r>
            <a:endParaRPr lang="el-GR" sz="3200" b="1" dirty="0" smtClean="0">
              <a:solidFill>
                <a:srgbClr val="FF0000"/>
              </a:solidFill>
            </a:endParaRPr>
          </a:p>
          <a:p>
            <a:pPr algn="ctr"/>
            <a:endParaRPr lang="el-GR" sz="32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πρώτο όρισμα είναι το όνομα της βάσεως για την οποία ενδιαφερόμαστε.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Το δεύτερο όρισμα είναι το όνομα του πίνακα και το τρίτο όρισμα είναι ο </a:t>
            </a:r>
            <a:r>
              <a:rPr lang="el-GR" sz="3200" dirty="0" err="1" smtClean="0"/>
              <a:t>περιγραφέας</a:t>
            </a:r>
            <a:r>
              <a:rPr lang="el-GR" sz="3200" dirty="0" smtClean="0"/>
              <a:t> της βάσεως δεδομένων. Το αποτέλεσμα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είτε θα είναι </a:t>
            </a:r>
            <a:r>
              <a:rPr lang="el-GR" sz="2800" b="1" dirty="0" smtClean="0"/>
              <a:t>FALSE</a:t>
            </a:r>
            <a:r>
              <a:rPr lang="el-GR" sz="2800" dirty="0" smtClean="0"/>
              <a:t> αν υπάρχει κάποιο σφάλμα (ανύπαρκτος πίνακας)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είτε θα είναι μία λίστα με τα ονόματα των πεδίων του πίνακα.</a:t>
            </a:r>
            <a:r>
              <a:rPr lang="el-GR" sz="3200" dirty="0" smtClean="0"/>
              <a:t> 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124744"/>
            <a:ext cx="979308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ξέρουμε πόσα πεδία έχει ένας πίνακας</a:t>
            </a:r>
          </a:p>
          <a:p>
            <a:r>
              <a:rPr lang="el-GR" sz="3200" dirty="0" smtClean="0"/>
              <a:t>αρκεί να καλέσουμε την συνάρτηση:</a:t>
            </a:r>
          </a:p>
          <a:p>
            <a:endParaRPr lang="el-GR" sz="3200" dirty="0" smtClean="0"/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$columns=</a:t>
            </a:r>
            <a:r>
              <a:rPr lang="en-US" sz="3200" b="1" dirty="0" err="1" smtClean="0">
                <a:solidFill>
                  <a:srgbClr val="FF0000"/>
                </a:solidFill>
              </a:rPr>
              <a:t>mysql_num_fields</a:t>
            </a:r>
            <a:r>
              <a:rPr lang="en-US" sz="3200" b="1" dirty="0" smtClean="0">
                <a:solidFill>
                  <a:srgbClr val="FF0000"/>
                </a:solidFill>
              </a:rPr>
              <a:t>($fields)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συνάρτηση αυτή θα επιστρέψει το πλήθος των στηλών που υπάρχουν στην λίστα </a:t>
            </a:r>
            <a:r>
              <a:rPr lang="el-GR" sz="2800" b="1" dirty="0" smtClean="0">
                <a:solidFill>
                  <a:srgbClr val="FF0000"/>
                </a:solidFill>
              </a:rPr>
              <a:t>$</a:t>
            </a:r>
            <a:r>
              <a:rPr lang="en-US" sz="2800" b="1" dirty="0" smtClean="0">
                <a:solidFill>
                  <a:srgbClr val="FF0000"/>
                </a:solidFill>
              </a:rPr>
              <a:t>fields. </a:t>
            </a:r>
            <a:endParaRPr lang="el-GR" sz="2800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λίστα $</a:t>
            </a:r>
            <a:r>
              <a:rPr lang="en-US" sz="2800" dirty="0" smtClean="0"/>
              <a:t>fields </a:t>
            </a:r>
            <a:r>
              <a:rPr lang="el-GR" sz="2800" dirty="0" smtClean="0"/>
              <a:t>προήλθε από την </a:t>
            </a:r>
            <a:r>
              <a:rPr lang="en-US" sz="2800" b="1" dirty="0" err="1" smtClean="0">
                <a:solidFill>
                  <a:srgbClr val="FF0000"/>
                </a:solidFill>
              </a:rPr>
              <a:t>mysql_list_fields</a:t>
            </a:r>
            <a:r>
              <a:rPr lang="en-US" sz="2800" b="1" dirty="0" smtClean="0">
                <a:solidFill>
                  <a:srgbClr val="FF0000"/>
                </a:solidFill>
              </a:rPr>
              <a:t>(). </a:t>
            </a:r>
            <a:endParaRPr lang="el-GR" sz="28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8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Στην συνέχεια, με την συνάρτηση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$fieldname=</a:t>
            </a:r>
            <a:r>
              <a:rPr lang="en-US" sz="3200" b="1" dirty="0" err="1" smtClean="0">
                <a:solidFill>
                  <a:srgbClr val="FF0000"/>
                </a:solidFill>
              </a:rPr>
              <a:t>mysql_field_name</a:t>
            </a:r>
            <a:r>
              <a:rPr lang="en-US" sz="3200" b="1" dirty="0" smtClean="0">
                <a:solidFill>
                  <a:srgbClr val="FF0000"/>
                </a:solidFill>
              </a:rPr>
              <a:t>($</a:t>
            </a:r>
            <a:r>
              <a:rPr lang="en-US" sz="3200" b="1" dirty="0" err="1" smtClean="0">
                <a:solidFill>
                  <a:srgbClr val="FF0000"/>
                </a:solidFill>
              </a:rPr>
              <a:t>fields,pos</a:t>
            </a:r>
            <a:r>
              <a:rPr lang="en-US" sz="32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l-GR" sz="3200" dirty="0" smtClean="0"/>
              <a:t>λαμβάνουμε το όνομα του πεδίου, σαν αλφαριθμητικό πλέον, από την </a:t>
            </a:r>
            <a:r>
              <a:rPr lang="el-GR" sz="3200" u="sng" dirty="0" smtClean="0"/>
              <a:t>λίστα</a:t>
            </a:r>
            <a:r>
              <a:rPr lang="el-GR" sz="3200" dirty="0" smtClean="0"/>
              <a:t> </a:t>
            </a:r>
            <a:r>
              <a:rPr lang="en-US" sz="3200" b="1" dirty="0" smtClean="0"/>
              <a:t>fields</a:t>
            </a:r>
            <a:r>
              <a:rPr lang="en-US" sz="3200" dirty="0" smtClean="0"/>
              <a:t> </a:t>
            </a:r>
            <a:r>
              <a:rPr lang="el-GR" sz="3200" dirty="0" smtClean="0"/>
              <a:t>στην </a:t>
            </a:r>
            <a:r>
              <a:rPr lang="el-GR" sz="3200" u="sng" dirty="0" smtClean="0"/>
              <a:t>θέση</a:t>
            </a:r>
            <a:r>
              <a:rPr lang="el-GR" sz="3200" dirty="0" smtClean="0"/>
              <a:t> </a:t>
            </a:r>
            <a:r>
              <a:rPr lang="en-US" sz="3200" b="1" dirty="0" smtClean="0"/>
              <a:t>pos</a:t>
            </a:r>
            <a:endParaRPr lang="el-GR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251942" y="2276872"/>
            <a:ext cx="97930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Το αρχικό μας παράδειγμα ολοκληρωμένο τώρα και με</a:t>
            </a:r>
          </a:p>
          <a:p>
            <a:r>
              <a:rPr lang="el-GR" sz="3200" dirty="0" smtClean="0"/>
              <a:t>ονόματα πεδίων έχει ως ακολούθως:</a:t>
            </a:r>
            <a:endParaRPr lang="el-GR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8046" y="692696"/>
            <a:ext cx="8352927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998" y="698435"/>
            <a:ext cx="8640960" cy="611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006" y="1196752"/>
            <a:ext cx="9040504" cy="490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723171" y="6559552"/>
            <a:ext cx="717818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26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646501" y="2894013"/>
            <a:ext cx="5220494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533860" y="2132856"/>
            <a:ext cx="9621069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724" y="4149083"/>
            <a:ext cx="1806032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616083" y="5085185"/>
            <a:ext cx="9511439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780527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944972" y="6237312"/>
            <a:ext cx="7499700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013851" y="2996952"/>
            <a:ext cx="6709727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767185" y="4221091"/>
            <a:ext cx="8171833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641" y="5589241"/>
            <a:ext cx="3716884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033" y="5661251"/>
            <a:ext cx="1806032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522051" y="1333500"/>
            <a:ext cx="939688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400" y="4117977"/>
            <a:ext cx="180542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645887" y="2411596"/>
            <a:ext cx="5220494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61025" y="1981200"/>
            <a:ext cx="9918939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435041" y="560388"/>
            <a:ext cx="957090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10440988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879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157" y="0"/>
            <a:ext cx="86283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500298" y="1300165"/>
            <a:ext cx="940776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32" y="5827938"/>
            <a:ext cx="1806032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2061" y="5733256"/>
            <a:ext cx="3699974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522051" y="1530352"/>
            <a:ext cx="9396889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833" y="4592640"/>
            <a:ext cx="7399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529572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Ανάκτηση πλειάδων με τη χρήση της συνάρτησης </a:t>
            </a:r>
            <a:r>
              <a:rPr lang="el-GR" sz="3200" b="1" dirty="0" err="1" smtClean="0"/>
              <a:t>mysql_query</a:t>
            </a:r>
            <a:r>
              <a:rPr lang="el-GR" sz="3200" b="1" dirty="0" smtClean="0"/>
              <a:t>(</a:t>
            </a:r>
            <a:r>
              <a:rPr lang="el-GR" sz="3200" b="1" dirty="0" err="1" smtClean="0"/>
              <a:t>query,link</a:t>
            </a:r>
            <a:r>
              <a:rPr lang="el-GR" sz="3200" b="1" dirty="0" smtClean="0"/>
              <a:t>).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3135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1212" y="14659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Ανάκτηση πλειάδων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συνάρτηση</a:t>
            </a:r>
            <a:r>
              <a:rPr lang="el-GR" sz="3200" dirty="0" smtClean="0"/>
              <a:t> </a:t>
            </a:r>
            <a:r>
              <a:rPr lang="el-GR" sz="3200" b="1" dirty="0" err="1" smtClean="0"/>
              <a:t>mysql_query</a:t>
            </a:r>
            <a:r>
              <a:rPr lang="el-GR" sz="3200" b="1" dirty="0" smtClean="0"/>
              <a:t>(</a:t>
            </a:r>
            <a:r>
              <a:rPr lang="el-GR" sz="3200" b="1" dirty="0" err="1" smtClean="0"/>
              <a:t>query,link</a:t>
            </a:r>
            <a:r>
              <a:rPr lang="el-GR" sz="3200" b="1" dirty="0" smtClean="0"/>
              <a:t>).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Η χρήση της </a:t>
            </a:r>
            <a:r>
              <a:rPr lang="el-GR" dirty="0" err="1" smtClean="0"/>
              <a:t>MySQL</a:t>
            </a:r>
            <a:r>
              <a:rPr lang="el-GR" dirty="0" smtClean="0"/>
              <a:t> στο Ηλεκτρονικό εμπόριο (ΙΙ)</a:t>
            </a: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Ανάκτηση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412776"/>
            <a:ext cx="97930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βασικότερη συνάρτηση που θα δούμε είναι η </a:t>
            </a:r>
          </a:p>
          <a:p>
            <a:pPr lvl="6"/>
            <a:r>
              <a:rPr lang="el-GR" sz="3200" b="1" dirty="0" err="1" smtClean="0">
                <a:solidFill>
                  <a:srgbClr val="FF0000"/>
                </a:solidFill>
              </a:rPr>
              <a:t>mysql_query</a:t>
            </a:r>
            <a:r>
              <a:rPr lang="el-GR" sz="3200" b="1" dirty="0" smtClean="0">
                <a:solidFill>
                  <a:srgbClr val="FF0000"/>
                </a:solidFill>
              </a:rPr>
              <a:t>(</a:t>
            </a:r>
            <a:r>
              <a:rPr lang="el-GR" sz="3200" b="1" dirty="0" err="1" smtClean="0">
                <a:solidFill>
                  <a:srgbClr val="FF0000"/>
                </a:solidFill>
              </a:rPr>
              <a:t>query,link</a:t>
            </a:r>
            <a:r>
              <a:rPr lang="el-GR" sz="3200" b="1" dirty="0" smtClean="0">
                <a:solidFill>
                  <a:srgbClr val="FF0000"/>
                </a:solidFill>
              </a:rPr>
              <a:t>). </a:t>
            </a:r>
          </a:p>
          <a:p>
            <a:pPr lvl="6"/>
            <a:endParaRPr lang="el-GR" sz="32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Το πρώτο όρισμα είναι το ερώτημα σε μορφή αλφαριθμητικού που θέλουμε να εκτελέσουμε και 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το δεύτερο όρισμα είναι ο </a:t>
            </a:r>
            <a:r>
              <a:rPr lang="el-GR" sz="2800" dirty="0" err="1" smtClean="0"/>
              <a:t>περιγραφέας</a:t>
            </a:r>
            <a:r>
              <a:rPr lang="el-GR" sz="2800" dirty="0" smtClean="0"/>
              <a:t> της βάσεως δεδομένων που έχουμε ανοίξει. 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Το αποτέλεσμα αυτής της συναρτήσεως αν είναι FALSE,</a:t>
            </a:r>
          </a:p>
          <a:p>
            <a:r>
              <a:rPr lang="el-GR" sz="2800" dirty="0" smtClean="0"/>
              <a:t>σημαίνει πως το ερώτημα απέτυχε. Οι λόγοι αποτυχίας μπορεί να έχουν να κάνουν είτε με την σύνταξη του ερωτήματος είτε με δικαιώματα που υπάρχουν επί της βάσεως δεδομένων που θέλουμε</a:t>
            </a:r>
            <a:r>
              <a:rPr lang="el-GR" sz="3200" dirty="0" smtClean="0"/>
              <a:t>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2359</TotalTime>
  <Words>1359</Words>
  <Application>Microsoft Office PowerPoint</Application>
  <PresentationFormat>Προσαρμογή</PresentationFormat>
  <Paragraphs>197</Paragraphs>
  <Slides>32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32</vt:i4>
      </vt:variant>
    </vt:vector>
  </HeadingPairs>
  <TitlesOfParts>
    <vt:vector size="35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Ανάκτηση πλειάδων</vt:lpstr>
      <vt:lpstr>Ανάκτηση πλειάδων</vt:lpstr>
      <vt:lpstr>Διαφάνεια 11</vt:lpstr>
      <vt:lpstr>…συνέχεια</vt:lpstr>
      <vt:lpstr>Ανάκτηση πλειάδων</vt:lpstr>
      <vt:lpstr>Ανάκτηση πλειάδων</vt:lpstr>
      <vt:lpstr>Ανάκτηση πλειάδων</vt:lpstr>
      <vt:lpstr>Διαφάνεια 16</vt:lpstr>
      <vt:lpstr>Διαφάνεια 17</vt:lpstr>
      <vt:lpstr>Ανάκτηση πλειάδων</vt:lpstr>
      <vt:lpstr>Ανάκτηση πλειάδων</vt:lpstr>
      <vt:lpstr>Ανάκτηση πλειάδων</vt:lpstr>
      <vt:lpstr>Ανάκτηση πλειάδων</vt:lpstr>
      <vt:lpstr>Ανάκτηση πλειάδων</vt:lpstr>
      <vt:lpstr>Διαφάνεια 23</vt:lpstr>
      <vt:lpstr>Διαφάνεια 24</vt:lpstr>
      <vt:lpstr>Διαφάνεια 25</vt:lpstr>
      <vt:lpstr>Διαφάνεια 26</vt:lpstr>
      <vt:lpstr>Σημείωμα Αδειοδότησης</vt:lpstr>
      <vt:lpstr>Σημείωμα Αναφοράς</vt:lpstr>
      <vt:lpstr>Διαφάνεια 29</vt:lpstr>
      <vt:lpstr>Διαφάνεια 30</vt:lpstr>
      <vt:lpstr>Διαφάνεια 31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178</cp:revision>
  <dcterms:created xsi:type="dcterms:W3CDTF">2015-04-14T16:45:01Z</dcterms:created>
  <dcterms:modified xsi:type="dcterms:W3CDTF">2015-09-17T20:48:35Z</dcterms:modified>
</cp:coreProperties>
</file>