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9" r:id="rId3"/>
    <p:sldId id="257" r:id="rId4"/>
    <p:sldId id="259" r:id="rId5"/>
    <p:sldId id="38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08" r:id="rId34"/>
    <p:sldId id="291" r:id="rId35"/>
    <p:sldId id="292" r:id="rId36"/>
    <p:sldId id="293" r:id="rId37"/>
    <p:sldId id="280" r:id="rId38"/>
  </p:sldIdLst>
  <p:sldSz cx="9144000" cy="5715000" type="screen16x10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62999" autoAdjust="0"/>
  </p:normalViewPr>
  <p:slideViewPr>
    <p:cSldViewPr>
      <p:cViewPr varScale="1">
        <p:scale>
          <a:sx n="63" d="100"/>
          <a:sy n="63" d="100"/>
        </p:scale>
        <p:origin x="2011" y="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41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58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990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129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902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27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59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07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945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02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7199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5816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960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28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272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162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7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8549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317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692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0369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432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9231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084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63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910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775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35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rgbClr val="0070C0">
              <a:alpha val="10000"/>
            </a:srgbClr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Υγείας</a:t>
            </a:r>
            <a:r>
              <a:rPr lang="el-GR" sz="1000" b="1" dirty="0" smtClean="0">
                <a:solidFill>
                  <a:schemeClr val="bg1"/>
                </a:solidFill>
              </a:rPr>
              <a:t> – Εικονική Πραγματικότητα και Υγεία, Τμήμα </a:t>
            </a:r>
            <a:r>
              <a:rPr lang="el-GR" sz="1000" b="1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1000" b="1" dirty="0" smtClean="0">
                <a:solidFill>
                  <a:schemeClr val="bg1"/>
                </a:solidFill>
              </a:rPr>
              <a:t>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LOGO12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Υγείας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Εικονική Πραγματικότητα και </a:t>
            </a:r>
            <a:r>
              <a:rPr lang="el-GR" sz="2800" b="1" dirty="0" smtClean="0"/>
              <a:t>Υγεία</a:t>
            </a:r>
          </a:p>
          <a:p>
            <a:endParaRPr lang="el-GR" sz="2800" b="1" dirty="0"/>
          </a:p>
          <a:p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Εφαρμογές εικονικής πραγματικότητας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i="1" dirty="0"/>
              <a:t>Εικονική πραγματικότητα στην </a:t>
            </a:r>
            <a:r>
              <a:rPr lang="el-GR" sz="2400" b="1" i="1" dirty="0" smtClean="0"/>
              <a:t>εκπαίδευση</a:t>
            </a:r>
          </a:p>
          <a:p>
            <a:pPr lvl="1"/>
            <a:r>
              <a:rPr lang="el-GR" sz="2000" b="1" dirty="0" smtClean="0"/>
              <a:t>Βελτιώνει </a:t>
            </a:r>
            <a:r>
              <a:rPr lang="el-GR" sz="2000" b="1" dirty="0"/>
              <a:t>την </a:t>
            </a:r>
            <a:r>
              <a:rPr lang="el-GR" sz="2000" b="1" dirty="0" smtClean="0"/>
              <a:t>διαδικασία </a:t>
            </a:r>
            <a:r>
              <a:rPr lang="el-GR" sz="2000" b="1" dirty="0"/>
              <a:t>της </a:t>
            </a:r>
            <a:r>
              <a:rPr lang="el-GR" sz="2000" b="1" dirty="0" smtClean="0"/>
              <a:t>μάθησης. </a:t>
            </a:r>
            <a:r>
              <a:rPr lang="el-GR" sz="2000" dirty="0"/>
              <a:t>Ό</a:t>
            </a:r>
            <a:r>
              <a:rPr lang="el-GR" sz="2000" dirty="0" smtClean="0"/>
              <a:t>χι μόνο προσφέρονται πληροφορίες </a:t>
            </a:r>
            <a:r>
              <a:rPr lang="el-GR" sz="2000" dirty="0"/>
              <a:t>εύκολα και γρήγορα, αλλά δίνονται οι πληροφορίες σε </a:t>
            </a:r>
            <a:r>
              <a:rPr lang="el-GR" sz="2000" dirty="0" err="1" smtClean="0"/>
              <a:t>εξομοιούμενες</a:t>
            </a:r>
            <a:r>
              <a:rPr lang="el-GR" sz="2000" dirty="0" smtClean="0"/>
              <a:t> </a:t>
            </a:r>
            <a:r>
              <a:rPr lang="el-GR" sz="2000" dirty="0"/>
              <a:t>πραγματικές καταστάσεις ώστε να γίνονται περισσότερο </a:t>
            </a:r>
            <a:r>
              <a:rPr lang="el-GR" sz="2000" dirty="0" smtClean="0"/>
              <a:t>αφομοιώσιμες </a:t>
            </a:r>
            <a:r>
              <a:rPr lang="el-GR" sz="2000" dirty="0"/>
              <a:t>από τον </a:t>
            </a:r>
            <a:r>
              <a:rPr lang="el-GR" sz="2000" dirty="0" smtClean="0"/>
              <a:t>διδασκόμενο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i="1" dirty="0"/>
              <a:t>Εικονικά </a:t>
            </a:r>
            <a:r>
              <a:rPr lang="el-GR" sz="2400" b="1" i="1" dirty="0" smtClean="0"/>
              <a:t>εργαστήρια</a:t>
            </a:r>
          </a:p>
          <a:p>
            <a:pPr lvl="1"/>
            <a:r>
              <a:rPr lang="el-GR" sz="2000" dirty="0" smtClean="0"/>
              <a:t>Κατάλληλα εξοπλισμένος χώρος ενός ιδρύματος ανώτατης εκπαίδευσης</a:t>
            </a:r>
            <a:r>
              <a:rPr lang="en-US" sz="2000" dirty="0" smtClean="0"/>
              <a:t>, </a:t>
            </a:r>
            <a:r>
              <a:rPr lang="el-GR" sz="2000" dirty="0"/>
              <a:t>όπου θα γίνεται χρήση της </a:t>
            </a:r>
            <a:r>
              <a:rPr lang="el-GR" sz="2000" dirty="0" smtClean="0"/>
              <a:t>τεχνολογίας</a:t>
            </a:r>
            <a:r>
              <a:rPr lang="en-US" sz="2000" dirty="0" smtClean="0"/>
              <a:t> </a:t>
            </a:r>
            <a:r>
              <a:rPr lang="el-GR" sz="2000" dirty="0" smtClean="0"/>
              <a:t>εικονικής </a:t>
            </a:r>
            <a:r>
              <a:rPr lang="el-GR" sz="2000" dirty="0"/>
              <a:t>πραγματικότητας με ένα από τα παρακάτω </a:t>
            </a:r>
            <a:r>
              <a:rPr lang="el-GR" sz="2000" dirty="0" smtClean="0"/>
              <a:t>συστήματα</a:t>
            </a:r>
            <a:r>
              <a:rPr lang="en-US" sz="2000" dirty="0" smtClean="0"/>
              <a:t>: </a:t>
            </a:r>
            <a:r>
              <a:rPr lang="el-GR" sz="2000" b="1" dirty="0" smtClean="0"/>
              <a:t>Σύστημα </a:t>
            </a:r>
            <a:r>
              <a:rPr lang="en-US" sz="2000" b="1" dirty="0"/>
              <a:t>VR </a:t>
            </a:r>
            <a:r>
              <a:rPr lang="el-GR" sz="2000" b="1" dirty="0"/>
              <a:t>με </a:t>
            </a:r>
            <a:r>
              <a:rPr lang="el-GR" sz="2000" b="1" dirty="0" smtClean="0"/>
              <a:t>προβολή</a:t>
            </a:r>
            <a:r>
              <a:rPr lang="en-US" sz="2000" b="1" dirty="0"/>
              <a:t> </a:t>
            </a:r>
            <a:r>
              <a:rPr lang="el-GR" sz="2000" b="1" dirty="0" smtClean="0"/>
              <a:t>ή Επιτραπέζιο </a:t>
            </a:r>
            <a:r>
              <a:rPr lang="el-GR" sz="2000" b="1" dirty="0"/>
              <a:t>σύστημα </a:t>
            </a:r>
            <a:r>
              <a:rPr lang="en-US" sz="2000" b="1" dirty="0" smtClean="0"/>
              <a:t>VR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3233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74096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Χειρουργικές διαδικασίες με τη βοήθεια VR (π.χ., χρήση VR </a:t>
            </a:r>
            <a:r>
              <a:rPr lang="el-GR" sz="2000" dirty="0" smtClean="0"/>
              <a:t>στην </a:t>
            </a:r>
            <a:r>
              <a:rPr lang="el-GR" sz="2000" dirty="0" err="1" smtClean="0"/>
              <a:t>τηλεχειρουργική</a:t>
            </a:r>
            <a:r>
              <a:rPr lang="el-GR" sz="2000" dirty="0"/>
              <a:t>, βελτιωμένη χειρουργική και στο σχεδιασμό </a:t>
            </a:r>
            <a:r>
              <a:rPr lang="el-GR" sz="2000" dirty="0" smtClean="0"/>
              <a:t>προ-εγχειρητικών </a:t>
            </a:r>
            <a:r>
              <a:rPr lang="el-GR" sz="2000" dirty="0"/>
              <a:t>διαδικασιών</a:t>
            </a:r>
            <a:r>
              <a:rPr lang="el-GR" sz="2000" dirty="0" smtClean="0"/>
              <a:t>)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l-GR" sz="2000" dirty="0" smtClean="0"/>
              <a:t>Χρήση </a:t>
            </a:r>
            <a:r>
              <a:rPr lang="el-GR" sz="2000" dirty="0"/>
              <a:t>VR στη θεραπεία και αποκατάσταση δεξιοτήτων </a:t>
            </a:r>
            <a:r>
              <a:rPr lang="el-GR" sz="2000" dirty="0" smtClean="0"/>
              <a:t>ασθενών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l-GR" sz="2000" dirty="0" smtClean="0"/>
              <a:t>Προληπτική </a:t>
            </a:r>
            <a:r>
              <a:rPr lang="el-GR" sz="2000" dirty="0"/>
              <a:t>ιατρική και ενημέρωση </a:t>
            </a:r>
            <a:r>
              <a:rPr lang="el-GR" sz="2000" dirty="0" smtClean="0"/>
              <a:t>ασθενούς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l-GR" sz="2000" dirty="0" smtClean="0"/>
              <a:t>Οπτικοποίηση </a:t>
            </a:r>
            <a:r>
              <a:rPr lang="el-GR" sz="2000" dirty="0"/>
              <a:t>ογκωδών ιατρικών βάσεων </a:t>
            </a:r>
            <a:r>
              <a:rPr lang="el-GR" sz="2000" dirty="0" smtClean="0"/>
              <a:t>δεδομένων</a:t>
            </a:r>
            <a:endParaRPr lang="el-GR" sz="2000" dirty="0"/>
          </a:p>
          <a:p>
            <a:pPr>
              <a:spcBef>
                <a:spcPts val="600"/>
              </a:spcBef>
            </a:pPr>
            <a:r>
              <a:rPr lang="el-GR" sz="2000" dirty="0" smtClean="0"/>
              <a:t>Εκπαίδευση </a:t>
            </a:r>
            <a:r>
              <a:rPr lang="el-GR" sz="2000" dirty="0"/>
              <a:t>και εξάσκηση με τη βοήθεια VR – Εικονική </a:t>
            </a:r>
            <a:r>
              <a:rPr lang="el-GR" sz="2000" dirty="0" smtClean="0"/>
              <a:t>κλινική</a:t>
            </a:r>
            <a:endParaRPr lang="el-GR" sz="18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93604"/>
            <a:ext cx="672885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/>
              <a:t>Χειρουργικές διαδικασίες με τη βοήθεια </a:t>
            </a:r>
            <a:r>
              <a:rPr lang="el-GR" sz="2400" b="1" dirty="0" smtClean="0"/>
              <a:t>VR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i="1" dirty="0"/>
              <a:t>Χρήση </a:t>
            </a:r>
            <a:r>
              <a:rPr lang="en-US" sz="2200" b="1" i="1" dirty="0"/>
              <a:t>VR </a:t>
            </a:r>
            <a:r>
              <a:rPr lang="el-GR" sz="2200" b="1" i="1" dirty="0"/>
              <a:t>στην </a:t>
            </a:r>
            <a:r>
              <a:rPr lang="el-GR" sz="2200" b="1" i="1" dirty="0" err="1" smtClean="0"/>
              <a:t>τηλεχειρουργική</a:t>
            </a:r>
            <a:r>
              <a:rPr lang="el-GR" sz="2200" b="1" i="1" dirty="0"/>
              <a:t> </a:t>
            </a:r>
            <a:r>
              <a:rPr lang="el-GR" sz="2200" b="1" i="1" dirty="0" smtClean="0"/>
              <a:t>(</a:t>
            </a:r>
            <a:r>
              <a:rPr lang="el-GR" sz="2200" b="1" i="1" dirty="0" err="1" smtClean="0"/>
              <a:t>telesurgery</a:t>
            </a:r>
            <a:r>
              <a:rPr lang="el-GR" sz="2200" b="1" i="1" dirty="0" smtClean="0"/>
              <a:t>)</a:t>
            </a:r>
            <a:r>
              <a:rPr lang="en-US" sz="2200" dirty="0"/>
              <a:t>:</a:t>
            </a:r>
            <a:r>
              <a:rPr lang="el-GR" sz="2200" dirty="0" smtClean="0"/>
              <a:t> διεξαγωγή μιας εγχειρήσεως </a:t>
            </a:r>
            <a:r>
              <a:rPr lang="el-GR" sz="2200" dirty="0"/>
              <a:t>σε ένα </a:t>
            </a:r>
            <a:r>
              <a:rPr lang="el-GR" sz="2200" dirty="0" smtClean="0"/>
              <a:t>απομακρυσμένο χειρουργείο </a:t>
            </a:r>
            <a:r>
              <a:rPr lang="el-GR" sz="2200" dirty="0"/>
              <a:t>σε συνεργασία με </a:t>
            </a:r>
            <a:r>
              <a:rPr lang="el-GR" sz="2200" dirty="0" smtClean="0"/>
              <a:t>ειδικούς </a:t>
            </a:r>
            <a:r>
              <a:rPr lang="el-GR" sz="2200" dirty="0"/>
              <a:t>από ένα κέντρο χειρουργικής, χρησιμοποιώντας </a:t>
            </a:r>
            <a:r>
              <a:rPr lang="el-GR" sz="2200" dirty="0" smtClean="0"/>
              <a:t>τις δυνατότητες του Διαδικτύου</a:t>
            </a:r>
            <a:endParaRPr lang="en-US" sz="22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l-GR" sz="2200" b="1" dirty="0" smtClean="0"/>
              <a:t>Αποτελείται από</a:t>
            </a:r>
          </a:p>
          <a:p>
            <a:pPr lvl="3"/>
            <a:r>
              <a:rPr lang="el-GR" sz="2200" dirty="0" smtClean="0"/>
              <a:t>Την απομακρυσμένη χειρουργική θέση </a:t>
            </a:r>
          </a:p>
          <a:p>
            <a:pPr lvl="3"/>
            <a:r>
              <a:rPr lang="el-GR" sz="2200" dirty="0" smtClean="0"/>
              <a:t>Τον εξοπλισμό</a:t>
            </a:r>
          </a:p>
        </p:txBody>
      </p:sp>
    </p:spTree>
    <p:extLst>
      <p:ext uri="{BB962C8B-B14F-4D97-AF65-F5344CB8AC3E}">
        <p14:creationId xmlns:p14="http://schemas.microsoft.com/office/powerpoint/2010/main" val="30864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/>
              <a:t>Χειρουργικές διαδικασίες με τη βοήθεια </a:t>
            </a:r>
            <a:r>
              <a:rPr lang="el-GR" sz="2400" b="1" dirty="0" smtClean="0"/>
              <a:t>VR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i="1" dirty="0"/>
              <a:t>Βελτιωμένη χειρουργική με τη βοήθεια VR</a:t>
            </a:r>
            <a:r>
              <a:rPr lang="en-US" sz="2200" dirty="0" smtClean="0"/>
              <a:t>:</a:t>
            </a:r>
            <a:r>
              <a:rPr lang="el-GR" sz="2200" dirty="0"/>
              <a:t> αποβλέπει στη </a:t>
            </a:r>
            <a:r>
              <a:rPr lang="el-GR" sz="2200" dirty="0" smtClean="0"/>
              <a:t>χειρουργική </a:t>
            </a:r>
            <a:r>
              <a:rPr lang="el-GR" sz="2200" dirty="0"/>
              <a:t>ελάχιστης </a:t>
            </a:r>
            <a:r>
              <a:rPr lang="el-GR" sz="2200" dirty="0" smtClean="0"/>
              <a:t>επέμβασης</a:t>
            </a:r>
          </a:p>
          <a:p>
            <a:pPr marL="806450" lvl="1" indent="90488">
              <a:spcBef>
                <a:spcPts val="600"/>
              </a:spcBef>
              <a:buNone/>
            </a:pPr>
            <a:endParaRPr lang="el-GR" sz="2200" dirty="0" smtClean="0"/>
          </a:p>
          <a:p>
            <a:pPr marL="806450" lvl="1" indent="90488">
              <a:spcBef>
                <a:spcPts val="600"/>
              </a:spcBef>
              <a:buNone/>
            </a:pPr>
            <a:r>
              <a:rPr lang="el-GR" sz="2200" dirty="0" smtClean="0"/>
              <a:t>Οι εφαρμογές της VR στην χειρουργική</a:t>
            </a:r>
            <a:r>
              <a:rPr lang="en-US" sz="2200" dirty="0" smtClean="0"/>
              <a:t> </a:t>
            </a:r>
            <a:r>
              <a:rPr lang="el-GR" sz="2200" dirty="0" smtClean="0"/>
              <a:t>αυτή </a:t>
            </a:r>
            <a:r>
              <a:rPr lang="el-GR" sz="2200" b="1" dirty="0" smtClean="0"/>
              <a:t>περιλαμβάνουν</a:t>
            </a:r>
            <a:endParaRPr lang="el-GR" sz="2200" dirty="0"/>
          </a:p>
          <a:p>
            <a:pPr marL="1257300" lvl="2" indent="-457200">
              <a:spcBef>
                <a:spcPts val="600"/>
              </a:spcBef>
            </a:pPr>
            <a:r>
              <a:rPr lang="el-GR" sz="2200" dirty="0" smtClean="0"/>
              <a:t>μίξη </a:t>
            </a:r>
            <a:r>
              <a:rPr lang="el-GR" sz="2200" dirty="0"/>
              <a:t>εικόνας, που παράγεται από υπολογιστή, </a:t>
            </a:r>
            <a:r>
              <a:rPr lang="el-GR" sz="2200" dirty="0" smtClean="0"/>
              <a:t>με </a:t>
            </a:r>
            <a:r>
              <a:rPr lang="el-GR" sz="2200" dirty="0"/>
              <a:t>πραγματικά </a:t>
            </a:r>
            <a:r>
              <a:rPr lang="el-GR" sz="2200" dirty="0" smtClean="0"/>
              <a:t>αντικείμενα</a:t>
            </a:r>
            <a:r>
              <a:rPr lang="el-GR" sz="2200" dirty="0"/>
              <a:t>, είδωλα και ομοιώματα ή</a:t>
            </a:r>
          </a:p>
          <a:p>
            <a:pPr marL="1257300" lvl="2" indent="-457200">
              <a:spcBef>
                <a:spcPts val="600"/>
              </a:spcBef>
            </a:pPr>
            <a:r>
              <a:rPr lang="el-GR" sz="2200" dirty="0" smtClean="0"/>
              <a:t>εναπόθεση </a:t>
            </a:r>
            <a:r>
              <a:rPr lang="el-GR" sz="2200" dirty="0"/>
              <a:t>των εικόνων αυτών στο σώμα του ασθενούς</a:t>
            </a:r>
            <a:r>
              <a:rPr lang="el-GR" sz="2200" dirty="0" smtClean="0"/>
              <a:t>, χρησιμοποιώντας </a:t>
            </a:r>
            <a:r>
              <a:rPr lang="el-GR" sz="2200" dirty="0"/>
              <a:t>τεχνολογία </a:t>
            </a:r>
            <a:r>
              <a:rPr lang="el-GR" sz="2200" dirty="0" err="1" smtClean="0"/>
              <a:t>video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996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/>
              <a:t>Χειρουργικές διαδικασίες με τη βοήθεια </a:t>
            </a:r>
            <a:r>
              <a:rPr lang="el-GR" sz="2400" b="1" dirty="0" smtClean="0"/>
              <a:t>VR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i="1" dirty="0"/>
              <a:t>Βελτιωμένη χειρουργική με τη βοήθεια </a:t>
            </a:r>
            <a:r>
              <a:rPr lang="el-GR" sz="2200" b="1" i="1" dirty="0" smtClean="0"/>
              <a:t>VR</a:t>
            </a:r>
            <a:endParaRPr lang="el-GR" sz="2200" dirty="0" smtClean="0"/>
          </a:p>
          <a:p>
            <a:pPr marL="1257300" lvl="2" indent="-457200">
              <a:spcBef>
                <a:spcPts val="600"/>
              </a:spcBef>
            </a:pPr>
            <a:r>
              <a:rPr lang="el-GR" sz="2000" dirty="0" smtClean="0"/>
              <a:t>Παραδείγματα </a:t>
            </a:r>
            <a:r>
              <a:rPr lang="el-GR" sz="2000" dirty="0"/>
              <a:t>εφαρμογών βελτιωμένης </a:t>
            </a:r>
            <a:r>
              <a:rPr lang="el-GR" sz="2000" dirty="0" smtClean="0"/>
              <a:t>χειρουργικής</a:t>
            </a:r>
          </a:p>
          <a:p>
            <a:pPr marL="1714500" lvl="3" indent="-457200">
              <a:spcBef>
                <a:spcPts val="600"/>
              </a:spcBef>
            </a:pPr>
            <a:r>
              <a:rPr lang="el-GR" sz="1600" b="1" i="1" dirty="0"/>
              <a:t>Ενδοσκοπική </a:t>
            </a:r>
            <a:r>
              <a:rPr lang="el-GR" sz="1600" b="1" i="1" dirty="0" smtClean="0"/>
              <a:t>χειρουργική</a:t>
            </a:r>
            <a:r>
              <a:rPr lang="en-US" sz="1600" b="1" i="1" dirty="0" smtClean="0"/>
              <a:t>: </a:t>
            </a:r>
            <a:r>
              <a:rPr lang="en-US" sz="1600" dirty="0" smtClean="0"/>
              <a:t>O</a:t>
            </a:r>
            <a:r>
              <a:rPr lang="el-GR" sz="1600" dirty="0" smtClean="0"/>
              <a:t> </a:t>
            </a:r>
            <a:r>
              <a:rPr lang="el-GR" sz="1600" dirty="0"/>
              <a:t>χειρουργός χειρίζεται τα εργαλεία του παρακολουθώντας μία οθόνη και χρησιμοποιώντας ένα εργαλείο, το οποίο μέσω μιας μικρής τομής έχει εισαχθεί στο σώμα του ασθενούς</a:t>
            </a:r>
            <a:endParaRPr lang="el-GR" sz="1600" i="1" dirty="0" smtClean="0"/>
          </a:p>
          <a:p>
            <a:pPr marL="1714500" lvl="3" indent="-457200">
              <a:spcBef>
                <a:spcPts val="600"/>
              </a:spcBef>
            </a:pPr>
            <a:r>
              <a:rPr lang="el-GR" sz="1600" b="1" i="1" dirty="0" smtClean="0"/>
              <a:t>Ρομπότ </a:t>
            </a:r>
            <a:r>
              <a:rPr lang="el-GR" sz="1600" b="1" i="1" dirty="0"/>
              <a:t>που χρησιμοποιούνται </a:t>
            </a:r>
            <a:r>
              <a:rPr lang="el-GR" sz="1600" b="1" i="1" dirty="0" smtClean="0"/>
              <a:t>τοπικά</a:t>
            </a:r>
            <a:r>
              <a:rPr lang="en-US" sz="1600" b="1" i="1" dirty="0" smtClean="0"/>
              <a:t>: </a:t>
            </a:r>
            <a:r>
              <a:rPr lang="el-GR" sz="1600" dirty="0" smtClean="0"/>
              <a:t>Χρήση </a:t>
            </a:r>
            <a:r>
              <a:rPr lang="el-GR" sz="1600" dirty="0"/>
              <a:t>χειρουργικών ρομπότ και προ-εγχειρητικών σχεδιασμών που κάνουν </a:t>
            </a:r>
            <a:r>
              <a:rPr lang="el-GR" sz="1600" b="1" dirty="0"/>
              <a:t>χρήση προσομοιώσεων </a:t>
            </a:r>
            <a:r>
              <a:rPr lang="el-GR" sz="1600" dirty="0"/>
              <a:t>μέσω </a:t>
            </a:r>
            <a:r>
              <a:rPr lang="el-GR" sz="1600" dirty="0" smtClean="0"/>
              <a:t>υπολογιστών</a:t>
            </a:r>
            <a:endParaRPr lang="el-GR" sz="1600" i="1" dirty="0" smtClean="0"/>
          </a:p>
          <a:p>
            <a:pPr marL="1714500" lvl="3" indent="-457200">
              <a:spcBef>
                <a:spcPts val="600"/>
              </a:spcBef>
            </a:pPr>
            <a:r>
              <a:rPr lang="el-GR" sz="1600" b="1" i="1" dirty="0" smtClean="0"/>
              <a:t>Συγχώνευση (</a:t>
            </a:r>
            <a:r>
              <a:rPr lang="el-GR" sz="1600" b="1" i="1" dirty="0" err="1"/>
              <a:t>fusing</a:t>
            </a:r>
            <a:r>
              <a:rPr lang="el-GR" sz="1600" b="1" i="1" dirty="0" smtClean="0"/>
              <a:t>) εικόνων και </a:t>
            </a:r>
            <a:r>
              <a:rPr lang="el-GR" sz="1600" b="1" i="1" dirty="0"/>
              <a:t>βίντεο </a:t>
            </a:r>
            <a:r>
              <a:rPr lang="el-GR" sz="1600" b="1" i="1" dirty="0" smtClean="0"/>
              <a:t>εικόνων </a:t>
            </a:r>
            <a:r>
              <a:rPr lang="el-GR" sz="1600" b="1" i="1" dirty="0"/>
              <a:t>σε πραγματικό </a:t>
            </a:r>
            <a:r>
              <a:rPr lang="el-GR" sz="1600" b="1" i="1" dirty="0" smtClean="0"/>
              <a:t>χρόνο</a:t>
            </a:r>
            <a:r>
              <a:rPr lang="en-US" sz="1600" b="1" i="1" dirty="0" smtClean="0"/>
              <a:t>:</a:t>
            </a:r>
            <a:r>
              <a:rPr lang="en-US" sz="1600" i="1" dirty="0" smtClean="0"/>
              <a:t> </a:t>
            </a:r>
            <a:r>
              <a:rPr lang="en-US" sz="1600" dirty="0" smtClean="0"/>
              <a:t>E</a:t>
            </a:r>
            <a:r>
              <a:rPr lang="el-GR" sz="1600" dirty="0" err="1" smtClean="0"/>
              <a:t>πιτυγχάνεται</a:t>
            </a:r>
            <a:r>
              <a:rPr lang="el-GR" sz="1600" dirty="0" smtClean="0"/>
              <a:t> </a:t>
            </a:r>
            <a:r>
              <a:rPr lang="el-GR" sz="1600" dirty="0"/>
              <a:t>η </a:t>
            </a:r>
            <a:r>
              <a:rPr lang="el-GR" sz="1600" b="1" dirty="0" err="1"/>
              <a:t>μοντελοποίηση</a:t>
            </a:r>
            <a:r>
              <a:rPr lang="el-GR" sz="1600" b="1" dirty="0"/>
              <a:t> </a:t>
            </a:r>
            <a:r>
              <a:rPr lang="el-GR" sz="1600" dirty="0"/>
              <a:t>του τμήματος του ανθρωπίνου σώματος για την υποστήριξη χειρουργικής επέμβασης </a:t>
            </a:r>
            <a:r>
              <a:rPr lang="el-GR" sz="1600" dirty="0" err="1"/>
              <a:t>επ</a:t>
            </a:r>
            <a:r>
              <a:rPr lang="el-GR" sz="1600" dirty="0"/>
              <a:t>΄ </a:t>
            </a:r>
            <a:r>
              <a:rPr lang="el-GR" sz="1600" dirty="0" smtClean="0"/>
              <a:t>αυτού</a:t>
            </a:r>
            <a:endParaRPr lang="el-GR" sz="1600" i="1" dirty="0" smtClean="0"/>
          </a:p>
          <a:p>
            <a:pPr marL="1257300" lvl="2" indent="-457200">
              <a:spcBef>
                <a:spcPts val="600"/>
              </a:spcBef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77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80402"/>
            <a:ext cx="4608512" cy="3549303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/>
              <a:t>Χειρουργικές διαδικασίες με τη βοήθεια </a:t>
            </a:r>
            <a:r>
              <a:rPr lang="el-GR" sz="2400" b="1" dirty="0" smtClean="0"/>
              <a:t>VR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i="1" dirty="0"/>
              <a:t>Βελτιωμένη χειρουργική με τη βοήθεια </a:t>
            </a:r>
            <a:r>
              <a:rPr lang="el-GR" sz="2200" b="1" i="1" dirty="0" smtClean="0"/>
              <a:t>VR</a:t>
            </a:r>
            <a:endParaRPr lang="el-GR" sz="2200" dirty="0" smtClean="0"/>
          </a:p>
          <a:p>
            <a:pPr marL="1257300" lvl="2" indent="-457200">
              <a:spcBef>
                <a:spcPts val="600"/>
              </a:spcBef>
            </a:pPr>
            <a:endParaRPr lang="en-US" sz="1800" b="1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5476346" y="2678629"/>
            <a:ext cx="33571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Εικόνα</a:t>
            </a:r>
            <a:r>
              <a:rPr lang="en-US" i="1" dirty="0" smtClean="0"/>
              <a:t> </a:t>
            </a:r>
            <a:r>
              <a:rPr lang="el-GR" i="1" dirty="0" smtClean="0"/>
              <a:t>από </a:t>
            </a:r>
            <a:r>
              <a:rPr lang="el-GR" i="1" dirty="0"/>
              <a:t>υπολογιστή ή </a:t>
            </a:r>
            <a:r>
              <a:rPr lang="el-GR" i="1" dirty="0" smtClean="0"/>
              <a:t>διαγνωστικές </a:t>
            </a:r>
            <a:r>
              <a:rPr lang="el-GR" i="1" dirty="0"/>
              <a:t>συσκευές </a:t>
            </a:r>
            <a:r>
              <a:rPr lang="el-GR" i="1" dirty="0" smtClean="0"/>
              <a:t>ευθυγραμμισμένη </a:t>
            </a:r>
            <a:r>
              <a:rPr lang="el-GR" i="1" dirty="0"/>
              <a:t>μ</a:t>
            </a:r>
            <a:r>
              <a:rPr lang="el-GR" i="1" dirty="0" smtClean="0"/>
              <a:t>ε την ανατομία </a:t>
            </a:r>
            <a:r>
              <a:rPr lang="el-GR" i="1" dirty="0"/>
              <a:t>του ασθενή </a:t>
            </a:r>
            <a:r>
              <a:rPr lang="el-GR" i="1" dirty="0" smtClean="0"/>
              <a:t>σε εφαρμογή εγχείρησης καθοδηγούμενης </a:t>
            </a:r>
            <a:r>
              <a:rPr lang="el-GR" i="1" dirty="0"/>
              <a:t>από </a:t>
            </a:r>
            <a:r>
              <a:rPr lang="el-GR" i="1" dirty="0" smtClean="0"/>
              <a:t>εικόνα </a:t>
            </a:r>
            <a:r>
              <a:rPr lang="el-GR" i="1" dirty="0"/>
              <a:t>(</a:t>
            </a:r>
            <a:r>
              <a:rPr lang="en-US" i="1" dirty="0" smtClean="0"/>
              <a:t>augmented</a:t>
            </a:r>
            <a:r>
              <a:rPr lang="el-GR" i="1" dirty="0" smtClean="0"/>
              <a:t> </a:t>
            </a:r>
            <a:r>
              <a:rPr lang="en-US" i="1" dirty="0" smtClean="0"/>
              <a:t>surgery</a:t>
            </a:r>
            <a:r>
              <a:rPr lang="en-US" i="1" dirty="0"/>
              <a:t>)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1590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/>
              <a:t>Χειρουργικές διαδικασίες με τη βοήθεια </a:t>
            </a:r>
            <a:r>
              <a:rPr lang="el-GR" sz="2400" b="1" dirty="0" smtClean="0"/>
              <a:t>VR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 smtClean="0"/>
              <a:t>Χρήση </a:t>
            </a:r>
            <a:r>
              <a:rPr lang="el-GR" sz="2200" b="1" dirty="0"/>
              <a:t>VR στο σχεδιασμό προ-εγχειρητικών </a:t>
            </a:r>
            <a:r>
              <a:rPr lang="el-GR" sz="2200" b="1" dirty="0" smtClean="0"/>
              <a:t>διαδικασιών</a:t>
            </a:r>
            <a:endParaRPr lang="en-US" sz="2200" b="1" dirty="0" smtClean="0"/>
          </a:p>
          <a:p>
            <a:pPr lvl="2"/>
            <a:r>
              <a:rPr lang="el-GR" sz="2000" b="1" dirty="0"/>
              <a:t>Για την βελτίωση του προ-εγχειρητικού σχεδιασμού </a:t>
            </a:r>
            <a:r>
              <a:rPr lang="el-GR" sz="2000" dirty="0"/>
              <a:t>των </a:t>
            </a:r>
            <a:r>
              <a:rPr lang="el-GR" sz="2000" dirty="0" smtClean="0"/>
              <a:t>επεμβάσεων </a:t>
            </a:r>
            <a:r>
              <a:rPr lang="el-GR" sz="2000" dirty="0"/>
              <a:t>μπορεί να χρησιμοποιηθεί η τεχνολογία του περιβάλλοντος της </a:t>
            </a:r>
            <a:r>
              <a:rPr lang="el-GR" sz="2000" dirty="0" smtClean="0"/>
              <a:t>εικονικής πραγματικότητας</a:t>
            </a:r>
            <a:endParaRPr lang="en-US" sz="2000" dirty="0" smtClean="0"/>
          </a:p>
          <a:p>
            <a:pPr lvl="2"/>
            <a:r>
              <a:rPr lang="en-US" b="1" dirty="0" smtClean="0"/>
              <a:t>E</a:t>
            </a:r>
            <a:r>
              <a:rPr lang="el-GR" b="1" dirty="0" err="1" smtClean="0"/>
              <a:t>πιτυγχάνονται</a:t>
            </a:r>
            <a:endParaRPr lang="en-US" b="1" dirty="0" smtClean="0"/>
          </a:p>
          <a:p>
            <a:pPr lvl="3"/>
            <a:r>
              <a:rPr lang="en-US" dirty="0" smtClean="0"/>
              <a:t>H </a:t>
            </a:r>
            <a:r>
              <a:rPr lang="el-GR" dirty="0" smtClean="0"/>
              <a:t>εικόνα </a:t>
            </a:r>
            <a:r>
              <a:rPr lang="el-GR" dirty="0"/>
              <a:t>να είναι </a:t>
            </a:r>
            <a:r>
              <a:rPr lang="el-GR" u="sng" dirty="0"/>
              <a:t>ακριβής</a:t>
            </a:r>
            <a:r>
              <a:rPr lang="el-GR" dirty="0"/>
              <a:t> ως προς την </a:t>
            </a:r>
            <a:r>
              <a:rPr lang="el-GR" dirty="0" smtClean="0"/>
              <a:t>ανατομία</a:t>
            </a:r>
            <a:endParaRPr lang="en-US" dirty="0" smtClean="0"/>
          </a:p>
          <a:p>
            <a:pPr lvl="3"/>
            <a:r>
              <a:rPr lang="el-GR" dirty="0"/>
              <a:t>Τα ανθρώπινα όργανα να έχουν </a:t>
            </a:r>
            <a:r>
              <a:rPr lang="el-GR" u="sng" dirty="0"/>
              <a:t>φυσικές </a:t>
            </a:r>
            <a:r>
              <a:rPr lang="el-GR" u="sng" dirty="0" smtClean="0"/>
              <a:t>ιδιότητες</a:t>
            </a:r>
            <a:endParaRPr lang="el-GR" dirty="0" smtClean="0"/>
          </a:p>
          <a:p>
            <a:pPr lvl="2"/>
            <a:r>
              <a:rPr lang="el-GR" sz="2000" dirty="0" smtClean="0"/>
              <a:t>Μπορεί </a:t>
            </a:r>
            <a:r>
              <a:rPr lang="el-GR" sz="2000" dirty="0"/>
              <a:t>να δοθεί μία ακριβής τρισδιάστατη εικόνα της αλλοίωσης ενός ανθρωπίνου οργάνου </a:t>
            </a:r>
          </a:p>
        </p:txBody>
      </p:sp>
    </p:spTree>
    <p:extLst>
      <p:ext uri="{BB962C8B-B14F-4D97-AF65-F5344CB8AC3E}">
        <p14:creationId xmlns:p14="http://schemas.microsoft.com/office/powerpoint/2010/main" val="10654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l-GR" sz="2400" b="1" dirty="0"/>
              <a:t>Χρήση VR για θεραπεία και αποκατάσταση </a:t>
            </a:r>
            <a:r>
              <a:rPr lang="el-GR" sz="2400" b="1" dirty="0" smtClean="0"/>
              <a:t>δεξιοτήτων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/>
              <a:t>Ιατρική θεραπεία με τη βοήθεια VR</a:t>
            </a:r>
            <a:endParaRPr lang="el-GR" sz="2200" b="1" dirty="0" smtClean="0"/>
          </a:p>
          <a:p>
            <a:pPr lvl="2"/>
            <a:r>
              <a:rPr lang="en-US" sz="2000" b="1" dirty="0" smtClean="0"/>
              <a:t>“I</a:t>
            </a:r>
            <a:r>
              <a:rPr lang="el-GR" sz="2000" b="1" dirty="0" err="1" smtClean="0"/>
              <a:t>ατρική</a:t>
            </a:r>
            <a:r>
              <a:rPr lang="el-GR" sz="2000" b="1" dirty="0" smtClean="0"/>
              <a:t> θεραπεία</a:t>
            </a:r>
            <a:r>
              <a:rPr lang="en-US" sz="2000" b="1" dirty="0" smtClean="0"/>
              <a:t>”: </a:t>
            </a:r>
            <a:r>
              <a:rPr lang="el-GR" sz="2000" dirty="0"/>
              <a:t>Τέτοιες εφαρμογές ιατρικής </a:t>
            </a:r>
            <a:r>
              <a:rPr lang="el-GR" sz="2000" dirty="0" smtClean="0"/>
              <a:t>θεραπείας </a:t>
            </a:r>
            <a:r>
              <a:rPr lang="el-GR" sz="2000" b="1" dirty="0" smtClean="0"/>
              <a:t>αποσκοπούν </a:t>
            </a:r>
            <a:r>
              <a:rPr lang="el-GR" sz="2000" dirty="0"/>
              <a:t>στο να </a:t>
            </a:r>
            <a:r>
              <a:rPr lang="el-GR" sz="2000" dirty="0" smtClean="0"/>
              <a:t>αποσπάσουν </a:t>
            </a:r>
            <a:r>
              <a:rPr lang="el-GR" sz="2000" dirty="0"/>
              <a:t>την προσοχή των ασθενών κατά τη διάρκεια ιατρικών διαδικασιών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b="1" dirty="0" smtClean="0"/>
              <a:t>στο </a:t>
            </a:r>
            <a:r>
              <a:rPr lang="el-GR" sz="2000" b="1" dirty="0"/>
              <a:t>να θεραπεύσουν φοβίες </a:t>
            </a:r>
            <a:r>
              <a:rPr lang="el-GR" sz="2000" dirty="0" smtClean="0"/>
              <a:t>και </a:t>
            </a:r>
            <a:r>
              <a:rPr lang="el-GR" sz="2000" dirty="0"/>
              <a:t>άλλες </a:t>
            </a:r>
            <a:r>
              <a:rPr lang="el-GR" sz="2000" dirty="0" smtClean="0"/>
              <a:t>ψυχολογικές </a:t>
            </a:r>
            <a:r>
              <a:rPr lang="el-GR" sz="2000" dirty="0"/>
              <a:t>διαταραχές με τη βοήθεια του εικονικού </a:t>
            </a:r>
            <a:r>
              <a:rPr lang="el-GR" sz="2000" dirty="0" smtClean="0"/>
              <a:t>περιβάλλοντος</a:t>
            </a:r>
            <a:endParaRPr lang="en-US" sz="2000" dirty="0" smtClean="0"/>
          </a:p>
          <a:p>
            <a:pPr lvl="2"/>
            <a:r>
              <a:rPr lang="el-GR" sz="2000" dirty="0" smtClean="0"/>
              <a:t>Αυτά </a:t>
            </a:r>
            <a:r>
              <a:rPr lang="el-GR" sz="2000" b="1" dirty="0"/>
              <a:t>επιτυγχάνονται</a:t>
            </a:r>
            <a:r>
              <a:rPr lang="el-GR" sz="2000" dirty="0"/>
              <a:t> </a:t>
            </a:r>
            <a:r>
              <a:rPr lang="el-GR" sz="2000" dirty="0" smtClean="0"/>
              <a:t>με παροχή κατάλληλου περιβάλλοντος </a:t>
            </a:r>
            <a:r>
              <a:rPr lang="el-GR" sz="2000" dirty="0"/>
              <a:t>για φυσική εξάσκηση και </a:t>
            </a:r>
            <a:r>
              <a:rPr lang="el-GR" sz="2000" dirty="0" smtClean="0"/>
              <a:t>(ή</a:t>
            </a:r>
            <a:r>
              <a:rPr lang="el-GR" sz="2000" dirty="0"/>
              <a:t>) </a:t>
            </a:r>
            <a:r>
              <a:rPr lang="el-GR" sz="2000" dirty="0" smtClean="0"/>
              <a:t>χαλάρωση και </a:t>
            </a:r>
            <a:r>
              <a:rPr lang="el-GR" sz="2000" dirty="0"/>
              <a:t>μ</a:t>
            </a:r>
            <a:r>
              <a:rPr lang="el-GR" sz="2000" dirty="0" smtClean="0"/>
              <a:t>ε </a:t>
            </a:r>
            <a:r>
              <a:rPr lang="el-GR" sz="2000" dirty="0"/>
              <a:t>το να επιτρέπουν στους ασθενείς να περιγράφουν τις εμπειρίες </a:t>
            </a:r>
            <a:r>
              <a:rPr lang="el-GR" sz="2000" dirty="0" smtClean="0"/>
              <a:t>τους μέσα </a:t>
            </a:r>
            <a:r>
              <a:rPr lang="el-GR" sz="2000" dirty="0"/>
              <a:t>από διάφορες </a:t>
            </a:r>
            <a:r>
              <a:rPr lang="el-GR" sz="2000" dirty="0" smtClean="0"/>
              <a:t>καταστάσεις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75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l-GR" sz="2400" b="1" dirty="0"/>
              <a:t>Χρήση VR για θεραπεία και αποκατάσταση </a:t>
            </a:r>
            <a:r>
              <a:rPr lang="el-GR" sz="2400" b="1" dirty="0" smtClean="0"/>
              <a:t>δεξιοτήτων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/>
              <a:t>Θεραπεία </a:t>
            </a:r>
            <a:r>
              <a:rPr lang="el-GR" sz="2200" b="1" dirty="0" smtClean="0"/>
              <a:t>μέσω έκθεσης σε εικονικό περιβάλλον</a:t>
            </a:r>
          </a:p>
          <a:p>
            <a:pPr lvl="2"/>
            <a:r>
              <a:rPr lang="el-GR" sz="2000" dirty="0" smtClean="0"/>
              <a:t>Περιλαμβάνει </a:t>
            </a:r>
            <a:r>
              <a:rPr lang="el-GR" sz="2000" b="1" dirty="0" smtClean="0"/>
              <a:t>έκθεση</a:t>
            </a:r>
            <a:r>
              <a:rPr lang="el-GR" sz="2000" dirty="0" smtClean="0"/>
              <a:t> του ασθενή σε ερεθίσματα που του δημιουργούν άγχος, με </a:t>
            </a:r>
            <a:r>
              <a:rPr lang="el-GR" sz="2000" dirty="0"/>
              <a:t>σκοπό την παράλληλη </a:t>
            </a:r>
            <a:r>
              <a:rPr lang="el-GR" sz="2000" dirty="0" smtClean="0"/>
              <a:t>μείωσή</a:t>
            </a:r>
          </a:p>
          <a:p>
            <a:pPr marL="2779713" lvl="3" indent="-358775"/>
            <a:r>
              <a:rPr lang="el-GR" b="1" dirty="0" smtClean="0"/>
              <a:t>Φανταστικά ερεθίσματα</a:t>
            </a:r>
            <a:r>
              <a:rPr lang="el-GR" dirty="0" smtClean="0"/>
              <a:t>, όταν ο ασθενής τα παράγει με τη φαντασία του</a:t>
            </a:r>
          </a:p>
          <a:p>
            <a:pPr marL="2779713" lvl="3" indent="-358775"/>
            <a:r>
              <a:rPr lang="el-GR" b="1" dirty="0" smtClean="0"/>
              <a:t>Πραγματικά ερεθίσματα, </a:t>
            </a:r>
            <a:r>
              <a:rPr lang="el-GR" dirty="0" smtClean="0"/>
              <a:t>όταν ο ασθενής έρχεται αντιμέτωπος με αληθινές καταστάσεις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" y="3361556"/>
            <a:ext cx="2805000" cy="2153333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2821478" y="5079180"/>
            <a:ext cx="487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 smtClean="0"/>
              <a:t>Στιγμιότυπο </a:t>
            </a:r>
            <a:r>
              <a:rPr lang="el-GR" sz="1200" i="1" dirty="0"/>
              <a:t>από </a:t>
            </a:r>
            <a:r>
              <a:rPr lang="el-GR" sz="1200" i="1" dirty="0" smtClean="0"/>
              <a:t>εφαρμογή </a:t>
            </a:r>
            <a:r>
              <a:rPr lang="el-GR" sz="1200" i="1" dirty="0"/>
              <a:t>θεραπείας </a:t>
            </a:r>
            <a:r>
              <a:rPr lang="el-GR" sz="1200" i="1" dirty="0" err="1" smtClean="0"/>
              <a:t>υψοφοβίας</a:t>
            </a:r>
            <a:r>
              <a:rPr lang="el-GR" sz="1200" i="1" dirty="0" smtClean="0"/>
              <a:t> μέσω έκθεσης σε </a:t>
            </a:r>
            <a:r>
              <a:rPr lang="el-GR" sz="1200" i="1" dirty="0"/>
              <a:t>περιβάλλον </a:t>
            </a:r>
            <a:r>
              <a:rPr lang="el-GR" sz="1200" i="1" dirty="0" smtClean="0"/>
              <a:t>εικονικής πραγματικότητας </a:t>
            </a:r>
            <a:r>
              <a:rPr lang="en-US" sz="1200" i="1" dirty="0" smtClean="0"/>
              <a:t>(</a:t>
            </a:r>
            <a:r>
              <a:rPr lang="en-US" sz="1200" i="1" dirty="0"/>
              <a:t>VRE) </a:t>
            </a:r>
            <a:r>
              <a:rPr lang="el-GR" sz="1200" i="1" dirty="0"/>
              <a:t>εντός του </a:t>
            </a:r>
            <a:r>
              <a:rPr lang="el-GR" sz="1200" i="1" dirty="0" smtClean="0"/>
              <a:t>ιατρείου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12152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l-GR" sz="2400" b="1" dirty="0"/>
              <a:t>Χρήση VR για θεραπεία και αποκατάσταση </a:t>
            </a:r>
            <a:r>
              <a:rPr lang="el-GR" sz="2400" b="1" dirty="0" smtClean="0"/>
              <a:t>δεξιοτήτων</a:t>
            </a:r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 smtClean="0"/>
              <a:t>Ανάπτυξη </a:t>
            </a:r>
            <a:r>
              <a:rPr lang="el-GR" sz="2200" b="1" dirty="0"/>
              <a:t>και αποκατάσταση δεξιοτήτων</a:t>
            </a:r>
            <a:endParaRPr lang="el-GR" sz="2200" b="1" dirty="0" smtClean="0"/>
          </a:p>
          <a:p>
            <a:pPr lvl="2"/>
            <a:r>
              <a:rPr lang="el-GR" sz="2000" dirty="0" smtClean="0"/>
              <a:t>παρέχουν </a:t>
            </a:r>
            <a:r>
              <a:rPr lang="el-GR" sz="2000" dirty="0"/>
              <a:t>εξάσκηση στη χρήση </a:t>
            </a:r>
            <a:r>
              <a:rPr lang="el-GR" sz="2000" dirty="0" smtClean="0"/>
              <a:t>εξοπλισμού</a:t>
            </a:r>
            <a:endParaRPr lang="el-GR" sz="2000" dirty="0"/>
          </a:p>
          <a:p>
            <a:pPr lvl="2"/>
            <a:r>
              <a:rPr lang="el-GR" sz="2000" dirty="0" smtClean="0"/>
              <a:t>επιτρέπουν </a:t>
            </a:r>
            <a:r>
              <a:rPr lang="el-GR" sz="2000" dirty="0"/>
              <a:t>τη διερεύνηση εικονικού </a:t>
            </a:r>
            <a:r>
              <a:rPr lang="el-GR" sz="2000" dirty="0" smtClean="0"/>
              <a:t>χώρου</a:t>
            </a:r>
            <a:endParaRPr lang="el-GR" sz="2000" dirty="0"/>
          </a:p>
          <a:p>
            <a:pPr lvl="2"/>
            <a:r>
              <a:rPr lang="el-GR" sz="2000" dirty="0" smtClean="0"/>
              <a:t>αυξάνουν </a:t>
            </a:r>
            <a:r>
              <a:rPr lang="el-GR" sz="2000" dirty="0"/>
              <a:t>τις φυσικές </a:t>
            </a:r>
            <a:r>
              <a:rPr lang="el-GR" sz="2000" dirty="0" smtClean="0"/>
              <a:t>ικανότητες</a:t>
            </a:r>
            <a:endParaRPr lang="el-GR" sz="2000" dirty="0"/>
          </a:p>
          <a:p>
            <a:pPr lvl="2"/>
            <a:r>
              <a:rPr lang="el-GR" sz="2000" dirty="0" smtClean="0"/>
              <a:t>διδάσκουν δεξιότητες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98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Υγείας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9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Εικονική Πραγματικότητα και </a:t>
            </a:r>
            <a:r>
              <a:rPr lang="el-GR" sz="2800" dirty="0" smtClean="0"/>
              <a:t>Υγεία</a:t>
            </a:r>
          </a:p>
          <a:p>
            <a:pPr algn="l"/>
            <a:endParaRPr lang="el-GR" sz="2800" b="1" dirty="0"/>
          </a:p>
          <a:p>
            <a:pPr algn="l"/>
            <a:r>
              <a:rPr lang="el-GR" sz="2800" dirty="0" err="1" smtClean="0"/>
              <a:t>Τόκη</a:t>
            </a:r>
            <a:r>
              <a:rPr lang="en-US" sz="2800" dirty="0" smtClean="0"/>
              <a:t> </a:t>
            </a:r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l-GR" sz="2400" b="1" dirty="0"/>
              <a:t>Προληπτική ιατρική και ενημέρωση </a:t>
            </a:r>
            <a:r>
              <a:rPr lang="el-GR" sz="2400" b="1" dirty="0" smtClean="0"/>
              <a:t>ασθενούς</a:t>
            </a:r>
          </a:p>
          <a:p>
            <a:pPr lvl="1"/>
            <a:r>
              <a:rPr lang="el-GR" sz="2200" dirty="0"/>
              <a:t>Εφαρμογές της εικονικής πραγματικότητας περιλαμβάνονται στα </a:t>
            </a:r>
            <a:r>
              <a:rPr lang="el-GR" sz="2200" dirty="0" smtClean="0"/>
              <a:t>συστήματα </a:t>
            </a:r>
            <a:r>
              <a:rPr lang="el-GR" sz="2200" dirty="0"/>
              <a:t>της προληπτικής ιατρικής και ενημέρωσης </a:t>
            </a:r>
            <a:r>
              <a:rPr lang="el-GR" sz="2200" dirty="0" smtClean="0"/>
              <a:t>ασθενών</a:t>
            </a:r>
          </a:p>
          <a:p>
            <a:pPr lvl="1"/>
            <a:r>
              <a:rPr lang="el-GR" sz="2200" dirty="0" smtClean="0"/>
              <a:t>Τα </a:t>
            </a:r>
            <a:r>
              <a:rPr lang="el-GR" sz="2200" dirty="0"/>
              <a:t>εικονικά </a:t>
            </a:r>
            <a:r>
              <a:rPr lang="el-GR" sz="2200" dirty="0" smtClean="0"/>
              <a:t>περιβάλλοντα </a:t>
            </a:r>
            <a:r>
              <a:rPr lang="el-GR" sz="2200" dirty="0"/>
              <a:t>μπορούν να αποτελέσουν σημαντικό εκπαιδευτικό </a:t>
            </a:r>
            <a:r>
              <a:rPr lang="el-GR" sz="2200" dirty="0" smtClean="0"/>
              <a:t>εργαλείο για πρόληψη</a:t>
            </a:r>
          </a:p>
          <a:p>
            <a:pPr lvl="1"/>
            <a:r>
              <a:rPr lang="el-GR" sz="1800" b="1" dirty="0"/>
              <a:t>Παράδειγμα: </a:t>
            </a:r>
            <a:r>
              <a:rPr lang="el-GR" sz="1800" dirty="0"/>
              <a:t>Βιντεοπαιχνίδια (Health </a:t>
            </a:r>
            <a:r>
              <a:rPr lang="el-GR" sz="1800" dirty="0" err="1"/>
              <a:t>HeroTM</a:t>
            </a:r>
            <a:r>
              <a:rPr lang="el-GR" sz="1800" dirty="0"/>
              <a:t>) αναπτύσσονται για </a:t>
            </a:r>
            <a:r>
              <a:rPr lang="el-GR" sz="1800" dirty="0" smtClean="0"/>
              <a:t>την εκπαίδευση </a:t>
            </a:r>
            <a:r>
              <a:rPr lang="el-GR" sz="1800" dirty="0"/>
              <a:t>μικρών σε ηλικία ασθενών, που </a:t>
            </a:r>
            <a:r>
              <a:rPr lang="el-GR" sz="1800" dirty="0" smtClean="0"/>
              <a:t>αποσκοπούν</a:t>
            </a:r>
          </a:p>
          <a:p>
            <a:pPr lvl="2"/>
            <a:r>
              <a:rPr lang="el-GR" sz="1600" dirty="0" smtClean="0"/>
              <a:t>Να αυξήσουν την αυτοπεποίθηση των νέων ανθρώπων, τις ικανότητές τους</a:t>
            </a:r>
            <a:r>
              <a:rPr lang="el-GR" sz="1600" dirty="0"/>
              <a:t>, τη γνώση τους περί ιατρικών θεμάτων και τις δεξιότητές </a:t>
            </a:r>
            <a:r>
              <a:rPr lang="el-GR" sz="1600" dirty="0" smtClean="0"/>
              <a:t>τους</a:t>
            </a:r>
            <a:endParaRPr lang="el-GR" sz="1600" dirty="0"/>
          </a:p>
          <a:p>
            <a:pPr lvl="2"/>
            <a:r>
              <a:rPr lang="el-GR" sz="1600" b="1" dirty="0"/>
              <a:t> </a:t>
            </a:r>
            <a:r>
              <a:rPr lang="el-GR" sz="1600" dirty="0"/>
              <a:t>Να αποτελέσουν κίνητρα για την ενημέρωση σε ιατρικά </a:t>
            </a:r>
            <a:r>
              <a:rPr lang="el-GR" sz="1600" dirty="0" smtClean="0"/>
              <a:t>θέματα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627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l-GR" sz="2400" b="1" dirty="0"/>
              <a:t>Οπτικοποίηση ογκωδών ιατρικών βάσεων </a:t>
            </a:r>
            <a:r>
              <a:rPr lang="el-GR" sz="2400" b="1" dirty="0" smtClean="0"/>
              <a:t>δεδομένων</a:t>
            </a:r>
          </a:p>
          <a:p>
            <a:endParaRPr lang="el-GR" sz="22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11884"/>
            <a:ext cx="3240360" cy="3289164"/>
          </a:xfrm>
          <a:prstGeom prst="rect">
            <a:avLst/>
          </a:prstGeom>
        </p:spPr>
      </p:pic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4824536" cy="1803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2200" dirty="0" smtClean="0"/>
              <a:t>Με την εικονική πραγματικότητα είναι δυνατόν να </a:t>
            </a:r>
            <a:r>
              <a:rPr lang="el-GR" sz="2200" dirty="0" err="1" smtClean="0"/>
              <a:t>οπτικοποιούνται</a:t>
            </a:r>
            <a:r>
              <a:rPr lang="el-GR" sz="2200" dirty="0" smtClean="0"/>
              <a:t> και να διαχειρίζονται ιδιαίτερα περίπλοκες πληροφορίες</a:t>
            </a:r>
          </a:p>
          <a:p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2402795" y="4173202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600" i="1" dirty="0"/>
              <a:t>Οπτικοποίηση</a:t>
            </a:r>
          </a:p>
          <a:p>
            <a:pPr algn="r"/>
            <a:r>
              <a:rPr lang="el-GR" sz="1600" i="1" dirty="0"/>
              <a:t>δεδομένων από διάφορες</a:t>
            </a:r>
          </a:p>
          <a:p>
            <a:pPr algn="r"/>
            <a:r>
              <a:rPr lang="el-GR" sz="1600" i="1" dirty="0"/>
              <a:t>μορφές εξετάσεων σε </a:t>
            </a:r>
            <a:r>
              <a:rPr lang="el-GR" sz="1600" i="1" dirty="0" smtClean="0"/>
              <a:t>τρισδιάστατο μοντέλο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41282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l-GR" sz="2400" b="1" dirty="0"/>
              <a:t>Εκπαίδευση και εξάσκηση φοιτητών επιστημών </a:t>
            </a:r>
            <a:r>
              <a:rPr lang="el-GR" sz="2400" b="1" dirty="0" smtClean="0"/>
              <a:t>υγείας</a:t>
            </a:r>
            <a:endParaRPr lang="en-US" sz="2400" b="1" dirty="0" smtClean="0"/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 smtClean="0"/>
              <a:t>Εικονικά περιβάλλοντα στην εκπαίδευση</a:t>
            </a:r>
          </a:p>
          <a:p>
            <a:pPr lvl="2"/>
            <a:r>
              <a:rPr lang="el-GR" sz="2200" dirty="0" smtClean="0"/>
              <a:t>Μ</a:t>
            </a:r>
            <a:r>
              <a:rPr lang="el-GR" sz="2200" b="1" dirty="0" smtClean="0"/>
              <a:t>έθοδο επίδειξης, </a:t>
            </a:r>
            <a:r>
              <a:rPr lang="el-GR" sz="2200" dirty="0" smtClean="0"/>
              <a:t>προσφέρεται στο φοιτητή μια περιήγηση σε ένα συγκεκριμένο αντικείμενο μελέτης</a:t>
            </a:r>
          </a:p>
          <a:p>
            <a:pPr lvl="2"/>
            <a:r>
              <a:rPr lang="el-GR" sz="2200" dirty="0" smtClean="0"/>
              <a:t>Ά</a:t>
            </a:r>
            <a:r>
              <a:rPr lang="el-GR" sz="2200" b="1" dirty="0" smtClean="0"/>
              <a:t>λλη μέθοδο εξερεύνησης</a:t>
            </a:r>
            <a:r>
              <a:rPr lang="el-GR" sz="2200" dirty="0" smtClean="0"/>
              <a:t>, ο φοιτητής βιώνει και </a:t>
            </a:r>
            <a:r>
              <a:rPr lang="el-GR" sz="2200" dirty="0" err="1" smtClean="0"/>
              <a:t>αλληλεπιδρά</a:t>
            </a:r>
            <a:r>
              <a:rPr lang="el-GR" sz="2200" dirty="0" smtClean="0"/>
              <a:t> με το περιβάλλον</a:t>
            </a:r>
          </a:p>
          <a:p>
            <a:pPr lvl="2"/>
            <a:endParaRPr lang="el-GR" sz="2200" dirty="0" smtClean="0"/>
          </a:p>
          <a:p>
            <a:r>
              <a:rPr lang="el-GR" sz="2200" b="1" i="1" dirty="0" smtClean="0"/>
              <a:t>Παράδειγμα: </a:t>
            </a:r>
            <a:r>
              <a:rPr lang="el-GR" sz="2200" dirty="0" smtClean="0"/>
              <a:t>Εικονικός προσομοιωτής καρδιακού καθετηριασμού</a:t>
            </a:r>
            <a:endParaRPr lang="en-US" sz="2200" dirty="0" smtClean="0"/>
          </a:p>
          <a:p>
            <a:pPr marL="857250" lvl="1" indent="-457200">
              <a:spcBef>
                <a:spcPts val="600"/>
              </a:spcBef>
            </a:pPr>
            <a:endParaRPr lang="el-GR" sz="1800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104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l-GR" sz="2400" b="1" dirty="0"/>
              <a:t>Εκπαίδευση και εξάσκηση φοιτητών επιστημών </a:t>
            </a:r>
            <a:r>
              <a:rPr lang="el-GR" sz="2400" b="1" dirty="0" smtClean="0"/>
              <a:t>υγείας</a:t>
            </a:r>
            <a:endParaRPr lang="en-US" sz="2400" b="1" dirty="0" smtClean="0"/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 smtClean="0"/>
              <a:t>Εικονικά περιβάλλοντα στην εκπαίδευση</a:t>
            </a:r>
          </a:p>
          <a:p>
            <a:pPr marL="1257300" lvl="2" indent="-457200">
              <a:spcBef>
                <a:spcPts val="600"/>
              </a:spcBef>
            </a:pPr>
            <a:r>
              <a:rPr lang="el-GR" sz="2200" b="1" dirty="0" smtClean="0"/>
              <a:t>Βασικές εφαρμογές</a:t>
            </a:r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26" y="2254577"/>
            <a:ext cx="2754000" cy="1995000"/>
          </a:xfrm>
          <a:prstGeom prst="rect">
            <a:avLst/>
          </a:prstGeom>
        </p:spPr>
      </p:pic>
      <p:sp>
        <p:nvSpPr>
          <p:cNvPr id="8" name="Θέση περιεχομένου 4"/>
          <p:cNvSpPr txBox="1">
            <a:spLocks/>
          </p:cNvSpPr>
          <p:nvPr/>
        </p:nvSpPr>
        <p:spPr>
          <a:xfrm>
            <a:off x="74295" y="2561384"/>
            <a:ext cx="6096000" cy="2240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2288" lvl="3" indent="-357188">
              <a:spcBef>
                <a:spcPts val="600"/>
              </a:spcBef>
            </a:pPr>
            <a:r>
              <a:rPr lang="el-GR" dirty="0" smtClean="0"/>
              <a:t>Μελέτη φυσιολογίας και ανατομίας</a:t>
            </a:r>
          </a:p>
          <a:p>
            <a:pPr marL="1792288" lvl="3" indent="-357188">
              <a:spcBef>
                <a:spcPts val="600"/>
              </a:spcBef>
            </a:pPr>
            <a:r>
              <a:rPr lang="el-GR" dirty="0" smtClean="0"/>
              <a:t>Περιήγηση και αναπαράσταση ενός συγκεκριμένου θέματος</a:t>
            </a:r>
          </a:p>
          <a:p>
            <a:pPr marL="1792288" lvl="3" indent="-357188">
              <a:spcBef>
                <a:spcPts val="600"/>
              </a:spcBef>
            </a:pPr>
            <a:r>
              <a:rPr lang="el-GR" dirty="0" smtClean="0"/>
              <a:t>Προσθήκη της τέταρτης διάστασης του χρόνου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194221" y="4217402"/>
            <a:ext cx="2826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i="1" dirty="0"/>
              <a:t>Ο </a:t>
            </a:r>
            <a:r>
              <a:rPr lang="en-US" sz="1400" i="1" dirty="0"/>
              <a:t>Dr</a:t>
            </a:r>
            <a:r>
              <a:rPr lang="en-US" sz="1400" i="1" dirty="0" smtClean="0"/>
              <a:t>. Russ </a:t>
            </a:r>
            <a:r>
              <a:rPr lang="en-US" sz="1400" i="1" dirty="0"/>
              <a:t>Pearl (</a:t>
            </a:r>
            <a:r>
              <a:rPr lang="en-US" sz="1400" i="1" dirty="0" smtClean="0"/>
              <a:t>University </a:t>
            </a:r>
            <a:r>
              <a:rPr lang="el-GR" sz="1400" i="1" dirty="0" smtClean="0"/>
              <a:t>of </a:t>
            </a:r>
            <a:r>
              <a:rPr lang="el-GR" sz="1400" i="1" dirty="0" err="1"/>
              <a:t>Illinois</a:t>
            </a:r>
            <a:r>
              <a:rPr lang="el-GR" sz="1400" i="1" dirty="0" smtClean="0"/>
              <a:t>)</a:t>
            </a:r>
            <a:r>
              <a:rPr lang="en-US" sz="1400" i="1" dirty="0" smtClean="0"/>
              <a:t> </a:t>
            </a:r>
            <a:r>
              <a:rPr lang="el-GR" sz="1400" i="1" dirty="0" smtClean="0"/>
              <a:t>διδάσκει </a:t>
            </a:r>
            <a:r>
              <a:rPr lang="el-GR" sz="1400" i="1" dirty="0"/>
              <a:t>με </a:t>
            </a:r>
            <a:r>
              <a:rPr lang="el-GR" sz="1400" i="1" dirty="0" smtClean="0"/>
              <a:t>τη</a:t>
            </a:r>
            <a:r>
              <a:rPr lang="en-US" sz="1400" i="1" dirty="0" smtClean="0"/>
              <a:t> </a:t>
            </a:r>
            <a:r>
              <a:rPr lang="el-GR" sz="1400" i="1" dirty="0" smtClean="0"/>
              <a:t>βοήθεια </a:t>
            </a:r>
            <a:r>
              <a:rPr lang="el-GR" sz="1400" i="1" dirty="0"/>
              <a:t>του </a:t>
            </a:r>
            <a:r>
              <a:rPr lang="el-GR" sz="1400" i="1" dirty="0" smtClean="0"/>
              <a:t>εικονικού</a:t>
            </a:r>
            <a:r>
              <a:rPr lang="en-US" sz="1400" i="1" dirty="0" smtClean="0"/>
              <a:t> </a:t>
            </a:r>
            <a:r>
              <a:rPr lang="el-GR" sz="1400" i="1" dirty="0" smtClean="0"/>
              <a:t>μοντέλου </a:t>
            </a:r>
            <a:r>
              <a:rPr lang="el-GR" sz="1400" i="1" dirty="0"/>
              <a:t>του </a:t>
            </a:r>
            <a:r>
              <a:rPr lang="el-GR" sz="1400" i="1" dirty="0" smtClean="0"/>
              <a:t>πυελικού</a:t>
            </a:r>
            <a:r>
              <a:rPr lang="en-US" sz="1400" i="1" dirty="0" smtClean="0"/>
              <a:t> </a:t>
            </a:r>
            <a:r>
              <a:rPr lang="el-GR" sz="1400" i="1" dirty="0" smtClean="0"/>
              <a:t>πεδίου </a:t>
            </a:r>
            <a:r>
              <a:rPr lang="el-GR" sz="1400" i="1" dirty="0"/>
              <a:t>(</a:t>
            </a:r>
            <a:r>
              <a:rPr lang="en-US" sz="1400" i="1" dirty="0"/>
              <a:t>Pelvic </a:t>
            </a:r>
            <a:r>
              <a:rPr lang="en-US" sz="1400" i="1" dirty="0" smtClean="0"/>
              <a:t>Floor Model)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3553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l-GR" sz="2400" b="1" dirty="0"/>
              <a:t>Εκπαίδευση και εξάσκηση φοιτητών επιστημών </a:t>
            </a:r>
            <a:r>
              <a:rPr lang="el-GR" sz="2400" b="1" dirty="0" smtClean="0"/>
              <a:t>υγείας</a:t>
            </a:r>
            <a:endParaRPr lang="en-US" sz="2400" b="1" dirty="0" smtClean="0"/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 smtClean="0"/>
              <a:t>Εικονικά περιβάλλοντα στην εκπαίδευση</a:t>
            </a:r>
          </a:p>
          <a:p>
            <a:pPr lvl="2"/>
            <a:r>
              <a:rPr lang="el-GR" sz="2000" b="1" dirty="0" smtClean="0"/>
              <a:t>Έτοιμα </a:t>
            </a:r>
            <a:r>
              <a:rPr lang="el-GR" sz="2000" b="1" dirty="0"/>
              <a:t>παραδείγματα εικονικών συστημάτων για </a:t>
            </a:r>
            <a:r>
              <a:rPr lang="el-GR" sz="2000" b="1" dirty="0" smtClean="0"/>
              <a:t>εκπαίδευση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2000" dirty="0" smtClean="0"/>
              <a:t>Ορθοπεδικό </a:t>
            </a:r>
            <a:r>
              <a:rPr lang="el-GR" sz="2000" dirty="0"/>
              <a:t>σύστημα </a:t>
            </a:r>
            <a:r>
              <a:rPr lang="el-GR" sz="2000" dirty="0" smtClean="0"/>
              <a:t>(</a:t>
            </a:r>
            <a:r>
              <a:rPr lang="en-US" sz="2000" i="1" dirty="0" smtClean="0"/>
              <a:t>Viewpoint </a:t>
            </a:r>
            <a:r>
              <a:rPr lang="en-US" sz="2000" i="1" dirty="0" err="1"/>
              <a:t>DataLabs</a:t>
            </a:r>
            <a:r>
              <a:rPr lang="en-US" sz="2000" dirty="0" smtClean="0"/>
              <a:t>)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2000" dirty="0" smtClean="0"/>
              <a:t>Υπολογιστικό </a:t>
            </a:r>
            <a:r>
              <a:rPr lang="el-GR" sz="2000" dirty="0"/>
              <a:t>σύστημα για οπτικοποίηση </a:t>
            </a:r>
            <a:r>
              <a:rPr lang="el-GR" sz="2000" dirty="0" smtClean="0"/>
              <a:t>και παρακολούθηση </a:t>
            </a:r>
            <a:r>
              <a:rPr lang="en-US" sz="2000" dirty="0" err="1" smtClean="0"/>
              <a:t>τοκετού</a:t>
            </a:r>
            <a:r>
              <a:rPr lang="en-US" sz="2000" dirty="0" smtClean="0"/>
              <a:t> (</a:t>
            </a:r>
            <a:r>
              <a:rPr lang="en-US" sz="2000" i="1" dirty="0" smtClean="0"/>
              <a:t>Health </a:t>
            </a:r>
            <a:r>
              <a:rPr lang="en-US" sz="2000" i="1" dirty="0"/>
              <a:t>Sciences Centre, Brooklyn, New York</a:t>
            </a:r>
            <a:r>
              <a:rPr lang="en-US" sz="2000" dirty="0" smtClean="0"/>
              <a:t>)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2000" dirty="0" smtClean="0"/>
              <a:t>Λειτουργικά </a:t>
            </a:r>
            <a:r>
              <a:rPr lang="el-GR" sz="2000" dirty="0"/>
              <a:t>μοντέλα ανατομίας </a:t>
            </a:r>
            <a:r>
              <a:rPr lang="el-GR" sz="2000" dirty="0" smtClean="0"/>
              <a:t>(</a:t>
            </a:r>
            <a:r>
              <a:rPr lang="el-GR" sz="2000" i="1" dirty="0" smtClean="0"/>
              <a:t>Centre </a:t>
            </a:r>
            <a:r>
              <a:rPr lang="el-GR" sz="2000" i="1" dirty="0"/>
              <a:t>for </a:t>
            </a:r>
            <a:r>
              <a:rPr lang="el-GR" sz="2000" i="1" dirty="0" smtClean="0"/>
              <a:t>Human </a:t>
            </a:r>
            <a:r>
              <a:rPr lang="en-US" sz="2000" i="1" dirty="0" smtClean="0"/>
              <a:t>Modelling </a:t>
            </a:r>
            <a:r>
              <a:rPr lang="en-US" sz="2000" i="1" dirty="0"/>
              <a:t>and Simulation, University of Pennsylvania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l-GR" sz="2000" dirty="0" smtClean="0"/>
              <a:t>Εικονική </a:t>
            </a:r>
            <a:r>
              <a:rPr lang="el-GR" sz="2000" dirty="0"/>
              <a:t>συμμετοχή σε διεθνή ιατρικά συνέδρια (</a:t>
            </a:r>
            <a:r>
              <a:rPr lang="el-GR" sz="2000" i="1" dirty="0" err="1"/>
              <a:t>Cleveland</a:t>
            </a:r>
            <a:r>
              <a:rPr lang="el-GR" sz="2000" i="1" dirty="0"/>
              <a:t> </a:t>
            </a:r>
            <a:r>
              <a:rPr lang="el-GR" sz="2000" i="1" dirty="0" err="1" smtClean="0"/>
              <a:t>Clinic</a:t>
            </a:r>
            <a:r>
              <a:rPr lang="el-GR" sz="2000" i="1" dirty="0" smtClean="0"/>
              <a:t> </a:t>
            </a:r>
            <a:r>
              <a:rPr lang="el-GR" sz="2000" i="1" dirty="0" err="1" smtClean="0"/>
              <a:t>Foundation</a:t>
            </a:r>
            <a:r>
              <a:rPr lang="el-GR" sz="2000" dirty="0" smtClean="0"/>
              <a:t>)</a:t>
            </a:r>
            <a:endParaRPr lang="el-GR" sz="2000" b="1" dirty="0" smtClean="0"/>
          </a:p>
          <a:p>
            <a:pPr lvl="2"/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8585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b="3095"/>
          <a:stretch/>
        </p:blipFill>
        <p:spPr>
          <a:xfrm>
            <a:off x="1259632" y="3361556"/>
            <a:ext cx="6624736" cy="1668156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l-GR" sz="2400" b="1" dirty="0"/>
              <a:t>Εκπαίδευση και εξάσκηση φοιτητών επιστημών </a:t>
            </a:r>
            <a:r>
              <a:rPr lang="el-GR" sz="2400" b="1" dirty="0" smtClean="0"/>
              <a:t>υγείας</a:t>
            </a:r>
            <a:endParaRPr lang="en-US" sz="2400" b="1" dirty="0" smtClean="0"/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/>
              <a:t>Εικονικά περιβάλλοντα στην εξάσκηση </a:t>
            </a:r>
            <a:r>
              <a:rPr lang="el-GR" sz="2200" b="1" dirty="0" smtClean="0"/>
              <a:t>φοιτητών</a:t>
            </a:r>
            <a:endParaRPr lang="en-US" sz="2200" b="1" dirty="0" smtClean="0"/>
          </a:p>
          <a:p>
            <a:pPr lvl="2"/>
            <a:r>
              <a:rPr lang="el-GR" sz="1800" b="1" dirty="0" smtClean="0"/>
              <a:t>Παρέχονται </a:t>
            </a:r>
            <a:r>
              <a:rPr lang="el-GR" sz="1800" b="1" dirty="0"/>
              <a:t>εκπαιδευτικά εργαλεία </a:t>
            </a:r>
            <a:r>
              <a:rPr lang="el-GR" sz="1800" b="1" dirty="0" smtClean="0"/>
              <a:t>εξάσκησης</a:t>
            </a:r>
            <a:r>
              <a:rPr lang="el-GR" sz="1800" dirty="0"/>
              <a:t>, καθότι η </a:t>
            </a:r>
            <a:r>
              <a:rPr lang="el-GR" sz="1800" dirty="0" smtClean="0"/>
              <a:t>εικονική</a:t>
            </a:r>
            <a:r>
              <a:rPr lang="en-US" sz="1800" dirty="0" smtClean="0"/>
              <a:t> </a:t>
            </a:r>
            <a:r>
              <a:rPr lang="el-GR" sz="1800" dirty="0" smtClean="0"/>
              <a:t>πραγματικότητα </a:t>
            </a:r>
            <a:r>
              <a:rPr lang="el-GR" sz="1800" dirty="0"/>
              <a:t>επιτρέπει την </a:t>
            </a:r>
            <a:r>
              <a:rPr lang="el-GR" sz="1800" dirty="0" smtClean="0"/>
              <a:t>οπτικοποίηση</a:t>
            </a:r>
            <a:r>
              <a:rPr lang="en-US" sz="1800" dirty="0" smtClean="0"/>
              <a:t> </a:t>
            </a:r>
            <a:r>
              <a:rPr lang="el-GR" sz="1800" dirty="0" smtClean="0"/>
              <a:t>πληροφορίας και </a:t>
            </a:r>
            <a:r>
              <a:rPr lang="el-GR" sz="1800" dirty="0"/>
              <a:t>προσφέρει στο φοιτητή εξάσκηση σε </a:t>
            </a:r>
            <a:r>
              <a:rPr lang="el-GR" sz="1800" dirty="0" smtClean="0"/>
              <a:t>τρισδιάστατες </a:t>
            </a:r>
            <a:r>
              <a:rPr lang="el-GR" sz="1800" b="1" dirty="0" smtClean="0"/>
              <a:t>υπολογιστικές προσομοιώσεις </a:t>
            </a:r>
            <a:r>
              <a:rPr lang="el-GR" sz="1800" dirty="0"/>
              <a:t>ιατρικών </a:t>
            </a:r>
            <a:r>
              <a:rPr lang="el-GR" sz="1800" dirty="0" smtClean="0"/>
              <a:t>διαδικασιών</a:t>
            </a:r>
            <a:endParaRPr lang="en-US" sz="1800" b="1" dirty="0" smtClean="0"/>
          </a:p>
          <a:p>
            <a:pPr marL="857250" lvl="1" indent="-457200">
              <a:spcBef>
                <a:spcPts val="600"/>
              </a:spcBef>
            </a:pPr>
            <a:endParaRPr lang="el-GR" sz="2200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971600" y="5015505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i="1" dirty="0"/>
              <a:t>Τελειοποιημένα συστήματα εξομοίωσης (</a:t>
            </a:r>
            <a:r>
              <a:rPr lang="el-GR" sz="1400" i="1" dirty="0" err="1"/>
              <a:t>simulation</a:t>
            </a:r>
            <a:r>
              <a:rPr lang="el-GR" sz="1400" i="1" dirty="0"/>
              <a:t>) </a:t>
            </a:r>
            <a:r>
              <a:rPr lang="el-GR" sz="1400" i="1" dirty="0" smtClean="0"/>
              <a:t>στην οθόνη </a:t>
            </a:r>
            <a:r>
              <a:rPr lang="el-GR" sz="1400" i="1" dirty="0"/>
              <a:t>Η/Υ για την άσκηση φοιτητών Σχολών Επιστημών Υγείας με τη </a:t>
            </a:r>
            <a:r>
              <a:rPr lang="el-GR" sz="1400" i="1" dirty="0" smtClean="0"/>
              <a:t>βοήθεια της </a:t>
            </a:r>
            <a:r>
              <a:rPr lang="el-GR" sz="1400" i="1" dirty="0"/>
              <a:t>εικονικής </a:t>
            </a:r>
            <a:r>
              <a:rPr lang="el-GR" sz="1400" i="1" dirty="0" smtClean="0"/>
              <a:t>πραγματικότητας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2065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l-GR" sz="2400" b="1" dirty="0"/>
              <a:t>Εκπαίδευση και εξάσκηση φοιτητών επιστημών </a:t>
            </a:r>
            <a:r>
              <a:rPr lang="el-GR" sz="2400" b="1" dirty="0" smtClean="0"/>
              <a:t>υγείας</a:t>
            </a:r>
            <a:endParaRPr lang="en-US" sz="2400" b="1" dirty="0" smtClean="0"/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/>
              <a:t>Εικονικά περιβάλλοντα στην εξάσκηση </a:t>
            </a:r>
            <a:r>
              <a:rPr lang="el-GR" sz="2200" b="1" dirty="0" smtClean="0"/>
              <a:t>φοιτητών</a:t>
            </a:r>
            <a:endParaRPr lang="en-US" sz="2200" b="1" dirty="0" smtClean="0"/>
          </a:p>
          <a:p>
            <a:pPr marL="857250" lvl="1" indent="-457200">
              <a:spcBef>
                <a:spcPts val="600"/>
              </a:spcBef>
            </a:pPr>
            <a:endParaRPr lang="el-GR" sz="2200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6354"/>
              </p:ext>
            </p:extLst>
          </p:nvPr>
        </p:nvGraphicFramePr>
        <p:xfrm>
          <a:off x="616732" y="2374363"/>
          <a:ext cx="7776864" cy="27307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3269"/>
                <a:gridCol w="407359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l-GR" sz="16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Τεχνική</a:t>
                      </a:r>
                      <a:endParaRPr lang="el-G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Παραδείγματα</a:t>
                      </a:r>
                      <a:endParaRPr lang="el-G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6808">
                <a:tc>
                  <a:txBody>
                    <a:bodyPr/>
                    <a:lstStyle/>
                    <a:p>
                      <a:r>
                        <a:rPr lang="el-G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Προσομοιωτής εικονικής </a:t>
                      </a:r>
                      <a:r>
                        <a:rPr lang="el-GR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λαπαρο</a:t>
                      </a:r>
                      <a:r>
                        <a:rPr lang="el-G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el-GR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σκοπικής</a:t>
                      </a:r>
                      <a:r>
                        <a:rPr lang="el-G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επέμβασης 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(που αποτελείται από έναν κορμό, μέσα στον οποίο τοποθετούνται τα </a:t>
                      </a:r>
                      <a:r>
                        <a:rPr lang="el-G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λαπαροσκοπικά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εργαλεία με την σχετική ανάδραση)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Η εικονική κοιλιά (συκώτι και χοληδόχος κύστη) παρουσιάζεται γραφικά στο βίντεο και ο χειρουργός πραγματοποιεί </a:t>
                      </a:r>
                      <a:r>
                        <a:rPr lang="el-G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λαπαροσκοπικές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διεργασίες (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Halcuck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al. 2001).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9952">
                <a:tc>
                  <a:txBody>
                    <a:bodyPr/>
                    <a:lstStyle/>
                    <a:p>
                      <a:r>
                        <a:rPr lang="el-G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Προσομοιωτής εικονικού καθετηριασμού καρδιάς 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(που συμπεριλαμβάνει και ανάδραση).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Επιτρέπει στους ασκούμενους φοιτητές να οδηγήσουν έναν καθετήρα- μπαλονάκι προς την απόφραξη της εικονικής καρδιάς, να διογκώνουν το μπαλόνι για να διαστέλλουν την αρτηρία και να αποκαθιστούν κανονική ροή αίματος.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176">
                <a:tc>
                  <a:txBody>
                    <a:bodyPr/>
                    <a:lstStyle/>
                    <a:p>
                      <a:r>
                        <a:rPr lang="el-G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Προσομοιωτής τραυμάτων άκρων</a:t>
                      </a:r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Οδηγεί σε εικονικό περιβάλλον.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el-G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Προσομοιωτής πλήρους εγχείρησης με ανάδραση.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Προσομοιώνει εγχείρηση στο μάτι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(Georgia Institute of Technology, Atlanta).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l-GR" sz="2400" b="1" dirty="0"/>
              <a:t>Εκπαίδευση και εξάσκηση φοιτητών επιστημών </a:t>
            </a:r>
            <a:r>
              <a:rPr lang="el-GR" sz="2400" b="1" dirty="0" smtClean="0"/>
              <a:t>υγείας</a:t>
            </a:r>
            <a:endParaRPr lang="en-US" sz="2400" b="1" dirty="0" smtClean="0"/>
          </a:p>
          <a:p>
            <a:pPr marL="857250" lvl="1" indent="-457200">
              <a:spcBef>
                <a:spcPts val="600"/>
              </a:spcBef>
            </a:pPr>
            <a:r>
              <a:rPr lang="el-GR" sz="2200" b="1" dirty="0"/>
              <a:t>Εικονικά περιβάλλοντα στην εξάσκηση </a:t>
            </a:r>
            <a:r>
              <a:rPr lang="el-GR" sz="2200" b="1" dirty="0" smtClean="0"/>
              <a:t>φοιτητών</a:t>
            </a:r>
            <a:endParaRPr lang="en-US" sz="2200" b="1" dirty="0" smtClean="0"/>
          </a:p>
          <a:p>
            <a:pPr marL="857250" lvl="1" indent="-457200">
              <a:spcBef>
                <a:spcPts val="600"/>
              </a:spcBef>
            </a:pPr>
            <a:endParaRPr lang="el-GR" sz="2200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79" y="2137420"/>
            <a:ext cx="8697855" cy="239851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33879" y="4583939"/>
            <a:ext cx="2753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Σ΄ ένα ομοίωμα ασθενούς, οι ασκούμενοι μπορούν να επαναλαμβάνουν επεμβάσεις σε αγγεία, όπως πλαστική χειρουργική των αγγείων με μπαλόνι.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157319" y="4583939"/>
            <a:ext cx="2753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Σ΄ ένα ομοίωμα ασθενούς, μπορεί </a:t>
            </a:r>
            <a:r>
              <a:rPr lang="el-GR" sz="1200" dirty="0" smtClean="0"/>
              <a:t>να</a:t>
            </a:r>
            <a:r>
              <a:rPr lang="en-US" sz="1200" dirty="0" smtClean="0"/>
              <a:t> </a:t>
            </a:r>
            <a:r>
              <a:rPr lang="el-GR" sz="1200" dirty="0" smtClean="0"/>
              <a:t>γίνει </a:t>
            </a:r>
            <a:r>
              <a:rPr lang="el-GR" sz="1200" dirty="0"/>
              <a:t>εγχείρηση, διασωλήνωση </a:t>
            </a:r>
            <a:r>
              <a:rPr lang="el-GR" sz="1200" dirty="0" smtClean="0"/>
              <a:t>και</a:t>
            </a:r>
            <a:r>
              <a:rPr lang="en-US" sz="1200" dirty="0" smtClean="0"/>
              <a:t> </a:t>
            </a:r>
            <a:r>
              <a:rPr lang="el-GR" sz="1200" dirty="0" smtClean="0"/>
              <a:t>καθετηριασμός</a:t>
            </a:r>
            <a:r>
              <a:rPr lang="el-GR" sz="1200" dirty="0"/>
              <a:t>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6021360" y="4575621"/>
            <a:ext cx="275394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sz="1200" dirty="0"/>
              <a:t>Σ΄ ένα </a:t>
            </a:r>
            <a:r>
              <a:rPr lang="el-GR" sz="1200" dirty="0" err="1"/>
              <a:t>υπερμοντέρνο</a:t>
            </a:r>
            <a:r>
              <a:rPr lang="el-GR" sz="1200" dirty="0"/>
              <a:t> </a:t>
            </a:r>
            <a:r>
              <a:rPr lang="el-GR" sz="1200" dirty="0" smtClean="0"/>
              <a:t>ομοίωμα</a:t>
            </a:r>
            <a:r>
              <a:rPr lang="en-US" sz="1200" dirty="0" smtClean="0"/>
              <a:t> </a:t>
            </a:r>
            <a:r>
              <a:rPr lang="el-GR" sz="1200" dirty="0" smtClean="0"/>
              <a:t>ασθενούς</a:t>
            </a:r>
            <a:r>
              <a:rPr lang="el-GR" sz="1200" dirty="0"/>
              <a:t>, μπορεί να </a:t>
            </a:r>
            <a:r>
              <a:rPr lang="el-GR" sz="1200" dirty="0" smtClean="0"/>
              <a:t>διενεργούνται</a:t>
            </a:r>
            <a:r>
              <a:rPr lang="en-US" sz="1200" dirty="0" smtClean="0"/>
              <a:t> </a:t>
            </a:r>
            <a:r>
              <a:rPr lang="el-GR" sz="1200" dirty="0" smtClean="0"/>
              <a:t>διάφορα</a:t>
            </a:r>
            <a:r>
              <a:rPr lang="en-US" sz="1200" dirty="0" smtClean="0"/>
              <a:t> </a:t>
            </a:r>
            <a:r>
              <a:rPr lang="el-GR" sz="1200" dirty="0" smtClean="0"/>
              <a:t>κλινικά </a:t>
            </a:r>
            <a:r>
              <a:rPr lang="el-GR" sz="1200" dirty="0"/>
              <a:t>σενάρια </a:t>
            </a:r>
            <a:r>
              <a:rPr lang="en-US" sz="1200" dirty="0" smtClean="0"/>
              <a:t>-</a:t>
            </a:r>
            <a:r>
              <a:rPr lang="el-GR" sz="1200" dirty="0" smtClean="0"/>
              <a:t> </a:t>
            </a:r>
            <a:r>
              <a:rPr lang="el-GR" sz="1200" dirty="0"/>
              <a:t>τα </a:t>
            </a:r>
            <a:r>
              <a:rPr lang="en-US" sz="1200" dirty="0" smtClean="0"/>
              <a:t> </a:t>
            </a:r>
            <a:r>
              <a:rPr lang="el-GR" sz="1200" dirty="0" smtClean="0"/>
              <a:t>αποτελέσματα </a:t>
            </a:r>
            <a:r>
              <a:rPr lang="el-GR" sz="1200" dirty="0"/>
              <a:t>των οποίων </a:t>
            </a:r>
            <a:r>
              <a:rPr lang="el-GR" sz="1200" dirty="0" smtClean="0"/>
              <a:t>εξαρτώνται</a:t>
            </a:r>
            <a:r>
              <a:rPr lang="en-US" sz="1200" dirty="0" smtClean="0"/>
              <a:t> </a:t>
            </a:r>
            <a:r>
              <a:rPr lang="el-GR" sz="1200" dirty="0" smtClean="0"/>
              <a:t>από </a:t>
            </a:r>
            <a:r>
              <a:rPr lang="el-GR" sz="1200" dirty="0"/>
              <a:t>τις </a:t>
            </a:r>
            <a:r>
              <a:rPr lang="el-GR" sz="1200" dirty="0" smtClean="0"/>
              <a:t>ενέργειες </a:t>
            </a:r>
            <a:r>
              <a:rPr lang="el-GR" sz="1200" dirty="0"/>
              <a:t>των </a:t>
            </a:r>
            <a:r>
              <a:rPr lang="el-GR" sz="1200" dirty="0" err="1"/>
              <a:t>ασκουμένων</a:t>
            </a:r>
            <a:r>
              <a:rPr lang="el-G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Εφαρμογές της </a:t>
            </a:r>
            <a:r>
              <a:rPr lang="en-US" sz="4000" dirty="0" smtClean="0"/>
              <a:t>VR</a:t>
            </a:r>
            <a:r>
              <a:rPr lang="el-GR" sz="4000" dirty="0" smtClean="0"/>
              <a:t> στον τομέα της υγείας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5"/>
            </a:pPr>
            <a:r>
              <a:rPr lang="el-GR" sz="2400" b="1" dirty="0"/>
              <a:t>Εκπαίδευση και εξάσκηση φοιτητών επιστημών </a:t>
            </a:r>
            <a:r>
              <a:rPr lang="el-GR" sz="2400" b="1" dirty="0" smtClean="0"/>
              <a:t>υγείας</a:t>
            </a:r>
            <a:endParaRPr lang="en-US" sz="2400" b="1" dirty="0" smtClean="0"/>
          </a:p>
          <a:p>
            <a:pPr lvl="1"/>
            <a:r>
              <a:rPr lang="el-GR" sz="2200" b="1" dirty="0" smtClean="0"/>
              <a:t>Εικονική </a:t>
            </a:r>
            <a:r>
              <a:rPr lang="el-GR" sz="2200" b="1" dirty="0"/>
              <a:t>κλινική </a:t>
            </a:r>
            <a:r>
              <a:rPr lang="el-GR" sz="2200" b="1" dirty="0" smtClean="0"/>
              <a:t>υγείας</a:t>
            </a:r>
            <a:r>
              <a:rPr lang="en-US" sz="2200" b="1" dirty="0" smtClean="0"/>
              <a:t>: </a:t>
            </a:r>
            <a:r>
              <a:rPr lang="el-GR" sz="2200" dirty="0"/>
              <a:t>είδος </a:t>
            </a:r>
            <a:r>
              <a:rPr lang="el-GR" sz="2200" dirty="0" smtClean="0"/>
              <a:t>πολύ εξειδικευμένου εικονικού εργαστηρίου υγείας</a:t>
            </a:r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  <p:sp>
        <p:nvSpPr>
          <p:cNvPr id="11" name="Θέση περιεχομένου 4"/>
          <p:cNvSpPr txBox="1">
            <a:spLocks/>
          </p:cNvSpPr>
          <p:nvPr/>
        </p:nvSpPr>
        <p:spPr>
          <a:xfrm>
            <a:off x="0" y="2627982"/>
            <a:ext cx="6012160" cy="1705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600"/>
              </a:spcBef>
            </a:pPr>
            <a:r>
              <a:rPr lang="el-GR" sz="1400" dirty="0" smtClean="0"/>
              <a:t>Οι φοιτητές μπορούν να διαγνώσουν και να εξασκηθούν σε εικονικούς ασθενείς με διάφορα συμπτώματα</a:t>
            </a:r>
          </a:p>
          <a:p>
            <a:pPr lvl="2">
              <a:spcBef>
                <a:spcPts val="600"/>
              </a:spcBef>
            </a:pPr>
            <a:r>
              <a:rPr lang="el-GR" sz="1400" dirty="0"/>
              <a:t>Για κάθε εικονικό ασθενή εμφανίζονται μια σειρά από πολλές επιλογές (20-30</a:t>
            </a:r>
            <a:r>
              <a:rPr lang="el-GR" sz="1400" dirty="0" smtClean="0"/>
              <a:t>)</a:t>
            </a:r>
            <a:endParaRPr lang="el-GR" sz="1400" dirty="0"/>
          </a:p>
          <a:p>
            <a:pPr lvl="2">
              <a:spcBef>
                <a:spcPts val="600"/>
              </a:spcBef>
            </a:pPr>
            <a:r>
              <a:rPr lang="el-GR" sz="1400" dirty="0" smtClean="0"/>
              <a:t>Οι </a:t>
            </a:r>
            <a:r>
              <a:rPr lang="el-GR" sz="1400" dirty="0"/>
              <a:t>φοιτητές πρέπει να καταφέρουν να περάσουν αυτές τις επιλογές στον εικονικό ασθενή και να καθορίσουν την ακριβείς θεραπείες, δοσολογίες και </a:t>
            </a:r>
            <a:r>
              <a:rPr lang="el-GR" sz="1400" dirty="0" smtClean="0"/>
              <a:t>αντιδράσεις</a:t>
            </a:r>
            <a:endParaRPr lang="el-GR" sz="1400" dirty="0"/>
          </a:p>
          <a:p>
            <a:pPr lvl="2">
              <a:spcBef>
                <a:spcPts val="600"/>
              </a:spcBef>
            </a:pPr>
            <a:r>
              <a:rPr lang="el-GR" sz="1400" dirty="0"/>
              <a:t> Όταν οι φοιτητές έχουν απορίες σχετικά με ένα μέρος, όργανο ή το όλο σύστημα του ασθενούς, μπορούν να χρησιμοποιήσουν την τρισδιάστατη αίθουσα της εικονικής κλινικής με τα ανατομικά μοντέλα και τα συστήματα φυσιολογίας (Σχήμα</a:t>
            </a:r>
            <a:r>
              <a:rPr lang="el-GR" sz="1400" dirty="0" smtClean="0"/>
              <a:t>)</a:t>
            </a:r>
            <a:endParaRPr lang="el-GR" sz="1400" dirty="0"/>
          </a:p>
          <a:p>
            <a:pPr lvl="4"/>
            <a:endParaRPr lang="el-GR" sz="1400" dirty="0" smtClean="0"/>
          </a:p>
          <a:p>
            <a:pPr lvl="4"/>
            <a:endParaRPr lang="el-GR" sz="36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1" y="2676996"/>
            <a:ext cx="3084515" cy="22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Προβλήματα και οφέλη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Προβλήματα υγείας από τη χρήση </a:t>
            </a:r>
            <a:r>
              <a:rPr lang="el-GR" sz="2400" b="1" dirty="0" smtClean="0"/>
              <a:t>VR</a:t>
            </a:r>
          </a:p>
          <a:p>
            <a:pPr lvl="1"/>
            <a:r>
              <a:rPr lang="el-GR" sz="2000" dirty="0" smtClean="0"/>
              <a:t>Προβλήματα</a:t>
            </a:r>
            <a:r>
              <a:rPr lang="el-GR" sz="2000" b="1" dirty="0" smtClean="0"/>
              <a:t> </a:t>
            </a:r>
            <a:r>
              <a:rPr lang="el-GR" sz="2000" b="1" dirty="0"/>
              <a:t>φυσικά, φυσιολογικά </a:t>
            </a:r>
            <a:r>
              <a:rPr lang="el-GR" sz="2000" b="1" dirty="0" smtClean="0"/>
              <a:t>και ψυχολογικά</a:t>
            </a:r>
            <a:r>
              <a:rPr lang="el-GR" sz="2000" dirty="0"/>
              <a:t>, που </a:t>
            </a:r>
            <a:r>
              <a:rPr lang="el-GR" sz="2000" dirty="0" smtClean="0"/>
              <a:t>οφείλονται </a:t>
            </a:r>
            <a:r>
              <a:rPr lang="el-GR" sz="2000" dirty="0"/>
              <a:t>στους τεχνολογικούς </a:t>
            </a:r>
            <a:r>
              <a:rPr lang="el-GR" sz="2000" dirty="0" smtClean="0"/>
              <a:t>περιορισμούς εφαρμογής </a:t>
            </a:r>
            <a:r>
              <a:rPr lang="el-GR" sz="2000" dirty="0"/>
              <a:t>των διαφόρων συσκευών εικονικής </a:t>
            </a:r>
            <a:r>
              <a:rPr lang="el-GR" sz="2000" dirty="0" smtClean="0"/>
              <a:t>πραγματικότητας</a:t>
            </a:r>
          </a:p>
          <a:p>
            <a:pPr lvl="2"/>
            <a:r>
              <a:rPr lang="el-GR" sz="2000" u="sng" dirty="0"/>
              <a:t>Φυσικά </a:t>
            </a:r>
            <a:r>
              <a:rPr lang="el-GR" sz="2000" u="sng" dirty="0" smtClean="0"/>
              <a:t>προβλήματα</a:t>
            </a:r>
          </a:p>
          <a:p>
            <a:pPr lvl="3"/>
            <a:r>
              <a:rPr lang="el-GR" sz="1800" b="1" i="1" dirty="0" smtClean="0"/>
              <a:t>Θέσης </a:t>
            </a:r>
            <a:r>
              <a:rPr lang="el-GR" sz="1800" i="1" dirty="0"/>
              <a:t>(</a:t>
            </a:r>
            <a:r>
              <a:rPr lang="en-US" sz="1800" i="1" dirty="0"/>
              <a:t>posture</a:t>
            </a:r>
            <a:r>
              <a:rPr lang="en-US" sz="1800" i="1" dirty="0" smtClean="0"/>
              <a:t>)</a:t>
            </a:r>
            <a:endParaRPr lang="el-GR" sz="1800" i="1" dirty="0" smtClean="0"/>
          </a:p>
          <a:p>
            <a:pPr lvl="3"/>
            <a:r>
              <a:rPr lang="el-GR" sz="1800" b="1" i="1" dirty="0"/>
              <a:t>Φυσικές ταλαιπωρίες (</a:t>
            </a:r>
            <a:r>
              <a:rPr lang="en-US" sz="1800" b="1" i="1" dirty="0"/>
              <a:t>physical discomfort</a:t>
            </a:r>
            <a:r>
              <a:rPr lang="en-US" sz="1800" b="1" i="1" dirty="0" smtClean="0"/>
              <a:t>)</a:t>
            </a:r>
            <a:endParaRPr lang="el-GR" sz="1800" b="1" i="1" dirty="0" smtClean="0"/>
          </a:p>
          <a:p>
            <a:pPr lvl="3"/>
            <a:r>
              <a:rPr lang="el-GR" sz="1800" b="1" i="1" dirty="0" smtClean="0"/>
              <a:t>Υγιεινής </a:t>
            </a:r>
            <a:r>
              <a:rPr lang="el-GR" sz="1800" i="1" dirty="0"/>
              <a:t>(</a:t>
            </a:r>
            <a:r>
              <a:rPr lang="en-US" sz="1800" i="1" dirty="0"/>
              <a:t>hygiene</a:t>
            </a:r>
            <a:r>
              <a:rPr lang="en-US" sz="1800" i="1" dirty="0" smtClean="0"/>
              <a:t>)</a:t>
            </a:r>
            <a:endParaRPr lang="el-GR" sz="1800" i="1" dirty="0" smtClean="0"/>
          </a:p>
          <a:p>
            <a:pPr lvl="3"/>
            <a:r>
              <a:rPr lang="el-GR" sz="1800" b="1" i="1" dirty="0"/>
              <a:t>Καταστάσεις απομόνωσης </a:t>
            </a:r>
            <a:r>
              <a:rPr lang="el-GR" sz="1800" i="1" dirty="0"/>
              <a:t>(</a:t>
            </a:r>
            <a:r>
              <a:rPr lang="en-US" sz="1800" i="1" dirty="0"/>
              <a:t>immersion injuries</a:t>
            </a:r>
            <a:r>
              <a:rPr lang="en-US" sz="1800" i="1" dirty="0" smtClean="0"/>
              <a:t>)</a:t>
            </a:r>
            <a:endParaRPr lang="el-GR" sz="1800" i="1" dirty="0" smtClean="0"/>
          </a:p>
          <a:p>
            <a:pPr lvl="3"/>
            <a:r>
              <a:rPr lang="el-GR" sz="1800" b="1" i="1" dirty="0" err="1" smtClean="0"/>
              <a:t>Καταλληλότητας</a:t>
            </a:r>
            <a:r>
              <a:rPr lang="el-GR" sz="1800" b="1" i="1" dirty="0" smtClean="0"/>
              <a:t> </a:t>
            </a:r>
            <a:r>
              <a:rPr lang="el-GR" sz="1800" b="1" i="1" dirty="0"/>
              <a:t>συσκευών </a:t>
            </a:r>
            <a:r>
              <a:rPr lang="el-GR" sz="1800" i="1" dirty="0"/>
              <a:t>(</a:t>
            </a:r>
            <a:r>
              <a:rPr lang="en-US" sz="1800" i="1" dirty="0"/>
              <a:t>equipment fit</a:t>
            </a:r>
            <a:r>
              <a:rPr lang="en-US" sz="1800" i="1" dirty="0" smtClean="0"/>
              <a:t>)</a:t>
            </a:r>
            <a:endParaRPr lang="el-GR" sz="1800" u="sng" dirty="0" smtClean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1656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Προβλήματα και οφέλη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Προβλήματα υγείας από τη χρήση </a:t>
            </a:r>
            <a:r>
              <a:rPr lang="el-GR" sz="2400" b="1" dirty="0" smtClean="0"/>
              <a:t>VR</a:t>
            </a:r>
          </a:p>
          <a:p>
            <a:pPr lvl="2"/>
            <a:r>
              <a:rPr lang="el-GR" sz="2000" u="sng" dirty="0"/>
              <a:t>Προβλήματα </a:t>
            </a:r>
            <a:r>
              <a:rPr lang="el-GR" sz="2000" u="sng" dirty="0" smtClean="0"/>
              <a:t>φυσιολογίας</a:t>
            </a:r>
          </a:p>
          <a:p>
            <a:pPr lvl="3"/>
            <a:r>
              <a:rPr lang="el-GR" b="1" i="1" dirty="0"/>
              <a:t>Καταστάσεις θέασης </a:t>
            </a:r>
            <a:r>
              <a:rPr lang="el-GR" i="1" dirty="0"/>
              <a:t>(</a:t>
            </a:r>
            <a:r>
              <a:rPr lang="en-US" i="1" dirty="0"/>
              <a:t>visual issues</a:t>
            </a:r>
            <a:r>
              <a:rPr lang="en-US" i="1" dirty="0" smtClean="0"/>
              <a:t>)</a:t>
            </a:r>
          </a:p>
          <a:p>
            <a:pPr lvl="3"/>
            <a:r>
              <a:rPr lang="el-GR" b="1" i="1" dirty="0"/>
              <a:t>Νοσήματα προσομοιωτή </a:t>
            </a:r>
            <a:r>
              <a:rPr lang="el-GR" i="1" dirty="0"/>
              <a:t>(</a:t>
            </a:r>
            <a:r>
              <a:rPr lang="en-US" i="1" dirty="0"/>
              <a:t>simulator sickness</a:t>
            </a:r>
            <a:r>
              <a:rPr lang="en-US" i="1" dirty="0" smtClean="0"/>
              <a:t>)</a:t>
            </a:r>
          </a:p>
          <a:p>
            <a:pPr marL="1371600" lvl="3" indent="0">
              <a:buNone/>
            </a:pPr>
            <a:endParaRPr lang="en-US" i="1" dirty="0" smtClean="0"/>
          </a:p>
          <a:p>
            <a:pPr lvl="2"/>
            <a:r>
              <a:rPr lang="el-GR" sz="2000" u="sng" dirty="0"/>
              <a:t>Ψυχολογικά </a:t>
            </a:r>
            <a:r>
              <a:rPr lang="el-GR" sz="2000" u="sng" dirty="0" smtClean="0"/>
              <a:t>προβλήματα</a:t>
            </a:r>
            <a:endParaRPr lang="en-US" i="1" dirty="0" smtClean="0"/>
          </a:p>
          <a:p>
            <a:pPr lvl="3"/>
            <a:r>
              <a:rPr lang="el-GR" b="1" i="1" dirty="0" smtClean="0"/>
              <a:t>Προβλήματα συμπεριφοράς</a:t>
            </a:r>
            <a:endParaRPr lang="en-US" b="1" i="1" dirty="0" smtClean="0"/>
          </a:p>
          <a:p>
            <a:pPr lvl="3"/>
            <a:r>
              <a:rPr lang="el-GR" b="1" i="1" dirty="0"/>
              <a:t>Γνωστικά προβλήματα</a:t>
            </a:r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3821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Προβλήματα και οφέλη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O</a:t>
            </a:r>
            <a:r>
              <a:rPr lang="el-GR" sz="2400" b="1" dirty="0" err="1" smtClean="0"/>
              <a:t>φέλη</a:t>
            </a:r>
            <a:r>
              <a:rPr lang="el-GR" sz="2400" b="1" dirty="0" smtClean="0"/>
              <a:t> </a:t>
            </a:r>
            <a:r>
              <a:rPr lang="el-GR" sz="2400" b="1" dirty="0"/>
              <a:t>από τη χρήση VR</a:t>
            </a:r>
            <a:endParaRPr lang="el-GR" sz="2400" b="1" dirty="0" smtClean="0"/>
          </a:p>
          <a:p>
            <a:pPr lvl="1"/>
            <a:r>
              <a:rPr lang="el-GR" sz="2000" dirty="0" smtClean="0"/>
              <a:t>Η </a:t>
            </a:r>
            <a:r>
              <a:rPr lang="el-GR" sz="2000" dirty="0"/>
              <a:t>χρήση σύγχρονων τεχνολογιών στη VR μπορεί να </a:t>
            </a:r>
            <a:r>
              <a:rPr lang="el-GR" sz="2000" dirty="0" smtClean="0"/>
              <a:t>μειώσει </a:t>
            </a:r>
            <a:r>
              <a:rPr lang="el-GR" sz="2000" dirty="0"/>
              <a:t>τα φυσικά </a:t>
            </a:r>
            <a:r>
              <a:rPr lang="el-GR" sz="2000" dirty="0" smtClean="0"/>
              <a:t>προβλήματα</a:t>
            </a:r>
          </a:p>
          <a:p>
            <a:pPr lvl="2">
              <a:spcBef>
                <a:spcPts val="600"/>
              </a:spcBef>
            </a:pPr>
            <a:r>
              <a:rPr lang="el-GR" sz="1800" dirty="0"/>
              <a:t>Η χρήση της VR στην </a:t>
            </a:r>
            <a:r>
              <a:rPr lang="el-GR" sz="1800" dirty="0" err="1"/>
              <a:t>τηλεχειρουργική</a:t>
            </a:r>
            <a:r>
              <a:rPr lang="el-GR" sz="1800" dirty="0"/>
              <a:t> σε απομακρυσμένες </a:t>
            </a:r>
            <a:r>
              <a:rPr lang="el-GR" sz="1800" dirty="0" smtClean="0"/>
              <a:t>περιοχές</a:t>
            </a:r>
            <a:endParaRPr lang="el-GR" sz="1800" dirty="0"/>
          </a:p>
          <a:p>
            <a:pPr lvl="2">
              <a:spcBef>
                <a:spcPts val="600"/>
              </a:spcBef>
            </a:pPr>
            <a:r>
              <a:rPr lang="el-GR" sz="1800" dirty="0" smtClean="0"/>
              <a:t>Η </a:t>
            </a:r>
            <a:r>
              <a:rPr lang="el-GR" sz="1800" dirty="0"/>
              <a:t>χρήση των τεχνικών της VR σε τοπικές </a:t>
            </a:r>
            <a:r>
              <a:rPr lang="el-GR" sz="1800" dirty="0" smtClean="0"/>
              <a:t>εγχειρήσεις</a:t>
            </a:r>
          </a:p>
          <a:p>
            <a:pPr lvl="2">
              <a:spcBef>
                <a:spcPts val="600"/>
              </a:spcBef>
            </a:pPr>
            <a:r>
              <a:rPr lang="el-GR" sz="1800" dirty="0" smtClean="0"/>
              <a:t>Η </a:t>
            </a:r>
            <a:r>
              <a:rPr lang="el-GR" sz="1800" dirty="0"/>
              <a:t>χρησιμοποίηση εικονικών </a:t>
            </a:r>
            <a:r>
              <a:rPr lang="el-GR" sz="1800" dirty="0" smtClean="0"/>
              <a:t>περιβαλλόντων, </a:t>
            </a:r>
            <a:r>
              <a:rPr lang="el-GR" sz="1800" dirty="0"/>
              <a:t>όπως </a:t>
            </a:r>
            <a:r>
              <a:rPr lang="el-GR" sz="1800" dirty="0" smtClean="0"/>
              <a:t>χειρουργικές προσομοιώσεις/</a:t>
            </a:r>
            <a:r>
              <a:rPr lang="el-GR" sz="1800" dirty="0" err="1" smtClean="0"/>
              <a:t>μοντελοποιήσεις</a:t>
            </a:r>
            <a:r>
              <a:rPr lang="el-GR" sz="1800" dirty="0" smtClean="0"/>
              <a:t> και εκπαίδευσης </a:t>
            </a:r>
            <a:r>
              <a:rPr lang="el-GR" sz="1800" dirty="0"/>
              <a:t>των </a:t>
            </a:r>
            <a:r>
              <a:rPr lang="el-GR" sz="1800" dirty="0" smtClean="0"/>
              <a:t>φοιτητών</a:t>
            </a:r>
            <a:endParaRPr lang="el-GR" sz="1800" dirty="0"/>
          </a:p>
          <a:p>
            <a:pPr lvl="2">
              <a:spcBef>
                <a:spcPts val="600"/>
              </a:spcBef>
            </a:pPr>
            <a:r>
              <a:rPr lang="el-GR" sz="1800" dirty="0"/>
              <a:t> Η χρησιμοποίηση εικονικών περιβαλλόντων </a:t>
            </a:r>
            <a:r>
              <a:rPr lang="el-GR" sz="1800" b="1" dirty="0"/>
              <a:t>για να </a:t>
            </a:r>
            <a:r>
              <a:rPr lang="el-GR" sz="1800" b="1" dirty="0" smtClean="0"/>
              <a:t>θεραπεύσουν φοβίες </a:t>
            </a:r>
            <a:r>
              <a:rPr lang="el-GR" sz="1800" dirty="0" smtClean="0"/>
              <a:t>και </a:t>
            </a:r>
            <a:r>
              <a:rPr lang="el-GR" sz="1800" dirty="0"/>
              <a:t>άλλες σωματικές και </a:t>
            </a:r>
            <a:r>
              <a:rPr lang="el-GR" sz="1800" dirty="0" smtClean="0"/>
              <a:t>ψυχολογικές διαταραχές</a:t>
            </a:r>
          </a:p>
          <a:p>
            <a:pPr lvl="1"/>
            <a:r>
              <a:rPr lang="el-GR" sz="2000" dirty="0" smtClean="0"/>
              <a:t>Τα </a:t>
            </a:r>
            <a:r>
              <a:rPr lang="el-GR" sz="2000" dirty="0"/>
              <a:t>εικονικά περιβάλλοντα και οι σχετικές </a:t>
            </a:r>
            <a:r>
              <a:rPr lang="el-GR" sz="2000" dirty="0" smtClean="0"/>
              <a:t>τεχνολογίες της </a:t>
            </a:r>
            <a:r>
              <a:rPr lang="el-GR" sz="2000" dirty="0"/>
              <a:t>VR αποδίδουν οικονομικά στον τομέα της υγείας</a:t>
            </a:r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4079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Προβλήματα και οφέλη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/>
              <a:t>Το μέλλον της </a:t>
            </a:r>
            <a:r>
              <a:rPr lang="en-US" sz="2400" b="1" dirty="0" smtClean="0"/>
              <a:t>VR</a:t>
            </a:r>
            <a:r>
              <a:rPr lang="el-GR" sz="2400" b="1" dirty="0" smtClean="0"/>
              <a:t> στον </a:t>
            </a:r>
            <a:r>
              <a:rPr lang="el-GR" sz="2400" b="1" dirty="0"/>
              <a:t>τομέα της υγείας</a:t>
            </a:r>
            <a:endParaRPr lang="el-GR" sz="2400" b="1" dirty="0" smtClean="0"/>
          </a:p>
          <a:p>
            <a:pPr lvl="1"/>
            <a:r>
              <a:rPr lang="el-GR" sz="2200" dirty="0" smtClean="0"/>
              <a:t>Εξαρτάται από </a:t>
            </a:r>
            <a:r>
              <a:rPr lang="el-GR" sz="2200" dirty="0"/>
              <a:t>δύο </a:t>
            </a:r>
            <a:r>
              <a:rPr lang="el-GR" sz="2200" dirty="0" smtClean="0"/>
              <a:t>παράγοντες</a:t>
            </a:r>
            <a:endParaRPr lang="el-GR" sz="2200" dirty="0"/>
          </a:p>
          <a:p>
            <a:pPr lvl="2"/>
            <a:r>
              <a:rPr lang="el-GR" sz="2200" dirty="0" smtClean="0"/>
              <a:t>Από </a:t>
            </a:r>
            <a:r>
              <a:rPr lang="el-GR" sz="2200" dirty="0"/>
              <a:t>την επιστημονική έρευνα </a:t>
            </a:r>
            <a:r>
              <a:rPr lang="el-GR" sz="2200" dirty="0" smtClean="0"/>
              <a:t>στη </a:t>
            </a:r>
            <a:r>
              <a:rPr lang="el-GR" sz="2200" dirty="0"/>
              <a:t>χρήση της </a:t>
            </a:r>
            <a:r>
              <a:rPr lang="el-GR" sz="2200" dirty="0" smtClean="0"/>
              <a:t>VR στον </a:t>
            </a:r>
            <a:r>
              <a:rPr lang="el-GR" sz="2200" dirty="0"/>
              <a:t>τομέα της </a:t>
            </a:r>
            <a:r>
              <a:rPr lang="el-GR" sz="2200" dirty="0" smtClean="0"/>
              <a:t>υγείας</a:t>
            </a:r>
            <a:endParaRPr lang="el-GR" sz="2200" dirty="0"/>
          </a:p>
          <a:p>
            <a:pPr lvl="2"/>
            <a:r>
              <a:rPr lang="el-GR" sz="2200" dirty="0" smtClean="0"/>
              <a:t>Από </a:t>
            </a:r>
            <a:r>
              <a:rPr lang="el-GR" sz="2200" dirty="0"/>
              <a:t>την επιστημονική έρευνα για την ελαχιστοποίηση </a:t>
            </a:r>
            <a:r>
              <a:rPr lang="el-GR" sz="2200" dirty="0" smtClean="0"/>
              <a:t>τυχόν </a:t>
            </a:r>
            <a:r>
              <a:rPr lang="el-GR" sz="2200" dirty="0"/>
              <a:t>προβλημάτων </a:t>
            </a:r>
            <a:r>
              <a:rPr lang="el-GR" sz="2200" dirty="0" smtClean="0"/>
              <a:t>υγείας</a:t>
            </a:r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23528" y="1860497"/>
            <a:ext cx="8363272" cy="339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200" dirty="0"/>
          </a:p>
        </p:txBody>
      </p:sp>
      <p:pic>
        <p:nvPicPr>
          <p:cNvPr id="1026" name="Picture 2" descr="http://www.kevcom.com/portfolio/vrml/vrml.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14" y="4059561"/>
            <a:ext cx="157108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Θέση περιεχομένου 4"/>
          <p:cNvSpPr txBox="1">
            <a:spLocks/>
          </p:cNvSpPr>
          <p:nvPr/>
        </p:nvSpPr>
        <p:spPr>
          <a:xfrm>
            <a:off x="490982" y="4030959"/>
            <a:ext cx="697443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Char char="o"/>
            </a:pPr>
            <a:r>
              <a:rPr lang="el-GR" sz="2000" b="1" dirty="0" smtClean="0"/>
              <a:t>Γλώσσα προγραμματισμού VRML (</a:t>
            </a:r>
            <a:r>
              <a:rPr lang="el-GR" sz="2000" b="1" dirty="0" err="1" smtClean="0"/>
              <a:t>Virtual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Reality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Modelling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Language</a:t>
            </a:r>
            <a:r>
              <a:rPr lang="el-GR" sz="2000" b="1" dirty="0" smtClean="0"/>
              <a:t>)</a:t>
            </a:r>
            <a:r>
              <a:rPr lang="en-US" sz="2000" b="1" dirty="0" smtClean="0"/>
              <a:t>: </a:t>
            </a:r>
            <a:r>
              <a:rPr lang="en-US" sz="2000" dirty="0" smtClean="0"/>
              <a:t>E</a:t>
            </a:r>
            <a:r>
              <a:rPr lang="el-GR" sz="2000" dirty="0" err="1" smtClean="0"/>
              <a:t>ξειδικευμένη</a:t>
            </a:r>
            <a:r>
              <a:rPr lang="el-GR" sz="2000" dirty="0" smtClean="0"/>
              <a:t> για χωρική απόδοση τρισδιάστατων αντικειμένων και μοντέλων στον</a:t>
            </a:r>
            <a:r>
              <a:rPr lang="en-US" sz="2000" dirty="0" smtClean="0"/>
              <a:t> </a:t>
            </a:r>
            <a:r>
              <a:rPr lang="el-GR" sz="2000" dirty="0" smtClean="0"/>
              <a:t>κόσμο της VR μέσω Διαδικτύου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5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268288" lvl="0" indent="-268288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/>
              <a:t>Τόκης</a:t>
            </a:r>
            <a:r>
              <a:rPr lang="el-GR" sz="1200" dirty="0"/>
              <a:t>, Ι.Ν. και </a:t>
            </a:r>
            <a:r>
              <a:rPr lang="el-GR" sz="1200" dirty="0" err="1"/>
              <a:t>Τόκη</a:t>
            </a:r>
            <a:r>
              <a:rPr lang="el-GR" sz="1200" dirty="0"/>
              <a:t>, E. Ι., (2006). Πληροφορική Υγείας, Θεσσαλονίκη: Εκδόσεις </a:t>
            </a:r>
            <a:r>
              <a:rPr lang="el-GR" sz="1200" dirty="0" err="1"/>
              <a:t>Τζιόλα</a:t>
            </a:r>
            <a:r>
              <a:rPr lang="el-GR" sz="1200" dirty="0"/>
              <a:t>.</a:t>
            </a:r>
          </a:p>
          <a:p>
            <a:pPr marL="268288" lvl="0" indent="-268288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/>
              <a:t>Καρανικόλας</a:t>
            </a:r>
            <a:r>
              <a:rPr lang="el-GR" sz="1200" dirty="0"/>
              <a:t>, Ν. (2010). Πληροφορική και επαγγέλματα Υγείας.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Castello, P. J. (1997). Health and safety issues associated with virtual reality – a review of current literature. Technical Report to Advising UK Higher Education on Computer Graphics, Visualization, Multimedia and Virtual Environments. 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/>
              <a:t>CyberMed</a:t>
            </a:r>
            <a:r>
              <a:rPr lang="en-US" sz="1200" dirty="0"/>
              <a:t>, (2004). A System for Visualizing and Interacting with Medical and Biological Content. Retrieved June 3, 2004.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Gupta S.C., </a:t>
            </a:r>
            <a:r>
              <a:rPr lang="en-US" sz="1200" dirty="0" err="1"/>
              <a:t>Wantland</a:t>
            </a:r>
            <a:r>
              <a:rPr lang="en-US" sz="1200" dirty="0"/>
              <a:t> C.A. and Klein S.A. (1996). </a:t>
            </a:r>
            <a:r>
              <a:rPr lang="en-US" sz="1200" dirty="0" err="1"/>
              <a:t>Cyberpathology</a:t>
            </a:r>
            <a:r>
              <a:rPr lang="en-US" sz="1200" dirty="0"/>
              <a:t>: Medical Concerns of VR Applications. Journal of Medicine and Virtual Reality 1996: 1 (2) 8-11.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/>
              <a:t>Haluck</a:t>
            </a:r>
            <a:r>
              <a:rPr lang="en-US" sz="1200" dirty="0"/>
              <a:t> R.S., Webster R. W., Snyder A. J., </a:t>
            </a:r>
            <a:r>
              <a:rPr lang="en-US" sz="1200" dirty="0" err="1"/>
              <a:t>Melkonian</a:t>
            </a:r>
            <a:r>
              <a:rPr lang="en-US" sz="1200" dirty="0"/>
              <a:t> M. G., </a:t>
            </a:r>
            <a:r>
              <a:rPr lang="en-US" sz="1200" dirty="0" err="1"/>
              <a:t>Mohler</a:t>
            </a:r>
            <a:r>
              <a:rPr lang="en-US" sz="1200" dirty="0"/>
              <a:t> B. J., </a:t>
            </a:r>
            <a:r>
              <a:rPr lang="en-US" sz="1200" dirty="0" err="1"/>
              <a:t>Dise</a:t>
            </a:r>
            <a:r>
              <a:rPr lang="en-US" sz="1200" dirty="0"/>
              <a:t> M. L. and </a:t>
            </a:r>
            <a:r>
              <a:rPr lang="en-US" sz="1200" dirty="0" err="1"/>
              <a:t>Lefever</a:t>
            </a:r>
            <a:r>
              <a:rPr lang="en-US" sz="1200" dirty="0"/>
              <a:t> A. (2001). A Virtual Reality Surgical Trainer for Navigation in Laparoscopic Surgery.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Medicine Meets Virtual 2001, J.D. Westwood et al. (</a:t>
            </a:r>
            <a:r>
              <a:rPr lang="en-US" sz="1200" dirty="0" err="1"/>
              <a:t>Eds</a:t>
            </a:r>
            <a:r>
              <a:rPr lang="en-US" sz="1200" dirty="0"/>
              <a:t>), IOS Press. 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/>
              <a:t>Herbelin</a:t>
            </a:r>
            <a:r>
              <a:rPr lang="en-US" sz="1200" dirty="0"/>
              <a:t> B, </a:t>
            </a:r>
            <a:r>
              <a:rPr lang="en-US" sz="1200" dirty="0" err="1"/>
              <a:t>Vexo</a:t>
            </a:r>
            <a:r>
              <a:rPr lang="en-US" sz="1200" dirty="0"/>
              <a:t> F and </a:t>
            </a:r>
            <a:r>
              <a:rPr lang="en-US" sz="1200" dirty="0" err="1"/>
              <a:t>Thalmann</a:t>
            </a:r>
            <a:r>
              <a:rPr lang="en-US" sz="1200" dirty="0"/>
              <a:t> D. (2004). Sense of Presence in Virtual Reality Exposures Therapy. Virtual Reality laboratory, Federal Institute of Technology (EPFL), 1015 Lausanne, Switzerland. 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/>
              <a:t>Kalawsky</a:t>
            </a:r>
            <a:r>
              <a:rPr lang="en-US" sz="1200" dirty="0"/>
              <a:t>, R. S. (1996). Exploiting Virtual Reality Techniques in Education and Training: Technological Issues. SIMA Report Series ISSN 1356 - 5370. </a:t>
            </a:r>
          </a:p>
        </p:txBody>
      </p:sp>
    </p:spTree>
    <p:extLst>
      <p:ext uri="{BB962C8B-B14F-4D97-AF65-F5344CB8AC3E}">
        <p14:creationId xmlns:p14="http://schemas.microsoft.com/office/powerpoint/2010/main" val="8367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230074"/>
            <a:ext cx="9143999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6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Τόκη, Ευγενία. (2015). Πληροφορική Υγείας. ΤΕΙ Ηπείρου.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eclass.teiep.gr/courses/LOGO126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Εικονική Πραγματικότητα και Υγεία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546848" cy="377163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</a:t>
            </a:r>
            <a:r>
              <a:rPr lang="el-GR" sz="2400" b="1" dirty="0" err="1" smtClean="0"/>
              <a:t>ικονική</a:t>
            </a:r>
            <a:r>
              <a:rPr lang="el-GR" sz="2400" b="1" dirty="0" smtClean="0"/>
              <a:t> </a:t>
            </a:r>
            <a:r>
              <a:rPr lang="el-GR" sz="2400" b="1" dirty="0"/>
              <a:t>πραγματικότητα (</a:t>
            </a:r>
            <a:r>
              <a:rPr lang="el-GR" sz="2400" b="1" dirty="0" err="1"/>
              <a:t>virtual</a:t>
            </a:r>
            <a:r>
              <a:rPr lang="el-GR" sz="2400" b="1" dirty="0"/>
              <a:t> </a:t>
            </a:r>
            <a:r>
              <a:rPr lang="el-GR" sz="2400" b="1" dirty="0" err="1"/>
              <a:t>reality</a:t>
            </a:r>
            <a:r>
              <a:rPr lang="el-GR" sz="2400" b="1" dirty="0"/>
              <a:t> - VR</a:t>
            </a:r>
            <a:r>
              <a:rPr lang="el-GR" sz="2400" b="1" dirty="0" smtClean="0"/>
              <a:t>)</a:t>
            </a:r>
            <a:r>
              <a:rPr lang="en-US" sz="2400" b="1" dirty="0" smtClean="0"/>
              <a:t>:</a:t>
            </a:r>
            <a:r>
              <a:rPr lang="el-GR" sz="2400" dirty="0" smtClean="0"/>
              <a:t> Ένα εικονικό/ιδεατό </a:t>
            </a:r>
            <a:r>
              <a:rPr lang="el-GR" sz="2400" dirty="0"/>
              <a:t>περιβάλλον που </a:t>
            </a:r>
            <a:r>
              <a:rPr lang="el-GR" sz="2400" dirty="0" smtClean="0"/>
              <a:t>δημιουργείται </a:t>
            </a:r>
            <a:r>
              <a:rPr lang="el-GR" sz="2400" dirty="0"/>
              <a:t>από εξειδικευμένους Η/Υ, όπου ο χρήστης μπορεί να </a:t>
            </a:r>
            <a:r>
              <a:rPr lang="el-GR" sz="2400" dirty="0" smtClean="0"/>
              <a:t>κινηθεί</a:t>
            </a:r>
            <a:r>
              <a:rPr lang="en-US" sz="2400" dirty="0" smtClean="0"/>
              <a:t>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το επηρεάσει, ενώ οι αλλαγές μπορούν να γίνονται </a:t>
            </a:r>
            <a:r>
              <a:rPr lang="el-GR" sz="2400" dirty="0" smtClean="0"/>
              <a:t>σε</a:t>
            </a:r>
            <a:r>
              <a:rPr lang="en-US" sz="2400" dirty="0" smtClean="0"/>
              <a:t> </a:t>
            </a:r>
            <a:r>
              <a:rPr lang="el-GR" sz="2400" dirty="0" smtClean="0"/>
              <a:t>πραγματικό χρόνο</a:t>
            </a:r>
            <a:endParaRPr lang="el-GR" sz="24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33500"/>
            <a:ext cx="4216698" cy="259228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716016" y="3935696"/>
            <a:ext cx="4216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Μοντέλο σε </a:t>
            </a:r>
            <a:r>
              <a:rPr lang="el-GR" i="1" dirty="0" smtClean="0"/>
              <a:t>εικονικό </a:t>
            </a:r>
            <a:r>
              <a:rPr lang="el-GR" i="1" dirty="0"/>
              <a:t>περιβάλλον </a:t>
            </a:r>
            <a:endParaRPr lang="el-GR" i="1" dirty="0" smtClean="0"/>
          </a:p>
          <a:p>
            <a:pPr algn="ctr"/>
            <a:r>
              <a:rPr lang="el-GR" i="1" dirty="0" smtClean="0"/>
              <a:t>τριών διαστάσεων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/>
              <a:t>Συσκευές εφαρμογής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εικονικής </a:t>
            </a:r>
            <a:r>
              <a:rPr lang="el-GR" sz="3600" dirty="0"/>
              <a:t>πραγματικότητας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1800" b="1" dirty="0"/>
              <a:t>Γυαλιά – οθόνες για </a:t>
            </a:r>
            <a:r>
              <a:rPr lang="en-US" sz="1800" b="1" dirty="0"/>
              <a:t>PC </a:t>
            </a:r>
            <a:r>
              <a:rPr lang="el-GR" sz="1800" b="1" dirty="0"/>
              <a:t>ή </a:t>
            </a:r>
            <a:r>
              <a:rPr lang="en-US" sz="1800" b="1" dirty="0"/>
              <a:t>Video (I-glasses PC or Video</a:t>
            </a:r>
            <a:r>
              <a:rPr lang="en-US" sz="1800" b="1" dirty="0" smtClean="0"/>
              <a:t>):</a:t>
            </a:r>
            <a:r>
              <a:rPr lang="el-GR" sz="1800" b="1" dirty="0" smtClean="0"/>
              <a:t> </a:t>
            </a:r>
            <a:r>
              <a:rPr lang="el-GR" sz="1600" dirty="0" smtClean="0"/>
              <a:t>Μικρές </a:t>
            </a:r>
            <a:r>
              <a:rPr lang="el-GR" sz="1600" dirty="0"/>
              <a:t>οθόνες με μεγάλη ανάλυση, που εφαρμόζονται </a:t>
            </a:r>
            <a:r>
              <a:rPr lang="el-GR" sz="1600" dirty="0" err="1"/>
              <a:t>απ</a:t>
            </a:r>
            <a:r>
              <a:rPr lang="el-GR" sz="1600" dirty="0" smtClean="0"/>
              <a:t>΄ ευθείας </a:t>
            </a:r>
            <a:r>
              <a:rPr lang="el-GR" sz="1600" dirty="0"/>
              <a:t>στα μάτια του χρήστη </a:t>
            </a:r>
            <a:r>
              <a:rPr lang="el-GR" sz="1600" dirty="0" smtClean="0"/>
              <a:t>και χρησιμοποιούνται στα </a:t>
            </a:r>
            <a:r>
              <a:rPr lang="el-GR" sz="1600" dirty="0"/>
              <a:t>πλαίσια μιας εφαρμογής VR με τη βοήθεια Η/Υ ή </a:t>
            </a:r>
            <a:r>
              <a:rPr lang="el-GR" sz="1600" dirty="0" err="1"/>
              <a:t>Video</a:t>
            </a:r>
            <a:r>
              <a:rPr lang="el-GR" sz="1600" dirty="0"/>
              <a:t>/ </a:t>
            </a:r>
            <a:r>
              <a:rPr lang="el-GR" sz="1600" dirty="0" smtClean="0"/>
              <a:t>DVD</a:t>
            </a:r>
          </a:p>
          <a:p>
            <a:r>
              <a:rPr lang="el-GR" sz="1800" b="1" dirty="0"/>
              <a:t>Στερεοσκοπικό κράνος (</a:t>
            </a:r>
            <a:r>
              <a:rPr lang="en-US" sz="1800" b="1" dirty="0"/>
              <a:t>Head Mounted Display - HMD</a:t>
            </a:r>
            <a:r>
              <a:rPr lang="en-US" sz="1800" b="1" dirty="0" smtClean="0"/>
              <a:t>): A</a:t>
            </a:r>
            <a:r>
              <a:rPr lang="el-GR" sz="1600" dirty="0" err="1" smtClean="0"/>
              <a:t>ποτελείται</a:t>
            </a:r>
            <a:r>
              <a:rPr lang="el-GR" sz="1600" dirty="0" smtClean="0"/>
              <a:t> </a:t>
            </a:r>
            <a:r>
              <a:rPr lang="el-GR" sz="1600" dirty="0"/>
              <a:t>από ειδικά γυαλιά – οθόνες, ειδικά ακουστικά και </a:t>
            </a:r>
            <a:r>
              <a:rPr lang="el-GR" sz="1600" dirty="0" smtClean="0"/>
              <a:t>μικρόφωνο </a:t>
            </a:r>
            <a:r>
              <a:rPr lang="el-GR" sz="1600" dirty="0"/>
              <a:t>και ειδικούς αισθητήρες που ανιχνεύουν τη θέση και την </a:t>
            </a:r>
            <a:r>
              <a:rPr lang="el-GR" sz="1600" dirty="0" smtClean="0"/>
              <a:t>κίνηση </a:t>
            </a:r>
            <a:r>
              <a:rPr lang="el-GR" sz="1600" dirty="0"/>
              <a:t>της κεφαλής του χρήστη στην εφαρμογή μιας </a:t>
            </a:r>
            <a:r>
              <a:rPr lang="el-GR" sz="1600" dirty="0" smtClean="0"/>
              <a:t>VR</a:t>
            </a:r>
            <a:endParaRPr lang="en-US" sz="1600" dirty="0" smtClean="0"/>
          </a:p>
          <a:p>
            <a:r>
              <a:rPr lang="el-GR" sz="1800" b="1" dirty="0"/>
              <a:t>Οθόνη προβολής εικονικού περιβάλλοντος:</a:t>
            </a:r>
            <a:r>
              <a:rPr lang="el-GR" sz="1600" dirty="0"/>
              <a:t> </a:t>
            </a:r>
            <a:r>
              <a:rPr lang="el-GR" sz="1600" dirty="0" smtClean="0"/>
              <a:t>Ημισφαίριο </a:t>
            </a:r>
            <a:r>
              <a:rPr lang="el-GR" sz="1600" dirty="0"/>
              <a:t>και ο χρήστης βρίσκεται εντός του ημισφαίριου </a:t>
            </a:r>
            <a:r>
              <a:rPr lang="el-GR" sz="1600" dirty="0" smtClean="0"/>
              <a:t>αυτού</a:t>
            </a:r>
            <a:endParaRPr lang="el-GR" sz="16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3730667"/>
            <a:ext cx="6048599" cy="18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/>
              <a:t>Συσκευές εφαρμογής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εικονικής </a:t>
            </a:r>
            <a:r>
              <a:rPr lang="el-GR" sz="3600" dirty="0"/>
              <a:t>πραγματικότητας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Εξειδικευμένες συσκευές</a:t>
            </a:r>
          </a:p>
          <a:p>
            <a:pPr lvl="1"/>
            <a:r>
              <a:rPr lang="el-GR" sz="2200" b="1" dirty="0" smtClean="0"/>
              <a:t>Γάντι </a:t>
            </a:r>
            <a:r>
              <a:rPr lang="el-GR" sz="2200" b="1" dirty="0"/>
              <a:t>δεδομένων </a:t>
            </a:r>
            <a:r>
              <a:rPr lang="el-GR" sz="2200" dirty="0"/>
              <a:t>(</a:t>
            </a:r>
            <a:r>
              <a:rPr lang="el-GR" sz="2200" dirty="0" err="1"/>
              <a:t>data</a:t>
            </a:r>
            <a:r>
              <a:rPr lang="el-GR" sz="2200" dirty="0"/>
              <a:t> </a:t>
            </a:r>
            <a:r>
              <a:rPr lang="el-GR" sz="2200" dirty="0" err="1"/>
              <a:t>glove</a:t>
            </a:r>
            <a:r>
              <a:rPr lang="el-GR" sz="2200" dirty="0" smtClean="0"/>
              <a:t>), γάντι </a:t>
            </a:r>
            <a:r>
              <a:rPr lang="el-GR" sz="2200" dirty="0"/>
              <a:t>ειδικής </a:t>
            </a:r>
            <a:r>
              <a:rPr lang="el-GR" sz="2200" dirty="0" smtClean="0"/>
              <a:t>κατασκευής, ώστε </a:t>
            </a:r>
            <a:r>
              <a:rPr lang="el-GR" sz="2200" dirty="0"/>
              <a:t>ο χρήστη που το φοράει να ανιχνεύει τις κινήσεις του χεριού του </a:t>
            </a:r>
            <a:r>
              <a:rPr lang="el-GR" sz="2200" dirty="0" smtClean="0"/>
              <a:t>και να </a:t>
            </a:r>
            <a:r>
              <a:rPr lang="el-GR" sz="2200" dirty="0"/>
              <a:t>αντιλαμβάνεται με αυτό την αίσθηση της επαφής του χεριού με το </a:t>
            </a:r>
            <a:r>
              <a:rPr lang="el-GR" sz="2200" dirty="0" smtClean="0"/>
              <a:t>εικονικό αντικείμενο</a:t>
            </a:r>
          </a:p>
          <a:p>
            <a:pPr lvl="1"/>
            <a:r>
              <a:rPr lang="el-GR" sz="2200" b="1" dirty="0" smtClean="0"/>
              <a:t>Γάντι </a:t>
            </a:r>
            <a:r>
              <a:rPr lang="el-GR" sz="2200" b="1" dirty="0"/>
              <a:t>δεδομένων σώματος </a:t>
            </a:r>
            <a:r>
              <a:rPr lang="el-GR" sz="2200" dirty="0"/>
              <a:t>(</a:t>
            </a:r>
            <a:r>
              <a:rPr lang="el-GR" sz="2200" dirty="0" err="1"/>
              <a:t>body</a:t>
            </a:r>
            <a:r>
              <a:rPr lang="el-GR" sz="2200" dirty="0"/>
              <a:t> </a:t>
            </a:r>
            <a:r>
              <a:rPr lang="el-GR" sz="2200" dirty="0" err="1"/>
              <a:t>glove</a:t>
            </a:r>
            <a:r>
              <a:rPr lang="el-GR" sz="2200" dirty="0" smtClean="0"/>
              <a:t>), ειδική φόρμα </a:t>
            </a:r>
            <a:r>
              <a:rPr lang="el-GR" sz="2200" dirty="0"/>
              <a:t>για να </a:t>
            </a:r>
            <a:r>
              <a:rPr lang="el-GR" sz="2200" dirty="0" smtClean="0"/>
              <a:t>ανιχνεύει ο </a:t>
            </a:r>
            <a:r>
              <a:rPr lang="el-GR" sz="2200" dirty="0"/>
              <a:t>χρήστης </a:t>
            </a:r>
            <a:r>
              <a:rPr lang="el-GR" sz="2200" dirty="0" smtClean="0"/>
              <a:t>τις </a:t>
            </a:r>
            <a:r>
              <a:rPr lang="el-GR" sz="2200" dirty="0"/>
              <a:t>κινήσεις του σώματός του και </a:t>
            </a:r>
            <a:r>
              <a:rPr lang="el-GR" sz="2200" dirty="0" smtClean="0"/>
              <a:t>να δημιουργεί </a:t>
            </a:r>
            <a:r>
              <a:rPr lang="el-GR" sz="2200" dirty="0"/>
              <a:t>διάφορα </a:t>
            </a:r>
            <a:r>
              <a:rPr lang="el-GR" sz="2200" dirty="0" smtClean="0"/>
              <a:t>ερεθίσματα </a:t>
            </a:r>
            <a:r>
              <a:rPr lang="el-GR" sz="2200" dirty="0"/>
              <a:t>στο σώμα </a:t>
            </a:r>
            <a:r>
              <a:rPr lang="el-GR" sz="2200" dirty="0" smtClean="0"/>
              <a:t>του. </a:t>
            </a:r>
            <a:r>
              <a:rPr lang="el-GR" sz="2200" dirty="0"/>
              <a:t>Είναι μια εξέλιξη του απλού γαντιού </a:t>
            </a:r>
            <a:r>
              <a:rPr lang="el-GR" sz="2200" dirty="0" smtClean="0"/>
              <a:t>χεριού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900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/>
              <a:t>Κατηγορίες συστημάτων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εικονικής </a:t>
            </a:r>
            <a:r>
              <a:rPr lang="el-GR" sz="3600" dirty="0"/>
              <a:t>πραγματικότητας</a:t>
            </a:r>
            <a:endParaRPr lang="el-GR" sz="3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Τρεις </a:t>
            </a:r>
            <a:r>
              <a:rPr lang="el-GR" sz="2800" b="1" dirty="0"/>
              <a:t>βασικές </a:t>
            </a:r>
            <a:r>
              <a:rPr lang="el-GR" sz="2800" b="1" dirty="0" smtClean="0"/>
              <a:t>κατηγορίες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400" b="1" dirty="0"/>
              <a:t>Επιτραπέζιο </a:t>
            </a:r>
            <a:r>
              <a:rPr lang="el-GR" sz="2400" dirty="0"/>
              <a:t>(</a:t>
            </a:r>
            <a:r>
              <a:rPr lang="el-GR" sz="2400" dirty="0" err="1"/>
              <a:t>desktop</a:t>
            </a:r>
            <a:r>
              <a:rPr lang="el-GR" sz="2400" dirty="0"/>
              <a:t>) </a:t>
            </a:r>
            <a:r>
              <a:rPr lang="el-GR" sz="2400" b="1" dirty="0"/>
              <a:t>σύστημα VR ή σύστημα VR </a:t>
            </a:r>
            <a:r>
              <a:rPr lang="el-GR" sz="2400" b="1" dirty="0" smtClean="0"/>
              <a:t>χωρίς εμβάθυνση </a:t>
            </a:r>
            <a:r>
              <a:rPr lang="el-GR" sz="2400" dirty="0"/>
              <a:t>(</a:t>
            </a:r>
            <a:r>
              <a:rPr lang="el-GR" sz="2400" dirty="0" smtClean="0"/>
              <a:t>non-</a:t>
            </a:r>
            <a:r>
              <a:rPr lang="el-GR" sz="2400" dirty="0" err="1" smtClean="0"/>
              <a:t>immersive</a:t>
            </a:r>
            <a:r>
              <a:rPr lang="el-GR" sz="2400" dirty="0" smtClean="0"/>
              <a:t>)</a:t>
            </a:r>
            <a:endParaRPr lang="el-GR" sz="2400" b="1" dirty="0"/>
          </a:p>
          <a:p>
            <a:pPr marL="914400" lvl="1" indent="-457200">
              <a:buFont typeface="+mj-lt"/>
              <a:buAutoNum type="arabicPeriod"/>
            </a:pPr>
            <a:r>
              <a:rPr lang="el-GR" sz="2400" b="1" dirty="0" smtClean="0"/>
              <a:t>Σύστημα VR </a:t>
            </a:r>
            <a:r>
              <a:rPr lang="el-GR" sz="2400" b="1" dirty="0"/>
              <a:t>με προβολή </a:t>
            </a:r>
            <a:r>
              <a:rPr lang="el-GR" sz="2400" dirty="0"/>
              <a:t>(</a:t>
            </a:r>
            <a:r>
              <a:rPr lang="el-GR" sz="2400" dirty="0" err="1"/>
              <a:t>projection</a:t>
            </a:r>
            <a:r>
              <a:rPr lang="el-GR" sz="2400" dirty="0"/>
              <a:t>) </a:t>
            </a:r>
            <a:r>
              <a:rPr lang="el-GR" sz="2400" b="1" dirty="0"/>
              <a:t>ή με </a:t>
            </a:r>
            <a:r>
              <a:rPr lang="el-GR" sz="2400" b="1" dirty="0" err="1"/>
              <a:t>ημι</a:t>
            </a:r>
            <a:r>
              <a:rPr lang="el-GR" sz="2400" b="1" dirty="0"/>
              <a:t>-εμβάθυνση </a:t>
            </a:r>
            <a:r>
              <a:rPr lang="el-GR" sz="2400" dirty="0"/>
              <a:t>(</a:t>
            </a:r>
            <a:r>
              <a:rPr lang="el-GR" sz="2400" dirty="0" err="1"/>
              <a:t>semiimmersive</a:t>
            </a:r>
            <a:r>
              <a:rPr lang="el-GR" sz="2400" dirty="0" smtClean="0"/>
              <a:t>)</a:t>
            </a:r>
            <a:endParaRPr lang="el-GR" sz="24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sz="2400" b="1" dirty="0"/>
              <a:t>Σύστημα VR με στερεοσκοπική </a:t>
            </a:r>
            <a:r>
              <a:rPr lang="el-GR" sz="2400" b="1" dirty="0" smtClean="0"/>
              <a:t>προβολή </a:t>
            </a:r>
            <a:r>
              <a:rPr lang="el-GR" sz="2400" dirty="0" smtClean="0"/>
              <a:t>(</a:t>
            </a:r>
            <a:r>
              <a:rPr lang="el-GR" sz="2400" dirty="0" err="1"/>
              <a:t>stereoscopic</a:t>
            </a:r>
            <a:r>
              <a:rPr lang="el-GR" sz="2400" dirty="0"/>
              <a:t> </a:t>
            </a:r>
            <a:r>
              <a:rPr lang="el-GR" sz="2400" dirty="0" err="1"/>
              <a:t>projection</a:t>
            </a:r>
            <a:r>
              <a:rPr lang="el-GR" sz="2400" dirty="0" smtClean="0"/>
              <a:t>) </a:t>
            </a:r>
            <a:r>
              <a:rPr lang="el-GR" sz="2400" b="1" dirty="0" smtClean="0"/>
              <a:t>ή </a:t>
            </a:r>
            <a:r>
              <a:rPr lang="el-GR" sz="2400" b="1" dirty="0"/>
              <a:t>με πλήρη εμβάθυνση </a:t>
            </a:r>
            <a:r>
              <a:rPr lang="el-GR" sz="2400" dirty="0"/>
              <a:t>(</a:t>
            </a:r>
            <a:r>
              <a:rPr lang="el-GR" sz="2400" dirty="0" err="1"/>
              <a:t>fully</a:t>
            </a:r>
            <a:r>
              <a:rPr lang="el-GR" sz="2400" dirty="0"/>
              <a:t> </a:t>
            </a:r>
            <a:r>
              <a:rPr lang="el-GR" sz="2400" dirty="0" err="1"/>
              <a:t>immersive</a:t>
            </a:r>
            <a:r>
              <a:rPr lang="el-GR" sz="2400" dirty="0" smtClean="0"/>
              <a:t>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4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/>
              <a:t>Εφαρμογές εικονικής πραγματικότητας</a:t>
            </a:r>
            <a:endParaRPr lang="el-GR" sz="3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dirty="0" smtClean="0"/>
              <a:t>Αρχιτεκτονικός σχεδιασμός</a:t>
            </a:r>
            <a:endParaRPr lang="el-GR" sz="2400" dirty="0"/>
          </a:p>
          <a:p>
            <a:r>
              <a:rPr lang="el-GR" sz="2400" dirty="0" smtClean="0"/>
              <a:t>Σχεδιασμός </a:t>
            </a:r>
            <a:r>
              <a:rPr lang="el-GR" sz="2400" dirty="0"/>
              <a:t>πλοίων, αεροσκαφών και </a:t>
            </a:r>
            <a:r>
              <a:rPr lang="el-GR" sz="2400" dirty="0" smtClean="0"/>
              <a:t>αυτοκινήτων</a:t>
            </a:r>
            <a:endParaRPr lang="el-GR" sz="2400" dirty="0"/>
          </a:p>
          <a:p>
            <a:r>
              <a:rPr lang="el-GR" sz="2400" dirty="0" smtClean="0"/>
              <a:t>Συστήματα </a:t>
            </a:r>
            <a:r>
              <a:rPr lang="el-GR" sz="2400" dirty="0"/>
              <a:t>προσομοίωσης πτήσεως </a:t>
            </a:r>
            <a:r>
              <a:rPr lang="el-GR" sz="2400" dirty="0" smtClean="0"/>
              <a:t>αεροσκαφών</a:t>
            </a:r>
            <a:endParaRPr lang="el-GR" sz="2400" dirty="0"/>
          </a:p>
          <a:p>
            <a:r>
              <a:rPr lang="el-GR" sz="2400" dirty="0" smtClean="0"/>
              <a:t>Δημιουργία πλασματικών </a:t>
            </a:r>
            <a:r>
              <a:rPr lang="el-GR" sz="2400" dirty="0"/>
              <a:t>εικόνων και </a:t>
            </a:r>
            <a:r>
              <a:rPr lang="el-GR" sz="2400" dirty="0" smtClean="0"/>
              <a:t>σύνθεση </a:t>
            </a:r>
            <a:r>
              <a:rPr lang="el-GR" sz="2400" dirty="0"/>
              <a:t>αυτών με τις </a:t>
            </a:r>
            <a:r>
              <a:rPr lang="el-GR" sz="2400" dirty="0" smtClean="0"/>
              <a:t>πραγματικές</a:t>
            </a:r>
          </a:p>
          <a:p>
            <a:r>
              <a:rPr lang="el-GR" sz="2400" dirty="0"/>
              <a:t>Στο τομέα της </a:t>
            </a:r>
            <a:r>
              <a:rPr lang="el-GR" sz="2400" dirty="0" smtClean="0"/>
              <a:t>υγείας</a:t>
            </a:r>
          </a:p>
          <a:p>
            <a:r>
              <a:rPr lang="el-GR" sz="2400" dirty="0"/>
              <a:t>Στον τομέα της </a:t>
            </a:r>
            <a:r>
              <a:rPr lang="el-GR" sz="2400" dirty="0" smtClean="0"/>
              <a:t>εκπαίδευσης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77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8173</TotalTime>
  <Words>2486</Words>
  <Application>Microsoft Office PowerPoint</Application>
  <PresentationFormat>Προβολή στην οθόνη (16:10)</PresentationFormat>
  <Paragraphs>299</Paragraphs>
  <Slides>37</Slides>
  <Notes>37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Θέμα του Office</vt:lpstr>
      <vt:lpstr>Πληροφορική Υγείας</vt:lpstr>
      <vt:lpstr>Παρουσίαση του PowerPoint</vt:lpstr>
      <vt:lpstr>Άδειες Χρήσης</vt:lpstr>
      <vt:lpstr>Χρηματοδότηση</vt:lpstr>
      <vt:lpstr>Εισαγωγικά</vt:lpstr>
      <vt:lpstr>Συσκευές εφαρμογής  εικονικής πραγματικότητας</vt:lpstr>
      <vt:lpstr>Συσκευές εφαρμογής  εικονικής πραγματικότητας</vt:lpstr>
      <vt:lpstr>Κατηγορίες συστημάτων  εικονικής πραγματικότητας</vt:lpstr>
      <vt:lpstr>Εφαρμογές εικονικής πραγματικότητας</vt:lpstr>
      <vt:lpstr>Εφαρμογές εικονικής πραγματικότητας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Εφαρμογές της VR στον τομέα της υγείας</vt:lpstr>
      <vt:lpstr>Προβλήματα και οφέλη</vt:lpstr>
      <vt:lpstr>Προβλήματα και οφέλη</vt:lpstr>
      <vt:lpstr>Προβλήματα και οφέλη</vt:lpstr>
      <vt:lpstr>Προβλήματα και οφέλη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935</cp:revision>
  <dcterms:created xsi:type="dcterms:W3CDTF">2012-09-06T09:03:05Z</dcterms:created>
  <dcterms:modified xsi:type="dcterms:W3CDTF">2015-09-30T16:14:44Z</dcterms:modified>
</cp:coreProperties>
</file>