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57" r:id="rId4"/>
    <p:sldId id="259" r:id="rId5"/>
    <p:sldId id="483" r:id="rId6"/>
    <p:sldId id="499" r:id="rId7"/>
    <p:sldId id="415" r:id="rId8"/>
    <p:sldId id="500" r:id="rId9"/>
    <p:sldId id="416" r:id="rId10"/>
    <p:sldId id="501" r:id="rId11"/>
    <p:sldId id="417" r:id="rId12"/>
    <p:sldId id="502" r:id="rId13"/>
    <p:sldId id="418" r:id="rId14"/>
    <p:sldId id="419" r:id="rId15"/>
    <p:sldId id="420" r:id="rId16"/>
    <p:sldId id="303" r:id="rId17"/>
    <p:sldId id="291" r:id="rId18"/>
    <p:sldId id="292" r:id="rId19"/>
    <p:sldId id="293" r:id="rId20"/>
    <p:sldId id="294" r:id="rId21"/>
    <p:sldId id="295" r:id="rId22"/>
    <p:sldId id="280" r:id="rId23"/>
  </p:sldIdLst>
  <p:sldSz cx="9144000" cy="5715000" type="screen16x10"/>
  <p:notesSz cx="6858000" cy="9144000"/>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99309" autoAdjust="0"/>
  </p:normalViewPr>
  <p:slideViewPr>
    <p:cSldViewPr>
      <p:cViewPr>
        <p:scale>
          <a:sx n="75" d="100"/>
          <a:sy n="75" d="100"/>
        </p:scale>
        <p:origin x="-1098" y="-40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7FB6D8A-A7BA-4379-AF5D-9F8FC0F36094}" type="datetimeFigureOut">
              <a:rPr lang="en-GB"/>
              <a:pPr>
                <a:defRPr/>
              </a:pPr>
              <a:t>31/01/2016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2B7A990-4EEC-4CD4-8A0A-0C5C5C46C54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D8AB7C1-64B9-4292-A302-591E81AD27C4}" type="datetimeFigureOut">
              <a:rPr lang="el-GR"/>
              <a:pPr>
                <a:defRPr/>
              </a:pPr>
              <a:t>31/1/2016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C2A1817-5D0F-4822-AD14-02E24FA788E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63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63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3DF41-2FF8-4A6F-A2AB-DDE288543B41}" type="slidenum">
              <a:rPr lang="el-GR"/>
              <a:pPr fontAlgn="base">
                <a:spcBef>
                  <a:spcPct val="0"/>
                </a:spcBef>
                <a:spcAft>
                  <a:spcPct val="0"/>
                </a:spcAft>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5325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325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72C9B2-06BE-488C-A5EC-7078A6370AB9}" type="slidenum">
              <a:rPr lang="el-GR"/>
              <a:pPr fontAlgn="base">
                <a:spcBef>
                  <a:spcPct val="0"/>
                </a:spcBef>
                <a:spcAft>
                  <a:spcPct val="0"/>
                </a:spcAft>
              </a:pPr>
              <a:t>21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5529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529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F58E3F-162C-43FE-A16A-3A2F300F0B8F}" type="slidenum">
              <a:rPr lang="el-GR"/>
              <a:pPr fontAlgn="base">
                <a:spcBef>
                  <a:spcPct val="0"/>
                </a:spcBef>
                <a:spcAft>
                  <a:spcPct val="0"/>
                </a:spcAft>
              </a:pPr>
              <a:t>22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84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84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F90AC-632D-451F-BAA6-80185ECB00E0}" type="slidenum">
              <a:rPr lang="el-GR"/>
              <a:pPr fontAlgn="base">
                <a:spcBef>
                  <a:spcPct val="0"/>
                </a:spcBef>
                <a:spcAft>
                  <a:spcPct val="0"/>
                </a:spcAft>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04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2048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9EDFFD-95A2-430C-83B8-61ADBC6F06F2}" type="slidenum">
              <a:rPr lang="el-GR"/>
              <a:pPr fontAlgn="base">
                <a:spcBef>
                  <a:spcPct val="0"/>
                </a:spcBef>
                <a:spcAft>
                  <a:spcPct val="0"/>
                </a:spcAft>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024CE1-2AAD-466D-8DFF-CEE58063FDE7}" type="slidenum">
              <a:rPr lang="el-GR"/>
              <a:pPr fontAlgn="base">
                <a:spcBef>
                  <a:spcPct val="0"/>
                </a:spcBef>
                <a:spcAft>
                  <a:spcPct val="0"/>
                </a:spcAft>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30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301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ABF90-8D2A-4A0A-8C9D-9D24DAE23418}" type="slidenum">
              <a:rPr lang="el-GR"/>
              <a:pPr fontAlgn="base">
                <a:spcBef>
                  <a:spcPct val="0"/>
                </a:spcBef>
                <a:spcAft>
                  <a:spcPct val="0"/>
                </a:spcAft>
              </a:pPr>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50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505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2F15B4-9F2E-4765-A502-4AF649792619}" type="slidenum">
              <a:rPr lang="el-GR"/>
              <a:pPr fontAlgn="base">
                <a:spcBef>
                  <a:spcPct val="0"/>
                </a:spcBef>
                <a:spcAft>
                  <a:spcPct val="0"/>
                </a:spcAft>
              </a:pPr>
              <a:t>17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71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710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3397DF-89FF-4EC0-AF02-B192662496E0}" type="slidenum">
              <a:rPr lang="el-GR"/>
              <a:pPr fontAlgn="base">
                <a:spcBef>
                  <a:spcPct val="0"/>
                </a:spcBef>
                <a:spcAft>
                  <a:spcPct val="0"/>
                </a:spcAft>
              </a:pPr>
              <a:t>18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915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915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992CC-CE57-4566-B38F-D629DDC36B2E}" type="slidenum">
              <a:rPr lang="el-GR"/>
              <a:pPr fontAlgn="base">
                <a:spcBef>
                  <a:spcPct val="0"/>
                </a:spcBef>
                <a:spcAft>
                  <a:spcPct val="0"/>
                </a:spcAft>
              </a:pPr>
              <a:t>19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512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120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F230DF-9B6B-48C1-9A4C-78511C36F97F}" type="slidenum">
              <a:rPr lang="el-GR"/>
              <a:pPr fontAlgn="base">
                <a:spcBef>
                  <a:spcPct val="0"/>
                </a:spcBef>
                <a:spcAft>
                  <a:spcPct val="0"/>
                </a:spcAft>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98BF1119-77CE-4AC0-B9CA-CD54BACCE04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3F45E68-472B-4D75-8F2F-913627E751A3}"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Ορθογώνιο 4"/>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5" name="TextBox 6"/>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6" name="Εικόνα 7"/>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7" name="Εικόνα 8"/>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5"/>
          <p:cNvSpPr>
            <a:spLocks noGrp="1"/>
          </p:cNvSpPr>
          <p:nvPr>
            <p:ph type="sldNum" sz="quarter" idx="10"/>
          </p:nvPr>
        </p:nvSpPr>
        <p:spPr/>
        <p:txBody>
          <a:bodyPr/>
          <a:lstStyle>
            <a:lvl1pPr>
              <a:defRPr/>
            </a:lvl1pPr>
          </a:lstStyle>
          <a:p>
            <a:pPr>
              <a:defRPr/>
            </a:pPr>
            <a:fld id="{471856E6-8444-40FE-9948-23D817EAD867}"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Εικόνα 7"/>
          <p:cNvPicPr>
            <a:picLocks noChangeAspect="1"/>
          </p:cNvPicPr>
          <p:nvPr userDrawn="1"/>
        </p:nvPicPr>
        <p:blipFill>
          <a:blip r:embed="rId2" cstate="print"/>
          <a:srcRect/>
          <a:stretch>
            <a:fillRect/>
          </a:stretch>
        </p:blipFill>
        <p:spPr bwMode="auto">
          <a:xfrm>
            <a:off x="3463925" y="912813"/>
            <a:ext cx="2216150" cy="1031875"/>
          </a:xfrm>
          <a:prstGeom prst="rect">
            <a:avLst/>
          </a:prstGeom>
          <a:noFill/>
          <a:ln w="9525">
            <a:noFill/>
            <a:miter lim="800000"/>
            <a:headEnd/>
            <a:tailEnd/>
          </a:ln>
        </p:spPr>
      </p:pic>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Ορθογώνιο 10"/>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1"/>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2"/>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3"/>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6"/>
          <p:cNvSpPr>
            <a:spLocks noGrp="1"/>
          </p:cNvSpPr>
          <p:nvPr>
            <p:ph type="sldNum" sz="quarter" idx="10"/>
          </p:nvPr>
        </p:nvSpPr>
        <p:spPr/>
        <p:txBody>
          <a:bodyPr/>
          <a:lstStyle>
            <a:lvl1pPr>
              <a:defRPr/>
            </a:lvl1pPr>
          </a:lstStyle>
          <a:p>
            <a:pPr>
              <a:defRPr/>
            </a:pPr>
            <a:fld id="{A930D6F8-E683-48EB-8E58-1F93C955DB44}"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Ορθογώνιο 12"/>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8" name="TextBox 13"/>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9" name="Εικόνα 14"/>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10" name="Εικόνα 15"/>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1" name="Θέση αριθμού διαφάνειας 8"/>
          <p:cNvSpPr>
            <a:spLocks noGrp="1"/>
          </p:cNvSpPr>
          <p:nvPr>
            <p:ph type="sldNum" sz="quarter" idx="10"/>
          </p:nvPr>
        </p:nvSpPr>
        <p:spPr/>
        <p:txBody>
          <a:bodyPr/>
          <a:lstStyle>
            <a:lvl1pPr>
              <a:defRPr/>
            </a:lvl1pPr>
          </a:lstStyle>
          <a:p>
            <a:pPr>
              <a:defRPr/>
            </a:pPr>
            <a:fld id="{FC3E2614-C927-4D77-895D-86B0FA1AAFA7}"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Ορθογώνιο 8"/>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4" name="TextBox 9"/>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5" name="Εικόνα 10"/>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6" name="Εικόνα 11"/>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7" name="Θέση αριθμού διαφάνειας 4"/>
          <p:cNvSpPr>
            <a:spLocks noGrp="1"/>
          </p:cNvSpPr>
          <p:nvPr>
            <p:ph type="sldNum" sz="quarter" idx="10"/>
          </p:nvPr>
        </p:nvSpPr>
        <p:spPr/>
        <p:txBody>
          <a:bodyPr/>
          <a:lstStyle>
            <a:lvl1pPr>
              <a:defRPr/>
            </a:lvl1pPr>
          </a:lstStyle>
          <a:p>
            <a:pPr>
              <a:defRPr/>
            </a:pPr>
            <a:fld id="{B969EDF6-DFDE-4D04-A1E0-3F3880A6BB7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Ορθογώνιο 7"/>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3" name="TextBox 8"/>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4" name="Εικόνα 9"/>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5" name="Εικόνα 10"/>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6" name="Θέση αριθμού διαφάνειας 3"/>
          <p:cNvSpPr>
            <a:spLocks noGrp="1"/>
          </p:cNvSpPr>
          <p:nvPr>
            <p:ph type="sldNum" sz="quarter" idx="10"/>
          </p:nvPr>
        </p:nvSpPr>
        <p:spPr/>
        <p:txBody>
          <a:bodyPr/>
          <a:lstStyle>
            <a:lvl1pPr>
              <a:defRPr/>
            </a:lvl1pPr>
          </a:lstStyle>
          <a:p>
            <a:pPr>
              <a:defRPr/>
            </a:pPr>
            <a:fld id="{8070FD62-63D1-4AF1-B398-ACAC8012AFC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8"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9"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C412F448-7D2F-4A56-8CBE-4FCDEC040B2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εικόνας 2"/>
          <p:cNvSpPr>
            <a:spLocks noGrp="1"/>
          </p:cNvSpPr>
          <p:nvPr>
            <p:ph type="pic" idx="1"/>
          </p:nvPr>
        </p:nvSpPr>
        <p:spPr>
          <a:xfrm>
            <a:off x="1792288" y="1297327"/>
            <a:ext cx="5486400" cy="28803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3F675FCB-6D79-49CA-A1E4-4AB79BD4F27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pPr>
              <a:defRPr/>
            </a:pPr>
            <a:fld id="{961AE944-3927-428A-9EA0-0C3C62599802}" type="slidenum">
              <a:rPr lang="el-GR"/>
              <a:pPr>
                <a:defRPr/>
              </a:pPr>
              <a:t>‹#›</a:t>
            </a:fld>
            <a:endParaRPr lang="el-GR" dirty="0"/>
          </a:p>
        </p:txBody>
      </p:sp>
      <p:sp>
        <p:nvSpPr>
          <p:cNvPr id="9" name="Θέση αριθμού διαφάνειας 3"/>
          <p:cNvSpPr txBox="1">
            <a:spLocks/>
          </p:cNvSpPr>
          <p:nvPr userDrawn="1"/>
        </p:nvSpPr>
        <p:spPr bwMode="auto">
          <a:xfrm>
            <a:off x="8729663" y="5465763"/>
            <a:ext cx="333375" cy="304800"/>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EE0C0734-7A55-4055-B07B-132D3615AC02}" type="slidenum">
              <a:rPr lang="el-GR" altLang="el-GR" sz="1600" smtClean="0">
                <a:solidFill>
                  <a:schemeClr val="bg1"/>
                </a:solidFill>
              </a:rPr>
              <a:pPr algn="r" fontAlgn="auto">
                <a:spcBef>
                  <a:spcPts val="0"/>
                </a:spcBef>
                <a:spcAft>
                  <a:spcPts val="0"/>
                </a:spcAft>
                <a:defRPr/>
              </a:pPr>
              <a:t>‹#›</a:t>
            </a:fld>
            <a:endParaRPr lang="el-GR" altLang="el-GR" sz="16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8" r:id="rId10"/>
    <p:sldLayoutId id="2147483659"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ctrTitle"/>
          </p:nvPr>
        </p:nvSpPr>
        <p:spPr>
          <a:xfrm>
            <a:off x="685800" y="1774825"/>
            <a:ext cx="7772400" cy="1225550"/>
          </a:xfrm>
        </p:spPr>
        <p:txBody>
          <a:bodyPr/>
          <a:lstStyle/>
          <a:p>
            <a:r>
              <a:rPr lang="en-US" sz="4000" dirty="0" smtClean="0"/>
              <a:t/>
            </a:r>
            <a:br>
              <a:rPr lang="en-US" sz="4000" dirty="0" smtClean="0"/>
            </a:br>
            <a:r>
              <a:rPr lang="el-GR" sz="4000" dirty="0" smtClean="0"/>
              <a:t>Ενοποιημένες Χρηματοοικονομικές Καταστάσεις</a:t>
            </a:r>
            <a:br>
              <a:rPr lang="el-GR" sz="4000" dirty="0" smtClean="0"/>
            </a:br>
            <a:endParaRPr lang="el-GR" sz="4000" dirty="0" smtClean="0"/>
          </a:p>
        </p:txBody>
      </p:sp>
      <p:sp>
        <p:nvSpPr>
          <p:cNvPr id="15362" name="Υπότιτλος 2"/>
          <p:cNvSpPr>
            <a:spLocks noGrp="1"/>
          </p:cNvSpPr>
          <p:nvPr>
            <p:ph type="subTitle" idx="1"/>
          </p:nvPr>
        </p:nvSpPr>
        <p:spPr>
          <a:xfrm>
            <a:off x="684213" y="3073400"/>
            <a:ext cx="7488237" cy="360363"/>
          </a:xfrm>
        </p:spPr>
        <p:txBody>
          <a:bodyPr/>
          <a:lstStyle/>
          <a:p>
            <a:r>
              <a:rPr lang="el-GR" sz="3000" b="1" dirty="0" smtClean="0"/>
              <a:t>Δομή ομίλου Εταιρειών και προσδιορισμός του ποσοστού συμμετοχής</a:t>
            </a:r>
          </a:p>
          <a:p>
            <a:r>
              <a:rPr lang="el-GR" sz="2800" dirty="0" smtClean="0"/>
              <a:t>Δρ. Χύτης Ευάγγελος</a:t>
            </a:r>
          </a:p>
        </p:txBody>
      </p:sp>
      <p:pic>
        <p:nvPicPr>
          <p:cNvPr id="15363"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5364"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grpSp>
        <p:nvGrpSpPr>
          <p:cNvPr id="15365" name="Ομάδα 9"/>
          <p:cNvGrpSpPr>
            <a:grpSpLocks/>
          </p:cNvGrpSpPr>
          <p:nvPr/>
        </p:nvGrpSpPr>
        <p:grpSpPr bwMode="auto">
          <a:xfrm>
            <a:off x="642938" y="209550"/>
            <a:ext cx="4216400" cy="1147763"/>
            <a:chOff x="642158" y="252000"/>
            <a:chExt cx="4217874" cy="1376800"/>
          </a:xfrm>
        </p:grpSpPr>
        <p:pic>
          <p:nvPicPr>
            <p:cNvPr id="15366" name="Εικόνα 7"/>
            <p:cNvPicPr>
              <a:picLocks noChangeAspect="1"/>
            </p:cNvPicPr>
            <p:nvPr/>
          </p:nvPicPr>
          <p:blipFill>
            <a:blip r:embed="rId5" cstate="print"/>
            <a:srcRect t="-11105" b="11105"/>
            <a:stretch>
              <a:fillRect/>
            </a:stretch>
          </p:blipFill>
          <p:spPr bwMode="auto">
            <a:xfrm>
              <a:off x="642158" y="252000"/>
              <a:ext cx="905506" cy="1374430"/>
            </a:xfrm>
            <a:prstGeom prst="rect">
              <a:avLst/>
            </a:prstGeom>
            <a:noFill/>
            <a:ln w="9525">
              <a:noFill/>
              <a:miter lim="800000"/>
              <a:headEnd/>
              <a:tailEnd/>
            </a:ln>
          </p:spPr>
        </p:pic>
        <p:sp>
          <p:nvSpPr>
            <p:cNvPr id="15367" name="TextBox 8"/>
            <p:cNvSpPr txBox="1">
              <a:spLocks noChangeArrowheads="1"/>
            </p:cNvSpPr>
            <p:nvPr/>
          </p:nvSpPr>
          <p:spPr bwMode="auto">
            <a:xfrm>
              <a:off x="1619672" y="404664"/>
              <a:ext cx="3240360" cy="1224136"/>
            </a:xfrm>
            <a:prstGeom prst="rect">
              <a:avLst/>
            </a:prstGeom>
            <a:noFill/>
            <a:ln w="9525">
              <a:noFill/>
              <a:miter lim="800000"/>
              <a:headEnd/>
              <a:tailEnd/>
            </a:ln>
          </p:spPr>
          <p:txBody>
            <a:bodyPr anchor="ctr"/>
            <a:lstStyle/>
            <a:p>
              <a:pPr>
                <a:lnSpc>
                  <a:spcPts val="2600"/>
                </a:lnSpc>
              </a:pPr>
              <a:r>
                <a:rPr lang="el-GR" sz="2000">
                  <a:latin typeface="Calibri" pitchFamily="34" charset="0"/>
                </a:rPr>
                <a:t>Ελληνική Δημοκρατία</a:t>
              </a:r>
            </a:p>
            <a:p>
              <a:pPr>
                <a:lnSpc>
                  <a:spcPts val="2600"/>
                </a:lnSpc>
              </a:pPr>
              <a:r>
                <a:rPr lang="el-GR" sz="2000">
                  <a:latin typeface="Calibri" pitchFamily="34" charset="0"/>
                </a:rPr>
                <a:t>Τεχνολογικό Εκπαιδευτικό Ίδρυμα Ηπείρου</a:t>
              </a:r>
              <a:endParaRPr lang="en-GB" sz="2000">
                <a:latin typeface="Calibri"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l-GR" smtClean="0">
                <a:cs typeface="Times New Roman" pitchFamily="18" charset="0"/>
              </a:rPr>
              <a:t>γ) Μικτή συμμετοχή</a:t>
            </a:r>
            <a:endParaRPr lang="el-GR" smtClean="0"/>
          </a:p>
        </p:txBody>
      </p:sp>
      <p:sp>
        <p:nvSpPr>
          <p:cNvPr id="3" name="Content Placeholder 2"/>
          <p:cNvSpPr>
            <a:spLocks noGrp="1"/>
          </p:cNvSpPr>
          <p:nvPr>
            <p:ph idx="1"/>
          </p:nvPr>
        </p:nvSpPr>
        <p:spPr/>
        <p:txBody>
          <a:bodyPr>
            <a:normAutofit/>
          </a:bodyPr>
          <a:lstStyle/>
          <a:p>
            <a:pPr marL="0" indent="0">
              <a:buFont typeface="Arial" charset="0"/>
              <a:buNone/>
            </a:pPr>
            <a:endParaRPr lang="el-GR" smtClean="0">
              <a:cs typeface="Times New Roman" pitchFamily="18" charset="0"/>
            </a:endParaRPr>
          </a:p>
          <a:p>
            <a:pPr marL="0" indent="0">
              <a:buFont typeface="Arial" charset="0"/>
              <a:buNone/>
            </a:pPr>
            <a:r>
              <a:rPr lang="el-GR" smtClean="0">
                <a:cs typeface="Times New Roman" pitchFamily="18" charset="0"/>
              </a:rPr>
              <a:t> Ως Μικτή χαρακτηρίζεται μια συμμετοχή όταν υφίσταται </a:t>
            </a:r>
            <a:r>
              <a:rPr lang="el-GR" b="1" smtClean="0">
                <a:cs typeface="Times New Roman" pitchFamily="18" charset="0"/>
              </a:rPr>
              <a:t>παράλληλα άμεση και έμμεση</a:t>
            </a:r>
            <a:r>
              <a:rPr lang="el-GR" smtClean="0">
                <a:cs typeface="Times New Roman" pitchFamily="18" charset="0"/>
              </a:rPr>
              <a:t> συμμετοχή. </a:t>
            </a:r>
          </a:p>
          <a:p>
            <a:pPr marL="0" indent="0"/>
            <a:endParaRPr lang="el-GR" smtClean="0"/>
          </a:p>
        </p:txBody>
      </p:sp>
      <p:sp>
        <p:nvSpPr>
          <p:cNvPr id="28675"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93B3B8-D022-4A1D-BF73-50C6EE6CF971}" type="slidenum">
              <a:rPr lang="el-GR"/>
              <a:pPr fontAlgn="base">
                <a:spcBef>
                  <a:spcPct val="0"/>
                </a:spcBef>
                <a:spcAft>
                  <a:spcPct val="0"/>
                </a:spcAft>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a:xfrm>
            <a:off x="0" y="228600"/>
            <a:ext cx="9144000" cy="828675"/>
          </a:xfrm>
        </p:spPr>
        <p:txBody>
          <a:bodyPr/>
          <a:lstStyle/>
          <a:p>
            <a:r>
              <a:rPr lang="el-GR" sz="3200" smtClean="0"/>
              <a:t>Μικτή συμμετοχή</a:t>
            </a:r>
            <a:endParaRPr lang="en-US" sz="3200" smtClean="0"/>
          </a:p>
        </p:txBody>
      </p:sp>
      <p:sp>
        <p:nvSpPr>
          <p:cNvPr id="29698"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31091C-3F77-4514-8A98-67D18C1E9E1D}" type="slidenum">
              <a:rPr lang="el-GR"/>
              <a:pPr fontAlgn="base">
                <a:spcBef>
                  <a:spcPct val="0"/>
                </a:spcBef>
                <a:spcAft>
                  <a:spcPct val="0"/>
                </a:spcAft>
              </a:pPr>
              <a:t>11</a:t>
            </a:fld>
            <a:endParaRPr lang="el-GR"/>
          </a:p>
        </p:txBody>
      </p:sp>
      <p:pic>
        <p:nvPicPr>
          <p:cNvPr id="29699" name="Picture 4"/>
          <p:cNvPicPr>
            <a:picLocks noGrp="1" noChangeAspect="1" noChangeArrowheads="1"/>
          </p:cNvPicPr>
          <p:nvPr>
            <p:ph idx="1"/>
          </p:nvPr>
        </p:nvPicPr>
        <p:blipFill>
          <a:blip r:embed="rId2" cstate="print"/>
          <a:srcRect/>
          <a:stretch>
            <a:fillRect/>
          </a:stretch>
        </p:blipFill>
        <p:spPr>
          <a:xfrm>
            <a:off x="971550" y="1057275"/>
            <a:ext cx="7200900" cy="38163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sz="3600" dirty="0" smtClean="0"/>
              <a:t/>
            </a:r>
            <a:br>
              <a:rPr lang="el-GR" sz="3600" dirty="0" smtClean="0"/>
            </a:br>
            <a:r>
              <a:rPr lang="el-GR" sz="3600" dirty="0" smtClean="0"/>
              <a:t>Μορφές </a:t>
            </a:r>
            <a:r>
              <a:rPr lang="el-GR" sz="3600" dirty="0"/>
              <a:t>Ομίλων και προσδιορισμός δικαιωμάτων συμμετοχής </a:t>
            </a:r>
            <a:r>
              <a:rPr lang="el-GR" dirty="0"/>
              <a:t/>
            </a:r>
            <a:br>
              <a:rPr lang="el-GR" dirty="0"/>
            </a:br>
            <a:endParaRPr lang="el-GR" dirty="0"/>
          </a:p>
        </p:txBody>
      </p:sp>
      <p:sp>
        <p:nvSpPr>
          <p:cNvPr id="3" name="Content Placeholder 2"/>
          <p:cNvSpPr>
            <a:spLocks noGrp="1"/>
          </p:cNvSpPr>
          <p:nvPr>
            <p:ph idx="1"/>
          </p:nvPr>
        </p:nvSpPr>
        <p:spPr/>
        <p:txBody>
          <a:bodyPr>
            <a:normAutofit/>
          </a:bodyPr>
          <a:lstStyle/>
          <a:p>
            <a:pPr algn="just">
              <a:lnSpc>
                <a:spcPct val="80000"/>
              </a:lnSpc>
            </a:pPr>
            <a:r>
              <a:rPr lang="el-GR" sz="2500" dirty="0" smtClean="0">
                <a:cs typeface="Times New Roman" pitchFamily="18" charset="0"/>
              </a:rPr>
              <a:t>Ανάλογα με τις σχέσεις συμμετοχής που αναπτύσσονται μεταξύ των επιχειρήσεων που  περιλαμβάνονται σε ένα </a:t>
            </a:r>
            <a:r>
              <a:rPr lang="el-GR" sz="2500" dirty="0" err="1" smtClean="0">
                <a:cs typeface="Times New Roman" pitchFamily="18" charset="0"/>
              </a:rPr>
              <a:t>Ομιλο</a:t>
            </a:r>
            <a:r>
              <a:rPr lang="el-GR" sz="2500" dirty="0" smtClean="0">
                <a:cs typeface="Times New Roman" pitchFamily="18" charset="0"/>
              </a:rPr>
              <a:t> διακρίνονται οι ακόλουθες μορφές Ομίλων :</a:t>
            </a:r>
            <a:r>
              <a:rPr lang="el-GR" sz="2500" b="1" dirty="0" smtClean="0">
                <a:cs typeface="Times New Roman" pitchFamily="18" charset="0"/>
              </a:rPr>
              <a:t> </a:t>
            </a:r>
            <a:endParaRPr lang="el-GR" sz="2500" dirty="0" smtClean="0">
              <a:cs typeface="Times New Roman" pitchFamily="18" charset="0"/>
            </a:endParaRPr>
          </a:p>
          <a:p>
            <a:pPr>
              <a:lnSpc>
                <a:spcPct val="80000"/>
              </a:lnSpc>
            </a:pPr>
            <a:r>
              <a:rPr lang="el-GR" sz="2500" b="1" dirty="0" smtClean="0">
                <a:cs typeface="Times New Roman" pitchFamily="18" charset="0"/>
              </a:rPr>
              <a:t>Κάθετος όμιλος </a:t>
            </a:r>
            <a:endParaRPr lang="el-GR" sz="2500" dirty="0" smtClean="0">
              <a:cs typeface="Times New Roman" pitchFamily="18" charset="0"/>
            </a:endParaRPr>
          </a:p>
          <a:p>
            <a:pPr algn="just">
              <a:lnSpc>
                <a:spcPct val="80000"/>
              </a:lnSpc>
            </a:pPr>
            <a:r>
              <a:rPr lang="el-GR" sz="2500" dirty="0" smtClean="0">
                <a:cs typeface="Times New Roman" pitchFamily="18" charset="0"/>
              </a:rPr>
              <a:t>Μορφή κάθετου ομίλου υφίσταται όταν μια εταιρία ορίζεται ως </a:t>
            </a:r>
            <a:r>
              <a:rPr lang="el-GR" sz="2500" b="1" dirty="0" smtClean="0">
                <a:cs typeface="Times New Roman" pitchFamily="18" charset="0"/>
              </a:rPr>
              <a:t>επικεφαλής</a:t>
            </a:r>
            <a:r>
              <a:rPr lang="el-GR" sz="2500" dirty="0" smtClean="0">
                <a:cs typeface="Times New Roman" pitchFamily="18" charset="0"/>
              </a:rPr>
              <a:t>, ή </a:t>
            </a:r>
            <a:r>
              <a:rPr lang="el-GR" sz="2500" b="1" dirty="0" smtClean="0">
                <a:cs typeface="Times New Roman" pitchFamily="18" charset="0"/>
              </a:rPr>
              <a:t>μητρική</a:t>
            </a:r>
            <a:r>
              <a:rPr lang="el-GR" sz="2500" dirty="0" smtClean="0">
                <a:cs typeface="Times New Roman" pitchFamily="18" charset="0"/>
              </a:rPr>
              <a:t> εταιρία και ελέγχει άμεσα ή έμμεσα την πλειοψηφία των άλλων επιχειρήσεων που περιλαμβάνονται στον </a:t>
            </a:r>
            <a:r>
              <a:rPr lang="el-GR" sz="2500" dirty="0" err="1" smtClean="0">
                <a:cs typeface="Times New Roman" pitchFamily="18" charset="0"/>
              </a:rPr>
              <a:t>Ομιλο</a:t>
            </a:r>
            <a:r>
              <a:rPr lang="el-GR" sz="2500" dirty="0" smtClean="0">
                <a:cs typeface="Times New Roman" pitchFamily="18" charset="0"/>
              </a:rPr>
              <a:t>. </a:t>
            </a:r>
          </a:p>
          <a:p>
            <a:pPr>
              <a:lnSpc>
                <a:spcPct val="80000"/>
              </a:lnSpc>
            </a:pPr>
            <a:r>
              <a:rPr lang="el-GR" sz="2500" dirty="0" smtClean="0">
                <a:cs typeface="Times New Roman" pitchFamily="18" charset="0"/>
              </a:rPr>
              <a:t>Στη μορφή του κάθετου ομίλου διακρίνονται οι ακόλουθες περιπτώσεις:</a:t>
            </a:r>
          </a:p>
          <a:p>
            <a:pPr>
              <a:lnSpc>
                <a:spcPct val="80000"/>
              </a:lnSpc>
            </a:pPr>
            <a:endParaRPr lang="el-GR" sz="2500" dirty="0" smtClean="0"/>
          </a:p>
        </p:txBody>
      </p:sp>
      <p:sp>
        <p:nvSpPr>
          <p:cNvPr id="30723"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DC21C6-5833-40C6-959E-3572EF06046B}" type="slidenum">
              <a:rPr lang="el-GR"/>
              <a:pPr fontAlgn="base">
                <a:spcBef>
                  <a:spcPct val="0"/>
                </a:spcBef>
                <a:spcAft>
                  <a:spcPct val="0"/>
                </a:spcAft>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a:xfrm>
            <a:off x="0" y="228600"/>
            <a:ext cx="9144000" cy="828675"/>
          </a:xfrm>
        </p:spPr>
        <p:txBody>
          <a:bodyPr/>
          <a:lstStyle/>
          <a:p>
            <a:r>
              <a:rPr lang="el-GR" sz="3200" smtClean="0"/>
              <a:t>Δομή ομίλων – Κάθετος όμιλος </a:t>
            </a:r>
            <a:endParaRPr lang="en-US" sz="3200" smtClean="0"/>
          </a:p>
        </p:txBody>
      </p:sp>
      <p:sp>
        <p:nvSpPr>
          <p:cNvPr id="31746"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AED192-EC6E-4AE0-A392-BABCBB3B3E32}" type="slidenum">
              <a:rPr lang="el-GR"/>
              <a:pPr fontAlgn="base">
                <a:spcBef>
                  <a:spcPct val="0"/>
                </a:spcBef>
                <a:spcAft>
                  <a:spcPct val="0"/>
                </a:spcAft>
              </a:pPr>
              <a:t>13</a:t>
            </a:fld>
            <a:endParaRPr lang="el-GR"/>
          </a:p>
        </p:txBody>
      </p:sp>
      <p:sp>
        <p:nvSpPr>
          <p:cNvPr id="31747" name="4 - Θέση περιεχομένου"/>
          <p:cNvSpPr>
            <a:spLocks noGrp="1"/>
          </p:cNvSpPr>
          <p:nvPr>
            <p:ph idx="1"/>
          </p:nvPr>
        </p:nvSpPr>
        <p:spPr/>
        <p:txBody>
          <a:bodyPr/>
          <a:lstStyle/>
          <a:p>
            <a:endParaRPr lang="el-GR" smtClean="0"/>
          </a:p>
        </p:txBody>
      </p:sp>
      <p:pic>
        <p:nvPicPr>
          <p:cNvPr id="31748" name="Picture 4"/>
          <p:cNvPicPr>
            <a:picLocks noChangeAspect="1" noChangeArrowheads="1"/>
          </p:cNvPicPr>
          <p:nvPr/>
        </p:nvPicPr>
        <p:blipFill>
          <a:blip r:embed="rId2" cstate="print"/>
          <a:srcRect/>
          <a:stretch>
            <a:fillRect/>
          </a:stretch>
        </p:blipFill>
        <p:spPr bwMode="auto">
          <a:xfrm>
            <a:off x="250825" y="985838"/>
            <a:ext cx="8713788"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a:xfrm>
            <a:off x="0" y="228600"/>
            <a:ext cx="9144000" cy="828675"/>
          </a:xfrm>
        </p:spPr>
        <p:txBody>
          <a:bodyPr/>
          <a:lstStyle/>
          <a:p>
            <a:r>
              <a:rPr lang="el-GR" sz="3200" smtClean="0"/>
              <a:t>Κάθετος όμιλος – Έμμεση συμμετοχή </a:t>
            </a:r>
            <a:endParaRPr lang="en-US" sz="3200" smtClean="0"/>
          </a:p>
        </p:txBody>
      </p:sp>
      <p:sp>
        <p:nvSpPr>
          <p:cNvPr id="32770"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820039-D824-42DB-9AA4-0F4FD2E1ACA1}" type="slidenum">
              <a:rPr lang="el-GR"/>
              <a:pPr fontAlgn="base">
                <a:spcBef>
                  <a:spcPct val="0"/>
                </a:spcBef>
                <a:spcAft>
                  <a:spcPct val="0"/>
                </a:spcAft>
              </a:pPr>
              <a:t>14</a:t>
            </a:fld>
            <a:endParaRPr lang="el-GR"/>
          </a:p>
        </p:txBody>
      </p:sp>
      <p:sp>
        <p:nvSpPr>
          <p:cNvPr id="32771" name="4 - Θέση περιεχομένου"/>
          <p:cNvSpPr>
            <a:spLocks noGrp="1"/>
          </p:cNvSpPr>
          <p:nvPr>
            <p:ph idx="1"/>
          </p:nvPr>
        </p:nvSpPr>
        <p:spPr/>
        <p:txBody>
          <a:bodyPr/>
          <a:lstStyle/>
          <a:p>
            <a:endParaRPr lang="el-GR" smtClean="0"/>
          </a:p>
        </p:txBody>
      </p:sp>
      <p:pic>
        <p:nvPicPr>
          <p:cNvPr id="32772" name="Picture 4"/>
          <p:cNvPicPr>
            <a:picLocks noChangeAspect="1" noChangeArrowheads="1"/>
          </p:cNvPicPr>
          <p:nvPr/>
        </p:nvPicPr>
        <p:blipFill>
          <a:blip r:embed="rId2" cstate="print"/>
          <a:srcRect/>
          <a:stretch>
            <a:fillRect/>
          </a:stretch>
        </p:blipFill>
        <p:spPr bwMode="auto">
          <a:xfrm>
            <a:off x="179388" y="985838"/>
            <a:ext cx="8569325"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a:xfrm>
            <a:off x="0" y="228600"/>
            <a:ext cx="9144000" cy="828675"/>
          </a:xfrm>
        </p:spPr>
        <p:txBody>
          <a:bodyPr/>
          <a:lstStyle/>
          <a:p>
            <a:r>
              <a:rPr lang="el-GR" sz="2400" smtClean="0"/>
              <a:t>Παράδειγμα : Μικτής συμμετοχής</a:t>
            </a:r>
            <a:br>
              <a:rPr lang="el-GR" sz="2400" smtClean="0"/>
            </a:br>
            <a:r>
              <a:rPr lang="el-GR" sz="2400" smtClean="0"/>
              <a:t>(Να γίνει εύρεση  του λάθους ? ) </a:t>
            </a:r>
            <a:endParaRPr lang="en-US" sz="2400" smtClean="0"/>
          </a:p>
        </p:txBody>
      </p:sp>
      <p:sp>
        <p:nvSpPr>
          <p:cNvPr id="33794"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36E980-7DB7-4CC9-9008-0874F9CBE4D1}" type="slidenum">
              <a:rPr lang="el-GR"/>
              <a:pPr fontAlgn="base">
                <a:spcBef>
                  <a:spcPct val="0"/>
                </a:spcBef>
                <a:spcAft>
                  <a:spcPct val="0"/>
                </a:spcAft>
              </a:pPr>
              <a:t>15</a:t>
            </a:fld>
            <a:endParaRPr lang="el-GR"/>
          </a:p>
        </p:txBody>
      </p:sp>
      <p:pic>
        <p:nvPicPr>
          <p:cNvPr id="33795" name="Picture 4"/>
          <p:cNvPicPr>
            <a:picLocks noGrp="1" noChangeAspect="1" noChangeArrowheads="1"/>
          </p:cNvPicPr>
          <p:nvPr>
            <p:ph idx="1"/>
          </p:nvPr>
        </p:nvPicPr>
        <p:blipFill>
          <a:blip r:embed="rId2" cstate="print"/>
          <a:srcRect/>
          <a:stretch>
            <a:fillRect/>
          </a:stretch>
        </p:blipFill>
        <p:spPr>
          <a:xfrm>
            <a:off x="539750" y="985838"/>
            <a:ext cx="7777163" cy="41751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p:txBody>
          <a:bodyPr/>
          <a:lstStyle/>
          <a:p>
            <a:r>
              <a:rPr lang="el-GR" smtClean="0"/>
              <a:t>Βιβλιογραφία</a:t>
            </a:r>
          </a:p>
        </p:txBody>
      </p:sp>
      <p:sp>
        <p:nvSpPr>
          <p:cNvPr id="41986" name="Θέση περιεχομένου 2"/>
          <p:cNvSpPr>
            <a:spLocks noGrp="1"/>
          </p:cNvSpPr>
          <p:nvPr>
            <p:ph idx="1"/>
          </p:nvPr>
        </p:nvSpPr>
        <p:spPr>
          <a:xfrm>
            <a:off x="438150" y="1300163"/>
            <a:ext cx="8239125" cy="3852862"/>
          </a:xfrm>
        </p:spPr>
        <p:txBody>
          <a:bodyPr/>
          <a:lstStyle/>
          <a:p>
            <a:pPr>
              <a:buFont typeface="Arial" charset="0"/>
              <a:buNone/>
            </a:pPr>
            <a:r>
              <a:rPr lang="el-GR" sz="1400" smtClean="0"/>
              <a:t>Γεωργίου Στ. Αληφαντή (2015): Ενοποιημένες Οικονομικές Καταστάσεις Έκδοση 6η </a:t>
            </a:r>
          </a:p>
          <a:p>
            <a:pPr>
              <a:buFont typeface="Arial" charset="0"/>
              <a:buNone/>
            </a:pPr>
            <a:r>
              <a:rPr lang="el-GR" sz="1400" smtClean="0"/>
              <a:t>Γκίνογλου Δ, Π. Ταχυνάκης (2004): Λογιστική Ενοποιημένων Οικονομικών Καταστάσεων, Διαθέτης (Εκδότης): Μ.ΤΖΩΡΤΖΑΚΗΣ ΚΑΙ ΣΙΑ Ε.Ε. </a:t>
            </a:r>
          </a:p>
          <a:p>
            <a:pPr>
              <a:buFont typeface="Arial" charset="0"/>
              <a:buNone/>
            </a:pPr>
            <a:r>
              <a:rPr lang="el-GR" sz="1400" smtClean="0"/>
              <a:t>Κάντζος Κωνσταντίνος (1995): Ενοποιημένες Χρηματοοικονομικές Καταστάσεις, Διαθέτης (Εκδότης): ΝΙΚΗΤΟΠΟΥΛΟΣ Ε ΚΑΙ ΣΙΑ ΟΕ </a:t>
            </a:r>
          </a:p>
          <a:p>
            <a:pPr>
              <a:buFont typeface="Arial" charset="0"/>
              <a:buNone/>
            </a:pPr>
            <a:r>
              <a:rPr lang="el-GR" sz="1400" smtClean="0"/>
              <a:t>Σακέλλης, Ε., Πρωτοψάλτης Ν. (1991), Ενοποιημένες Οικονομικές Καταστάσεις, Εκδόσεις Μερακλή. </a:t>
            </a:r>
          </a:p>
          <a:p>
            <a:pPr>
              <a:buFont typeface="Arial" charset="0"/>
              <a:buNone/>
            </a:pPr>
            <a:r>
              <a:rPr lang="el-GR" sz="1400" smtClean="0"/>
              <a:t>Χύτης Ε.(2013) «Οι Ενοποιημένες  Καταστάσεις σύμφωνα με τον Ν. 2190/1920 το Ε.Γ.Λ.Σ. και τα Διεθνή Λογιστικά Πρότυπα» διδακτικές σημειώσεις για το μάθημα“ Ενοποιημένες Χρηματοοικονομικές Καταστάσεις¨</a:t>
            </a:r>
            <a:endParaRPr lang="el-GR" sz="1400" smtClean="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44036"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44037"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44038"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8F2A44-5BB6-454D-968F-DFC3492A8DD8}" type="slidenum">
              <a:rPr lang="el-GR" altLang="el-GR">
                <a:solidFill>
                  <a:schemeClr val="bg1"/>
                </a:solidFill>
              </a:rPr>
              <a:pPr fontAlgn="base">
                <a:spcBef>
                  <a:spcPct val="0"/>
                </a:spcBef>
                <a:spcAft>
                  <a:spcPct val="0"/>
                </a:spcAft>
              </a:pPr>
              <a:t>17</a:t>
            </a:fld>
            <a:endParaRPr lang="el-GR" altLang="el-GR">
              <a:solidFill>
                <a:schemeClr val="bg1"/>
              </a:solidFill>
            </a:endParaRPr>
          </a:p>
        </p:txBody>
      </p:sp>
      <p:pic>
        <p:nvPicPr>
          <p:cNvPr id="44039"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44040" name="Τίτλος 1"/>
          <p:cNvSpPr>
            <a:spLocks noGrp="1"/>
          </p:cNvSpPr>
          <p:nvPr>
            <p:ph type="title"/>
          </p:nvPr>
        </p:nvSpPr>
        <p:spPr>
          <a:xfrm>
            <a:off x="454025" y="0"/>
            <a:ext cx="8061325" cy="1008063"/>
          </a:xfrm>
        </p:spPr>
        <p:txBody>
          <a:bodyPr/>
          <a:lstStyle/>
          <a:p>
            <a:r>
              <a:rPr lang="el-GR" smtClean="0"/>
              <a:t>Σημείωμα Αναφοράς</a:t>
            </a:r>
          </a:p>
        </p:txBody>
      </p:sp>
      <p:sp>
        <p:nvSpPr>
          <p:cNvPr id="2" name="Rectangle 1"/>
          <p:cNvSpPr/>
          <p:nvPr/>
        </p:nvSpPr>
        <p:spPr>
          <a:xfrm>
            <a:off x="347663" y="2259013"/>
            <a:ext cx="7939087" cy="1200150"/>
          </a:xfrm>
          <a:prstGeom prst="rect">
            <a:avLst/>
          </a:prstGeom>
        </p:spPr>
        <p:txBody>
          <a:bodyPr lIns="91436" tIns="45719" rIns="91436" bIns="45719">
            <a:spAutoFit/>
          </a:bodyPr>
          <a:lstStyle/>
          <a:p>
            <a:pPr algn="just" fontAlgn="auto">
              <a:spcBef>
                <a:spcPts val="0"/>
              </a:spcBef>
              <a:spcAft>
                <a:spcPts val="0"/>
              </a:spcAft>
              <a:defRPr/>
            </a:pPr>
            <a:r>
              <a:rPr lang="el-GR" sz="2400" dirty="0">
                <a:solidFill>
                  <a:schemeClr val="bg1">
                    <a:lumMod val="50000"/>
                  </a:schemeClr>
                </a:solidFill>
                <a:latin typeface="+mn-lt"/>
              </a:rPr>
              <a:t>Χύτης Ευ. (2015) Ενοποιημένες Χρηματοοικονομικές Καταστάσεις. ΤΕΙ Ηπείρου. Διαθέσιμο από:</a:t>
            </a:r>
          </a:p>
          <a:p>
            <a:pPr algn="just" fontAlgn="auto">
              <a:spcBef>
                <a:spcPts val="0"/>
              </a:spcBef>
              <a:spcAft>
                <a:spcPts val="0"/>
              </a:spcAft>
              <a:defRPr/>
            </a:pPr>
            <a:r>
              <a:rPr lang="en-US" sz="2400" dirty="0">
                <a:solidFill>
                  <a:schemeClr val="bg1">
                    <a:lumMod val="50000"/>
                  </a:schemeClr>
                </a:solidFill>
                <a:latin typeface="+mn-lt"/>
                <a:hlinkClick r:id="rId5"/>
              </a:rPr>
              <a:t>http://oc-web.ioa.teiep.gr/OpenClass/courses/LOGO125/</a:t>
            </a:r>
            <a:endParaRPr lang="el-GR" sz="2400"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454025" y="0"/>
            <a:ext cx="8061325" cy="1008063"/>
          </a:xfrm>
        </p:spPr>
        <p:txBody>
          <a:bodyPr/>
          <a:lstStyle/>
          <a:p>
            <a:r>
              <a:rPr lang="el-GR" smtClean="0"/>
              <a:t>Σημείωμα Αδειοδότησης</a:t>
            </a:r>
          </a:p>
        </p:txBody>
      </p:sp>
      <p:sp>
        <p:nvSpPr>
          <p:cNvPr id="2" name="Rectangle 1"/>
          <p:cNvSpPr/>
          <p:nvPr/>
        </p:nvSpPr>
        <p:spPr>
          <a:xfrm>
            <a:off x="434975" y="1252538"/>
            <a:ext cx="8424863" cy="19399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Το</a:t>
            </a:r>
            <a:r>
              <a:rPr lang="en-US" sz="2000" dirty="0">
                <a:solidFill>
                  <a:schemeClr val="bg1">
                    <a:lumMod val="50000"/>
                  </a:schemeClr>
                </a:solidFill>
                <a:latin typeface="+mn-lt"/>
              </a:rPr>
              <a:t> </a:t>
            </a:r>
            <a:r>
              <a:rPr lang="el-GR" sz="2000" dirty="0">
                <a:solidFill>
                  <a:schemeClr val="bg1">
                    <a:lumMod val="50000"/>
                  </a:schemeClr>
                </a:solidFill>
                <a:latin typeface="+mn-lt"/>
              </a:rPr>
              <a:t>παρόν υλικό διατίθεται με τους όρους της άδειας χρήσης </a:t>
            </a:r>
            <a:r>
              <a:rPr lang="el-GR" sz="2000" dirty="0" err="1">
                <a:solidFill>
                  <a:schemeClr val="bg1">
                    <a:lumMod val="50000"/>
                  </a:schemeClr>
                </a:solidFill>
                <a:latin typeface="+mn-lt"/>
              </a:rPr>
              <a:t>Creative</a:t>
            </a:r>
            <a:r>
              <a:rPr lang="en-US" sz="2000" dirty="0">
                <a:solidFill>
                  <a:schemeClr val="bg1">
                    <a:lumMod val="50000"/>
                  </a:schemeClr>
                </a:solidFill>
                <a:latin typeface="+mn-lt"/>
              </a:rPr>
              <a:t> </a:t>
            </a:r>
            <a:r>
              <a:rPr lang="el-GR" sz="2000" dirty="0" err="1">
                <a:solidFill>
                  <a:schemeClr val="bg1">
                    <a:lumMod val="50000"/>
                  </a:schemeClr>
                </a:solidFill>
                <a:latin typeface="+mn-lt"/>
              </a:rPr>
              <a:t>Commons</a:t>
            </a:r>
            <a:r>
              <a:rPr lang="en-US" sz="2000" dirty="0">
                <a:solidFill>
                  <a:schemeClr val="bg1">
                    <a:lumMod val="50000"/>
                  </a:schemeClr>
                </a:solidFill>
                <a:latin typeface="+mn-lt"/>
              </a:rPr>
              <a:t> </a:t>
            </a:r>
            <a:r>
              <a:rPr lang="el-GR" sz="2000" dirty="0">
                <a:solidFill>
                  <a:schemeClr val="bg1">
                    <a:lumMod val="50000"/>
                  </a:schemeClr>
                </a:solidFill>
                <a:latin typeface="+mn-lt"/>
              </a:rPr>
              <a:t>Αναφορά Δημιουργού-Μη Εμπορική Χρήση-Όχι Παράγωγα Έργα 4.0 Διεθνές [1] ή μεταγενέστερη.</a:t>
            </a:r>
            <a:r>
              <a:rPr lang="en-US" sz="2000" dirty="0">
                <a:solidFill>
                  <a:schemeClr val="bg1">
                    <a:lumMod val="50000"/>
                  </a:schemeClr>
                </a:solidFill>
                <a:latin typeface="+mn-lt"/>
              </a:rPr>
              <a:t> </a:t>
            </a:r>
            <a:r>
              <a:rPr lang="el-GR" sz="2000" dirty="0">
                <a:solidFill>
                  <a:schemeClr val="bg1">
                    <a:lumMod val="50000"/>
                  </a:schemeClr>
                </a:solidFill>
                <a:latin typeface="+mn-lt"/>
              </a:rPr>
              <a:t>Εξαιρούνται</a:t>
            </a:r>
            <a:r>
              <a:rPr lang="en-US" sz="2000" dirty="0">
                <a:solidFill>
                  <a:schemeClr val="bg1">
                    <a:lumMod val="50000"/>
                  </a:schemeClr>
                </a:solidFill>
                <a:latin typeface="+mn-lt"/>
              </a:rPr>
              <a:t> </a:t>
            </a:r>
            <a:r>
              <a:rPr lang="el-GR" sz="2000" dirty="0">
                <a:solidFill>
                  <a:schemeClr val="bg1">
                    <a:lumMod val="50000"/>
                  </a:schemeClr>
                </a:solidFill>
                <a:latin typeface="+mn-lt"/>
              </a:rPr>
              <a:t>τα αυτοτελή έργα τρίτων π.χ. φωτογραφίες,</a:t>
            </a:r>
            <a:r>
              <a:rPr lang="en-US" sz="2000" dirty="0">
                <a:solidFill>
                  <a:schemeClr val="bg1">
                    <a:lumMod val="50000"/>
                  </a:schemeClr>
                </a:solidFill>
                <a:latin typeface="+mn-lt"/>
              </a:rPr>
              <a:t> </a:t>
            </a:r>
            <a:r>
              <a:rPr lang="el-GR" sz="2000" dirty="0">
                <a:solidFill>
                  <a:schemeClr val="bg1">
                    <a:lumMod val="50000"/>
                  </a:schemeClr>
                </a:solidFill>
                <a:latin typeface="+mn-lt"/>
              </a:rPr>
              <a:t>Διαγράμματα</a:t>
            </a:r>
            <a:r>
              <a:rPr lang="en-US" sz="2000" dirty="0">
                <a:solidFill>
                  <a:schemeClr val="bg1">
                    <a:lumMod val="50000"/>
                  </a:schemeClr>
                </a:solidFill>
                <a:latin typeface="+mn-lt"/>
              </a:rPr>
              <a:t> </a:t>
            </a:r>
            <a:r>
              <a:rPr lang="el-GR" sz="2000" dirty="0" err="1">
                <a:solidFill>
                  <a:schemeClr val="bg1">
                    <a:lumMod val="50000"/>
                  </a:schemeClr>
                </a:solidFill>
                <a:latin typeface="+mn-lt"/>
              </a:rPr>
              <a:t>κ.λ.π</a:t>
            </a:r>
            <a:r>
              <a:rPr lang="el-GR" sz="2000" dirty="0">
                <a:solidFill>
                  <a:schemeClr val="bg1">
                    <a:lumMod val="50000"/>
                  </a:schemeClr>
                </a:solidFill>
                <a:latin typeface="+mn-lt"/>
              </a:rPr>
              <a:t>.,</a:t>
            </a:r>
            <a:r>
              <a:rPr lang="en-US" sz="2000" dirty="0">
                <a:solidFill>
                  <a:schemeClr val="bg1">
                    <a:lumMod val="50000"/>
                  </a:schemeClr>
                </a:solidFill>
                <a:latin typeface="+mn-lt"/>
              </a:rPr>
              <a:t> </a:t>
            </a:r>
            <a:r>
              <a:rPr lang="el-GR" sz="2000" dirty="0">
                <a:solidFill>
                  <a:schemeClr val="bg1">
                    <a:lumMod val="50000"/>
                  </a:schemeClr>
                </a:solidFill>
                <a:latin typeface="+mn-lt"/>
              </a:rPr>
              <a:t>τα</a:t>
            </a:r>
            <a:r>
              <a:rPr lang="en-US" sz="2000" dirty="0">
                <a:solidFill>
                  <a:schemeClr val="bg1">
                    <a:lumMod val="50000"/>
                  </a:schemeClr>
                </a:solidFill>
                <a:latin typeface="+mn-lt"/>
              </a:rPr>
              <a:t> </a:t>
            </a:r>
            <a:r>
              <a:rPr lang="el-GR" sz="2000" dirty="0">
                <a:solidFill>
                  <a:schemeClr val="bg1">
                    <a:lumMod val="50000"/>
                  </a:schemeClr>
                </a:solidFill>
                <a:latin typeface="+mn-lt"/>
              </a:rPr>
              <a:t>οποία εμπεριέχονται σε αυτό και τα οποία</a:t>
            </a:r>
            <a:r>
              <a:rPr lang="en-US" sz="2000" dirty="0">
                <a:solidFill>
                  <a:schemeClr val="bg1">
                    <a:lumMod val="50000"/>
                  </a:schemeClr>
                </a:solidFill>
                <a:latin typeface="+mn-lt"/>
              </a:rPr>
              <a:t> </a:t>
            </a:r>
            <a:r>
              <a:rPr lang="el-GR" sz="2000" dirty="0">
                <a:solidFill>
                  <a:schemeClr val="bg1">
                    <a:lumMod val="50000"/>
                  </a:schemeClr>
                </a:solidFill>
                <a:latin typeface="+mn-lt"/>
              </a:rPr>
              <a:t>αναφέρονται μαζί με τους όρους χρήσης τους στο «Σημείωμα Χρήσης</a:t>
            </a:r>
            <a:r>
              <a:rPr lang="en-US" sz="2000" dirty="0">
                <a:solidFill>
                  <a:schemeClr val="bg1">
                    <a:lumMod val="50000"/>
                  </a:schemeClr>
                </a:solidFill>
                <a:latin typeface="+mn-lt"/>
              </a:rPr>
              <a:t> </a:t>
            </a:r>
            <a:r>
              <a:rPr lang="el-GR" sz="2000" dirty="0">
                <a:solidFill>
                  <a:schemeClr val="bg1">
                    <a:lumMod val="50000"/>
                  </a:schemeClr>
                </a:solidFill>
                <a:latin typeface="+mn-lt"/>
              </a:rPr>
              <a:t>Έργων</a:t>
            </a:r>
            <a:r>
              <a:rPr lang="en-US" sz="2000" dirty="0">
                <a:solidFill>
                  <a:schemeClr val="bg1">
                    <a:lumMod val="50000"/>
                  </a:schemeClr>
                </a:solidFill>
                <a:latin typeface="+mn-lt"/>
              </a:rPr>
              <a:t> </a:t>
            </a:r>
            <a:r>
              <a:rPr lang="el-GR" sz="2000" dirty="0">
                <a:solidFill>
                  <a:schemeClr val="bg1">
                    <a:lumMod val="50000"/>
                  </a:schemeClr>
                </a:solidFill>
                <a:latin typeface="+mn-lt"/>
              </a:rPr>
              <a:t>Τρίτων». </a:t>
            </a:r>
          </a:p>
        </p:txBody>
      </p:sp>
      <p:sp>
        <p:nvSpPr>
          <p:cNvPr id="46083" name="Rectangle 11"/>
          <p:cNvSpPr>
            <a:spLocks noChangeArrowheads="1"/>
          </p:cNvSpPr>
          <p:nvPr/>
        </p:nvSpPr>
        <p:spPr bwMode="auto">
          <a:xfrm>
            <a:off x="739775" y="5010150"/>
            <a:ext cx="6569075" cy="369888"/>
          </a:xfrm>
          <a:prstGeom prst="rect">
            <a:avLst/>
          </a:prstGeom>
          <a:noFill/>
          <a:ln w="9525">
            <a:noFill/>
            <a:miter lim="800000"/>
            <a:headEnd/>
            <a:tailEnd/>
          </a:ln>
        </p:spPr>
        <p:txBody>
          <a:bodyPr lIns="91436" tIns="45719" rIns="91436" bIns="45719">
            <a:spAutoFit/>
          </a:bodyPr>
          <a:lstStyle/>
          <a:p>
            <a:pPr algn="ctr"/>
            <a:r>
              <a:rPr lang="en-US">
                <a:latin typeface="Calibri" pitchFamily="34" charset="0"/>
                <a:hlinkClick r:id="rId3"/>
              </a:rPr>
              <a:t>http://creativecommons.org/licenses/by-nc-nd/4.0/deed.el</a:t>
            </a:r>
            <a:r>
              <a:rPr lang="el-GR">
                <a:latin typeface="Calibri" pitchFamily="34" charset="0"/>
              </a:rPr>
              <a:t> </a:t>
            </a:r>
          </a:p>
        </p:txBody>
      </p:sp>
      <p:sp>
        <p:nvSpPr>
          <p:cNvPr id="46084" name="Rectangle 2"/>
          <p:cNvSpPr>
            <a:spLocks noChangeArrowheads="1"/>
          </p:cNvSpPr>
          <p:nvPr/>
        </p:nvSpPr>
        <p:spPr bwMode="auto">
          <a:xfrm>
            <a:off x="590550" y="4949825"/>
            <a:ext cx="657225" cy="493713"/>
          </a:xfrm>
          <a:prstGeom prst="rect">
            <a:avLst/>
          </a:prstGeom>
          <a:noFill/>
          <a:ln w="9525">
            <a:noFill/>
            <a:miter lim="800000"/>
            <a:headEnd/>
            <a:tailEnd/>
          </a:ln>
        </p:spPr>
        <p:txBody>
          <a:bodyPr wrap="none" lIns="91436" tIns="45719" rIns="91436" bIns="45719">
            <a:spAutoFit/>
          </a:bodyPr>
          <a:lstStyle/>
          <a:p>
            <a:r>
              <a:rPr lang="el-GR" sz="2600">
                <a:solidFill>
                  <a:srgbClr val="7F7F7F"/>
                </a:solidFill>
                <a:latin typeface="Calibri" pitchFamily="34" charset="0"/>
              </a:rPr>
              <a:t>[1] </a:t>
            </a:r>
            <a:endParaRPr lang="en-US">
              <a:latin typeface="Calibri" pitchFamily="34" charset="0"/>
            </a:endParaRPr>
          </a:p>
        </p:txBody>
      </p:sp>
      <p:sp>
        <p:nvSpPr>
          <p:cNvPr id="4" name="Rectangle 3"/>
          <p:cNvSpPr/>
          <p:nvPr/>
        </p:nvSpPr>
        <p:spPr>
          <a:xfrm>
            <a:off x="434975" y="3865563"/>
            <a:ext cx="8329613" cy="7080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Ο δικαιούχος μπορεί να παρέχει στον </a:t>
            </a:r>
            <a:r>
              <a:rPr lang="el-GR" sz="2000" dirty="0" err="1">
                <a:solidFill>
                  <a:schemeClr val="bg1">
                    <a:lumMod val="50000"/>
                  </a:schemeClr>
                </a:solidFill>
                <a:latin typeface="+mn-lt"/>
              </a:rPr>
              <a:t>αδειοδόχο</a:t>
            </a:r>
            <a:r>
              <a:rPr lang="en-US" sz="2000" dirty="0">
                <a:solidFill>
                  <a:schemeClr val="bg1">
                    <a:lumMod val="50000"/>
                  </a:schemeClr>
                </a:solidFill>
                <a:latin typeface="+mn-lt"/>
              </a:rPr>
              <a:t> </a:t>
            </a:r>
            <a:r>
              <a:rPr lang="el-GR" sz="2000" dirty="0">
                <a:solidFill>
                  <a:schemeClr val="bg1">
                    <a:lumMod val="50000"/>
                  </a:schemeClr>
                </a:solidFill>
                <a:latin typeface="+mn-lt"/>
              </a:rPr>
              <a:t>ξεχωριστή άδεια να </a:t>
            </a:r>
            <a:r>
              <a:rPr lang="en-US" sz="2000" dirty="0">
                <a:solidFill>
                  <a:schemeClr val="bg1">
                    <a:lumMod val="50000"/>
                  </a:schemeClr>
                </a:solidFill>
                <a:latin typeface="+mn-lt"/>
              </a:rPr>
              <a:t> </a:t>
            </a:r>
            <a:r>
              <a:rPr lang="el-GR" sz="2000" dirty="0">
                <a:solidFill>
                  <a:schemeClr val="bg1">
                    <a:lumMod val="50000"/>
                  </a:schemeClr>
                </a:solidFill>
                <a:latin typeface="+mn-lt"/>
              </a:rPr>
              <a:t>χρησιμοποιεί το έργο για εμπορική χρήση, εφόσον αυτό του </a:t>
            </a:r>
            <a:r>
              <a:rPr lang="en-US" sz="2000" dirty="0">
                <a:solidFill>
                  <a:schemeClr val="bg1">
                    <a:lumMod val="50000"/>
                  </a:schemeClr>
                </a:solidFill>
                <a:latin typeface="+mn-lt"/>
              </a:rPr>
              <a:t> </a:t>
            </a:r>
            <a:r>
              <a:rPr lang="el-GR" sz="2000" dirty="0">
                <a:solidFill>
                  <a:schemeClr val="bg1">
                    <a:lumMod val="50000"/>
                  </a:schemeClr>
                </a:solidFill>
                <a:latin typeface="+mn-lt"/>
              </a:rPr>
              <a:t>ζητηθεί.</a:t>
            </a:r>
          </a:p>
        </p:txBody>
      </p:sp>
      <p:pic>
        <p:nvPicPr>
          <p:cNvPr id="46086" name="7 - Εικόνα" descr="Λογότυπο για Άδειες χρήσης Creative Commons BY-NC-ND"/>
          <p:cNvPicPr>
            <a:picLocks noChangeAspect="1"/>
          </p:cNvPicPr>
          <p:nvPr/>
        </p:nvPicPr>
        <p:blipFill>
          <a:blip r:embed="rId4" cstate="print"/>
          <a:srcRect/>
          <a:stretch>
            <a:fillRect/>
          </a:stretch>
        </p:blipFill>
        <p:spPr bwMode="auto">
          <a:xfrm>
            <a:off x="3856038" y="3217863"/>
            <a:ext cx="1582737"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1"/>
          <p:cNvSpPr>
            <a:spLocks noChangeArrowheads="1"/>
          </p:cNvSpPr>
          <p:nvPr/>
        </p:nvSpPr>
        <p:spPr bwMode="auto">
          <a:xfrm>
            <a:off x="1619250" y="1755775"/>
            <a:ext cx="5876925" cy="939800"/>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Τέλος Ενότητας</a:t>
            </a:r>
          </a:p>
        </p:txBody>
      </p:sp>
      <p:sp>
        <p:nvSpPr>
          <p:cNvPr id="48130" name="Rectangle 12"/>
          <p:cNvSpPr>
            <a:spLocks noChangeArrowheads="1"/>
          </p:cNvSpPr>
          <p:nvPr/>
        </p:nvSpPr>
        <p:spPr bwMode="auto">
          <a:xfrm>
            <a:off x="1547813" y="3325813"/>
            <a:ext cx="7156450" cy="984250"/>
          </a:xfrm>
          <a:prstGeom prst="rect">
            <a:avLst/>
          </a:prstGeom>
          <a:noFill/>
          <a:ln w="9525">
            <a:noFill/>
            <a:miter lim="800000"/>
            <a:headEnd/>
            <a:tailEnd/>
          </a:ln>
        </p:spPr>
        <p:txBody>
          <a:bodyPr lIns="91436" tIns="45719" rIns="91436" bIns="45719">
            <a:spAutoFit/>
          </a:bodyPr>
          <a:lstStyle/>
          <a:p>
            <a:pPr algn="r"/>
            <a:r>
              <a:rPr lang="el-GR" sz="2900" b="1">
                <a:latin typeface="Calibri" pitchFamily="34" charset="0"/>
              </a:rPr>
              <a:t>Επεξεργασία: Βαφειάδης Νικόλαος</a:t>
            </a:r>
          </a:p>
          <a:p>
            <a:pPr algn="r"/>
            <a:r>
              <a:rPr lang="el-GR" sz="2900">
                <a:latin typeface="Calibri" pitchFamily="34" charset="0"/>
              </a:rPr>
              <a:t>Πρέβεζα, 2015</a:t>
            </a:r>
          </a:p>
        </p:txBody>
      </p:sp>
      <p:pic>
        <p:nvPicPr>
          <p:cNvPr id="48131" name="Picture 3"/>
          <p:cNvPicPr>
            <a:picLocks noChangeAspect="1" noChangeArrowheads="1"/>
          </p:cNvPicPr>
          <p:nvPr/>
        </p:nvPicPr>
        <p:blipFill>
          <a:blip r:embed="rId3" cstate="print"/>
          <a:srcRect/>
          <a:stretch>
            <a:fillRect/>
          </a:stretch>
        </p:blipFill>
        <p:spPr bwMode="auto">
          <a:xfrm>
            <a:off x="617538" y="4422775"/>
            <a:ext cx="3255962" cy="863600"/>
          </a:xfrm>
          <a:prstGeom prst="rect">
            <a:avLst/>
          </a:prstGeom>
          <a:noFill/>
          <a:ln w="9525">
            <a:noFill/>
            <a:miter lim="800000"/>
            <a:headEnd/>
            <a:tailEnd/>
          </a:ln>
        </p:spPr>
      </p:pic>
      <p:pic>
        <p:nvPicPr>
          <p:cNvPr id="48132" name="7 - Εικόνα" descr="Λογότυπο για Άδειες χρήσης Creative Commons"/>
          <p:cNvPicPr>
            <a:picLocks noChangeAspect="1"/>
          </p:cNvPicPr>
          <p:nvPr/>
        </p:nvPicPr>
        <p:blipFill>
          <a:blip r:embed="rId4" cstate="print"/>
          <a:srcRect/>
          <a:stretch>
            <a:fillRect/>
          </a:stretch>
        </p:blipFill>
        <p:spPr bwMode="auto">
          <a:xfrm>
            <a:off x="7123113" y="4630738"/>
            <a:ext cx="1581150"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Υπότιτλος 2"/>
          <p:cNvSpPr>
            <a:spLocks noGrp="1"/>
          </p:cNvSpPr>
          <p:nvPr>
            <p:ph type="subTitle" idx="1"/>
          </p:nvPr>
        </p:nvSpPr>
        <p:spPr>
          <a:xfrm>
            <a:off x="684213" y="1344613"/>
            <a:ext cx="7775575" cy="2703512"/>
          </a:xfrm>
        </p:spPr>
        <p:txBody>
          <a:bodyPr/>
          <a:lstStyle/>
          <a:p>
            <a:pPr algn="l">
              <a:lnSpc>
                <a:spcPct val="90000"/>
              </a:lnSpc>
            </a:pPr>
            <a:r>
              <a:rPr lang="el-GR" sz="2800" smtClean="0"/>
              <a:t>Τμήμα Λογιστικής και Χρηματοοικονομικής</a:t>
            </a:r>
          </a:p>
          <a:p>
            <a:pPr algn="l">
              <a:lnSpc>
                <a:spcPct val="90000"/>
              </a:lnSpc>
            </a:pPr>
            <a:r>
              <a:rPr lang="el-GR" sz="2800" smtClean="0"/>
              <a:t>Ενοποιημένες Χρηματοοικονομικές Καταστάσεις </a:t>
            </a:r>
            <a:r>
              <a:rPr lang="el-GR" sz="2800" b="1" smtClean="0"/>
              <a:t>Ενότητα 9: </a:t>
            </a:r>
            <a:r>
              <a:rPr lang="el-GR" sz="3000" b="1" smtClean="0"/>
              <a:t>Δομή ομίλου Εταιρειών και προσδιορισμός του ποσοστού συμμετοχής</a:t>
            </a:r>
            <a:endParaRPr lang="en-US" sz="2800" smtClean="0"/>
          </a:p>
          <a:p>
            <a:pPr algn="l">
              <a:lnSpc>
                <a:spcPct val="90000"/>
              </a:lnSpc>
            </a:pPr>
            <a:r>
              <a:rPr lang="el-GR" sz="2800" smtClean="0"/>
              <a:t>Χύτης Ευάγγελος</a:t>
            </a:r>
          </a:p>
          <a:p>
            <a:pPr algn="l">
              <a:lnSpc>
                <a:spcPts val="2600"/>
              </a:lnSpc>
            </a:pPr>
            <a:r>
              <a:rPr lang="el-GR" sz="2400" smtClean="0"/>
              <a:t>Πρέβεζα, 2015</a:t>
            </a:r>
          </a:p>
        </p:txBody>
      </p:sp>
      <p:pic>
        <p:nvPicPr>
          <p:cNvPr id="17410"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74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sp>
        <p:nvSpPr>
          <p:cNvPr id="17412" name="Τίτλος 1"/>
          <p:cNvSpPr txBox="1">
            <a:spLocks/>
          </p:cNvSpPr>
          <p:nvPr/>
        </p:nvSpPr>
        <p:spPr bwMode="auto">
          <a:xfrm>
            <a:off x="0" y="3175"/>
            <a:ext cx="7451725" cy="1023938"/>
          </a:xfrm>
          <a:prstGeom prst="rect">
            <a:avLst/>
          </a:prstGeom>
          <a:solidFill>
            <a:schemeClr val="accent2"/>
          </a:solidFill>
          <a:ln w="9525">
            <a:noFill/>
            <a:miter lim="800000"/>
            <a:headEnd/>
            <a:tailEnd/>
          </a:ln>
        </p:spPr>
        <p:txBody>
          <a:bodyPr anchor="ctr"/>
          <a:lstStyle/>
          <a:p>
            <a:pPr algn="ctr"/>
            <a:r>
              <a:rPr lang="el-GR" sz="2400" b="1">
                <a:solidFill>
                  <a:schemeClr val="bg1"/>
                </a:solidFill>
                <a:latin typeface="Calibri" pitchFamily="34" charset="0"/>
              </a:rPr>
              <a:t>Ανοιχτά Ακαδημαϊκά Μαθήματα στο ΤΕΙ Ηπείρου</a:t>
            </a:r>
          </a:p>
        </p:txBody>
      </p:sp>
      <p:pic>
        <p:nvPicPr>
          <p:cNvPr id="17413" name="Εικόνα 10"/>
          <p:cNvPicPr>
            <a:picLocks noChangeAspect="1"/>
          </p:cNvPicPr>
          <p:nvPr/>
        </p:nvPicPr>
        <p:blipFill>
          <a:blip r:embed="rId5" cstate="print"/>
          <a:srcRect/>
          <a:stretch>
            <a:fillRect/>
          </a:stretch>
        </p:blipFill>
        <p:spPr bwMode="auto">
          <a:xfrm>
            <a:off x="6948488" y="3175"/>
            <a:ext cx="2214562"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50180"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50181"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50182"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901C764-46C7-4740-8411-C56B2413C34B}" type="slidenum">
              <a:rPr lang="el-GR" altLang="el-GR">
                <a:solidFill>
                  <a:schemeClr val="bg1"/>
                </a:solidFill>
              </a:rPr>
              <a:pPr fontAlgn="base">
                <a:spcBef>
                  <a:spcPct val="0"/>
                </a:spcBef>
                <a:spcAft>
                  <a:spcPct val="0"/>
                </a:spcAft>
              </a:pPr>
              <a:t>20</a:t>
            </a:fld>
            <a:endParaRPr lang="el-GR" altLang="el-GR">
              <a:solidFill>
                <a:schemeClr val="bg1"/>
              </a:solidFill>
            </a:endParaRPr>
          </a:p>
        </p:txBody>
      </p:sp>
      <p:pic>
        <p:nvPicPr>
          <p:cNvPr id="50183"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50184" name="Rectangle 14"/>
          <p:cNvSpPr>
            <a:spLocks noChangeArrowheads="1"/>
          </p:cNvSpPr>
          <p:nvPr/>
        </p:nvSpPr>
        <p:spPr bwMode="auto">
          <a:xfrm>
            <a:off x="2317750" y="2411413"/>
            <a:ext cx="4572000" cy="938212"/>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Σημειώματα</a:t>
            </a:r>
          </a:p>
        </p:txBody>
      </p:sp>
      <p:sp>
        <p:nvSpPr>
          <p:cNvPr id="50185"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52228"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52229"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52230"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1F3571F-9BD1-4C45-9A0E-56FC71D88EC8}" type="slidenum">
              <a:rPr lang="el-GR" altLang="el-GR">
                <a:solidFill>
                  <a:schemeClr val="bg1"/>
                </a:solidFill>
              </a:rPr>
              <a:pPr fontAlgn="base">
                <a:spcBef>
                  <a:spcPct val="0"/>
                </a:spcBef>
                <a:spcAft>
                  <a:spcPct val="0"/>
                </a:spcAft>
              </a:pPr>
              <a:t>21</a:t>
            </a:fld>
            <a:endParaRPr lang="el-GR" altLang="el-GR">
              <a:solidFill>
                <a:schemeClr val="bg1"/>
              </a:solidFill>
            </a:endParaRPr>
          </a:p>
        </p:txBody>
      </p:sp>
      <p:pic>
        <p:nvPicPr>
          <p:cNvPr id="52231"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52232" name="Τίτλος 1"/>
          <p:cNvSpPr>
            <a:spLocks noGrp="1"/>
          </p:cNvSpPr>
          <p:nvPr>
            <p:ph type="title"/>
          </p:nvPr>
        </p:nvSpPr>
        <p:spPr>
          <a:xfrm>
            <a:off x="454025" y="0"/>
            <a:ext cx="8061325" cy="1008063"/>
          </a:xfrm>
        </p:spPr>
        <p:txBody>
          <a:bodyPr/>
          <a:lstStyle/>
          <a:p>
            <a:r>
              <a:rPr lang="el-GR" smtClean="0"/>
              <a:t>Διατήρηση Σημειωμάτων</a:t>
            </a:r>
          </a:p>
        </p:txBody>
      </p:sp>
      <p:sp>
        <p:nvSpPr>
          <p:cNvPr id="168" name="Rectangle 167"/>
          <p:cNvSpPr/>
          <p:nvPr/>
        </p:nvSpPr>
        <p:spPr>
          <a:xfrm>
            <a:off x="617538" y="1587500"/>
            <a:ext cx="7766050" cy="4092575"/>
          </a:xfrm>
          <a:prstGeom prst="rect">
            <a:avLst/>
          </a:prstGeom>
        </p:spPr>
        <p:txBody>
          <a:bodyPr lIns="91436" tIns="45719" rIns="91436" bIns="45719">
            <a:spAutoFit/>
          </a:bodyPr>
          <a:lstStyle/>
          <a:p>
            <a:pPr algn="just" fontAlgn="auto">
              <a:spcBef>
                <a:spcPts val="0"/>
              </a:spcBef>
              <a:spcAft>
                <a:spcPts val="0"/>
              </a:spcAft>
              <a:defRPr/>
            </a:pPr>
            <a:r>
              <a:rPr lang="el-GR" sz="2600" dirty="0">
                <a:solidFill>
                  <a:schemeClr val="bg1">
                    <a:lumMod val="50000"/>
                  </a:schemeClr>
                </a:solidFill>
                <a:latin typeface="+mn-lt"/>
              </a:rPr>
              <a:t>Οποιαδήποτε  αναπαραγωγή ή διασκευή του υλικού θα πρέπει  να συμπεριλαμβάνει:</a:t>
            </a:r>
          </a:p>
          <a:p>
            <a:pPr algn="just" fontAlgn="auto">
              <a:spcBef>
                <a:spcPts val="0"/>
              </a:spcBef>
              <a:spcAft>
                <a:spcPts val="0"/>
              </a:spcAft>
              <a:defRPr/>
            </a:pP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Αναφοράς</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a:t>
            </a:r>
            <a:r>
              <a:rPr lang="el-GR" sz="2600" dirty="0" err="1">
                <a:solidFill>
                  <a:schemeClr val="bg1">
                    <a:lumMod val="50000"/>
                  </a:schemeClr>
                </a:solidFill>
                <a:latin typeface="+mn-lt"/>
              </a:rPr>
              <a:t>Αδειοδότησης</a:t>
            </a: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τη Δήλωση Διατήρησης Σημειωμάτων</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Χρήσης Έργων Τρίτων (εφόσον υπάρχει) </a:t>
            </a:r>
          </a:p>
          <a:p>
            <a:pPr algn="just" fontAlgn="auto">
              <a:spcBef>
                <a:spcPts val="0"/>
              </a:spcBef>
              <a:spcAft>
                <a:spcPts val="0"/>
              </a:spcAft>
              <a:defRPr/>
            </a:pPr>
            <a:endParaRPr lang="el-GR" sz="2600" dirty="0">
              <a:solidFill>
                <a:schemeClr val="bg1">
                  <a:lumMod val="50000"/>
                </a:schemeClr>
              </a:solidFill>
              <a:latin typeface="+mn-lt"/>
            </a:endParaRPr>
          </a:p>
          <a:p>
            <a:pPr algn="just" fontAlgn="auto">
              <a:spcBef>
                <a:spcPts val="0"/>
              </a:spcBef>
              <a:spcAft>
                <a:spcPts val="0"/>
              </a:spcAft>
              <a:defRPr/>
            </a:pPr>
            <a:r>
              <a:rPr lang="el-GR" sz="2600" dirty="0">
                <a:solidFill>
                  <a:schemeClr val="bg1">
                    <a:lumMod val="50000"/>
                  </a:schemeClr>
                </a:solidFill>
                <a:latin typeface="+mn-lt"/>
              </a:rPr>
              <a:t>μαζί με τους συνοδευόμενους </a:t>
            </a:r>
            <a:r>
              <a:rPr lang="el-GR" sz="2600" dirty="0" err="1">
                <a:solidFill>
                  <a:schemeClr val="bg1">
                    <a:lumMod val="50000"/>
                  </a:schemeClr>
                </a:solidFill>
                <a:latin typeface="+mn-lt"/>
              </a:rPr>
              <a:t>υπερσυνδέσμους</a:t>
            </a:r>
            <a:r>
              <a:rPr lang="el-GR" sz="2600" dirty="0">
                <a:solidFill>
                  <a:schemeClr val="bg1">
                    <a:lumMod val="50000"/>
                  </a:schemeClr>
                </a:solidFill>
                <a:latin typeface="+mn-lt"/>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6"/>
          <p:cNvSpPr>
            <a:spLocks noGrp="1"/>
          </p:cNvSpPr>
          <p:nvPr>
            <p:ph type="ctrTitle"/>
          </p:nvPr>
        </p:nvSpPr>
        <p:spPr>
          <a:xfrm>
            <a:off x="685800" y="1774825"/>
            <a:ext cx="7772400" cy="1225550"/>
          </a:xfrm>
        </p:spPr>
        <p:txBody>
          <a:bodyPr/>
          <a:lstStyle/>
          <a:p>
            <a:r>
              <a:rPr lang="el-GR" smtClean="0"/>
              <a:t>Τέλος Ενότητας</a:t>
            </a:r>
          </a:p>
        </p:txBody>
      </p:sp>
      <p:sp>
        <p:nvSpPr>
          <p:cNvPr id="54274" name="Υπότιτλος 7"/>
          <p:cNvSpPr>
            <a:spLocks noGrp="1"/>
          </p:cNvSpPr>
          <p:nvPr>
            <p:ph type="subTitle" idx="1"/>
          </p:nvPr>
        </p:nvSpPr>
        <p:spPr>
          <a:xfrm>
            <a:off x="684213" y="3238500"/>
            <a:ext cx="7775575" cy="1460500"/>
          </a:xfrm>
        </p:spPr>
        <p:txBody>
          <a:bodyPr/>
          <a:lstStyle/>
          <a:p>
            <a:endParaRPr lang="el-GR" smtClean="0"/>
          </a:p>
        </p:txBody>
      </p:sp>
      <p:pic>
        <p:nvPicPr>
          <p:cNvPr id="54275" name="7 - Εικόνα" descr="Λογότυπο για Άδειες χρήσης Creative Commons"/>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54276"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363" y="4778375"/>
            <a:ext cx="3240087"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7"/>
          <p:cNvSpPr>
            <a:spLocks noGrp="1"/>
          </p:cNvSpPr>
          <p:nvPr>
            <p:ph type="title"/>
          </p:nvPr>
        </p:nvSpPr>
        <p:spPr/>
        <p:txBody>
          <a:bodyPr/>
          <a:lstStyle/>
          <a:p>
            <a:r>
              <a:rPr lang="el-GR" smtClean="0"/>
              <a:t>Άδειες Χρήσης</a:t>
            </a:r>
          </a:p>
        </p:txBody>
      </p:sp>
      <p:sp>
        <p:nvSpPr>
          <p:cNvPr id="19458" name="Subtitle 8"/>
          <p:cNvSpPr>
            <a:spLocks noGrp="1"/>
          </p:cNvSpPr>
          <p:nvPr>
            <p:ph idx="1"/>
          </p:nvPr>
        </p:nvSpPr>
        <p:spPr/>
        <p:txBody>
          <a:bodyPr/>
          <a:lstStyle/>
          <a:p>
            <a:r>
              <a:rPr lang="el-GR" sz="2800" smtClean="0"/>
              <a:t>Το παρόν εκπαιδευτικό υλικό υπόκειται σε άδειες χρήσης Creative Commons. </a:t>
            </a:r>
          </a:p>
          <a:p>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9459" name="7 - Εικόνα" descr="Λογότυπο για Άδειες χρήσης Creative Commons BY-NC-ND"/>
          <p:cNvPicPr>
            <a:picLocks noChangeAspect="1"/>
          </p:cNvPicPr>
          <p:nvPr/>
        </p:nvPicPr>
        <p:blipFill>
          <a:blip r:embed="rId3" cstate="print"/>
          <a:srcRect/>
          <a:stretch>
            <a:fillRect/>
          </a:stretch>
        </p:blipFill>
        <p:spPr bwMode="auto">
          <a:xfrm>
            <a:off x="3708400" y="4117975"/>
            <a:ext cx="1581150" cy="460375"/>
          </a:xfrm>
          <a:prstGeom prst="rect">
            <a:avLst/>
          </a:prstGeom>
          <a:noFill/>
          <a:ln w="9525">
            <a:noFill/>
            <a:miter lim="800000"/>
            <a:headEnd/>
            <a:tailEnd/>
          </a:ln>
        </p:spPr>
      </p:pic>
      <p:sp>
        <p:nvSpPr>
          <p:cNvPr id="19460"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B5684F-8777-4DE3-8270-B55EFC77A35E}" type="slidenum">
              <a:rPr lang="el-GR"/>
              <a:pPr fontAlgn="base">
                <a:spcBef>
                  <a:spcPct val="0"/>
                </a:spcBef>
                <a:spcAft>
                  <a:spcPct val="0"/>
                </a:spcAft>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l-GR" smtClean="0"/>
              <a:t>Χρηματοδότηση</a:t>
            </a:r>
          </a:p>
        </p:txBody>
      </p:sp>
      <p:sp>
        <p:nvSpPr>
          <p:cNvPr id="21506" name="Content Placeholder 2"/>
          <p:cNvSpPr>
            <a:spLocks noGrp="1"/>
          </p:cNvSpPr>
          <p:nvPr>
            <p:ph idx="1"/>
          </p:nvPr>
        </p:nvSpPr>
        <p:spPr>
          <a:xfrm>
            <a:off x="457200" y="1117600"/>
            <a:ext cx="8229600" cy="3771900"/>
          </a:xfrm>
        </p:spPr>
        <p:txBody>
          <a:bodyPr/>
          <a:lstStyle/>
          <a:p>
            <a:pPr marL="341313" indent="-341313" algn="just"/>
            <a:r>
              <a:rPr lang="el-GR" altLang="el-GR" sz="2000" smtClean="0"/>
              <a:t>Το έργο υλοποιείται στο πλαίσιο του Επιχειρησιακού Προγράμματος «</a:t>
            </a:r>
            <a:r>
              <a:rPr lang="el-GR" altLang="el-GR" sz="2000" b="1" smtClean="0"/>
              <a:t>Εκπαίδευση και Δια Βίου Μάθηση</a:t>
            </a:r>
            <a:r>
              <a:rPr lang="el-GR" altLang="el-GR" sz="2000" smtClean="0"/>
              <a:t>» και συγχρηματοδοτείται από την Ευρωπαϊκή Ένωση (Ευρωπαϊκό Κοινωνικό Ταμείο) και από εθνικούς πόρους.</a:t>
            </a:r>
          </a:p>
          <a:p>
            <a:pPr marL="341313" indent="-341313" algn="just"/>
            <a:r>
              <a:rPr lang="el-GR" altLang="el-GR" sz="2000" smtClean="0"/>
              <a:t>Το έργο «</a:t>
            </a:r>
            <a:r>
              <a:rPr lang="el-GR" altLang="el-GR" sz="2000" b="1" smtClean="0"/>
              <a:t>Ανοικτά Ακαδημαϊκά Μαθήματα στο TEI Ηπείρου</a:t>
            </a:r>
            <a:r>
              <a:rPr lang="el-GR" altLang="el-GR" sz="2000" smtClean="0"/>
              <a:t>» έχει χρηματοδοτήσει μόνο τη αναδιαμόρφωση του εκπαιδευτικού υλικού.</a:t>
            </a:r>
          </a:p>
          <a:p>
            <a:pPr marL="341313" indent="-341313" algn="just"/>
            <a:r>
              <a:rPr lang="el-GR" altLang="el-GR" sz="2000" smtClean="0"/>
              <a:t>Το παρόν εκπαιδευτικό υλικό έχει αναπτυχθεί στα πλαίσια του εκπαιδευτικού έργου του διδάσκοντα.</a:t>
            </a:r>
          </a:p>
        </p:txBody>
      </p:sp>
      <p:pic>
        <p:nvPicPr>
          <p:cNvPr id="21507"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1913" y="4213225"/>
            <a:ext cx="6480175" cy="128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smtClean="0"/>
              <a:t>Σκοποί</a:t>
            </a:r>
          </a:p>
        </p:txBody>
      </p:sp>
      <p:sp>
        <p:nvSpPr>
          <p:cNvPr id="3" name="Content Placeholder 2"/>
          <p:cNvSpPr>
            <a:spLocks noGrp="1"/>
          </p:cNvSpPr>
          <p:nvPr>
            <p:ph idx="1"/>
          </p:nvPr>
        </p:nvSpPr>
        <p:spPr/>
        <p:txBody>
          <a:bodyPr>
            <a:normAutofit/>
          </a:bodyPr>
          <a:lstStyle/>
          <a:p>
            <a:pPr marL="0" algn="just">
              <a:buFont typeface="Arial" charset="0"/>
              <a:buNone/>
            </a:pPr>
            <a:r>
              <a:rPr lang="el-GR" sz="2400" dirty="0" smtClean="0"/>
              <a:t>Ανάλογα με την σχέση συμμετοχής που υπάρχει ανάμεσα στην μητρική και τις θυγατρικές διακρίνεται σε άμεση και έμμεση συμμετοχή, μικτή συμμετοχή. Ανάλογα με τις σχέσεις συμμετοχής που αναπτύσσονται μεταξύ της επιχείρησης ενός Ομίλου διακρίνονται σε κάθετο και οριζόντιο.</a:t>
            </a:r>
          </a:p>
        </p:txBody>
      </p:sp>
      <p:sp>
        <p:nvSpPr>
          <p:cNvPr id="23555"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87B50-EB53-417D-B12E-9DCA5C9E4C44}" type="slidenum">
              <a:rPr lang="el-GR"/>
              <a:pPr fontAlgn="base">
                <a:spcBef>
                  <a:spcPct val="0"/>
                </a:spcBef>
                <a:spcAft>
                  <a:spcPct val="0"/>
                </a:spcAft>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l-GR" dirty="0" smtClean="0">
                <a:cs typeface="Times New Roman" pitchFamily="18" charset="0"/>
              </a:rPr>
              <a:t>Χαρακτηρισμός συμμετοχών </a:t>
            </a:r>
            <a:endParaRPr lang="el-GR" dirty="0" smtClean="0"/>
          </a:p>
        </p:txBody>
      </p:sp>
      <p:sp>
        <p:nvSpPr>
          <p:cNvPr id="3" name="Content Placeholder 2"/>
          <p:cNvSpPr>
            <a:spLocks noGrp="1"/>
          </p:cNvSpPr>
          <p:nvPr>
            <p:ph idx="1"/>
          </p:nvPr>
        </p:nvSpPr>
        <p:spPr/>
        <p:txBody>
          <a:bodyPr>
            <a:normAutofit/>
          </a:bodyPr>
          <a:lstStyle/>
          <a:p>
            <a:pPr algn="just"/>
            <a:r>
              <a:rPr lang="el-GR" dirty="0" smtClean="0">
                <a:cs typeface="Times New Roman" pitchFamily="18" charset="0"/>
              </a:rPr>
              <a:t>Ανάλογα με τη σχέση συμμετοχής που υπάρχει οι συμμετοχές  διακρίνονται σε : </a:t>
            </a:r>
          </a:p>
          <a:p>
            <a:pPr algn="just"/>
            <a:r>
              <a:rPr lang="el-GR" b="1" u="sng" dirty="0" smtClean="0">
                <a:cs typeface="Times New Roman" pitchFamily="18" charset="0"/>
              </a:rPr>
              <a:t>α) Άμεση  Συμμετοχή</a:t>
            </a:r>
            <a:r>
              <a:rPr lang="el-GR" b="1" dirty="0" smtClean="0">
                <a:cs typeface="Times New Roman" pitchFamily="18" charset="0"/>
              </a:rPr>
              <a:t>. </a:t>
            </a:r>
            <a:r>
              <a:rPr lang="el-GR" dirty="0" smtClean="0">
                <a:cs typeface="Times New Roman" pitchFamily="18" charset="0"/>
              </a:rPr>
              <a:t>Η σχέση συμμετοχής χαρακτηρίζεται ως άμεση όταν η μητρική μετέχει απευθείας στο μετοχικό κεφάλαιο μιας συνδεδεμένης επιχείρησης.</a:t>
            </a:r>
          </a:p>
          <a:p>
            <a:endParaRPr lang="el-GR" dirty="0" smtClean="0"/>
          </a:p>
        </p:txBody>
      </p:sp>
      <p:sp>
        <p:nvSpPr>
          <p:cNvPr id="2457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C3B16-F8B2-483A-92DE-9EFCF1C1CF0E}" type="slidenum">
              <a:rPr lang="el-GR"/>
              <a:pPr fontAlgn="base">
                <a:spcBef>
                  <a:spcPct val="0"/>
                </a:spcBef>
                <a:spcAft>
                  <a:spcPct val="0"/>
                </a:spcAft>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a:xfrm>
            <a:off x="0" y="228600"/>
            <a:ext cx="9144000" cy="828675"/>
          </a:xfrm>
        </p:spPr>
        <p:txBody>
          <a:bodyPr/>
          <a:lstStyle/>
          <a:p>
            <a:r>
              <a:rPr lang="el-GR" sz="3200" smtClean="0"/>
              <a:t>Άμεση συμμετοχή</a:t>
            </a:r>
            <a:r>
              <a:rPr lang="en-US" sz="3200" smtClean="0"/>
              <a:t/>
            </a:r>
            <a:br>
              <a:rPr lang="en-US" sz="3200" smtClean="0"/>
            </a:br>
            <a:r>
              <a:rPr lang="el-GR" sz="3200" smtClean="0"/>
              <a:t>Παράδειγμα ..</a:t>
            </a:r>
            <a:endParaRPr lang="en-US" sz="3200" smtClean="0"/>
          </a:p>
        </p:txBody>
      </p:sp>
      <p:sp>
        <p:nvSpPr>
          <p:cNvPr id="25602"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CCC79A-5CE3-4B4D-BE6B-976B8202B6E0}" type="slidenum">
              <a:rPr lang="el-GR"/>
              <a:pPr fontAlgn="base">
                <a:spcBef>
                  <a:spcPct val="0"/>
                </a:spcBef>
                <a:spcAft>
                  <a:spcPct val="0"/>
                </a:spcAft>
              </a:pPr>
              <a:t>7</a:t>
            </a:fld>
            <a:endParaRPr lang="el-GR"/>
          </a:p>
        </p:txBody>
      </p:sp>
      <p:pic>
        <p:nvPicPr>
          <p:cNvPr id="25603" name="Content Placeholder 4"/>
          <p:cNvPicPr>
            <a:picLocks noGrp="1" noChangeAspect="1" noChangeArrowheads="1"/>
          </p:cNvPicPr>
          <p:nvPr>
            <p:ph idx="1"/>
          </p:nvPr>
        </p:nvPicPr>
        <p:blipFill>
          <a:blip r:embed="rId2" cstate="print"/>
          <a:srcRect/>
          <a:stretch>
            <a:fillRect/>
          </a:stretch>
        </p:blipFill>
        <p:spPr>
          <a:xfrm>
            <a:off x="611188" y="1273175"/>
            <a:ext cx="7777162" cy="38877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l-GR" smtClean="0">
                <a:cs typeface="Times New Roman" pitchFamily="18" charset="0"/>
              </a:rPr>
              <a:t>β) έμμεση Συμμετοχή </a:t>
            </a:r>
            <a:endParaRPr lang="el-GR" smtClean="0"/>
          </a:p>
        </p:txBody>
      </p:sp>
      <p:sp>
        <p:nvSpPr>
          <p:cNvPr id="3" name="Content Placeholder 2"/>
          <p:cNvSpPr>
            <a:spLocks noGrp="1"/>
          </p:cNvSpPr>
          <p:nvPr>
            <p:ph idx="1"/>
          </p:nvPr>
        </p:nvSpPr>
        <p:spPr/>
        <p:txBody>
          <a:bodyPr>
            <a:normAutofit/>
          </a:bodyPr>
          <a:lstStyle/>
          <a:p>
            <a:pPr algn="just"/>
            <a:r>
              <a:rPr lang="el-GR" sz="2600" dirty="0" smtClean="0">
                <a:cs typeface="Times New Roman" pitchFamily="18" charset="0"/>
              </a:rPr>
              <a:t>Η σχέση συμμετοχής χαρακτηρίζεται ως έμμεση όταν η συμμετοχή στο μετοχικό κεφάλαιο μιας συνδεμένης επιχείρησης προέρχεται όχι από την  άμεση συμμετοχή της μητρικής αλλά από συμμετοχής άλλης (τρίτης ) συνδεδεμένης με τη μητρική επιχείρησης. </a:t>
            </a:r>
          </a:p>
          <a:p>
            <a:pPr algn="just"/>
            <a:endParaRPr lang="el-GR" sz="2600" dirty="0" smtClean="0"/>
          </a:p>
        </p:txBody>
      </p:sp>
      <p:sp>
        <p:nvSpPr>
          <p:cNvPr id="26627"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2F9235-55A6-40D9-881D-5E1F61D86F0E}" type="slidenum">
              <a:rPr lang="el-GR"/>
              <a:pPr fontAlgn="base">
                <a:spcBef>
                  <a:spcPct val="0"/>
                </a:spcBef>
                <a:spcAft>
                  <a:spcPct val="0"/>
                </a:spcAft>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a:xfrm>
            <a:off x="0" y="228600"/>
            <a:ext cx="9144000" cy="828675"/>
          </a:xfrm>
        </p:spPr>
        <p:txBody>
          <a:bodyPr/>
          <a:lstStyle/>
          <a:p>
            <a:r>
              <a:rPr lang="el-GR" sz="3200" smtClean="0"/>
              <a:t>Έμμεση συμμετοχή </a:t>
            </a:r>
            <a:endParaRPr lang="en-US" sz="3200" smtClean="0"/>
          </a:p>
        </p:txBody>
      </p:sp>
      <p:sp>
        <p:nvSpPr>
          <p:cNvPr id="27650"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13020-C2B0-4439-AD30-65F67613E03F}" type="slidenum">
              <a:rPr lang="el-GR"/>
              <a:pPr fontAlgn="base">
                <a:spcBef>
                  <a:spcPct val="0"/>
                </a:spcBef>
                <a:spcAft>
                  <a:spcPct val="0"/>
                </a:spcAft>
              </a:pPr>
              <a:t>9</a:t>
            </a:fld>
            <a:endParaRPr lang="el-GR"/>
          </a:p>
        </p:txBody>
      </p:sp>
      <p:pic>
        <p:nvPicPr>
          <p:cNvPr id="27651" name="Content Placeholder 4"/>
          <p:cNvPicPr>
            <a:picLocks noGrp="1" noChangeAspect="1" noChangeArrowheads="1"/>
          </p:cNvPicPr>
          <p:nvPr>
            <p:ph idx="1"/>
          </p:nvPr>
        </p:nvPicPr>
        <p:blipFill>
          <a:blip r:embed="rId2" cstate="print"/>
          <a:srcRect/>
          <a:stretch>
            <a:fillRect/>
          </a:stretch>
        </p:blipFill>
        <p:spPr>
          <a:xfrm>
            <a:off x="611188" y="1633538"/>
            <a:ext cx="7777162" cy="2808287"/>
          </a:xfrm>
        </p:spPr>
      </p:pic>
      <p:pic>
        <p:nvPicPr>
          <p:cNvPr id="27652" name="Picture 4"/>
          <p:cNvPicPr>
            <a:picLocks noChangeAspect="1" noChangeArrowheads="1"/>
          </p:cNvPicPr>
          <p:nvPr/>
        </p:nvPicPr>
        <p:blipFill>
          <a:blip r:embed="rId3" cstate="print"/>
          <a:srcRect/>
          <a:stretch>
            <a:fillRect/>
          </a:stretch>
        </p:blipFill>
        <p:spPr bwMode="auto">
          <a:xfrm>
            <a:off x="323850" y="912813"/>
            <a:ext cx="8569325" cy="446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1780</TotalTime>
  <Words>672</Words>
  <Application>Microsoft Office PowerPoint</Application>
  <PresentationFormat>Προβολή στην οθόνη (16:10)</PresentationFormat>
  <Paragraphs>96</Paragraphs>
  <Slides>22</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 Ενοποιημένες Χρηματοοικονομικές Καταστάσεις </vt:lpstr>
      <vt:lpstr>Διαφάνεια 2</vt:lpstr>
      <vt:lpstr>Άδειες Χρήσης</vt:lpstr>
      <vt:lpstr>Χρηματοδότηση</vt:lpstr>
      <vt:lpstr>Σκοποί</vt:lpstr>
      <vt:lpstr>Χαρακτηρισμός συμμετοχών </vt:lpstr>
      <vt:lpstr>Άμεση συμμετοχή Παράδειγμα ..</vt:lpstr>
      <vt:lpstr>β) έμμεση Συμμετοχή </vt:lpstr>
      <vt:lpstr>Έμμεση συμμετοχή </vt:lpstr>
      <vt:lpstr>γ) Μικτή συμμετοχή</vt:lpstr>
      <vt:lpstr>Μικτή συμμετοχή</vt:lpstr>
      <vt:lpstr> Μορφές Ομίλων και προσδιορισμός δικαιωμάτων συμμετοχής  </vt:lpstr>
      <vt:lpstr>Δομή ομίλων – Κάθετος όμιλος </vt:lpstr>
      <vt:lpstr>Κάθετος όμιλος – Έμμεση συμμετοχή </vt:lpstr>
      <vt:lpstr>Παράδειγμα : Μικτής συμμετοχής (Να γίνει εύρεση  του λάθους ? ) </vt:lpstr>
      <vt:lpstr>Βιβλιογραφία</vt:lpstr>
      <vt:lpstr>Σημείωμα Αναφοράς</vt:lpstr>
      <vt:lpstr>Σημείωμα Αδειοδότησης</vt:lpstr>
      <vt:lpstr>Διαφάνεια 19</vt:lpstr>
      <vt:lpstr>Διαφάνεια 20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311</cp:revision>
  <dcterms:created xsi:type="dcterms:W3CDTF">2012-09-06T09:03:05Z</dcterms:created>
  <dcterms:modified xsi:type="dcterms:W3CDTF">2016-01-31T12:07:04Z</dcterms:modified>
</cp:coreProperties>
</file>