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262" r:id="rId7"/>
    <p:sldId id="452" r:id="rId8"/>
    <p:sldId id="456" r:id="rId9"/>
    <p:sldId id="457" r:id="rId10"/>
    <p:sldId id="453" r:id="rId11"/>
    <p:sldId id="454" r:id="rId12"/>
    <p:sldId id="443" r:id="rId13"/>
    <p:sldId id="455" r:id="rId14"/>
    <p:sldId id="450" r:id="rId15"/>
    <p:sldId id="351" r:id="rId16"/>
    <p:sldId id="458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90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14/11/2015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68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36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pe.mes.sch.gr/index_htm_files/praktika_imeridas_eid_agogis_2013.pdf" TargetMode="External"/><Relationship Id="rId2" Type="http://schemas.openxmlformats.org/officeDocument/2006/relationships/hyperlink" Target="http://repository.edulll.gr/edulll/retrieve/3613/1059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1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yliko.gr/htmls/amea/prakseis_epeaek/yliko_gia_aksiologish_math_dyskolio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Μαθησιακές Δυσκολίες: </a:t>
            </a:r>
            <a:r>
              <a:rPr lang="el-GR" sz="3800" dirty="0" err="1"/>
              <a:t>δυγλωσσία</a:t>
            </a:r>
            <a:r>
              <a:rPr lang="el-GR" sz="3800" dirty="0"/>
              <a:t> και </a:t>
            </a:r>
            <a:r>
              <a:rPr lang="el-GR" sz="3800" dirty="0" err="1"/>
              <a:t>πολυγλωσσικό</a:t>
            </a:r>
            <a:r>
              <a:rPr lang="el-GR" sz="3800" dirty="0"/>
              <a:t> περιβάλλον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/>
              <a:t>12: </a:t>
            </a:r>
            <a:r>
              <a:rPr lang="el-GR" sz="2800" b="1" dirty="0" smtClean="0"/>
              <a:t>Εκπαιδευτικές </a:t>
            </a:r>
            <a:r>
              <a:rPr lang="el-GR" sz="2800" b="1" dirty="0"/>
              <a:t>προσεγγίσεις και υλικό αξιολόγησης και </a:t>
            </a:r>
            <a:r>
              <a:rPr lang="el-GR" sz="2800" b="1" dirty="0" smtClean="0"/>
              <a:t>παρέμβασης</a:t>
            </a:r>
          </a:p>
          <a:p>
            <a:r>
              <a:rPr lang="el-GR" sz="2800" dirty="0" err="1" smtClean="0"/>
              <a:t>Ζακοπούλου</a:t>
            </a:r>
            <a:r>
              <a:rPr lang="el-GR" sz="2800" dirty="0" smtClean="0"/>
              <a:t> Βικτωρία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(1 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err="1"/>
              <a:t>Βάμβουκας</a:t>
            </a:r>
            <a:r>
              <a:rPr lang="el-GR" sz="1400" dirty="0"/>
              <a:t>, Μ. (1994). </a:t>
            </a:r>
            <a:r>
              <a:rPr lang="el-GR" sz="1400" i="1" dirty="0"/>
              <a:t>Αξιολόγηση Αναγνωστικών </a:t>
            </a:r>
            <a:r>
              <a:rPr lang="el-GR" sz="1400" i="1" dirty="0" smtClean="0"/>
              <a:t>Δεξιοτήτων</a:t>
            </a:r>
            <a:r>
              <a:rPr lang="el-GR" sz="1400" dirty="0" smtClean="0"/>
              <a:t>. Αθήνα: </a:t>
            </a:r>
            <a:r>
              <a:rPr lang="el-GR" sz="1400" dirty="0"/>
              <a:t>Γρηγόρης.</a:t>
            </a:r>
          </a:p>
          <a:p>
            <a:pPr marL="0" indent="0">
              <a:buNone/>
            </a:pPr>
            <a:r>
              <a:rPr lang="el-GR" sz="1400" dirty="0" err="1"/>
              <a:t>Ζακοπούλου</a:t>
            </a:r>
            <a:r>
              <a:rPr lang="el-GR" sz="1400" dirty="0"/>
              <a:t>, Β. (2003). </a:t>
            </a:r>
            <a:r>
              <a:rPr lang="el-GR" sz="1400" i="1" dirty="0"/>
              <a:t>Τεστ Πρώιμης Ανίχνευσης </a:t>
            </a:r>
            <a:r>
              <a:rPr lang="el-GR" sz="1400" i="1" dirty="0" smtClean="0"/>
              <a:t>Δυσλεξίας</a:t>
            </a:r>
            <a:r>
              <a:rPr lang="el-GR" sz="1400" dirty="0" smtClean="0"/>
              <a:t>. Αθήνα: </a:t>
            </a:r>
            <a:r>
              <a:rPr lang="el-GR" sz="1400" dirty="0"/>
              <a:t>Ελληνικά Γράμματα.</a:t>
            </a:r>
          </a:p>
          <a:p>
            <a:pPr marL="0" indent="0">
              <a:buNone/>
            </a:pPr>
            <a:r>
              <a:rPr lang="el-GR" sz="1400" dirty="0"/>
              <a:t>Γέρος, Θ. (1991). </a:t>
            </a:r>
            <a:r>
              <a:rPr lang="el-GR" sz="1400" i="1" dirty="0"/>
              <a:t>Σχολική </a:t>
            </a:r>
            <a:r>
              <a:rPr lang="el-GR" sz="1400" i="1" dirty="0" smtClean="0"/>
              <a:t>αποτυχία.</a:t>
            </a:r>
            <a:r>
              <a:rPr lang="el-GR" sz="1400" dirty="0" smtClean="0"/>
              <a:t> Αθήνα: </a:t>
            </a:r>
            <a:r>
              <a:rPr lang="el-GR" sz="1400" dirty="0" err="1"/>
              <a:t>Βιβλιογονία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dirty="0" smtClean="0"/>
              <a:t>Καραπέτσας</a:t>
            </a:r>
            <a:r>
              <a:rPr lang="el-GR" sz="1400" dirty="0"/>
              <a:t>, Α. (1991). </a:t>
            </a:r>
            <a:r>
              <a:rPr lang="el-GR" sz="1400" i="1" dirty="0"/>
              <a:t>Η Δυσλεξία στο </a:t>
            </a:r>
            <a:r>
              <a:rPr lang="el-GR" sz="1400" i="1" dirty="0" smtClean="0"/>
              <a:t>παιδί</a:t>
            </a:r>
            <a:r>
              <a:rPr lang="el-GR" sz="1400" dirty="0" smtClean="0"/>
              <a:t>. Αθήνα: </a:t>
            </a:r>
            <a:r>
              <a:rPr lang="el-GR" sz="1400" dirty="0"/>
              <a:t>Ελληνικά γράμματα.</a:t>
            </a:r>
          </a:p>
          <a:p>
            <a:pPr marL="0" indent="0">
              <a:buNone/>
            </a:pPr>
            <a:r>
              <a:rPr lang="el-GR" sz="1400" dirty="0"/>
              <a:t>Καραπέτσας, Α.(1996). </a:t>
            </a:r>
            <a:r>
              <a:rPr lang="el-GR" sz="1400" i="1" dirty="0" err="1"/>
              <a:t>Νευροψυχολογία</a:t>
            </a:r>
            <a:r>
              <a:rPr lang="el-GR" sz="1400" i="1" dirty="0"/>
              <a:t> του </a:t>
            </a:r>
            <a:r>
              <a:rPr lang="el-GR" sz="1400" i="1" dirty="0" smtClean="0"/>
              <a:t>παιδιού</a:t>
            </a:r>
            <a:r>
              <a:rPr lang="el-GR" sz="1400" dirty="0" smtClean="0"/>
              <a:t>. Αθήνα: </a:t>
            </a:r>
            <a:r>
              <a:rPr lang="el-GR" sz="1400" dirty="0" err="1"/>
              <a:t>Σμυρνιωτάκης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dirty="0"/>
              <a:t>Καρπαθίου, Χ. (1994). </a:t>
            </a:r>
            <a:r>
              <a:rPr lang="el-GR" sz="1400" i="1" dirty="0" smtClean="0"/>
              <a:t>Δυσλεξία</a:t>
            </a:r>
            <a:r>
              <a:rPr lang="el-GR" sz="1400" dirty="0" smtClean="0"/>
              <a:t>. Αθήνα: </a:t>
            </a:r>
            <a:r>
              <a:rPr lang="el-GR" sz="1400" dirty="0"/>
              <a:t>Έλλην.</a:t>
            </a:r>
          </a:p>
          <a:p>
            <a:pPr marL="0" indent="0">
              <a:buNone/>
            </a:pPr>
            <a:r>
              <a:rPr lang="el-GR" sz="1400" dirty="0"/>
              <a:t>Κατή, Δ. (2000). </a:t>
            </a:r>
            <a:r>
              <a:rPr lang="el-GR" sz="1400" i="1" dirty="0"/>
              <a:t>Γλώσσα και Επικοινωνία στο </a:t>
            </a:r>
            <a:r>
              <a:rPr lang="el-GR" sz="1400" i="1" dirty="0" smtClean="0"/>
              <a:t>Παιδί</a:t>
            </a:r>
            <a:r>
              <a:rPr lang="el-GR" sz="1400" dirty="0" smtClean="0"/>
              <a:t>. Αθήνα: </a:t>
            </a:r>
            <a:r>
              <a:rPr lang="el-GR" sz="1400" dirty="0"/>
              <a:t>Οδυσσέας.</a:t>
            </a:r>
          </a:p>
          <a:p>
            <a:pPr marL="0" indent="0">
              <a:buNone/>
            </a:pPr>
            <a:r>
              <a:rPr lang="el-GR" sz="1400" dirty="0" err="1"/>
              <a:t>Μαρκοβίτης</a:t>
            </a:r>
            <a:r>
              <a:rPr lang="el-GR" sz="1400" dirty="0"/>
              <a:t>, Μ. &amp; </a:t>
            </a:r>
            <a:r>
              <a:rPr lang="el-GR" sz="1400" dirty="0" err="1"/>
              <a:t>Τζουριάδου</a:t>
            </a:r>
            <a:r>
              <a:rPr lang="el-GR" sz="1400" dirty="0"/>
              <a:t>, Μ. (1991). </a:t>
            </a:r>
            <a:r>
              <a:rPr lang="el-GR" sz="1400" i="1" dirty="0"/>
              <a:t>Μαθησιακές </a:t>
            </a:r>
            <a:r>
              <a:rPr lang="el-GR" sz="1400" i="1" dirty="0" smtClean="0"/>
              <a:t>δυσκολίες</a:t>
            </a:r>
            <a:r>
              <a:rPr lang="el-GR" sz="1400" dirty="0" smtClean="0"/>
              <a:t>. Αθήνα: </a:t>
            </a:r>
            <a:r>
              <a:rPr lang="el-GR" sz="1400" dirty="0"/>
              <a:t>Γρηγόρη.</a:t>
            </a:r>
          </a:p>
          <a:p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0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(2 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Μάρκου, Σ. (1993). </a:t>
            </a:r>
            <a:r>
              <a:rPr lang="el-GR" sz="1400" i="1" dirty="0"/>
              <a:t>Δυσλεξία. Αριστεροχειρία, Κινητική αδεξιότητα, </a:t>
            </a:r>
            <a:r>
              <a:rPr lang="el-GR" sz="1400" i="1" dirty="0" err="1" smtClean="0"/>
              <a:t>Υπερκινητικότητα</a:t>
            </a:r>
            <a:r>
              <a:rPr lang="el-GR" sz="1400" dirty="0" smtClean="0"/>
              <a:t>. Αθήνα: </a:t>
            </a:r>
            <a:r>
              <a:rPr lang="el-GR" sz="1400" dirty="0"/>
              <a:t>Ελληνικά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Γράμματα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dirty="0"/>
              <a:t>Παντελιάδου, Σ. (2000). </a:t>
            </a:r>
            <a:r>
              <a:rPr lang="el-GR" sz="1400" i="1" dirty="0"/>
              <a:t>Μαθησιακές Δυσκολίες και Εκπαιδευτική Πράξη. Τι και </a:t>
            </a:r>
            <a:r>
              <a:rPr lang="el-GR" sz="1400" i="1" dirty="0" smtClean="0"/>
              <a:t>Γιατί</a:t>
            </a:r>
            <a:r>
              <a:rPr lang="el-GR" sz="1400" dirty="0" smtClean="0"/>
              <a:t>. Αθήνα: </a:t>
            </a:r>
            <a:r>
              <a:rPr lang="el-GR" sz="1400" dirty="0"/>
              <a:t>Ελληνικά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Γράμματα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dirty="0"/>
              <a:t>Πήτα, Ρ. (1998). </a:t>
            </a:r>
            <a:r>
              <a:rPr lang="el-GR" sz="1400" i="1" dirty="0"/>
              <a:t>Ψυχολογία της Γλώσσας. Μια εισαγωγική </a:t>
            </a:r>
            <a:r>
              <a:rPr lang="el-GR" sz="1400" i="1" dirty="0" smtClean="0"/>
              <a:t>προσέγγιση.</a:t>
            </a:r>
            <a:r>
              <a:rPr lang="el-GR" sz="1400" dirty="0" smtClean="0"/>
              <a:t> Αθήνα: </a:t>
            </a:r>
            <a:r>
              <a:rPr lang="el-GR" sz="1400" dirty="0"/>
              <a:t>Ελληνικά Γράμματα.</a:t>
            </a:r>
          </a:p>
          <a:p>
            <a:pPr marL="0" indent="0">
              <a:buNone/>
            </a:pPr>
            <a:r>
              <a:rPr lang="el-GR" sz="1400" dirty="0" err="1"/>
              <a:t>Πόρποδας</a:t>
            </a:r>
            <a:r>
              <a:rPr lang="el-GR" sz="1400" dirty="0"/>
              <a:t>, Κ. (1981). </a:t>
            </a:r>
            <a:r>
              <a:rPr lang="el-GR" sz="1400" i="1" dirty="0"/>
              <a:t>Δυσλεξία: η ειδική διαταραχή στη μάθηση του γραπτού λόγου (ψυχολογική θεώρηση</a:t>
            </a:r>
            <a:r>
              <a:rPr lang="el-GR" sz="1400" i="1" dirty="0" smtClean="0"/>
              <a:t>). </a:t>
            </a:r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</a:t>
            </a:r>
            <a:r>
              <a:rPr lang="el-GR" sz="1400" dirty="0" smtClean="0"/>
              <a:t>Αθήνα: </a:t>
            </a:r>
            <a:r>
              <a:rPr lang="el-GR" sz="1400" dirty="0"/>
              <a:t>Εκπαιδευτήρια Μορφωτική.</a:t>
            </a:r>
          </a:p>
          <a:p>
            <a:pPr marL="0" indent="0">
              <a:buNone/>
            </a:pPr>
            <a:r>
              <a:rPr lang="el-GR" sz="1400" dirty="0" err="1"/>
              <a:t>Πόρποδας</a:t>
            </a:r>
            <a:r>
              <a:rPr lang="el-GR" sz="1400" dirty="0"/>
              <a:t>, Κ. (1984</a:t>
            </a:r>
            <a:r>
              <a:rPr lang="el-GR" sz="1400" dirty="0" smtClean="0"/>
              <a:t>).</a:t>
            </a:r>
            <a:r>
              <a:rPr lang="el-GR" sz="1400" i="1" dirty="0" smtClean="0"/>
              <a:t> </a:t>
            </a:r>
            <a:r>
              <a:rPr lang="el-GR" sz="1400" i="1" dirty="0"/>
              <a:t>Εισαγωγή στην ψυχολογία της Γλώσσας. Η μάθηση της </a:t>
            </a:r>
            <a:r>
              <a:rPr lang="el-GR" sz="1400" i="1" dirty="0" smtClean="0"/>
              <a:t>γλώσσας.</a:t>
            </a:r>
            <a:r>
              <a:rPr lang="el-GR" sz="1400" dirty="0" smtClean="0"/>
              <a:t> </a:t>
            </a:r>
            <a:r>
              <a:rPr lang="el-GR" sz="1400" dirty="0"/>
              <a:t>Αθήνα.</a:t>
            </a:r>
          </a:p>
          <a:p>
            <a:pPr marL="0" indent="0">
              <a:buNone/>
            </a:pPr>
            <a:r>
              <a:rPr lang="el-GR" sz="1400" dirty="0" err="1"/>
              <a:t>Στασινός</a:t>
            </a:r>
            <a:r>
              <a:rPr lang="el-GR" sz="1400" dirty="0"/>
              <a:t>, Δ. (1999). </a:t>
            </a:r>
            <a:r>
              <a:rPr lang="el-GR" sz="1400" i="1" dirty="0"/>
              <a:t>Δυσλεξία και σχολείο. Η εμπειρία ενός </a:t>
            </a:r>
            <a:r>
              <a:rPr lang="el-GR" sz="1400" i="1" dirty="0" smtClean="0"/>
              <a:t>αιώνα.</a:t>
            </a:r>
            <a:r>
              <a:rPr lang="el-GR" sz="1400" dirty="0" smtClean="0"/>
              <a:t> Αθήνα: </a:t>
            </a:r>
            <a:r>
              <a:rPr lang="el-GR" sz="1400" dirty="0" err="1"/>
              <a:t>Gutenberg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dirty="0"/>
              <a:t>Σταύρου, Λ. (1990). </a:t>
            </a:r>
            <a:r>
              <a:rPr lang="el-GR" sz="1400" i="1" dirty="0"/>
              <a:t>Ψυχοπαιδαγωγική Αποκλινόντων. Νηπίων – Παιδιών – Εφήβων. </a:t>
            </a:r>
            <a:r>
              <a:rPr lang="el-GR" sz="1400" i="1" dirty="0" err="1"/>
              <a:t>Ψυχοκοινωνιολογική</a:t>
            </a:r>
            <a:r>
              <a:rPr lang="el-GR" sz="1400" i="1" dirty="0"/>
              <a:t> και 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παιδαγωγική προσέγγιση.</a:t>
            </a:r>
            <a:r>
              <a:rPr lang="el-GR" sz="1400" dirty="0" smtClean="0"/>
              <a:t> Αθήνα: </a:t>
            </a:r>
            <a:r>
              <a:rPr lang="el-GR" sz="1400" dirty="0"/>
              <a:t>Άνθρωπος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32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l-GR" dirty="0" smtClean="0"/>
              <a:t>(3 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smtClean="0"/>
              <a:t>Συλλογικό έργο (2008).  </a:t>
            </a:r>
            <a:r>
              <a:rPr lang="el-GR" sz="1400" i="1" dirty="0" smtClean="0"/>
              <a:t>ΓΛΩΣΣΙΚΗ </a:t>
            </a:r>
            <a:r>
              <a:rPr lang="el-GR" sz="1400" i="1" dirty="0"/>
              <a:t>ΑΝΑΠΤΥΞΗ ΚΑΙ </a:t>
            </a:r>
            <a:r>
              <a:rPr lang="el-GR" sz="1400" i="1" dirty="0" smtClean="0"/>
              <a:t>ΔΙΑΤΑΡΑΧΕΣ</a:t>
            </a:r>
            <a:r>
              <a:rPr lang="el-GR" sz="1400" i="1" dirty="0"/>
              <a:t>. </a:t>
            </a:r>
            <a:r>
              <a:rPr lang="el-GR" sz="1400" dirty="0" smtClean="0"/>
              <a:t>Επιστημονική Επιμέλεια: </a:t>
            </a:r>
            <a:r>
              <a:rPr lang="el-GR" sz="1400" dirty="0"/>
              <a:t>ΝΙΚΟΛΟΠΟΥΛΟΣ </a:t>
            </a:r>
            <a:r>
              <a:rPr lang="el-GR" sz="1400" dirty="0" smtClean="0"/>
              <a:t>Δ. 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ΜΟΤΙΒΟ </a:t>
            </a:r>
            <a:r>
              <a:rPr lang="el-GR" sz="1400" dirty="0"/>
              <a:t>ΕΚΔΟΤΙΚΗ Α.Ε</a:t>
            </a:r>
            <a:r>
              <a:rPr lang="el-GR" sz="1400" dirty="0" smtClean="0"/>
              <a:t>.</a:t>
            </a:r>
            <a:r>
              <a:rPr lang="el-GR" sz="1400" dirty="0"/>
              <a:t>	</a:t>
            </a:r>
          </a:p>
          <a:p>
            <a:pPr marL="0" indent="0">
              <a:buNone/>
            </a:pPr>
            <a:r>
              <a:rPr lang="el-GR" sz="1400" dirty="0" smtClean="0"/>
              <a:t>Συλλογικό έργο (2010). </a:t>
            </a:r>
            <a:r>
              <a:rPr lang="el-GR" sz="1400" i="1" dirty="0" smtClean="0"/>
              <a:t>Αναπτυξιακές </a:t>
            </a:r>
            <a:r>
              <a:rPr lang="el-GR" sz="1400" i="1" dirty="0"/>
              <a:t>γλωσσικές </a:t>
            </a:r>
            <a:r>
              <a:rPr lang="el-GR" sz="1400" i="1" dirty="0" smtClean="0"/>
              <a:t>διαταραχές</a:t>
            </a:r>
            <a:r>
              <a:rPr lang="el-GR" sz="1400" dirty="0" smtClean="0"/>
              <a:t>. Εκδόσεις </a:t>
            </a:r>
            <a:r>
              <a:rPr lang="el-GR" sz="1400" dirty="0"/>
              <a:t>Επίκεντρο Α.Ε</a:t>
            </a:r>
            <a:r>
              <a:rPr lang="el-GR" sz="1400" dirty="0" smtClean="0"/>
              <a:t>.</a:t>
            </a:r>
          </a:p>
          <a:p>
            <a:pPr marL="0" indent="0">
              <a:buNone/>
            </a:pPr>
            <a:r>
              <a:rPr lang="el-GR" sz="1400" dirty="0" smtClean="0"/>
              <a:t>Συλλογικό έργο (2013). </a:t>
            </a:r>
            <a:r>
              <a:rPr lang="el-GR" sz="1400" i="1" dirty="0" smtClean="0"/>
              <a:t>Κατανοώντας </a:t>
            </a:r>
            <a:r>
              <a:rPr lang="el-GR" sz="1400" i="1" dirty="0"/>
              <a:t>τις αναπτυξιακές γλωσσικές διαταραχές : Από τη θεωρία στην </a:t>
            </a:r>
            <a:r>
              <a:rPr lang="el-GR" sz="1400" i="1" dirty="0" smtClean="0"/>
              <a:t>πράξη.  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Αθήνα </a:t>
            </a:r>
            <a:r>
              <a:rPr lang="el-GR" sz="1400" dirty="0"/>
              <a:t>: </a:t>
            </a:r>
            <a:r>
              <a:rPr lang="en-US" sz="1400" dirty="0"/>
              <a:t>Gutenberg - </a:t>
            </a:r>
            <a:r>
              <a:rPr lang="el-GR" sz="1400" dirty="0"/>
              <a:t>Γιώργος &amp; Κώστας </a:t>
            </a:r>
            <a:r>
              <a:rPr lang="el-GR" sz="1400" dirty="0" err="1" smtClean="0"/>
              <a:t>Δαρδανός</a:t>
            </a:r>
            <a:r>
              <a:rPr lang="el-GR" sz="1400" dirty="0" smtClean="0"/>
              <a:t>.</a:t>
            </a:r>
          </a:p>
          <a:p>
            <a:pPr marL="0" indent="0">
              <a:buNone/>
            </a:pPr>
            <a:r>
              <a:rPr lang="el-GR" sz="1400" dirty="0"/>
              <a:t>Συλλογικό έργο (2010). </a:t>
            </a:r>
            <a:r>
              <a:rPr lang="el-GR" sz="1400" i="1" dirty="0"/>
              <a:t>Εκπαίδευση παιδιών με ειδικές ανάγκες. Μια </a:t>
            </a:r>
            <a:r>
              <a:rPr lang="el-GR" sz="1400" i="1" dirty="0" err="1"/>
              <a:t>πολυπρισματική</a:t>
            </a:r>
            <a:r>
              <a:rPr lang="el-GR" sz="1400" i="1" dirty="0"/>
              <a:t> προσέγγιση</a:t>
            </a:r>
            <a:r>
              <a:rPr lang="el-GR" sz="1400" dirty="0"/>
              <a:t>. </a:t>
            </a:r>
            <a:r>
              <a:rPr lang="el-GR" sz="1400" dirty="0" smtClean="0"/>
              <a:t>Αθήνα: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 Εκδότης</a:t>
            </a:r>
            <a:r>
              <a:rPr lang="el-GR" sz="1400" dirty="0"/>
              <a:t>: </a:t>
            </a:r>
            <a:r>
              <a:rPr lang="el-GR" sz="1400" dirty="0" smtClean="0"/>
              <a:t>Πεδίο</a:t>
            </a:r>
            <a:endParaRPr lang="el-GR" sz="1400" dirty="0"/>
          </a:p>
          <a:p>
            <a:pPr marL="0" indent="0">
              <a:buNone/>
            </a:pPr>
            <a:r>
              <a:rPr lang="el-GR" sz="1400" dirty="0"/>
              <a:t>Συλλογικό έργο (2006). </a:t>
            </a:r>
            <a:r>
              <a:rPr lang="el-GR" sz="1400" i="1" dirty="0"/>
              <a:t>Ειδικές μαθησιακές δυσκολίες, δυσλεξία</a:t>
            </a:r>
            <a:r>
              <a:rPr lang="el-GR" sz="1400" dirty="0"/>
              <a:t>. </a:t>
            </a:r>
            <a:r>
              <a:rPr lang="el-GR" sz="1400" dirty="0" smtClean="0"/>
              <a:t>Αθήνα: Εκδότης</a:t>
            </a:r>
            <a:r>
              <a:rPr lang="el-GR" sz="1400" dirty="0"/>
              <a:t>: Ελληνικά Γράμματα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Συλλογικό </a:t>
            </a:r>
            <a:r>
              <a:rPr lang="el-GR" sz="1400" dirty="0" smtClean="0"/>
              <a:t>έργο. </a:t>
            </a:r>
            <a:r>
              <a:rPr lang="el-GR" sz="1400" dirty="0"/>
              <a:t>(2011</a:t>
            </a:r>
            <a:r>
              <a:rPr lang="el-GR" sz="1400" i="1" dirty="0"/>
              <a:t>). Δυσκολίες μάθησης. Αναπτυξιακές εκπαιδευτικές και κλινικές </a:t>
            </a:r>
            <a:r>
              <a:rPr lang="el-GR" sz="1400" i="1" dirty="0" smtClean="0"/>
              <a:t>προσεγγίσεις</a:t>
            </a:r>
            <a:r>
              <a:rPr lang="el-GR" sz="1400" dirty="0"/>
              <a:t>. </a:t>
            </a:r>
            <a:r>
              <a:rPr lang="el-GR" sz="1400" dirty="0" smtClean="0"/>
              <a:t>Αθήνα: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Εκδότης</a:t>
            </a:r>
            <a:r>
              <a:rPr lang="el-GR" sz="1400" dirty="0"/>
              <a:t>: </a:t>
            </a:r>
            <a:r>
              <a:rPr lang="el-GR" sz="1400" dirty="0" smtClean="0"/>
              <a:t>Πεδίο</a:t>
            </a: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>
              <a:buFont typeface="+mj-lt"/>
              <a:buAutoNum type="arabicPeriod" startAt="3"/>
            </a:pPr>
            <a:endParaRPr lang="el-GR" sz="1400" dirty="0"/>
          </a:p>
          <a:p>
            <a:pPr>
              <a:buFont typeface="+mj-lt"/>
              <a:buAutoNum type="arabicPeriod" startAt="3"/>
            </a:pPr>
            <a:endParaRPr lang="el-GR" sz="1400" dirty="0"/>
          </a:p>
          <a:p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80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Βιβλίογραφία</a:t>
            </a:r>
            <a:r>
              <a:rPr lang="el-GR" dirty="0" smtClean="0"/>
              <a:t> (4 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dirty="0" err="1"/>
              <a:t>Τάφα</a:t>
            </a:r>
            <a:r>
              <a:rPr lang="el-GR" sz="1500" dirty="0"/>
              <a:t>, Ε. (1995). </a:t>
            </a:r>
            <a:r>
              <a:rPr lang="el-GR" sz="1500" i="1" dirty="0"/>
              <a:t>Τεστ Ανίχνευσης της Αναγνωστικής Ικανότητας</a:t>
            </a:r>
            <a:r>
              <a:rPr lang="el-GR" sz="1500" dirty="0"/>
              <a:t>. Αθήνα: Ελληνικά Γράμματα</a:t>
            </a:r>
            <a:r>
              <a:rPr lang="el-GR" sz="1500" dirty="0" smtClean="0"/>
              <a:t>.</a:t>
            </a:r>
          </a:p>
          <a:p>
            <a:pPr marL="0" indent="0">
              <a:buNone/>
            </a:pPr>
            <a:r>
              <a:rPr lang="el-GR" sz="1500" dirty="0" err="1"/>
              <a:t>Aimard</a:t>
            </a:r>
            <a:r>
              <a:rPr lang="el-GR" sz="1500" dirty="0"/>
              <a:t>, P. (1990). </a:t>
            </a:r>
            <a:r>
              <a:rPr lang="el-GR" sz="1500" i="1" dirty="0"/>
              <a:t>Οι Διαταραχές του λόγου στο παιδί</a:t>
            </a:r>
            <a:r>
              <a:rPr lang="el-GR" sz="1500" dirty="0"/>
              <a:t>, (</a:t>
            </a:r>
            <a:r>
              <a:rPr lang="el-GR" sz="1500" dirty="0" err="1"/>
              <a:t>μτφρ</a:t>
            </a:r>
            <a:r>
              <a:rPr lang="el-GR" sz="1500" dirty="0"/>
              <a:t>. Ράλλης, Ρ.) </a:t>
            </a:r>
            <a:r>
              <a:rPr lang="el-GR" sz="1500" dirty="0" smtClean="0"/>
              <a:t>Αθήνα: </a:t>
            </a:r>
            <a:r>
              <a:rPr lang="el-GR" sz="1500" dirty="0" err="1"/>
              <a:t>Χατζηνικολής</a:t>
            </a:r>
            <a:r>
              <a:rPr lang="el-GR" sz="1500" dirty="0"/>
              <a:t>. </a:t>
            </a:r>
          </a:p>
          <a:p>
            <a:pPr marL="0" indent="0">
              <a:buNone/>
            </a:pPr>
            <a:r>
              <a:rPr lang="el-GR" sz="1500" dirty="0" err="1"/>
              <a:t>Kekenbosch</a:t>
            </a:r>
            <a:r>
              <a:rPr lang="el-GR" sz="1500" dirty="0"/>
              <a:t>, C. (1996</a:t>
            </a:r>
            <a:r>
              <a:rPr lang="el-GR" sz="1500" i="1" dirty="0"/>
              <a:t>). Μνήμη και Γλώσσα. Οι διαδικασίες κατάκτησης και επεξεργασίας των γλωσσικών πληροφοριών στη μνήμη </a:t>
            </a:r>
            <a:r>
              <a:rPr lang="el-GR" sz="1500" dirty="0"/>
              <a:t>(</a:t>
            </a:r>
            <a:r>
              <a:rPr lang="el-GR" sz="1500" dirty="0" err="1"/>
              <a:t>μτφρ</a:t>
            </a:r>
            <a:r>
              <a:rPr lang="el-GR" sz="1500" dirty="0"/>
              <a:t>. Παπαδόπουλος Δ</a:t>
            </a:r>
            <a:r>
              <a:rPr lang="el-GR" sz="1500" dirty="0" smtClean="0"/>
              <a:t>.).  Αθήνα: </a:t>
            </a:r>
            <a:r>
              <a:rPr lang="el-GR" sz="1500" dirty="0" err="1"/>
              <a:t>Σαββάλας</a:t>
            </a:r>
            <a:r>
              <a:rPr lang="el-GR" sz="1500" dirty="0"/>
              <a:t>.</a:t>
            </a:r>
          </a:p>
          <a:p>
            <a:pPr marL="0" indent="0">
              <a:buNone/>
            </a:pPr>
            <a:endParaRPr lang="el-GR" sz="15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17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Βιβλιογραφία ξενόγλωσση (5 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 dirty="0" err="1" smtClean="0"/>
              <a:t>Beitchman</a:t>
            </a:r>
            <a:r>
              <a:rPr lang="en-US" sz="3500" dirty="0" smtClean="0"/>
              <a:t>, J.H. &amp; </a:t>
            </a:r>
            <a:r>
              <a:rPr lang="en-US" sz="3500" dirty="0" err="1" smtClean="0"/>
              <a:t>Brownlie</a:t>
            </a:r>
            <a:r>
              <a:rPr lang="en-US" sz="3500" dirty="0" smtClean="0"/>
              <a:t>, E.B. ( 2014</a:t>
            </a:r>
            <a:r>
              <a:rPr lang="en-US" sz="3500" i="1" dirty="0" smtClean="0"/>
              <a:t>). Language disorders in children and adolescents</a:t>
            </a:r>
            <a:r>
              <a:rPr lang="en-US" sz="3500" dirty="0" smtClean="0"/>
              <a:t>. </a:t>
            </a:r>
            <a:r>
              <a:rPr lang="it-IT" sz="3500" dirty="0"/>
              <a:t>Boston, MA : </a:t>
            </a:r>
            <a:r>
              <a:rPr lang="el-GR" sz="3500" dirty="0" smtClean="0"/>
              <a:t>     </a:t>
            </a:r>
          </a:p>
          <a:p>
            <a:pPr marL="0" indent="0">
              <a:buNone/>
            </a:pPr>
            <a:r>
              <a:rPr lang="el-GR" sz="3500" dirty="0"/>
              <a:t> </a:t>
            </a:r>
            <a:r>
              <a:rPr lang="el-GR" sz="3500" dirty="0" smtClean="0"/>
              <a:t>    </a:t>
            </a:r>
            <a:r>
              <a:rPr lang="it-IT" sz="3500" dirty="0" smtClean="0"/>
              <a:t>London </a:t>
            </a:r>
            <a:r>
              <a:rPr lang="it-IT" sz="3500" dirty="0"/>
              <a:t>: Hogrefe &amp; Huber </a:t>
            </a:r>
            <a:endParaRPr lang="el-GR" sz="3500" dirty="0" smtClean="0"/>
          </a:p>
          <a:p>
            <a:pPr marL="0" indent="0">
              <a:buNone/>
            </a:pPr>
            <a:r>
              <a:rPr lang="en-US" sz="3500" dirty="0" err="1" smtClean="0"/>
              <a:t>Kamhi</a:t>
            </a:r>
            <a:r>
              <a:rPr lang="en-US" sz="3500" dirty="0" smtClean="0"/>
              <a:t>, A., Masterson, J., &amp; </a:t>
            </a:r>
            <a:r>
              <a:rPr lang="en-US" sz="3500" dirty="0" err="1" smtClean="0"/>
              <a:t>Apel</a:t>
            </a:r>
            <a:r>
              <a:rPr lang="en-US" sz="3500" dirty="0" smtClean="0"/>
              <a:t>, K.   (2007).  </a:t>
            </a:r>
            <a:r>
              <a:rPr lang="en-US" sz="3500" i="1" dirty="0"/>
              <a:t>Clinical Decision Making in Developmental Language </a:t>
            </a:r>
            <a:r>
              <a:rPr lang="el-GR" sz="3500" i="1" dirty="0" smtClean="0"/>
              <a:t>      </a:t>
            </a:r>
          </a:p>
          <a:p>
            <a:pPr marL="0" indent="0">
              <a:buNone/>
            </a:pPr>
            <a:r>
              <a:rPr lang="el-GR" sz="3500" i="1" dirty="0"/>
              <a:t> </a:t>
            </a:r>
            <a:r>
              <a:rPr lang="el-GR" sz="3500" i="1" dirty="0" smtClean="0"/>
              <a:t>    </a:t>
            </a:r>
            <a:r>
              <a:rPr lang="en-US" sz="3500" i="1" dirty="0" smtClean="0"/>
              <a:t>Disorders </a:t>
            </a:r>
            <a:r>
              <a:rPr lang="en-US" sz="3500" i="1" dirty="0"/>
              <a:t>(Communication and Language Intervention</a:t>
            </a:r>
            <a:r>
              <a:rPr lang="en-US" sz="3500" i="1" dirty="0" smtClean="0"/>
              <a:t>)</a:t>
            </a:r>
            <a:r>
              <a:rPr lang="en-US" sz="3500" dirty="0" smtClean="0"/>
              <a:t>. Baltimore</a:t>
            </a:r>
            <a:r>
              <a:rPr lang="el-GR" sz="3500" dirty="0" smtClean="0"/>
              <a:t>:</a:t>
            </a:r>
            <a:r>
              <a:rPr lang="en-US" sz="3500" dirty="0" smtClean="0"/>
              <a:t> P. Brooks.</a:t>
            </a:r>
            <a:endParaRPr lang="el-GR" sz="3500" dirty="0" smtClean="0"/>
          </a:p>
          <a:p>
            <a:pPr marL="0" indent="0">
              <a:buNone/>
            </a:pPr>
            <a:r>
              <a:rPr lang="en-US" sz="3500" dirty="0" smtClean="0"/>
              <a:t>Paul, R., &amp; </a:t>
            </a:r>
            <a:r>
              <a:rPr lang="en-US" sz="3500" dirty="0" err="1" smtClean="0"/>
              <a:t>Norbury</a:t>
            </a:r>
            <a:r>
              <a:rPr lang="en-US" sz="3500" dirty="0" smtClean="0"/>
              <a:t>, C. (2011).  </a:t>
            </a:r>
            <a:r>
              <a:rPr lang="en-US" sz="3500" i="1" dirty="0" smtClean="0"/>
              <a:t>Language </a:t>
            </a:r>
            <a:r>
              <a:rPr lang="en-US" sz="3500" i="1" dirty="0"/>
              <a:t>Disorders from Infancy through Adolescence: Listening, </a:t>
            </a:r>
            <a:r>
              <a:rPr lang="el-GR" sz="3500" i="1" dirty="0" smtClean="0"/>
              <a:t>     </a:t>
            </a:r>
          </a:p>
          <a:p>
            <a:pPr marL="0" indent="0">
              <a:buNone/>
            </a:pPr>
            <a:r>
              <a:rPr lang="el-GR" sz="3500" i="1" dirty="0"/>
              <a:t> </a:t>
            </a:r>
            <a:r>
              <a:rPr lang="el-GR" sz="3500" i="1" dirty="0" smtClean="0"/>
              <a:t>    </a:t>
            </a:r>
            <a:r>
              <a:rPr lang="en-US" sz="3500" i="1" dirty="0" smtClean="0"/>
              <a:t>Speaking</a:t>
            </a:r>
            <a:r>
              <a:rPr lang="en-US" sz="3500" i="1" dirty="0"/>
              <a:t>, Reading, Writing, and </a:t>
            </a:r>
            <a:r>
              <a:rPr lang="en-US" sz="3500" i="1" dirty="0" smtClean="0"/>
              <a:t>Communicating</a:t>
            </a:r>
            <a:r>
              <a:rPr lang="en-US" sz="3500" dirty="0" smtClean="0"/>
              <a:t>. 4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eds., Mosby, Missouri</a:t>
            </a:r>
            <a:r>
              <a:rPr lang="el-GR" sz="3500" dirty="0" smtClean="0"/>
              <a:t> :</a:t>
            </a:r>
            <a:r>
              <a:rPr lang="en-US" sz="3500" dirty="0" smtClean="0"/>
              <a:t>Elsevier.  </a:t>
            </a:r>
          </a:p>
          <a:p>
            <a:pPr marL="0" indent="0">
              <a:buNone/>
            </a:pPr>
            <a:r>
              <a:rPr lang="en-US" sz="3500" dirty="0" smtClean="0"/>
              <a:t>Simms</a:t>
            </a:r>
            <a:r>
              <a:rPr lang="el-GR" sz="3500" dirty="0" smtClean="0"/>
              <a:t>,</a:t>
            </a:r>
            <a:r>
              <a:rPr lang="en-US" sz="3500" dirty="0" smtClean="0"/>
              <a:t> M</a:t>
            </a:r>
            <a:r>
              <a:rPr lang="el-GR" sz="3500" dirty="0" smtClean="0"/>
              <a:t>.</a:t>
            </a:r>
            <a:r>
              <a:rPr lang="en-US" sz="3500" dirty="0" smtClean="0"/>
              <a:t>D</a:t>
            </a:r>
            <a:r>
              <a:rPr lang="el-GR" sz="3500" dirty="0" smtClean="0"/>
              <a:t>.</a:t>
            </a:r>
            <a:r>
              <a:rPr lang="en-US" sz="3500" dirty="0" smtClean="0"/>
              <a:t>, </a:t>
            </a:r>
            <a:r>
              <a:rPr lang="el-GR" sz="3500" dirty="0" smtClean="0"/>
              <a:t>&amp; </a:t>
            </a:r>
            <a:r>
              <a:rPr lang="en-US" sz="3500" dirty="0" err="1" smtClean="0"/>
              <a:t>Schum</a:t>
            </a:r>
            <a:r>
              <a:rPr lang="el-GR" sz="3500" dirty="0" smtClean="0"/>
              <a:t>,</a:t>
            </a:r>
            <a:r>
              <a:rPr lang="en-US" sz="3500" dirty="0" smtClean="0"/>
              <a:t> R</a:t>
            </a:r>
            <a:r>
              <a:rPr lang="el-GR" sz="3500" dirty="0" smtClean="0"/>
              <a:t>.</a:t>
            </a:r>
            <a:r>
              <a:rPr lang="en-US" sz="3500" dirty="0" smtClean="0"/>
              <a:t>L.</a:t>
            </a:r>
            <a:r>
              <a:rPr lang="el-GR" sz="3500" dirty="0" smtClean="0"/>
              <a:t> (2011).</a:t>
            </a:r>
            <a:r>
              <a:rPr lang="en-US" sz="3500" dirty="0" smtClean="0"/>
              <a:t> </a:t>
            </a:r>
            <a:r>
              <a:rPr lang="en-US" sz="3500" dirty="0"/>
              <a:t>Language development and communication disorders. In: </a:t>
            </a:r>
            <a:r>
              <a:rPr lang="en-US" sz="3500" dirty="0" err="1"/>
              <a:t>Kliegman</a:t>
            </a:r>
            <a:r>
              <a:rPr lang="en-US" sz="3500" dirty="0"/>
              <a:t> </a:t>
            </a:r>
            <a:endParaRPr lang="el-GR" sz="3500" dirty="0" smtClean="0"/>
          </a:p>
          <a:p>
            <a:pPr marL="0" indent="0">
              <a:buNone/>
            </a:pPr>
            <a:r>
              <a:rPr lang="el-GR" sz="3500" dirty="0"/>
              <a:t> </a:t>
            </a:r>
            <a:r>
              <a:rPr lang="el-GR" sz="3500" dirty="0" smtClean="0"/>
              <a:t>    </a:t>
            </a:r>
            <a:r>
              <a:rPr lang="en-US" sz="3500" dirty="0" smtClean="0"/>
              <a:t>R</a:t>
            </a:r>
            <a:r>
              <a:rPr lang="el-GR" sz="3500" dirty="0" smtClean="0"/>
              <a:t>.</a:t>
            </a:r>
            <a:r>
              <a:rPr lang="en-US" sz="3500" dirty="0" smtClean="0"/>
              <a:t>M</a:t>
            </a:r>
            <a:r>
              <a:rPr lang="el-GR" sz="3500" dirty="0" smtClean="0"/>
              <a:t>.</a:t>
            </a:r>
            <a:r>
              <a:rPr lang="en-US" sz="3500" dirty="0" smtClean="0"/>
              <a:t>, Behrman</a:t>
            </a:r>
            <a:r>
              <a:rPr lang="el-GR" sz="3500" dirty="0" smtClean="0"/>
              <a:t>,</a:t>
            </a:r>
            <a:r>
              <a:rPr lang="en-US" sz="3500" dirty="0" smtClean="0"/>
              <a:t> R</a:t>
            </a:r>
            <a:r>
              <a:rPr lang="el-GR" sz="3500" dirty="0" smtClean="0"/>
              <a:t>.</a:t>
            </a:r>
            <a:r>
              <a:rPr lang="en-US" sz="3500" dirty="0" smtClean="0"/>
              <a:t>E</a:t>
            </a:r>
            <a:r>
              <a:rPr lang="el-GR" sz="3500" dirty="0" smtClean="0"/>
              <a:t>.</a:t>
            </a:r>
            <a:r>
              <a:rPr lang="en-US" sz="3500" dirty="0" smtClean="0"/>
              <a:t>, Jenson</a:t>
            </a:r>
            <a:r>
              <a:rPr lang="el-GR" sz="3500" dirty="0" smtClean="0"/>
              <a:t>,</a:t>
            </a:r>
            <a:r>
              <a:rPr lang="en-US" sz="3500" dirty="0" smtClean="0"/>
              <a:t> H</a:t>
            </a:r>
            <a:r>
              <a:rPr lang="el-GR" sz="3500" dirty="0" smtClean="0"/>
              <a:t>.</a:t>
            </a:r>
            <a:r>
              <a:rPr lang="en-US" sz="3500" dirty="0" smtClean="0"/>
              <a:t>B</a:t>
            </a:r>
            <a:r>
              <a:rPr lang="el-GR" sz="3500" dirty="0" smtClean="0"/>
              <a:t>.</a:t>
            </a:r>
            <a:r>
              <a:rPr lang="en-US" sz="3500" dirty="0" smtClean="0"/>
              <a:t>, </a:t>
            </a:r>
            <a:r>
              <a:rPr lang="el-GR" sz="3500" dirty="0" smtClean="0"/>
              <a:t>&amp; </a:t>
            </a:r>
            <a:r>
              <a:rPr lang="en-US" sz="3500" dirty="0" smtClean="0"/>
              <a:t>Stanton</a:t>
            </a:r>
            <a:r>
              <a:rPr lang="el-GR" sz="3500" dirty="0" smtClean="0"/>
              <a:t>,</a:t>
            </a:r>
            <a:r>
              <a:rPr lang="en-US" sz="3500" dirty="0" smtClean="0"/>
              <a:t> B</a:t>
            </a:r>
            <a:r>
              <a:rPr lang="el-GR" sz="3500" dirty="0" smtClean="0"/>
              <a:t>.</a:t>
            </a:r>
            <a:r>
              <a:rPr lang="en-US" sz="3500" dirty="0" smtClean="0"/>
              <a:t>F</a:t>
            </a:r>
            <a:r>
              <a:rPr lang="el-GR" sz="3500" dirty="0" smtClean="0"/>
              <a:t>.</a:t>
            </a:r>
            <a:r>
              <a:rPr lang="en-US" sz="3500" dirty="0" smtClean="0"/>
              <a:t>, </a:t>
            </a:r>
            <a:r>
              <a:rPr lang="en-US" sz="3500" dirty="0"/>
              <a:t>eds. Nelson </a:t>
            </a:r>
            <a:r>
              <a:rPr lang="en-US" sz="3500" i="1" dirty="0"/>
              <a:t>Textbook of Pediatrics</a:t>
            </a:r>
            <a:r>
              <a:rPr lang="en-US" sz="3500" dirty="0"/>
              <a:t>. 19th ed. </a:t>
            </a:r>
            <a:endParaRPr lang="el-GR" sz="3500" dirty="0" smtClean="0"/>
          </a:p>
          <a:p>
            <a:pPr marL="0" indent="0">
              <a:buNone/>
            </a:pPr>
            <a:r>
              <a:rPr lang="el-GR" sz="3500" dirty="0"/>
              <a:t> </a:t>
            </a:r>
            <a:r>
              <a:rPr lang="el-GR" sz="3500" dirty="0" smtClean="0"/>
              <a:t>    </a:t>
            </a:r>
            <a:r>
              <a:rPr lang="en-US" sz="3500" dirty="0" smtClean="0"/>
              <a:t>Philadelphia</a:t>
            </a:r>
            <a:r>
              <a:rPr lang="en-US" sz="3500" dirty="0"/>
              <a:t>, PA: Elsevier </a:t>
            </a:r>
            <a:r>
              <a:rPr lang="en-US" sz="3500" dirty="0" smtClean="0"/>
              <a:t>Saunders</a:t>
            </a:r>
            <a:r>
              <a:rPr lang="el-GR" sz="3500" dirty="0" smtClean="0"/>
              <a:t>, </a:t>
            </a:r>
            <a:r>
              <a:rPr lang="en-US" sz="3500" dirty="0" smtClean="0"/>
              <a:t>chap </a:t>
            </a:r>
            <a:r>
              <a:rPr lang="en-US" sz="3500" dirty="0"/>
              <a:t>32</a:t>
            </a:r>
            <a:r>
              <a:rPr lang="en-US" sz="3500" dirty="0" smtClean="0"/>
              <a:t>.</a:t>
            </a:r>
            <a:endParaRPr lang="en-US" sz="3500" dirty="0"/>
          </a:p>
          <a:p>
            <a:pPr marL="0" indent="0">
              <a:buNone/>
            </a:pPr>
            <a:r>
              <a:rPr lang="en-US" sz="3500" dirty="0" smtClean="0"/>
              <a:t>Shipley, K., G., &amp; McAfee, J., &amp; G. (2008).  </a:t>
            </a:r>
            <a:r>
              <a:rPr lang="en-US" sz="3500" i="1" dirty="0" smtClean="0"/>
              <a:t>Assessment </a:t>
            </a:r>
            <a:r>
              <a:rPr lang="en-US" sz="3500" i="1" dirty="0"/>
              <a:t>in Speech-Language Pathology: A Resource Manual </a:t>
            </a:r>
            <a:endParaRPr lang="el-GR" sz="3500" i="1" dirty="0" smtClean="0"/>
          </a:p>
          <a:p>
            <a:pPr marL="0" indent="0">
              <a:buNone/>
            </a:pPr>
            <a:r>
              <a:rPr lang="el-GR" sz="3500" i="1" dirty="0"/>
              <a:t> </a:t>
            </a:r>
            <a:r>
              <a:rPr lang="el-GR" sz="3500" i="1" dirty="0" smtClean="0"/>
              <a:t>    </a:t>
            </a:r>
            <a:r>
              <a:rPr lang="en-US" sz="3500" i="1" dirty="0" smtClean="0"/>
              <a:t>Spiral-bound</a:t>
            </a:r>
            <a:r>
              <a:rPr lang="en-US" sz="3500" dirty="0" smtClean="0"/>
              <a:t>. </a:t>
            </a:r>
            <a:r>
              <a:rPr lang="el-GR" sz="3500" dirty="0" smtClean="0"/>
              <a:t> </a:t>
            </a:r>
            <a:r>
              <a:rPr lang="en-US" sz="3500" dirty="0" smtClean="0"/>
              <a:t>Delmar Cengage Learning. Clifton Park, USA.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48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http://www.selle.gr</a:t>
            </a:r>
            <a:r>
              <a:rPr lang="en-US" sz="1400" dirty="0" smtClean="0">
                <a:hlinkClick r:id="rId2"/>
              </a:rPr>
              <a:t>/</a:t>
            </a:r>
            <a:r>
              <a:rPr lang="el-GR" sz="1400" dirty="0" smtClean="0">
                <a:hlinkClick r:id="rId2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http://www.logopedists.gr/logopedists</a:t>
            </a:r>
            <a:r>
              <a:rPr lang="en-US" sz="1400" dirty="0" smtClean="0">
                <a:hlinkClick r:id="rId2"/>
              </a:rPr>
              <a:t>/</a:t>
            </a:r>
            <a:endParaRPr lang="el-GR" sz="1400" dirty="0" smtClean="0">
              <a:hlinkClick r:id="rId2"/>
            </a:endParaRP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http://www.logotherapia.gr</a:t>
            </a:r>
            <a:r>
              <a:rPr lang="en-US" sz="1400" dirty="0" smtClean="0">
                <a:hlinkClick r:id="rId2"/>
              </a:rPr>
              <a:t>/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www.asha.org/public/speech/disorders/ChildSandL.htm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http://www.nidcd.nih.gov/health/voice/pages/specific-language-impairment.aspx</a:t>
            </a:r>
            <a:endParaRPr lang="el-GR" sz="1400" dirty="0" smtClean="0">
              <a:hlinkClick r:id="rId2"/>
            </a:endParaRP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repository.edulll.gr/edulll/retrieve/3613/1059.pdf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smtClean="0"/>
              <a:t>kday-v.thess.sch.gr/</a:t>
            </a:r>
            <a:r>
              <a:rPr lang="en-US" sz="1400" dirty="0" err="1" smtClean="0"/>
              <a:t>wp</a:t>
            </a:r>
            <a:r>
              <a:rPr lang="en-US" sz="1400" dirty="0" smtClean="0"/>
              <a:t>-content/uploads/ny2.doc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dipe.mes.sch.gr/index_htm_files/praktika_imeridas_eid_agogis_2013.pdf</a:t>
            </a:r>
            <a:endParaRPr lang="el-GR" sz="1400" dirty="0" smtClean="0"/>
          </a:p>
          <a:p>
            <a:pPr marL="0" indent="0">
              <a:buNone/>
            </a:pPr>
            <a:endParaRPr lang="el-GR" sz="1400" dirty="0" smtClean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Ζακοπούλου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Β. (2015).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Μαθησιακές Δυσκολίες: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δυγλωσσία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και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πολυγλωσσικό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περιβάλλον.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TEI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ΗΠΕΙΡΟΥ. Διαθέσιμο από: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http://eclass.teiep.gr/courses/LOGO101/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  <a:hlinkClick r:id="rId5"/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  <a:hlinkClick r:id="rId5"/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  <a:hlinkClick r:id="rId5"/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Μαθησιακές Δυσκολίες: </a:t>
            </a:r>
            <a:r>
              <a:rPr lang="el-GR" b="1" dirty="0" err="1" smtClean="0"/>
              <a:t>δυγλωσσία</a:t>
            </a:r>
            <a:r>
              <a:rPr lang="el-GR" b="1" dirty="0" smtClean="0"/>
              <a:t> και </a:t>
            </a:r>
            <a:r>
              <a:rPr lang="el-GR" b="1" dirty="0" err="1" smtClean="0"/>
              <a:t>πολυγλωσσικό</a:t>
            </a:r>
            <a:r>
              <a:rPr lang="el-GR" b="1" dirty="0" smtClean="0"/>
              <a:t> περιβάλλον</a:t>
            </a:r>
            <a:endParaRPr lang="el-GR" b="1" dirty="0"/>
          </a:p>
          <a:p>
            <a:pPr algn="l"/>
            <a:r>
              <a:rPr lang="el-GR" sz="2800" b="1" dirty="0" smtClean="0"/>
              <a:t>Ενότητα 12:</a:t>
            </a:r>
            <a:r>
              <a:rPr lang="en-US" sz="2800" dirty="0" smtClean="0"/>
              <a:t> </a:t>
            </a:r>
            <a:r>
              <a:rPr lang="el-GR" sz="2800" dirty="0"/>
              <a:t>Εκπαιδευτικές προσεγγίσεις και υλικό αξιολόγησης και </a:t>
            </a:r>
            <a:r>
              <a:rPr lang="el-GR" sz="2800" dirty="0" smtClean="0"/>
              <a:t>παρέμβασης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Ζακοπούλου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 Βικτωρία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Αναπληρώτρια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Στο τέλος της ενότητας οι φοιτητές πρέπει να γνωρίζουν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Μεθόδους για την αξιολόγηση και την αντιμετώπιση των μαθησιακών δυσκολιών σε μαθητές δημοτικού σχολείου όπως συστήνονται από το Υπουργείο Παιδείας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Γνωστικοί παράγοντες που επηρεάζουν τη μάθηση και το γνωστικό προφίλ –άτυπα τεστ αξιολόγησης</a:t>
            </a:r>
          </a:p>
          <a:p>
            <a:pPr marL="514350" indent="-514350">
              <a:buAutoNum type="arabicPeriod"/>
            </a:pPr>
            <a:r>
              <a:rPr lang="el-GR" dirty="0" smtClean="0"/>
              <a:t>Διαγνωστική αξιολόγηση των μαθησιακών δυσκολιών στη γλώσσα</a:t>
            </a:r>
          </a:p>
          <a:p>
            <a:pPr marL="514350" indent="-514350">
              <a:buAutoNum type="arabicPeriod"/>
            </a:pPr>
            <a:r>
              <a:rPr lang="el-GR" dirty="0" smtClean="0"/>
              <a:t>Αξιολόγηση του γραπτού λόγου</a:t>
            </a:r>
          </a:p>
          <a:p>
            <a:pPr marL="514350" indent="-514350">
              <a:buAutoNum type="arabicPeriod"/>
            </a:pPr>
            <a:r>
              <a:rPr lang="el-GR" dirty="0" smtClean="0"/>
              <a:t>Ενδεικτικό εκπαιδευτικό υλικό για τη μάθηση της ανάγνωσης και της γραφής για μαθητές με μαθησιακές δυσκολίες στο Δημοτικό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Εκπαιδευτικές προσεγγίσεις </a:t>
            </a:r>
            <a:r>
              <a:rPr lang="el-GR" sz="4400" dirty="0" smtClean="0"/>
              <a:t>&amp; </a:t>
            </a:r>
            <a:r>
              <a:rPr lang="el-GR" sz="4400" dirty="0"/>
              <a:t>υλικό αξιολόγησης </a:t>
            </a:r>
            <a:r>
              <a:rPr lang="el-GR" sz="4400" dirty="0" smtClean="0"/>
              <a:t>&amp; παρέμβασης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35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http</a:t>
            </a:r>
            <a:r>
              <a:rPr lang="en-US" sz="4000" dirty="0"/>
              <a:t>://www.e-yliko.gr/htmls/amea/amea_yliko.aspx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www.e-yliko.gr/htmls/amea/prakseis_epeaek/yliko_gia_aksiologish_math_dyskolion.pdf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848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2904</TotalTime>
  <Words>1155</Words>
  <Application>Microsoft Office PowerPoint</Application>
  <PresentationFormat>Προβολή στην οθόνη (16:10)</PresentationFormat>
  <Paragraphs>149</Paragraphs>
  <Slides>21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Θέμα του Office</vt:lpstr>
      <vt:lpstr>Μαθησιακές Δυσκολίες: δυγλωσσία και πολυγλωσσικό περιβάλλον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</vt:lpstr>
      <vt:lpstr>Εκπαιδευτικές προσεγγίσεις &amp; υλικό αξιολόγησης &amp; παρέμβασης</vt:lpstr>
      <vt:lpstr>Παρουσίαση του PowerPoint</vt:lpstr>
      <vt:lpstr>http://www.e-yliko.gr/htmls/amea/amea_yliko.aspx</vt:lpstr>
      <vt:lpstr>Βιβλιογραφία (1 από 5)</vt:lpstr>
      <vt:lpstr>Βιβλιογραφία (2 από 5)</vt:lpstr>
      <vt:lpstr>Βιβλιογραφία (3 από 5)</vt:lpstr>
      <vt:lpstr>Βιβλίογραφία (4 από 5)</vt:lpstr>
      <vt:lpstr>Βιβλιογραφία ξενόγλωσση (5 από 5)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Ελένη Τσάνταλη</cp:lastModifiedBy>
  <cp:revision>301</cp:revision>
  <dcterms:created xsi:type="dcterms:W3CDTF">2012-09-06T09:03:05Z</dcterms:created>
  <dcterms:modified xsi:type="dcterms:W3CDTF">2015-11-14T09:19:42Z</dcterms:modified>
</cp:coreProperties>
</file>