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9" r:id="rId3"/>
    <p:sldId id="257" r:id="rId4"/>
    <p:sldId id="259" r:id="rId5"/>
    <p:sldId id="261" r:id="rId6"/>
    <p:sldId id="296" r:id="rId7"/>
    <p:sldId id="304" r:id="rId8"/>
    <p:sldId id="303" r:id="rId9"/>
    <p:sldId id="305" r:id="rId10"/>
    <p:sldId id="290" r:id="rId11"/>
    <p:sldId id="291" r:id="rId12"/>
    <p:sldId id="292" r:id="rId13"/>
    <p:sldId id="293" r:id="rId14"/>
    <p:sldId id="294" r:id="rId15"/>
    <p:sldId id="295" r:id="rId16"/>
    <p:sldId id="280" r:id="rId17"/>
  </p:sldIdLst>
  <p:sldSz cx="9144000" cy="5715000" type="screen16x10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17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Διεθνή Λογιστικά Πρότυπα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600" b="1" dirty="0" smtClean="0"/>
              <a:t>Παραδείγματα της λογιστικής του </a:t>
            </a:r>
            <a:r>
              <a:rPr lang="en-US" sz="2600" b="1" dirty="0" smtClean="0"/>
              <a:t>Leasing </a:t>
            </a:r>
            <a:r>
              <a:rPr lang="el-GR" sz="2600" b="1" dirty="0" smtClean="0"/>
              <a:t>σύμφωνα με το ελληνικό θεσμικό πλαίσιο και τα ΔΛΠ</a:t>
            </a:r>
          </a:p>
          <a:p>
            <a:r>
              <a:rPr lang="el-GR" sz="2600" b="1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Φίλος Ιωάννης, Αποστόλου Απόστολος (2010): Διεθνή Λογιστικά Πρότυπα – θεωρητική προσέγγιση και εφαρμογές μετατροπής, Εκδόσεις Κλειδάριθμος.</a:t>
            </a:r>
          </a:p>
          <a:p>
            <a:pPr>
              <a:buNone/>
            </a:pPr>
            <a:r>
              <a:rPr lang="el-GR" sz="1400" dirty="0" err="1" smtClean="0"/>
              <a:t>Σακέλλης</a:t>
            </a:r>
            <a:r>
              <a:rPr lang="el-GR" sz="1400" dirty="0" smtClean="0"/>
              <a:t> Ι. Εμμανουήλ (2005), Σύνταξη των Οικονομικών Καταστάσεων που προβλέπουν τα Διεθνή Λογιστικά Πρότυπα με βάση το Ελληνικό Γενικό Λογιστικό Σχέδιο, Εκδόσεις </a:t>
            </a:r>
            <a:r>
              <a:rPr lang="el-GR" sz="1400" dirty="0" err="1" smtClean="0"/>
              <a:t>Σακέλλη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smtClean="0"/>
              <a:t>Πρωτοψάλτης Γ. Νικόλαος &amp; </a:t>
            </a:r>
            <a:r>
              <a:rPr lang="el-GR" sz="1400" dirty="0" err="1" smtClean="0"/>
              <a:t>Βρουστούρης</a:t>
            </a:r>
            <a:r>
              <a:rPr lang="el-GR" sz="1400" dirty="0" smtClean="0"/>
              <a:t> Κ. Παναγιώτης (2002), Διεθνή Λογιστικά Πρότυπα και Διερμηνείες: Πρακτική Ανάλυση και Ερμηνεία με Λογιστικά Παραδείγματα Εφαρμογής, Εκδόσεις 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err="1" smtClean="0"/>
              <a:t>Βλάχος</a:t>
            </a:r>
            <a:r>
              <a:rPr lang="el-GR" sz="1400" dirty="0" smtClean="0"/>
              <a:t> Χρίστος - Λουκάς Λουκά (2007), Διεθνή Λογιστικά Πρότυπα 2007, Δ' Έκδοση, Εκδόσεις </a:t>
            </a:r>
            <a:r>
              <a:rPr lang="el-GR" sz="1400" dirty="0" err="1" smtClean="0"/>
              <a:t>Gl</a:t>
            </a:r>
            <a:r>
              <a:rPr lang="en-US" sz="1400" dirty="0" smtClean="0"/>
              <a:t>o</a:t>
            </a:r>
            <a:r>
              <a:rPr lang="el-GR" sz="1400" dirty="0" err="1" smtClean="0"/>
              <a:t>baltraining</a:t>
            </a:r>
            <a:r>
              <a:rPr lang="el-GR" sz="1400" dirty="0" smtClean="0"/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(2015) Διεθνή Λογιστικά Πρότυπα.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oc-web.ioa.teiep.gr/OpenClass/courses/LOGO125/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Διεθνή Λογιστικά Πρότυπα</a:t>
            </a:r>
          </a:p>
          <a:p>
            <a:pPr algn="l"/>
            <a:r>
              <a:rPr lang="el-GR" sz="2800" b="1" smtClean="0"/>
              <a:t>Ενότητα </a:t>
            </a:r>
            <a:r>
              <a:rPr lang="el-GR" sz="2800" b="1" smtClean="0"/>
              <a:t>4 </a:t>
            </a:r>
            <a:r>
              <a:rPr lang="el-GR" sz="2800" b="1" dirty="0" smtClean="0"/>
              <a:t>:Παραδείγματα της λογιστικής του </a:t>
            </a:r>
            <a:r>
              <a:rPr lang="en-US" sz="2800" b="1" dirty="0" smtClean="0"/>
              <a:t>Leasing </a:t>
            </a:r>
            <a:r>
              <a:rPr lang="el-GR" sz="2800" b="1" dirty="0" smtClean="0"/>
              <a:t>σύμφωνα με το ελληνικό θεσμικό πλαίσιο και τα ΔΛΠ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Σκοπός της ενότητας αυτής είναι μέσα από παραδείγματα να δούμε την διαφορά καταχώρισης στις οικονομικές καταστάσεις σύμφωνα με τα ΔΛΠ και τα ΕΛΠ του </a:t>
            </a:r>
            <a:r>
              <a:rPr lang="en-US" dirty="0" smtClean="0"/>
              <a:t>leasing, </a:t>
            </a:r>
            <a:r>
              <a:rPr lang="el-GR" dirty="0" smtClean="0"/>
              <a:t>βάσει της θεωρίας που αναπτύχθηκε στην προηγούμενη ενότητα.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81236"/>
            <a:ext cx="8229600" cy="1404500"/>
          </a:xfrm>
        </p:spPr>
        <p:txBody>
          <a:bodyPr>
            <a:normAutofit fontScale="90000"/>
          </a:bodyPr>
          <a:lstStyle/>
          <a:p>
            <a:pPr algn="l"/>
            <a:r>
              <a:rPr lang="el-GR" sz="2800" dirty="0" smtClean="0"/>
              <a:t>Η λογιστική της χρηματοδοτικής μίσθωσης σύμφωνα με το ελληνικό θεσμικό πλαίσιο και τα ΔΛΠ</a:t>
            </a:r>
            <a:br>
              <a:rPr lang="el-GR" sz="2800" dirty="0" smtClean="0"/>
            </a:br>
            <a:r>
              <a:rPr lang="el-GR" sz="2800" b="0" dirty="0" smtClean="0">
                <a:cs typeface="Tahoma" pitchFamily="34" charset="0"/>
              </a:rPr>
              <a:t>Λογιστικός χειρισμός των χρηματοδοτικών μισθώσεων στις οικονομικές καταστάσεις: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n-US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1396"/>
            <a:ext cx="3538736" cy="3183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Α. του μισθωτή:</a:t>
            </a:r>
          </a:p>
          <a:p>
            <a:pPr marL="0" indent="0">
              <a:buNone/>
            </a:pPr>
            <a:r>
              <a:rPr lang="el-GR" sz="2000" dirty="0" smtClean="0">
                <a:cs typeface="Tahoma" pitchFamily="34" charset="0"/>
              </a:rPr>
              <a:t>Τα μισθωμένα περιουσιακά στοιχεία</a:t>
            </a:r>
          </a:p>
          <a:p>
            <a:pPr marL="0" indent="0">
              <a:buNone/>
            </a:pPr>
            <a:r>
              <a:rPr lang="el-GR" sz="2000" dirty="0" smtClean="0">
                <a:cs typeface="Tahoma" pitchFamily="34" charset="0"/>
              </a:rPr>
              <a:t>Τα μισθώματα καταχωρούνται</a:t>
            </a:r>
          </a:p>
          <a:p>
            <a:pPr marL="0" indent="0">
              <a:buNone/>
            </a:pPr>
            <a:endParaRPr lang="el-GR" sz="2000" b="1" dirty="0" smtClean="0">
              <a:cs typeface="Tahoma" pitchFamily="34" charset="0"/>
            </a:endParaRPr>
          </a:p>
          <a:p>
            <a:pPr marL="0" indent="0">
              <a:buNone/>
            </a:pPr>
            <a:r>
              <a:rPr lang="el-GR" sz="2000" b="1" dirty="0" smtClean="0">
                <a:cs typeface="Tahoma" pitchFamily="34" charset="0"/>
              </a:rPr>
              <a:t>Β. του εκμισθωτή:</a:t>
            </a:r>
          </a:p>
          <a:p>
            <a:pPr marL="0" indent="0">
              <a:buNone/>
            </a:pPr>
            <a:r>
              <a:rPr lang="el-GR" sz="2000" dirty="0" smtClean="0">
                <a:cs typeface="Tahoma" pitchFamily="34" charset="0"/>
              </a:rPr>
              <a:t>Τα πάγια περιουσιακά</a:t>
            </a:r>
          </a:p>
          <a:p>
            <a:pPr marL="0" indent="0">
              <a:buNone/>
            </a:pPr>
            <a:r>
              <a:rPr lang="el-GR" sz="2000" dirty="0" smtClean="0">
                <a:cs typeface="Tahoma" pitchFamily="34" charset="0"/>
              </a:rPr>
              <a:t>Τα έσοδα των μισθωμάτων</a:t>
            </a:r>
          </a:p>
          <a:p>
            <a:pPr marL="0" indent="0">
              <a:buNone/>
            </a:pPr>
            <a:r>
              <a:rPr lang="el-GR" sz="2000" dirty="0" smtClean="0">
                <a:cs typeface="Tahoma" pitchFamily="34" charset="0"/>
              </a:rPr>
              <a:t>Οι δαπάνες και η απόσβεση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>
          <a:xfrm>
            <a:off x="4644008" y="2209428"/>
            <a:ext cx="403860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>
                <a:cs typeface="Tahoma" pitchFamily="34" charset="0"/>
              </a:rPr>
              <a:t>δεν εμφανίζονται στον Ισολογισμό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>
            <a:off x="3779912" y="2420888"/>
            <a:ext cx="576064" cy="1440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7" name="6 - Δεξιό βέλος"/>
          <p:cNvSpPr/>
          <p:nvPr/>
        </p:nvSpPr>
        <p:spPr>
          <a:xfrm>
            <a:off x="3923928" y="3073524"/>
            <a:ext cx="576064" cy="1440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8" name="7 - Δεξιό βέλος"/>
          <p:cNvSpPr/>
          <p:nvPr/>
        </p:nvSpPr>
        <p:spPr>
          <a:xfrm>
            <a:off x="3779912" y="4153644"/>
            <a:ext cx="576064" cy="1440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9" name="8 - Δεξιό βέλος"/>
          <p:cNvSpPr/>
          <p:nvPr/>
        </p:nvSpPr>
        <p:spPr>
          <a:xfrm>
            <a:off x="3779912" y="5017740"/>
            <a:ext cx="576064" cy="1440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0" name="9 - Δεξιό βέλος"/>
          <p:cNvSpPr/>
          <p:nvPr/>
        </p:nvSpPr>
        <p:spPr>
          <a:xfrm>
            <a:off x="3851920" y="4585692"/>
            <a:ext cx="576064" cy="1440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4860032" y="2929508"/>
            <a:ext cx="3024336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12" name="11 - Ορθογώνιο"/>
          <p:cNvSpPr/>
          <p:nvPr/>
        </p:nvSpPr>
        <p:spPr>
          <a:xfrm>
            <a:off x="4572000" y="2929509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cs typeface="Tahoma" pitchFamily="34" charset="0"/>
              </a:rPr>
              <a:t>στα αποτελέσματα χρήσης ως έξοδο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4499992" y="3937620"/>
            <a:ext cx="3888432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cs typeface="Tahoma" pitchFamily="34" charset="0"/>
              </a:rPr>
              <a:t>εμφανίζονται στον ισολογισμό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4499992" y="4441676"/>
            <a:ext cx="4355976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r>
              <a:rPr lang="el-GR" dirty="0" smtClean="0">
                <a:cs typeface="Tahoma" pitchFamily="34" charset="0"/>
              </a:rPr>
              <a:t>καταχωρούνται στα αποτελέσματα χρήσης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4644008" y="5089748"/>
            <a:ext cx="3888432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16" name="15 - TextBox"/>
          <p:cNvSpPr txBox="1"/>
          <p:nvPr/>
        </p:nvSpPr>
        <p:spPr>
          <a:xfrm>
            <a:off x="4572000" y="4873724"/>
            <a:ext cx="4104456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dirty="0" smtClean="0">
                <a:cs typeface="Tahoma" pitchFamily="34" charset="0"/>
              </a:rPr>
              <a:t>αναγνωρίζονται στα αποτελέσματα χρήσης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Η λογιστική της χρηματοδοτικής μίσθωσης σύμφωνα με το ελληνικό θεσμικό πλαίσιο και τα ΔΛΠ</a:t>
            </a:r>
            <a:endParaRPr lang="en-US" sz="280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201316"/>
            <a:ext cx="8229600" cy="25202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600" dirty="0" smtClean="0">
                <a:cs typeface="Tahoma" pitchFamily="34" charset="0"/>
              </a:rPr>
              <a:t>Παράδειγμα αντιμετώπισης μισθώσεων </a:t>
            </a:r>
            <a:r>
              <a:rPr lang="en-US" sz="3600" dirty="0" smtClean="0">
                <a:cs typeface="Tahoma" pitchFamily="34" charset="0"/>
              </a:rPr>
              <a:t>Leasing </a:t>
            </a:r>
            <a:r>
              <a:rPr lang="el-GR" sz="3600" dirty="0" smtClean="0">
                <a:cs typeface="Tahoma" pitchFamily="34" charset="0"/>
              </a:rPr>
              <a:t>με ΔΛΠ και Ελληνικά Λογιστικά Πρότυπα</a:t>
            </a:r>
            <a:r>
              <a:rPr lang="en-US" sz="3600" dirty="0" smtClean="0">
                <a:cs typeface="Tahoma" pitchFamily="34" charset="0"/>
              </a:rPr>
              <a:t>:</a:t>
            </a:r>
            <a:endParaRPr lang="el-GR" sz="3600" dirty="0" smtClean="0">
              <a:cs typeface="Tahoma" pitchFamily="34" charset="0"/>
            </a:endParaRPr>
          </a:p>
          <a:p>
            <a:pPr algn="just"/>
            <a:r>
              <a:rPr lang="el-GR" dirty="0" smtClean="0">
                <a:cs typeface="Tahoma" pitchFamily="34" charset="0"/>
              </a:rPr>
              <a:t>Αγορά μηχανήματος με σύμβαση </a:t>
            </a:r>
            <a:r>
              <a:rPr lang="en-US" dirty="0" smtClean="0">
                <a:cs typeface="Tahoma" pitchFamily="34" charset="0"/>
              </a:rPr>
              <a:t>Leasing</a:t>
            </a:r>
            <a:r>
              <a:rPr lang="el-GR" dirty="0" smtClean="0">
                <a:cs typeface="Tahoma" pitchFamily="34" charset="0"/>
              </a:rPr>
              <a:t> αξίας 120</a:t>
            </a:r>
            <a:r>
              <a:rPr lang="en-US" dirty="0" smtClean="0">
                <a:cs typeface="Tahoma" pitchFamily="34" charset="0"/>
              </a:rPr>
              <a:t>.</a:t>
            </a:r>
            <a:r>
              <a:rPr lang="el-GR" dirty="0" smtClean="0">
                <a:cs typeface="Tahoma" pitchFamily="34" charset="0"/>
              </a:rPr>
              <a:t>000 ευρώ, διάρκεια σύμβασης 4 έτη, ετήσιο μίσθωμα 30</a:t>
            </a:r>
            <a:r>
              <a:rPr lang="en-US" dirty="0" smtClean="0">
                <a:cs typeface="Tahoma" pitchFamily="34" charset="0"/>
              </a:rPr>
              <a:t>.</a:t>
            </a:r>
            <a:r>
              <a:rPr lang="el-GR" dirty="0" smtClean="0">
                <a:cs typeface="Tahoma" pitchFamily="34" charset="0"/>
              </a:rPr>
              <a:t>000 ευρώ και αρχική αξία 100</a:t>
            </a:r>
            <a:r>
              <a:rPr lang="en-US" dirty="0" smtClean="0">
                <a:cs typeface="Tahoma" pitchFamily="34" charset="0"/>
              </a:rPr>
              <a:t>.</a:t>
            </a:r>
            <a:r>
              <a:rPr lang="el-GR" dirty="0" smtClean="0">
                <a:cs typeface="Tahoma" pitchFamily="34" charset="0"/>
              </a:rPr>
              <a:t>000 ευρώ</a:t>
            </a:r>
          </a:p>
          <a:p>
            <a:r>
              <a:rPr lang="el-GR" dirty="0" smtClean="0">
                <a:cs typeface="Tahoma" pitchFamily="34" charset="0"/>
              </a:rPr>
              <a:t>Με βάση το τιμολόγιο της εταιρείας </a:t>
            </a:r>
            <a:r>
              <a:rPr lang="en-US" dirty="0" smtClean="0">
                <a:cs typeface="Tahoma" pitchFamily="34" charset="0"/>
              </a:rPr>
              <a:t>leasing</a:t>
            </a:r>
            <a:r>
              <a:rPr lang="el-GR" dirty="0" smtClean="0">
                <a:cs typeface="Tahoma" pitchFamily="34" charset="0"/>
              </a:rPr>
              <a:t> η επιχείρηση κάνει την εξής εγγραφή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7580"/>
            <a:ext cx="72728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 λογιστική της χρηματοδοτικής μίσθωσης σύμφωνα με το ελληνικό θεσμικό πλαίσιο και τα ΔΛΠ</a:t>
            </a:r>
            <a:endParaRPr lang="en-US" sz="280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395536" y="1273324"/>
            <a:ext cx="8229600" cy="1451992"/>
          </a:xfrm>
        </p:spPr>
        <p:txBody>
          <a:bodyPr>
            <a:normAutofit/>
          </a:bodyPr>
          <a:lstStyle/>
          <a:p>
            <a:r>
              <a:rPr lang="el-GR" sz="2400" dirty="0" smtClean="0">
                <a:cs typeface="Tahoma" pitchFamily="34" charset="0"/>
              </a:rPr>
              <a:t>Με βάση τα διεθνή λογιστικά πρότυπα </a:t>
            </a:r>
            <a:r>
              <a:rPr lang="en-US" sz="2400" dirty="0" smtClean="0">
                <a:cs typeface="Tahoma" pitchFamily="34" charset="0"/>
              </a:rPr>
              <a:t>:</a:t>
            </a:r>
            <a:endParaRPr lang="el-GR" sz="2400" dirty="0" smtClean="0">
              <a:cs typeface="Tahoma" pitchFamily="34" charset="0"/>
            </a:endParaRPr>
          </a:p>
          <a:p>
            <a:pPr marL="0" indent="0">
              <a:buNone/>
            </a:pPr>
            <a:r>
              <a:rPr lang="el-GR" sz="2400" dirty="0" smtClean="0">
                <a:cs typeface="Tahoma" pitchFamily="34" charset="0"/>
              </a:rPr>
              <a:t>Με την υπογραφή της σύμβασης κάνουμε την εξής εγγραφή: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41476"/>
            <a:ext cx="802838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Η λογιστική της χρηματοδοτικής μίσθωσης σύμφωνα με το ελληνικό θεσμικό πλαίσιο και τα ΔΛΠ</a:t>
            </a:r>
            <a:endParaRPr lang="en-US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1019944"/>
          </a:xfrm>
        </p:spPr>
        <p:txBody>
          <a:bodyPr>
            <a:normAutofit/>
          </a:bodyPr>
          <a:lstStyle/>
          <a:p>
            <a:r>
              <a:rPr lang="el-GR" sz="2400" dirty="0" smtClean="0">
                <a:cs typeface="Tahoma" pitchFamily="34" charset="0"/>
              </a:rPr>
              <a:t>Με την παραλαβή και πληρωμή τιμολογίου κάνουμε τις εξής εγγραφές </a:t>
            </a:r>
            <a:r>
              <a:rPr lang="en-US" sz="2400" dirty="0" smtClean="0">
                <a:cs typeface="Tahoma" pitchFamily="34" charset="0"/>
              </a:rPr>
              <a:t>:</a:t>
            </a:r>
            <a:endParaRPr lang="el-GR" sz="2400" dirty="0" smtClean="0">
              <a:cs typeface="Tahoma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5412"/>
            <a:ext cx="802838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1391</TotalTime>
  <Words>722</Words>
  <Application>Microsoft Office PowerPoint</Application>
  <PresentationFormat>Προβολή στην οθόνη (16:10)</PresentationFormat>
  <Paragraphs>96</Paragraphs>
  <Slides>16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Διεθνή Λογιστικά Πρότυπα</vt:lpstr>
      <vt:lpstr>Διαφάνεια 2</vt:lpstr>
      <vt:lpstr>Άδειες Χρήσης</vt:lpstr>
      <vt:lpstr>Χρηματοδότηση</vt:lpstr>
      <vt:lpstr>Σκοποί  ενότητας</vt:lpstr>
      <vt:lpstr>Η λογιστική της χρηματοδοτικής μίσθωσης σύμφωνα με το ελληνικό θεσμικό πλαίσιο και τα ΔΛΠ Λογιστικός χειρισμός των χρηματοδοτικών μισθώσεων στις οικονομικές καταστάσεις: </vt:lpstr>
      <vt:lpstr>Η λογιστική της χρηματοδοτικής μίσθωσης σύμφωνα με το ελληνικό θεσμικό πλαίσιο και τα ΔΛΠ</vt:lpstr>
      <vt:lpstr>Η λογιστική της χρηματοδοτικής μίσθωσης σύμφωνα με το ελληνικό θεσμικό πλαίσιο και τα ΔΛΠ</vt:lpstr>
      <vt:lpstr>Η λογιστική της χρηματοδοτικής μίσθωσης σύμφωνα με το ελληνικό θεσμικό πλαίσιο και τα ΔΛΠ</vt:lpstr>
      <vt:lpstr>Βιβλιογραφία</vt:lpstr>
      <vt:lpstr>Σημείωμα Αναφοράς</vt:lpstr>
      <vt:lpstr>Σημείωμα Αδειοδότησης</vt:lpstr>
      <vt:lpstr>Διαφάνεια 13</vt:lpstr>
      <vt:lpstr>Διαφάνεια 14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206</cp:revision>
  <dcterms:created xsi:type="dcterms:W3CDTF">2012-09-06T09:03:05Z</dcterms:created>
  <dcterms:modified xsi:type="dcterms:W3CDTF">2015-11-08T15:55:13Z</dcterms:modified>
</cp:coreProperties>
</file>