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18.xml" ContentType="application/vnd.openxmlformats-officedocument.presentationml.notesSlide+xml"/>
  <Default Extension="rels" ContentType="application/vnd.openxmlformats-package.relationships+xml"/>
  <Default Extension="xml" ContentType="application/xml"/>
  <Override PartName="/ppt/slides/slide14.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commentAuthors.xml" ContentType="application/vnd.openxmlformats-officedocument.presentationml.commentAuthors+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20.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Layouts/slideLayout3.xml" ContentType="application/vnd.openxmlformats-officedocument.presentationml.slideLayout+xml"/>
  <Default Extension="jpeg" ContentType="image/jpeg"/>
  <Override PartName="/ppt/notesSlides/notesSlide17.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tags/tag1.xml" ContentType="application/vnd.openxmlformats-officedocument.presentationml.tags+xml"/>
  <Override PartName="/ppt/slideLayouts/slideLayout1.xml" ContentType="application/vnd.openxmlformats-officedocument.presentationml.slideLayout+xml"/>
  <Override PartName="/ppt/notesSlides/notesSlide15.xml" ContentType="application/vnd.openxmlformats-officedocument.presentationml.notesSlide+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2"/>
  </p:notesMasterIdLst>
  <p:handoutMasterIdLst>
    <p:handoutMasterId r:id="rId23"/>
  </p:handoutMasterIdLst>
  <p:sldIdLst>
    <p:sldId id="256" r:id="rId2"/>
    <p:sldId id="289" r:id="rId3"/>
    <p:sldId id="257" r:id="rId4"/>
    <p:sldId id="259" r:id="rId5"/>
    <p:sldId id="261" r:id="rId6"/>
    <p:sldId id="265" r:id="rId7"/>
    <p:sldId id="274" r:id="rId8"/>
    <p:sldId id="296" r:id="rId9"/>
    <p:sldId id="297" r:id="rId10"/>
    <p:sldId id="298" r:id="rId11"/>
    <p:sldId id="299" r:id="rId12"/>
    <p:sldId id="300" r:id="rId13"/>
    <p:sldId id="290" r:id="rId14"/>
    <p:sldId id="301" r:id="rId15"/>
    <p:sldId id="291" r:id="rId16"/>
    <p:sldId id="292" r:id="rId17"/>
    <p:sldId id="293" r:id="rId18"/>
    <p:sldId id="294" r:id="rId19"/>
    <p:sldId id="295" r:id="rId20"/>
    <p:sldId id="280" r:id="rId21"/>
  </p:sldIdLst>
  <p:sldSz cx="9144000" cy="5715000" type="screen16x10"/>
  <p:notesSz cx="6858000" cy="9144000"/>
  <p:custDataLst>
    <p:tags r:id="rId24"/>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377" autoAdjust="0"/>
    <p:restoredTop sz="99309" autoAdjust="0"/>
  </p:normalViewPr>
  <p:slideViewPr>
    <p:cSldViewPr>
      <p:cViewPr>
        <p:scale>
          <a:sx n="106" d="100"/>
          <a:sy n="106" d="100"/>
        </p:scale>
        <p:origin x="-228" y="282"/>
      </p:cViewPr>
      <p:guideLst>
        <p:guide orient="horz" pos="1800"/>
        <p:guide pos="2880"/>
      </p:guideLst>
    </p:cSldViewPr>
  </p:slideViewPr>
  <p:outlineViewPr>
    <p:cViewPr>
      <p:scale>
        <a:sx n="33" d="100"/>
        <a:sy n="33" d="100"/>
      </p:scale>
      <p:origin x="0" y="0"/>
    </p:cViewPr>
  </p:outlineViewPr>
  <p:notesTextViewPr>
    <p:cViewPr>
      <p:scale>
        <a:sx n="1" d="1"/>
        <a:sy n="1" d="1"/>
      </p:scale>
      <p:origin x="0" y="0"/>
    </p:cViewPr>
  </p:notesTextViewPr>
  <p:notesViewPr>
    <p:cSldViewPr showGuides="1">
      <p:cViewPr varScale="1">
        <p:scale>
          <a:sx n="85" d="100"/>
          <a:sy n="85" d="100"/>
        </p:scale>
        <p:origin x="-3150" y="-90"/>
      </p:cViewPr>
      <p:guideLst>
        <p:guide orient="horz" pos="2880"/>
        <p:guide pos="2160"/>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gs" Target="tags/tag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handoutMaster" Target="handoutMasters/handoutMaster1.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Θέση ημερομηνίας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F76FD7C3-D6B9-42BB-A7A4-7D449DB9A6E2}" type="datetimeFigureOut">
              <a:rPr lang="en-GB" smtClean="0"/>
              <a:pPr/>
              <a:t>02/11/2015</a:t>
            </a:fld>
            <a:endParaRPr lang="en-GB"/>
          </a:p>
        </p:txBody>
      </p:sp>
      <p:sp>
        <p:nvSpPr>
          <p:cNvPr id="4" name="Θέση υποσέλιδου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5" name="Θέση αριθμού διαφάνειας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FF6BA1F4-DDF4-4058-8933-5F04CCBA71D1}" type="slidenum">
              <a:rPr lang="en-GB" smtClean="0"/>
              <a:pPr/>
              <a:t>‹#›</a:t>
            </a:fld>
            <a:endParaRPr lang="en-GB"/>
          </a:p>
        </p:txBody>
      </p:sp>
    </p:spTree>
    <p:extLst>
      <p:ext uri="{BB962C8B-B14F-4D97-AF65-F5344CB8AC3E}">
        <p14:creationId xmlns:p14="http://schemas.microsoft.com/office/powerpoint/2010/main" xmlns="" val="317536289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pPr/>
              <a:t>2/11/2015</a:t>
            </a:fld>
            <a:endParaRPr lang="el-GR"/>
          </a:p>
        </p:txBody>
      </p:sp>
      <p:sp>
        <p:nvSpPr>
          <p:cNvPr id="4" name="Θέση εικόνας διαφάνειας 3"/>
          <p:cNvSpPr>
            <a:spLocks noGrp="1" noRot="1" noChangeAspect="1"/>
          </p:cNvSpPr>
          <p:nvPr>
            <p:ph type="sldImg" idx="2"/>
          </p:nvPr>
        </p:nvSpPr>
        <p:spPr>
          <a:xfrm>
            <a:off x="685800" y="685800"/>
            <a:ext cx="54864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pPr/>
              <a:t>‹#›</a:t>
            </a:fld>
            <a:endParaRPr lang="el-GR"/>
          </a:p>
        </p:txBody>
      </p:sp>
    </p:spTree>
    <p:extLst>
      <p:ext uri="{BB962C8B-B14F-4D97-AF65-F5344CB8AC3E}">
        <p14:creationId xmlns:p14="http://schemas.microsoft.com/office/powerpoint/2010/main" xmlns=""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a:t>
            </a:fld>
            <a:endParaRPr lang="el-GR"/>
          </a:p>
        </p:txBody>
      </p:sp>
    </p:spTree>
    <p:extLst>
      <p:ext uri="{BB962C8B-B14F-4D97-AF65-F5344CB8AC3E}">
        <p14:creationId xmlns:p14="http://schemas.microsoft.com/office/powerpoint/2010/main" xmlns="" val="39928127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10</a:t>
            </a:fld>
            <a:endParaRPr lang="el-GR"/>
          </a:p>
        </p:txBody>
      </p:sp>
    </p:spTree>
    <p:extLst>
      <p:ext uri="{BB962C8B-B14F-4D97-AF65-F5344CB8AC3E}">
        <p14:creationId xmlns:p14="http://schemas.microsoft.com/office/powerpoint/2010/main" xmlns="" val="98172444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11</a:t>
            </a:fld>
            <a:endParaRPr lang="el-GR"/>
          </a:p>
        </p:txBody>
      </p:sp>
    </p:spTree>
    <p:extLst>
      <p:ext uri="{BB962C8B-B14F-4D97-AF65-F5344CB8AC3E}">
        <p14:creationId xmlns:p14="http://schemas.microsoft.com/office/powerpoint/2010/main" xmlns="" val="98172444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12</a:t>
            </a:fld>
            <a:endParaRPr lang="el-GR"/>
          </a:p>
        </p:txBody>
      </p:sp>
    </p:spTree>
    <p:extLst>
      <p:ext uri="{BB962C8B-B14F-4D97-AF65-F5344CB8AC3E}">
        <p14:creationId xmlns:p14="http://schemas.microsoft.com/office/powerpoint/2010/main" xmlns="" val="98172444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13</a:t>
            </a:fld>
            <a:endParaRPr lang="el-GR"/>
          </a:p>
        </p:txBody>
      </p:sp>
    </p:spTree>
    <p:extLst>
      <p:ext uri="{BB962C8B-B14F-4D97-AF65-F5344CB8AC3E}">
        <p14:creationId xmlns:p14="http://schemas.microsoft.com/office/powerpoint/2010/main" xmlns="" val="364998024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14</a:t>
            </a:fld>
            <a:endParaRPr lang="el-GR"/>
          </a:p>
        </p:txBody>
      </p:sp>
    </p:spTree>
    <p:extLst>
      <p:ext uri="{BB962C8B-B14F-4D97-AF65-F5344CB8AC3E}">
        <p14:creationId xmlns:p14="http://schemas.microsoft.com/office/powerpoint/2010/main" xmlns="" val="364998024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15</a:t>
            </a:fld>
            <a:endParaRPr lang="el-GR"/>
          </a:p>
        </p:txBody>
      </p:sp>
    </p:spTree>
    <p:extLst>
      <p:ext uri="{BB962C8B-B14F-4D97-AF65-F5344CB8AC3E}">
        <p14:creationId xmlns:p14="http://schemas.microsoft.com/office/powerpoint/2010/main" xmlns="" val="364998024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16</a:t>
            </a:fld>
            <a:endParaRPr lang="el-GR"/>
          </a:p>
        </p:txBody>
      </p:sp>
    </p:spTree>
    <p:extLst>
      <p:ext uri="{BB962C8B-B14F-4D97-AF65-F5344CB8AC3E}">
        <p14:creationId xmlns:p14="http://schemas.microsoft.com/office/powerpoint/2010/main" xmlns="" val="364998024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17</a:t>
            </a:fld>
            <a:endParaRPr lang="el-GR"/>
          </a:p>
        </p:txBody>
      </p:sp>
    </p:spTree>
    <p:extLst>
      <p:ext uri="{BB962C8B-B14F-4D97-AF65-F5344CB8AC3E}">
        <p14:creationId xmlns:p14="http://schemas.microsoft.com/office/powerpoint/2010/main" xmlns="" val="364998024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18</a:t>
            </a:fld>
            <a:endParaRPr lang="el-GR"/>
          </a:p>
        </p:txBody>
      </p:sp>
    </p:spTree>
    <p:extLst>
      <p:ext uri="{BB962C8B-B14F-4D97-AF65-F5344CB8AC3E}">
        <p14:creationId xmlns:p14="http://schemas.microsoft.com/office/powerpoint/2010/main" xmlns="" val="364998024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19</a:t>
            </a:fld>
            <a:endParaRPr lang="el-GR"/>
          </a:p>
        </p:txBody>
      </p:sp>
    </p:spTree>
    <p:extLst>
      <p:ext uri="{BB962C8B-B14F-4D97-AF65-F5344CB8AC3E}">
        <p14:creationId xmlns:p14="http://schemas.microsoft.com/office/powerpoint/2010/main" xmlns="" val="364998024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a:t>
            </a:fld>
            <a:endParaRPr lang="el-GR"/>
          </a:p>
        </p:txBody>
      </p:sp>
    </p:spTree>
    <p:extLst>
      <p:ext uri="{BB962C8B-B14F-4D97-AF65-F5344CB8AC3E}">
        <p14:creationId xmlns:p14="http://schemas.microsoft.com/office/powerpoint/2010/main" xmlns="" val="399281275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20</a:t>
            </a:fld>
            <a:endParaRPr lang="el-GR"/>
          </a:p>
        </p:txBody>
      </p:sp>
    </p:spTree>
    <p:extLst>
      <p:ext uri="{BB962C8B-B14F-4D97-AF65-F5344CB8AC3E}">
        <p14:creationId xmlns:p14="http://schemas.microsoft.com/office/powerpoint/2010/main" xmlns="" val="30179400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3</a:t>
            </a:fld>
            <a:endParaRPr lang="el-GR"/>
          </a:p>
        </p:txBody>
      </p:sp>
    </p:spTree>
    <p:extLst>
      <p:ext uri="{BB962C8B-B14F-4D97-AF65-F5344CB8AC3E}">
        <p14:creationId xmlns:p14="http://schemas.microsoft.com/office/powerpoint/2010/main" xmlns="" val="314217638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4</a:t>
            </a:fld>
            <a:endParaRPr lang="el-GR"/>
          </a:p>
        </p:txBody>
      </p:sp>
    </p:spTree>
    <p:extLst>
      <p:ext uri="{BB962C8B-B14F-4D97-AF65-F5344CB8AC3E}">
        <p14:creationId xmlns:p14="http://schemas.microsoft.com/office/powerpoint/2010/main" xmlns="" val="253302333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5</a:t>
            </a:fld>
            <a:endParaRPr lang="el-GR"/>
          </a:p>
        </p:txBody>
      </p:sp>
    </p:spTree>
    <p:extLst>
      <p:ext uri="{BB962C8B-B14F-4D97-AF65-F5344CB8AC3E}">
        <p14:creationId xmlns:p14="http://schemas.microsoft.com/office/powerpoint/2010/main" xmlns="" val="41568307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6</a:t>
            </a:fld>
            <a:endParaRPr lang="el-GR"/>
          </a:p>
        </p:txBody>
      </p:sp>
    </p:spTree>
    <p:extLst>
      <p:ext uri="{BB962C8B-B14F-4D97-AF65-F5344CB8AC3E}">
        <p14:creationId xmlns:p14="http://schemas.microsoft.com/office/powerpoint/2010/main" xmlns="" val="294713859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7</a:t>
            </a:fld>
            <a:endParaRPr lang="el-GR"/>
          </a:p>
        </p:txBody>
      </p:sp>
    </p:spTree>
    <p:extLst>
      <p:ext uri="{BB962C8B-B14F-4D97-AF65-F5344CB8AC3E}">
        <p14:creationId xmlns:p14="http://schemas.microsoft.com/office/powerpoint/2010/main" xmlns="" val="98172444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8</a:t>
            </a:fld>
            <a:endParaRPr lang="el-GR"/>
          </a:p>
        </p:txBody>
      </p:sp>
    </p:spTree>
    <p:extLst>
      <p:ext uri="{BB962C8B-B14F-4D97-AF65-F5344CB8AC3E}">
        <p14:creationId xmlns:p14="http://schemas.microsoft.com/office/powerpoint/2010/main" xmlns="" val="98172444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9</a:t>
            </a:fld>
            <a:endParaRPr lang="el-GR"/>
          </a:p>
        </p:txBody>
      </p:sp>
    </p:spTree>
    <p:extLst>
      <p:ext uri="{BB962C8B-B14F-4D97-AF65-F5344CB8AC3E}">
        <p14:creationId xmlns:p14="http://schemas.microsoft.com/office/powerpoint/2010/main" xmlns="" val="98172444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1775355"/>
            <a:ext cx="7772400" cy="1225021"/>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683568" y="3238500"/>
            <a:ext cx="7776864" cy="14605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Tree>
    <p:extLst>
      <p:ext uri="{BB962C8B-B14F-4D97-AF65-F5344CB8AC3E}">
        <p14:creationId xmlns:p14="http://schemas.microsoft.com/office/powerpoint/2010/main" xmlns=""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p14="http://schemas.microsoft.com/office/powerpoint/2010/main" xmlns=""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28865"/>
            <a:ext cx="2057400" cy="4876271"/>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28865"/>
            <a:ext cx="6019800" cy="4876271"/>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p14="http://schemas.microsoft.com/office/powerpoint/2010/main" xmlns="" val="42386126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a:t>
            </a:fld>
            <a:endParaRPr lang="el-GR" dirty="0"/>
          </a:p>
        </p:txBody>
      </p:sp>
      <p:sp>
        <p:nvSpPr>
          <p:cNvPr id="5" name="Ορθογώνιο 4"/>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7" name="TextBox 6"/>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8" name="Εικόνα 7"/>
          <p:cNvPicPr>
            <a:picLocks noChangeAspect="1"/>
          </p:cNvPicPr>
          <p:nvPr userDrawn="1"/>
        </p:nvPicPr>
        <p:blipFill>
          <a:blip r:embed="rId2" cstate="print"/>
          <a:stretch>
            <a:fillRect/>
          </a:stretch>
        </p:blipFill>
        <p:spPr>
          <a:xfrm>
            <a:off x="38062" y="-14"/>
            <a:ext cx="213458" cy="324000"/>
          </a:xfrm>
          <a:prstGeom prst="rect">
            <a:avLst/>
          </a:prstGeom>
        </p:spPr>
      </p:pic>
      <p:pic>
        <p:nvPicPr>
          <p:cNvPr id="9" name="Εικόνα 8"/>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xmlns=""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3672417"/>
            <a:ext cx="7772400" cy="1135063"/>
          </a:xfrm>
        </p:spPr>
        <p:txBody>
          <a:bodyPr anchor="t"/>
          <a:lstStyle>
            <a:lvl1pPr algn="l">
              <a:defRPr sz="4000" b="1" cap="none" baseline="0"/>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422261"/>
            <a:ext cx="7772400" cy="1250156"/>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pic>
        <p:nvPicPr>
          <p:cNvPr id="8" name="Εικόνα 7"/>
          <p:cNvPicPr>
            <a:picLocks noChangeAspect="1"/>
          </p:cNvPicPr>
          <p:nvPr userDrawn="1"/>
        </p:nvPicPr>
        <p:blipFill>
          <a:blip r:embed="rId2" cstate="print"/>
          <a:stretch>
            <a:fillRect/>
          </a:stretch>
        </p:blipFill>
        <p:spPr>
          <a:xfrm>
            <a:off x="3464680" y="913284"/>
            <a:ext cx="2214640" cy="1031492"/>
          </a:xfrm>
          <a:prstGeom prst="rect">
            <a:avLst/>
          </a:prstGeom>
        </p:spPr>
      </p:pic>
    </p:spTree>
    <p:extLst>
      <p:ext uri="{BB962C8B-B14F-4D97-AF65-F5344CB8AC3E}">
        <p14:creationId xmlns:p14="http://schemas.microsoft.com/office/powerpoint/2010/main" xmlns=""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333500"/>
            <a:ext cx="4038600" cy="377163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333500"/>
            <a:ext cx="4038600" cy="377163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pPr/>
              <a:t>‹#›</a:t>
            </a:fld>
            <a:endParaRPr lang="el-GR"/>
          </a:p>
        </p:txBody>
      </p:sp>
      <p:sp>
        <p:nvSpPr>
          <p:cNvPr id="11" name="Ορθογώνιο 10"/>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2" name="TextBox 11"/>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3" name="Εικόνα 12"/>
          <p:cNvPicPr>
            <a:picLocks noChangeAspect="1"/>
          </p:cNvPicPr>
          <p:nvPr userDrawn="1"/>
        </p:nvPicPr>
        <p:blipFill>
          <a:blip r:embed="rId2" cstate="print"/>
          <a:stretch>
            <a:fillRect/>
          </a:stretch>
        </p:blipFill>
        <p:spPr>
          <a:xfrm>
            <a:off x="38062" y="-14"/>
            <a:ext cx="213458" cy="324000"/>
          </a:xfrm>
          <a:prstGeom prst="rect">
            <a:avLst/>
          </a:prstGeom>
        </p:spPr>
      </p:pic>
      <p:pic>
        <p:nvPicPr>
          <p:cNvPr id="14" name="Εικόνα 13"/>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xmlns=""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311878"/>
            <a:ext cx="4040188" cy="53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1845013"/>
            <a:ext cx="4040188" cy="323273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6" y="1311878"/>
            <a:ext cx="4041775" cy="53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6" y="1845013"/>
            <a:ext cx="4041775" cy="323273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9" name="Θέση αριθμού διαφάνειας 8"/>
          <p:cNvSpPr>
            <a:spLocks noGrp="1"/>
          </p:cNvSpPr>
          <p:nvPr>
            <p:ph type="sldNum" sz="quarter" idx="12"/>
          </p:nvPr>
        </p:nvSpPr>
        <p:spPr/>
        <p:txBody>
          <a:bodyPr/>
          <a:lstStyle/>
          <a:p>
            <a:fld id="{53C4726A-630D-4CB4-B088-BAB00F4188E9}" type="slidenum">
              <a:rPr lang="el-GR" smtClean="0"/>
              <a:pPr/>
              <a:t>‹#›</a:t>
            </a:fld>
            <a:endParaRPr lang="el-GR"/>
          </a:p>
        </p:txBody>
      </p:sp>
      <p:sp>
        <p:nvSpPr>
          <p:cNvPr id="13" name="Ορθογώνιο 12"/>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4" name="TextBox 13"/>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5" name="Εικόνα 14"/>
          <p:cNvPicPr>
            <a:picLocks noChangeAspect="1"/>
          </p:cNvPicPr>
          <p:nvPr userDrawn="1"/>
        </p:nvPicPr>
        <p:blipFill>
          <a:blip r:embed="rId2" cstate="print"/>
          <a:stretch>
            <a:fillRect/>
          </a:stretch>
        </p:blipFill>
        <p:spPr>
          <a:xfrm>
            <a:off x="38062" y="-14"/>
            <a:ext cx="213458" cy="324000"/>
          </a:xfrm>
          <a:prstGeom prst="rect">
            <a:avLst/>
          </a:prstGeom>
        </p:spPr>
      </p:pic>
      <p:pic>
        <p:nvPicPr>
          <p:cNvPr id="16" name="Εικόνα 15"/>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xmlns=""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pPr/>
              <a:t>‹#›</a:t>
            </a:fld>
            <a:endParaRPr lang="el-GR"/>
          </a:p>
        </p:txBody>
      </p:sp>
      <p:sp>
        <p:nvSpPr>
          <p:cNvPr id="9" name="Ορθογώνιο 8"/>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0" name="TextBox 9"/>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1" name="Εικόνα 10"/>
          <p:cNvPicPr>
            <a:picLocks noChangeAspect="1"/>
          </p:cNvPicPr>
          <p:nvPr userDrawn="1"/>
        </p:nvPicPr>
        <p:blipFill>
          <a:blip r:embed="rId2" cstate="print"/>
          <a:stretch>
            <a:fillRect/>
          </a:stretch>
        </p:blipFill>
        <p:spPr>
          <a:xfrm>
            <a:off x="38062" y="-14"/>
            <a:ext cx="213458" cy="324000"/>
          </a:xfrm>
          <a:prstGeom prst="rect">
            <a:avLst/>
          </a:prstGeom>
        </p:spPr>
      </p:pic>
      <p:pic>
        <p:nvPicPr>
          <p:cNvPr id="12" name="Εικόνα 11"/>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xmlns=""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4" name="Θέση αριθμού διαφάνειας 3"/>
          <p:cNvSpPr>
            <a:spLocks noGrp="1"/>
          </p:cNvSpPr>
          <p:nvPr>
            <p:ph type="sldNum" sz="quarter" idx="12"/>
          </p:nvPr>
        </p:nvSpPr>
        <p:spPr/>
        <p:txBody>
          <a:bodyPr/>
          <a:lstStyle/>
          <a:p>
            <a:fld id="{53C4726A-630D-4CB4-B088-BAB00F4188E9}" type="slidenum">
              <a:rPr lang="el-GR" smtClean="0"/>
              <a:pPr/>
              <a:t>‹#›</a:t>
            </a:fld>
            <a:endParaRPr lang="el-GR"/>
          </a:p>
        </p:txBody>
      </p:sp>
      <p:sp>
        <p:nvSpPr>
          <p:cNvPr id="8" name="Ορθογώνιο 7"/>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9" name="TextBox 8"/>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0" name="Εικόνα 9"/>
          <p:cNvPicPr>
            <a:picLocks noChangeAspect="1"/>
          </p:cNvPicPr>
          <p:nvPr userDrawn="1"/>
        </p:nvPicPr>
        <p:blipFill>
          <a:blip r:embed="rId2" cstate="print"/>
          <a:stretch>
            <a:fillRect/>
          </a:stretch>
        </p:blipFill>
        <p:spPr>
          <a:xfrm>
            <a:off x="38062" y="-14"/>
            <a:ext cx="213458" cy="324000"/>
          </a:xfrm>
          <a:prstGeom prst="rect">
            <a:avLst/>
          </a:prstGeom>
        </p:spPr>
      </p:pic>
      <p:pic>
        <p:nvPicPr>
          <p:cNvPr id="11" name="Εικόνα 10"/>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xmlns=""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297327"/>
            <a:ext cx="5111750" cy="384042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1" y="1297327"/>
            <a:ext cx="3008313" cy="3840427"/>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pPr/>
              <a:t>‹#›</a:t>
            </a:fld>
            <a:endParaRPr lang="el-GR"/>
          </a:p>
        </p:txBody>
      </p:sp>
      <p:sp>
        <p:nvSpPr>
          <p:cNvPr id="6" name="Τίτλος 1"/>
          <p:cNvSpPr>
            <a:spLocks noGrp="1"/>
          </p:cNvSpPr>
          <p:nvPr>
            <p:ph type="title"/>
          </p:nvPr>
        </p:nvSpPr>
        <p:spPr>
          <a:xfrm>
            <a:off x="457200" y="228000"/>
            <a:ext cx="8229600" cy="9540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
        <p:nvSpPr>
          <p:cNvPr id="12" name="Ορθογώνιο 11"/>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3" name="TextBox 12"/>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4" name="Εικόνα 13"/>
          <p:cNvPicPr>
            <a:picLocks noChangeAspect="1"/>
          </p:cNvPicPr>
          <p:nvPr userDrawn="1"/>
        </p:nvPicPr>
        <p:blipFill>
          <a:blip r:embed="rId2" cstate="print"/>
          <a:stretch>
            <a:fillRect/>
          </a:stretch>
        </p:blipFill>
        <p:spPr>
          <a:xfrm>
            <a:off x="38062" y="-14"/>
            <a:ext cx="213458" cy="324000"/>
          </a:xfrm>
          <a:prstGeom prst="rect">
            <a:avLst/>
          </a:prstGeom>
        </p:spPr>
      </p:pic>
      <p:pic>
        <p:nvPicPr>
          <p:cNvPr id="15" name="Εικόνα 14"/>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xmlns=""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297327"/>
            <a:ext cx="5486400" cy="288032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4297660"/>
            <a:ext cx="5486400" cy="845840"/>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pPr/>
              <a:t>‹#›</a:t>
            </a:fld>
            <a:endParaRPr lang="el-GR"/>
          </a:p>
        </p:txBody>
      </p:sp>
      <p:sp>
        <p:nvSpPr>
          <p:cNvPr id="9" name="Τίτλος 1"/>
          <p:cNvSpPr>
            <a:spLocks noGrp="1"/>
          </p:cNvSpPr>
          <p:nvPr>
            <p:ph type="title"/>
          </p:nvPr>
        </p:nvSpPr>
        <p:spPr>
          <a:xfrm>
            <a:off x="457200" y="228000"/>
            <a:ext cx="8229600" cy="9540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
        <p:nvSpPr>
          <p:cNvPr id="12" name="Ορθογώνιο 11"/>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3" name="TextBox 12"/>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4" name="Εικόνα 13"/>
          <p:cNvPicPr>
            <a:picLocks noChangeAspect="1"/>
          </p:cNvPicPr>
          <p:nvPr userDrawn="1"/>
        </p:nvPicPr>
        <p:blipFill>
          <a:blip r:embed="rId2" cstate="print"/>
          <a:stretch>
            <a:fillRect/>
          </a:stretch>
        </p:blipFill>
        <p:spPr>
          <a:xfrm>
            <a:off x="38062" y="-14"/>
            <a:ext cx="213458" cy="324000"/>
          </a:xfrm>
          <a:prstGeom prst="rect">
            <a:avLst/>
          </a:prstGeom>
        </p:spPr>
      </p:pic>
      <p:pic>
        <p:nvPicPr>
          <p:cNvPr id="15" name="Εικόνα 14"/>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xmlns=""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28865"/>
            <a:ext cx="8229600" cy="9525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333500"/>
            <a:ext cx="8229600" cy="3771636"/>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4"/>
          </p:nvPr>
        </p:nvSpPr>
        <p:spPr>
          <a:xfrm>
            <a:off x="6553200" y="5296959"/>
            <a:ext cx="2133600" cy="304271"/>
          </a:xfrm>
          <a:prstGeom prst="rect">
            <a:avLst/>
          </a:prstGeom>
        </p:spPr>
        <p:txBody>
          <a:bodyPr vert="horz" lIns="91440" tIns="45720" rIns="91440" bIns="45720" rtlCol="0" anchor="ctr"/>
          <a:lstStyle>
            <a:lvl1pPr algn="r">
              <a:defRPr sz="1400">
                <a:solidFill>
                  <a:schemeClr val="tx1"/>
                </a:solidFill>
              </a:defRPr>
            </a:lvl1pPr>
          </a:lstStyle>
          <a:p>
            <a:fld id="{53C4726A-630D-4CB4-B088-BAB00F4188E9}" type="slidenum">
              <a:rPr lang="el-GR" smtClean="0"/>
              <a:pPr/>
              <a:t>‹#›</a:t>
            </a:fld>
            <a:endParaRPr lang="el-GR" dirty="0"/>
          </a:p>
        </p:txBody>
      </p:sp>
      <p:sp>
        <p:nvSpPr>
          <p:cNvPr id="9" name="Θέση αριθμού διαφάνειας 3"/>
          <p:cNvSpPr txBox="1">
            <a:spLocks/>
          </p:cNvSpPr>
          <p:nvPr userDrawn="1"/>
        </p:nvSpPr>
        <p:spPr bwMode="auto">
          <a:xfrm>
            <a:off x="8729256" y="5466151"/>
            <a:ext cx="333105" cy="304271"/>
          </a:xfrm>
          <a:prstGeom prst="rect">
            <a:avLst/>
          </a:prstGeom>
          <a:noFill/>
          <a:ln>
            <a:miter lim="800000"/>
            <a:headEnd/>
            <a:tailEnd/>
          </a:ln>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6C6787FC-6543-471B-A41A-5AEEC386B628}" type="slidenum">
              <a:rPr lang="el-GR" altLang="el-GR" sz="1600" smtClean="0">
                <a:solidFill>
                  <a:schemeClr val="bg1"/>
                </a:solidFill>
              </a:rPr>
              <a:pPr algn="r"/>
              <a:t>‹#›</a:t>
            </a:fld>
            <a:endParaRPr lang="el-GR" altLang="el-GR" sz="1600" dirty="0" smtClean="0">
              <a:solidFill>
                <a:schemeClr val="bg1"/>
              </a:solidFill>
            </a:endParaRPr>
          </a:p>
        </p:txBody>
      </p:sp>
    </p:spTree>
    <p:extLst>
      <p:ext uri="{BB962C8B-B14F-4D97-AF65-F5344CB8AC3E}">
        <p14:creationId xmlns:p14="http://schemas.microsoft.com/office/powerpoint/2010/main" xmlns=""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1"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6.png"/><Relationship Id="rId4" Type="http://schemas.openxmlformats.org/officeDocument/2006/relationships/image" Target="../media/image5.jpe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5.xml"/><Relationship Id="rId1" Type="http://schemas.openxmlformats.org/officeDocument/2006/relationships/slideLayout" Target="../slideLayouts/slideLayout2.xml"/><Relationship Id="rId5" Type="http://schemas.openxmlformats.org/officeDocument/2006/relationships/hyperlink" Target="http://oc-web.ioa.teiep.gr/OpenClass/courses/LOGO125/" TargetMode="External"/><Relationship Id="rId4" Type="http://schemas.openxmlformats.org/officeDocument/2006/relationships/image" Target="../media/image2.jpeg"/></Relationships>
</file>

<file path=ppt/slides/_rels/slide16.xml.rels><?xml version="1.0" encoding="UTF-8" standalone="yes"?>
<Relationships xmlns="http://schemas.openxmlformats.org/package/2006/relationships"><Relationship Id="rId3" Type="http://schemas.openxmlformats.org/officeDocument/2006/relationships/hyperlink" Target="http://creativecommons.org/licenses/by-nc-nd/4.0/deed.el" TargetMode="External"/><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1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5.jpeg"/></Relationships>
</file>

<file path=ppt/slides/_rels/slide2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0.xml"/><Relationship Id="rId1" Type="http://schemas.openxmlformats.org/officeDocument/2006/relationships/slideLayout" Target="../slideLayouts/slideLayout1.xml"/><Relationship Id="rId4" Type="http://schemas.openxmlformats.org/officeDocument/2006/relationships/image" Target="../media/image5.jpe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p:txBody>
          <a:bodyPr>
            <a:noAutofit/>
          </a:bodyPr>
          <a:lstStyle/>
          <a:p>
            <a:r>
              <a:rPr lang="el-GR" dirty="0" smtClean="0"/>
              <a:t>Ελεγκτική</a:t>
            </a:r>
            <a:endParaRPr lang="el-GR" dirty="0"/>
          </a:p>
        </p:txBody>
      </p:sp>
      <p:sp>
        <p:nvSpPr>
          <p:cNvPr id="3" name="Υπότιτλος 2"/>
          <p:cNvSpPr>
            <a:spLocks noGrp="1"/>
          </p:cNvSpPr>
          <p:nvPr>
            <p:ph type="subTitle" idx="1"/>
          </p:nvPr>
        </p:nvSpPr>
        <p:spPr>
          <a:xfrm>
            <a:off x="683568" y="2897167"/>
            <a:ext cx="7776864" cy="1460500"/>
          </a:xfrm>
        </p:spPr>
        <p:txBody>
          <a:bodyPr>
            <a:noAutofit/>
          </a:bodyPr>
          <a:lstStyle/>
          <a:p>
            <a:r>
              <a:rPr lang="el-GR" sz="3800" b="1" dirty="0" smtClean="0"/>
              <a:t>Διεξαγωγή Ελέγχου Επιχείρησης Α΄</a:t>
            </a:r>
          </a:p>
          <a:p>
            <a:r>
              <a:rPr lang="el-GR" sz="2800" dirty="0" err="1" smtClean="0"/>
              <a:t>Διακομιχάλης</a:t>
            </a:r>
            <a:r>
              <a:rPr lang="el-GR" sz="2800" dirty="0" smtClean="0"/>
              <a:t> Μιχαήλ</a:t>
            </a:r>
          </a:p>
        </p:txBody>
      </p:sp>
      <p:pic>
        <p:nvPicPr>
          <p:cNvPr id="4" name="7 - Εικόνα" descr="Λογότυπο για Άδειες χρήσης Creative Commons BY-NC-ND"/>
          <p:cNvPicPr>
            <a:picLocks noChangeAspect="1"/>
          </p:cNvPicPr>
          <p:nvPr/>
        </p:nvPicPr>
        <p:blipFill>
          <a:blip r:embed="rId3" cstate="print"/>
          <a:stretch>
            <a:fillRect/>
          </a:stretch>
        </p:blipFill>
        <p:spPr>
          <a:xfrm>
            <a:off x="2080878" y="4856613"/>
            <a:ext cx="1581685" cy="461161"/>
          </a:xfrm>
          <a:prstGeom prst="rect">
            <a:avLst/>
          </a:prstGeom>
        </p:spPr>
      </p:pic>
      <p:pic>
        <p:nvPicPr>
          <p:cNvPr id="5" name="Picture 3" descr="Λογότυπο Επιχειρησιακού Προγράμματος Εκπαίδευση και Δια βίου Μάθηση του Υπουργείου Παιδείας ΕΣΠΑ 2007-2013 με τη σημαία της Ευρωπαϊκής Ένωσης, το οποίο συγχρηματοδοτείται από την Ευρωπαϊκή Ένωση (Ευρωπαϊκό Κοινωνικό Ταμείο) και από εθνικούς πόρους."/>
          <p:cNvPicPr>
            <a:picLocks noChangeAspect="1" noChangeArrowheads="1"/>
          </p:cNvPicPr>
          <p:nvPr/>
        </p:nvPicPr>
        <p:blipFill>
          <a:blip r:embed="rId4" cstate="print"/>
          <a:srcRect/>
          <a:stretch>
            <a:fillRect/>
          </a:stretch>
        </p:blipFill>
        <p:spPr bwMode="auto">
          <a:xfrm>
            <a:off x="3591139" y="4659746"/>
            <a:ext cx="4310289" cy="854894"/>
          </a:xfrm>
          <a:prstGeom prst="rect">
            <a:avLst/>
          </a:prstGeom>
          <a:noFill/>
        </p:spPr>
      </p:pic>
      <p:grpSp>
        <p:nvGrpSpPr>
          <p:cNvPr id="10" name="Ομάδα 9"/>
          <p:cNvGrpSpPr/>
          <p:nvPr/>
        </p:nvGrpSpPr>
        <p:grpSpPr>
          <a:xfrm>
            <a:off x="642158" y="210000"/>
            <a:ext cx="4217874" cy="1147333"/>
            <a:chOff x="642158" y="252000"/>
            <a:chExt cx="4217874" cy="1376800"/>
          </a:xfrm>
        </p:grpSpPr>
        <p:pic>
          <p:nvPicPr>
            <p:cNvPr id="8" name="Εικόνα 7"/>
            <p:cNvPicPr>
              <a:picLocks noChangeAspect="1"/>
            </p:cNvPicPr>
            <p:nvPr/>
          </p:nvPicPr>
          <p:blipFill rotWithShape="1">
            <a:blip r:embed="rId5" cstate="print"/>
            <a:srcRect t="-11106" b="11106"/>
            <a:stretch/>
          </p:blipFill>
          <p:spPr>
            <a:xfrm>
              <a:off x="642158" y="252000"/>
              <a:ext cx="905506" cy="1374430"/>
            </a:xfrm>
            <a:prstGeom prst="rect">
              <a:avLst/>
            </a:prstGeom>
          </p:spPr>
        </p:pic>
        <p:sp>
          <p:nvSpPr>
            <p:cNvPr id="9" name="TextBox 8"/>
            <p:cNvSpPr txBox="1"/>
            <p:nvPr/>
          </p:nvSpPr>
          <p:spPr>
            <a:xfrm>
              <a:off x="1619672" y="404664"/>
              <a:ext cx="3240360" cy="1224136"/>
            </a:xfrm>
            <a:prstGeom prst="rect">
              <a:avLst/>
            </a:prstGeom>
          </p:spPr>
          <p:txBody>
            <a:bodyPr vert="horz" wrap="square" lIns="91440" tIns="45720" rIns="91440" bIns="45720" rtlCol="0" anchor="ctr">
              <a:noAutofit/>
            </a:bodyPr>
            <a:lstStyle/>
            <a:p>
              <a:pPr>
                <a:lnSpc>
                  <a:spcPts val="2600"/>
                </a:lnSpc>
              </a:pPr>
              <a:r>
                <a:rPr lang="el-GR" sz="2000" dirty="0" smtClean="0"/>
                <a:t>Ελληνική Δημοκρατία</a:t>
              </a:r>
            </a:p>
            <a:p>
              <a:pPr>
                <a:lnSpc>
                  <a:spcPts val="2600"/>
                </a:lnSpc>
              </a:pPr>
              <a:r>
                <a:rPr lang="el-GR" sz="2000" dirty="0" smtClean="0"/>
                <a:t>Τεχνολογικό Εκπαιδευτικό Ίδρυμα Ηπείρου</a:t>
              </a:r>
              <a:endParaRPr lang="en-GB" sz="2000" dirty="0" smtClean="0"/>
            </a:p>
          </p:txBody>
        </p:sp>
      </p:grpSp>
    </p:spTree>
    <p:extLst>
      <p:ext uri="{BB962C8B-B14F-4D97-AF65-F5344CB8AC3E}">
        <p14:creationId xmlns:p14="http://schemas.microsoft.com/office/powerpoint/2010/main" xmlns="" val="342819545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67544" y="193204"/>
            <a:ext cx="8229600" cy="1080120"/>
          </a:xfrm>
        </p:spPr>
        <p:txBody>
          <a:bodyPr>
            <a:noAutofit/>
          </a:bodyPr>
          <a:lstStyle/>
          <a:p>
            <a:pPr algn="l"/>
            <a:r>
              <a:rPr lang="el-GR" sz="2000" i="1" u="sng" dirty="0" smtClean="0"/>
              <a:t/>
            </a:r>
            <a:br>
              <a:rPr lang="el-GR" sz="2000" i="1" u="sng" dirty="0" smtClean="0"/>
            </a:br>
            <a:r>
              <a:rPr lang="el-GR" sz="2800" dirty="0" smtClean="0"/>
              <a:t>Διεξαγωγή Ελέγχου Επιχείρησης Α</a:t>
            </a:r>
            <a:r>
              <a:rPr lang="el-GR" sz="2000" dirty="0" smtClean="0"/>
              <a:t>΄</a:t>
            </a:r>
            <a:r>
              <a:rPr lang="el-GR" sz="2000" i="1" u="sng" dirty="0" smtClean="0"/>
              <a:t/>
            </a:r>
            <a:br>
              <a:rPr lang="el-GR" sz="2000" i="1" u="sng" dirty="0" smtClean="0"/>
            </a:br>
            <a:r>
              <a:rPr lang="el-GR" sz="2000" dirty="0" smtClean="0">
                <a:cs typeface="Times New Roman" charset="0"/>
              </a:rPr>
              <a:t>Έλεγχος Λογαριασμών Εισπρακτέων, Πωλήσεων,</a:t>
            </a:r>
            <a:r>
              <a:rPr lang="el-GR" sz="2000" dirty="0" smtClean="0"/>
              <a:t> </a:t>
            </a:r>
            <a:r>
              <a:rPr lang="el-GR" sz="2000" dirty="0" smtClean="0">
                <a:cs typeface="Times New Roman" charset="0"/>
              </a:rPr>
              <a:t>Αγορών, Αποθεμάτων</a:t>
            </a:r>
            <a:r>
              <a:rPr lang="el-GR" sz="2000" dirty="0" smtClean="0"/>
              <a:t>,</a:t>
            </a:r>
            <a:r>
              <a:rPr lang="el-GR" sz="2000" dirty="0" smtClean="0">
                <a:cs typeface="Times New Roman" charset="0"/>
              </a:rPr>
              <a:t> Κόστους Πωληθέντων</a:t>
            </a:r>
            <a:r>
              <a:rPr lang="el-GR" sz="2000" dirty="0" smtClean="0"/>
              <a:t>             </a:t>
            </a:r>
            <a:r>
              <a:rPr lang="el-GR" sz="2000" i="1" dirty="0" smtClean="0"/>
              <a:t/>
            </a:r>
            <a:br>
              <a:rPr lang="el-GR" sz="2000" i="1" dirty="0" smtClean="0"/>
            </a:br>
            <a:endParaRPr lang="el-GR" sz="2000" dirty="0"/>
          </a:p>
        </p:txBody>
      </p:sp>
      <p:sp>
        <p:nvSpPr>
          <p:cNvPr id="3" name="Θέση περιεχομένου 2"/>
          <p:cNvSpPr>
            <a:spLocks noGrp="1"/>
          </p:cNvSpPr>
          <p:nvPr>
            <p:ph idx="1"/>
          </p:nvPr>
        </p:nvSpPr>
        <p:spPr/>
        <p:txBody>
          <a:bodyPr>
            <a:normAutofit fontScale="92500" lnSpcReduction="20000"/>
          </a:bodyPr>
          <a:lstStyle/>
          <a:p>
            <a:pPr marL="0" indent="0" algn="just">
              <a:buNone/>
            </a:pPr>
            <a:r>
              <a:rPr lang="el-GR" sz="2800" b="1" u="sng" dirty="0" smtClean="0">
                <a:cs typeface="Times New Roman" pitchFamily="18" charset="0"/>
              </a:rPr>
              <a:t>ΟΙ ΚΥΡΙΟΙ ΣΚΟΠΟΙ</a:t>
            </a:r>
            <a:r>
              <a:rPr lang="el-GR" sz="2800" b="1" dirty="0" smtClean="0">
                <a:cs typeface="Times New Roman" pitchFamily="18" charset="0"/>
              </a:rPr>
              <a:t>  </a:t>
            </a:r>
            <a:r>
              <a:rPr lang="el-GR" sz="2800" b="1" dirty="0" smtClean="0"/>
              <a:t>του</a:t>
            </a:r>
            <a:r>
              <a:rPr lang="el-GR" sz="2800" b="1" dirty="0" smtClean="0">
                <a:cs typeface="Times New Roman" pitchFamily="18" charset="0"/>
              </a:rPr>
              <a:t> ελ</a:t>
            </a:r>
            <a:r>
              <a:rPr lang="el-GR" sz="2800" b="1" dirty="0" smtClean="0"/>
              <a:t>έ</a:t>
            </a:r>
            <a:r>
              <a:rPr lang="el-GR" sz="2800" b="1" dirty="0" smtClean="0">
                <a:cs typeface="Times New Roman" pitchFamily="18" charset="0"/>
              </a:rPr>
              <a:t>γ</a:t>
            </a:r>
            <a:r>
              <a:rPr lang="el-GR" sz="2800" b="1" dirty="0" smtClean="0"/>
              <a:t>χουν</a:t>
            </a:r>
            <a:r>
              <a:rPr lang="el-GR" sz="2800" b="1" dirty="0" smtClean="0">
                <a:cs typeface="Times New Roman" pitchFamily="18" charset="0"/>
              </a:rPr>
              <a:t>  </a:t>
            </a:r>
            <a:r>
              <a:rPr lang="el-GR" sz="2800" b="1" dirty="0" smtClean="0"/>
              <a:t>Α</a:t>
            </a:r>
            <a:r>
              <a:rPr lang="el-GR" sz="2800" b="1" dirty="0" smtClean="0">
                <a:cs typeface="Times New Roman" pitchFamily="18" charset="0"/>
              </a:rPr>
              <a:t>παιτήσεων και </a:t>
            </a:r>
            <a:r>
              <a:rPr lang="el-GR" sz="2800" b="1" dirty="0" smtClean="0"/>
              <a:t>Π</a:t>
            </a:r>
            <a:r>
              <a:rPr lang="el-GR" sz="2800" b="1" dirty="0" smtClean="0">
                <a:cs typeface="Times New Roman" pitchFamily="18" charset="0"/>
              </a:rPr>
              <a:t>ωλήσεων</a:t>
            </a:r>
            <a:r>
              <a:rPr lang="el-GR" sz="2800" b="1" dirty="0" smtClean="0"/>
              <a:t> </a:t>
            </a:r>
            <a:r>
              <a:rPr lang="el-GR" sz="2800" b="1" dirty="0" smtClean="0">
                <a:cs typeface="Times New Roman" pitchFamily="18" charset="0"/>
              </a:rPr>
              <a:t>είναι να εξακριβ</a:t>
            </a:r>
            <a:r>
              <a:rPr lang="el-GR" sz="2800" b="1" dirty="0" smtClean="0"/>
              <a:t>ωθεί</a:t>
            </a:r>
            <a:r>
              <a:rPr lang="en-US" sz="2800" b="1" dirty="0" smtClean="0"/>
              <a:t>:</a:t>
            </a:r>
            <a:endParaRPr lang="el-GR" sz="2800" b="1" dirty="0" smtClean="0"/>
          </a:p>
          <a:p>
            <a:pPr algn="just">
              <a:lnSpc>
                <a:spcPct val="80000"/>
              </a:lnSpc>
              <a:buNone/>
            </a:pPr>
            <a:endParaRPr lang="el-GR" sz="2800" b="1" dirty="0" smtClean="0"/>
          </a:p>
          <a:p>
            <a:pPr algn="just">
              <a:lnSpc>
                <a:spcPct val="80000"/>
              </a:lnSpc>
              <a:buNone/>
            </a:pPr>
            <a:r>
              <a:rPr lang="el-GR" sz="2800" dirty="0" smtClean="0">
                <a:cs typeface="Times New Roman" pitchFamily="18" charset="0"/>
              </a:rPr>
              <a:t>α) </a:t>
            </a:r>
            <a:r>
              <a:rPr lang="el-GR" sz="2800" dirty="0" smtClean="0"/>
              <a:t>Η</a:t>
            </a:r>
            <a:r>
              <a:rPr lang="el-GR" sz="2800" dirty="0" smtClean="0">
                <a:cs typeface="Times New Roman" pitchFamily="18" charset="0"/>
              </a:rPr>
              <a:t> αποτελεσματικότητα του συστήματος εσωτερικού</a:t>
            </a:r>
            <a:r>
              <a:rPr lang="el-GR" sz="2800" dirty="0" smtClean="0"/>
              <a:t> </a:t>
            </a:r>
            <a:r>
              <a:rPr lang="el-GR" sz="2800" dirty="0" smtClean="0">
                <a:cs typeface="Times New Roman" pitchFamily="18" charset="0"/>
              </a:rPr>
              <a:t>ελέγχου </a:t>
            </a:r>
            <a:r>
              <a:rPr lang="el-GR" sz="2800" dirty="0" smtClean="0"/>
              <a:t>για  τις  </a:t>
            </a:r>
            <a:r>
              <a:rPr lang="el-GR" sz="2800" dirty="0" smtClean="0">
                <a:cs typeface="Times New Roman" pitchFamily="18" charset="0"/>
              </a:rPr>
              <a:t>πωλήσεις και τις</a:t>
            </a:r>
            <a:r>
              <a:rPr lang="el-GR" sz="2800" dirty="0" smtClean="0"/>
              <a:t> </a:t>
            </a:r>
            <a:r>
              <a:rPr lang="el-GR" sz="2800" dirty="0" smtClean="0">
                <a:cs typeface="Times New Roman" pitchFamily="18" charset="0"/>
              </a:rPr>
              <a:t>απαιτήσεις</a:t>
            </a:r>
          </a:p>
          <a:p>
            <a:pPr algn="just">
              <a:lnSpc>
                <a:spcPct val="80000"/>
              </a:lnSpc>
              <a:buNone/>
            </a:pPr>
            <a:r>
              <a:rPr lang="el-GR" sz="2800" dirty="0" smtClean="0">
                <a:cs typeface="Times New Roman" pitchFamily="18" charset="0"/>
              </a:rPr>
              <a:t>β) </a:t>
            </a:r>
            <a:r>
              <a:rPr lang="el-GR" sz="2800" dirty="0" smtClean="0"/>
              <a:t>Η</a:t>
            </a:r>
            <a:r>
              <a:rPr lang="el-GR" sz="2800" dirty="0" smtClean="0">
                <a:cs typeface="Times New Roman" pitchFamily="18" charset="0"/>
              </a:rPr>
              <a:t> εγκυρότητα ή γνησιότητα</a:t>
            </a:r>
            <a:r>
              <a:rPr lang="el-GR" sz="2800" dirty="0" smtClean="0"/>
              <a:t> </a:t>
            </a:r>
            <a:r>
              <a:rPr lang="el-GR" sz="2800" dirty="0" smtClean="0">
                <a:cs typeface="Times New Roman" pitchFamily="18" charset="0"/>
              </a:rPr>
              <a:t>των</a:t>
            </a:r>
            <a:r>
              <a:rPr lang="el-GR" sz="2800" dirty="0" smtClean="0"/>
              <a:t> </a:t>
            </a:r>
            <a:r>
              <a:rPr lang="el-GR" sz="2800" dirty="0" smtClean="0">
                <a:cs typeface="Times New Roman" pitchFamily="18" charset="0"/>
              </a:rPr>
              <a:t>καταχωρημένων απαιτήσεων </a:t>
            </a:r>
          </a:p>
          <a:p>
            <a:pPr algn="just">
              <a:lnSpc>
                <a:spcPct val="80000"/>
              </a:lnSpc>
              <a:buNone/>
            </a:pPr>
            <a:r>
              <a:rPr lang="el-GR" sz="2800" dirty="0" smtClean="0">
                <a:cs typeface="Times New Roman" pitchFamily="18" charset="0"/>
              </a:rPr>
              <a:t>γ) </a:t>
            </a:r>
            <a:r>
              <a:rPr lang="el-GR" sz="2800" dirty="0" smtClean="0"/>
              <a:t>Η</a:t>
            </a:r>
            <a:r>
              <a:rPr lang="el-GR" sz="2800" dirty="0" smtClean="0">
                <a:cs typeface="Times New Roman" pitchFamily="18" charset="0"/>
              </a:rPr>
              <a:t>  αξία των</a:t>
            </a:r>
            <a:r>
              <a:rPr lang="el-GR" sz="2800" dirty="0" smtClean="0"/>
              <a:t> </a:t>
            </a:r>
            <a:r>
              <a:rPr lang="el-GR" sz="2800" dirty="0" smtClean="0">
                <a:cs typeface="Times New Roman" pitchFamily="18" charset="0"/>
              </a:rPr>
              <a:t>περιουσιακών αυτών στοιχείων </a:t>
            </a:r>
          </a:p>
          <a:p>
            <a:pPr algn="just">
              <a:lnSpc>
                <a:spcPct val="80000"/>
              </a:lnSpc>
              <a:buNone/>
            </a:pPr>
            <a:r>
              <a:rPr lang="el-GR" sz="2800" dirty="0" smtClean="0">
                <a:cs typeface="Times New Roman" pitchFamily="18" charset="0"/>
              </a:rPr>
              <a:t>δ) </a:t>
            </a:r>
            <a:r>
              <a:rPr lang="el-GR" sz="2800" dirty="0" smtClean="0"/>
              <a:t>Ο </a:t>
            </a:r>
            <a:r>
              <a:rPr lang="el-GR" sz="2800" dirty="0" smtClean="0">
                <a:cs typeface="Times New Roman" pitchFamily="18" charset="0"/>
              </a:rPr>
              <a:t>διαχωρισμό</a:t>
            </a:r>
            <a:r>
              <a:rPr lang="el-GR" sz="2800" dirty="0" smtClean="0"/>
              <a:t>ς</a:t>
            </a:r>
            <a:r>
              <a:rPr lang="el-GR" sz="2800" dirty="0" smtClean="0">
                <a:cs typeface="Times New Roman" pitchFamily="18" charset="0"/>
              </a:rPr>
              <a:t> των καταχωρημένων ποσών σε αξία</a:t>
            </a:r>
            <a:r>
              <a:rPr lang="el-GR" sz="2800" dirty="0" smtClean="0"/>
              <a:t> </a:t>
            </a:r>
            <a:r>
              <a:rPr lang="el-GR" sz="2800" dirty="0" smtClean="0">
                <a:cs typeface="Times New Roman" pitchFamily="18" charset="0"/>
              </a:rPr>
              <a:t>πωλήσεω</a:t>
            </a:r>
            <a:r>
              <a:rPr lang="el-GR" sz="2800" dirty="0" smtClean="0"/>
              <a:t>ν</a:t>
            </a:r>
            <a:r>
              <a:rPr lang="el-GR" sz="2800" dirty="0" smtClean="0">
                <a:cs typeface="Times New Roman" pitchFamily="18" charset="0"/>
              </a:rPr>
              <a:t> και  τόκ</a:t>
            </a:r>
            <a:r>
              <a:rPr lang="el-GR" sz="2800" dirty="0" smtClean="0"/>
              <a:t>ων</a:t>
            </a:r>
            <a:endParaRPr lang="el-GR" sz="2800"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pPr/>
              <a:t>10</a:t>
            </a:fld>
            <a:endParaRPr lang="el-GR" dirty="0"/>
          </a:p>
        </p:txBody>
      </p:sp>
    </p:spTree>
    <p:extLst>
      <p:ext uri="{BB962C8B-B14F-4D97-AF65-F5344CB8AC3E}">
        <p14:creationId xmlns:p14="http://schemas.microsoft.com/office/powerpoint/2010/main" xmlns="" val="379877080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pPr algn="l"/>
            <a:r>
              <a:rPr lang="el-GR" sz="2800" dirty="0" smtClean="0"/>
              <a:t>Διεξαγωγή Ελέγχου Επιχείρησης Α</a:t>
            </a:r>
            <a:r>
              <a:rPr lang="el-GR" sz="2000" dirty="0" smtClean="0"/>
              <a:t>΄</a:t>
            </a:r>
            <a:r>
              <a:rPr lang="el-GR" sz="2000" i="1" u="sng" dirty="0" smtClean="0"/>
              <a:t/>
            </a:r>
            <a:br>
              <a:rPr lang="el-GR" sz="2000" i="1" u="sng" dirty="0" smtClean="0"/>
            </a:br>
            <a:r>
              <a:rPr lang="el-GR" sz="2000" dirty="0" smtClean="0">
                <a:cs typeface="Times New Roman" charset="0"/>
              </a:rPr>
              <a:t>Έλεγχος Λογαριασμών Εισπρακτέων, Πωλήσεων,</a:t>
            </a:r>
            <a:r>
              <a:rPr lang="el-GR" sz="2000" dirty="0" smtClean="0"/>
              <a:t> </a:t>
            </a:r>
            <a:r>
              <a:rPr lang="el-GR" sz="2000" dirty="0" smtClean="0">
                <a:cs typeface="Times New Roman" charset="0"/>
              </a:rPr>
              <a:t>Αγορών, Αποθεμάτων</a:t>
            </a:r>
            <a:r>
              <a:rPr lang="el-GR" sz="2000" dirty="0" smtClean="0"/>
              <a:t>,</a:t>
            </a:r>
            <a:r>
              <a:rPr lang="el-GR" sz="2000" dirty="0" smtClean="0">
                <a:cs typeface="Times New Roman" charset="0"/>
              </a:rPr>
              <a:t> Κόστους Πωληθέντων</a:t>
            </a:r>
            <a:endParaRPr lang="el-GR" sz="2000" dirty="0">
              <a:latin typeface="+mn-lt"/>
            </a:endParaRPr>
          </a:p>
        </p:txBody>
      </p:sp>
      <p:sp>
        <p:nvSpPr>
          <p:cNvPr id="3" name="Θέση περιεχομένου 2"/>
          <p:cNvSpPr>
            <a:spLocks noGrp="1"/>
          </p:cNvSpPr>
          <p:nvPr>
            <p:ph idx="1"/>
          </p:nvPr>
        </p:nvSpPr>
        <p:spPr/>
        <p:txBody>
          <a:bodyPr>
            <a:normAutofit fontScale="70000" lnSpcReduction="20000"/>
          </a:bodyPr>
          <a:lstStyle/>
          <a:p>
            <a:pPr indent="0" algn="just">
              <a:lnSpc>
                <a:spcPct val="110000"/>
              </a:lnSpc>
              <a:buNone/>
            </a:pPr>
            <a:r>
              <a:rPr lang="el-GR" sz="2800" b="1" dirty="0" smtClean="0">
                <a:cs typeface="Times New Roman" pitchFamily="18" charset="0"/>
              </a:rPr>
              <a:t>Οι βασικοί  στόχοι των ελεγκτών κατά την εξέταση τ</a:t>
            </a:r>
            <a:r>
              <a:rPr lang="el-GR" sz="2800" b="1" dirty="0" smtClean="0"/>
              <a:t>ων</a:t>
            </a:r>
            <a:r>
              <a:rPr lang="el-GR" sz="2800" b="1" dirty="0" smtClean="0">
                <a:cs typeface="Times New Roman" pitchFamily="18" charset="0"/>
              </a:rPr>
              <a:t> </a:t>
            </a:r>
            <a:r>
              <a:rPr lang="el-GR" sz="2800" b="1" dirty="0" smtClean="0"/>
              <a:t>Α</a:t>
            </a:r>
            <a:r>
              <a:rPr lang="el-GR" sz="2800" b="1" dirty="0" smtClean="0">
                <a:cs typeface="Times New Roman" pitchFamily="18" charset="0"/>
              </a:rPr>
              <a:t>γορών είναι</a:t>
            </a:r>
            <a:r>
              <a:rPr lang="el-GR" sz="2800" b="1" dirty="0" smtClean="0"/>
              <a:t> </a:t>
            </a:r>
            <a:r>
              <a:rPr lang="el-GR" sz="2800" b="1" dirty="0" smtClean="0">
                <a:cs typeface="Times New Roman" pitchFamily="18" charset="0"/>
              </a:rPr>
              <a:t>να διαπιστώσουν ότι:</a:t>
            </a:r>
          </a:p>
          <a:p>
            <a:pPr indent="0" algn="just">
              <a:lnSpc>
                <a:spcPct val="110000"/>
              </a:lnSpc>
              <a:buNone/>
            </a:pPr>
            <a:r>
              <a:rPr lang="el-GR" sz="2800" dirty="0" smtClean="0">
                <a:cs typeface="Times New Roman" pitchFamily="18" charset="0"/>
              </a:rPr>
              <a:t>·     Πραγματοποιήθηκαν όλες οι Αγορές που εμφανίζονται στους λογαριασμούς</a:t>
            </a:r>
          </a:p>
          <a:p>
            <a:pPr indent="0" algn="just">
              <a:lnSpc>
                <a:spcPct val="110000"/>
              </a:lnSpc>
              <a:buNone/>
            </a:pPr>
            <a:r>
              <a:rPr lang="el-GR" sz="2800" dirty="0" smtClean="0">
                <a:cs typeface="Times New Roman" pitchFamily="18" charset="0"/>
              </a:rPr>
              <a:t>·     Υπάρχουν πράγματι οι αναγραφόμενες υποχρεώσεις</a:t>
            </a:r>
          </a:p>
          <a:p>
            <a:pPr indent="0" algn="just">
              <a:lnSpc>
                <a:spcPct val="110000"/>
              </a:lnSpc>
              <a:buNone/>
            </a:pPr>
            <a:r>
              <a:rPr lang="el-GR" sz="2800" dirty="0" smtClean="0">
                <a:cs typeface="Times New Roman" pitchFamily="18" charset="0"/>
              </a:rPr>
              <a:t>·    Πραγματοποιήθηκαν όλες οι πληρωμές που αναφέρονται στα βιβλία</a:t>
            </a:r>
          </a:p>
          <a:p>
            <a:pPr indent="0" algn="just">
              <a:lnSpc>
                <a:spcPct val="110000"/>
              </a:lnSpc>
              <a:buNone/>
            </a:pPr>
            <a:r>
              <a:rPr lang="el-GR" sz="2800" dirty="0" smtClean="0">
                <a:cs typeface="Times New Roman" pitchFamily="18" charset="0"/>
              </a:rPr>
              <a:t>·     Η καταχώρηση των συναλλαγών και  των  Υποχρεώσεων έγιναν σύμφωνα με τις λογιστικές αρχές</a:t>
            </a:r>
          </a:p>
          <a:p>
            <a:pPr indent="0" algn="just">
              <a:lnSpc>
                <a:spcPct val="110000"/>
              </a:lnSpc>
              <a:buNone/>
            </a:pPr>
            <a:r>
              <a:rPr lang="el-GR" sz="2800" dirty="0" smtClean="0">
                <a:cs typeface="Times New Roman" pitchFamily="18" charset="0"/>
              </a:rPr>
              <a:t>·     Η τήρηση και η παρουσίαση των λογαριασμών είναι σαφής και πλήρης</a:t>
            </a:r>
            <a:endParaRPr lang="el-GR" sz="2800" dirty="0" smtClean="0"/>
          </a:p>
          <a:p>
            <a:pPr marL="0" indent="0" algn="just">
              <a:lnSpc>
                <a:spcPct val="110000"/>
              </a:lnSpc>
              <a:buNone/>
            </a:pPr>
            <a:endParaRPr lang="el-GR" sz="2800"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pPr/>
              <a:t>11</a:t>
            </a:fld>
            <a:endParaRPr lang="el-GR" dirty="0"/>
          </a:p>
        </p:txBody>
      </p:sp>
    </p:spTree>
    <p:extLst>
      <p:ext uri="{BB962C8B-B14F-4D97-AF65-F5344CB8AC3E}">
        <p14:creationId xmlns:p14="http://schemas.microsoft.com/office/powerpoint/2010/main" xmlns="" val="379877080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pPr algn="l"/>
            <a:r>
              <a:rPr lang="el-GR" sz="2800" dirty="0" smtClean="0"/>
              <a:t>Διεξαγωγή Ελέγχου Επιχείρησης Α</a:t>
            </a:r>
            <a:r>
              <a:rPr lang="el-GR" sz="2000" dirty="0" smtClean="0"/>
              <a:t>΄</a:t>
            </a:r>
            <a:r>
              <a:rPr lang="el-GR" sz="2000" i="1" u="sng" dirty="0" smtClean="0"/>
              <a:t/>
            </a:r>
            <a:br>
              <a:rPr lang="el-GR" sz="2000" i="1" u="sng" dirty="0" smtClean="0"/>
            </a:br>
            <a:r>
              <a:rPr lang="el-GR" sz="2000" dirty="0" smtClean="0">
                <a:cs typeface="Times New Roman" charset="0"/>
              </a:rPr>
              <a:t>Έλεγχος Λογαριασμών Εισπρακτέων, Πωλήσεων,</a:t>
            </a:r>
            <a:r>
              <a:rPr lang="el-GR" sz="2000" dirty="0" smtClean="0"/>
              <a:t> </a:t>
            </a:r>
            <a:r>
              <a:rPr lang="el-GR" sz="2000" dirty="0" smtClean="0">
                <a:cs typeface="Times New Roman" charset="0"/>
              </a:rPr>
              <a:t>Αγορών, Αποθεμάτων</a:t>
            </a:r>
            <a:r>
              <a:rPr lang="el-GR" sz="2000" dirty="0" smtClean="0"/>
              <a:t>,</a:t>
            </a:r>
            <a:r>
              <a:rPr lang="el-GR" sz="2000" dirty="0" smtClean="0">
                <a:cs typeface="Times New Roman" charset="0"/>
              </a:rPr>
              <a:t> Κόστους Πωληθέντων</a:t>
            </a:r>
            <a:endParaRPr lang="el-GR" sz="2000" dirty="0"/>
          </a:p>
        </p:txBody>
      </p:sp>
      <p:sp>
        <p:nvSpPr>
          <p:cNvPr id="3" name="Θέση περιεχομένου 2"/>
          <p:cNvSpPr>
            <a:spLocks noGrp="1"/>
          </p:cNvSpPr>
          <p:nvPr>
            <p:ph idx="1"/>
          </p:nvPr>
        </p:nvSpPr>
        <p:spPr>
          <a:xfrm>
            <a:off x="457200" y="1333500"/>
            <a:ext cx="8229600" cy="4116288"/>
          </a:xfrm>
        </p:spPr>
        <p:txBody>
          <a:bodyPr>
            <a:normAutofit fontScale="62500" lnSpcReduction="20000"/>
          </a:bodyPr>
          <a:lstStyle/>
          <a:p>
            <a:pPr indent="0" algn="just">
              <a:lnSpc>
                <a:spcPct val="110000"/>
              </a:lnSpc>
              <a:buNone/>
            </a:pPr>
            <a:r>
              <a:rPr lang="el-GR" sz="2800" b="1" dirty="0" smtClean="0">
                <a:cs typeface="Times New Roman" pitchFamily="18" charset="0"/>
              </a:rPr>
              <a:t>Ο Ελεγκτής εστιάζει την προσοχή του στον έλεγχο τυχόν λαθών ή παραλείψεων όπως</a:t>
            </a:r>
            <a:r>
              <a:rPr lang="el-GR" sz="2800" dirty="0" smtClean="0">
                <a:cs typeface="Times New Roman" pitchFamily="18" charset="0"/>
              </a:rPr>
              <a:t>:</a:t>
            </a:r>
            <a:endParaRPr lang="el-GR" sz="2800" b="1" dirty="0" smtClean="0">
              <a:cs typeface="Times New Roman" pitchFamily="18" charset="0"/>
            </a:endParaRPr>
          </a:p>
          <a:p>
            <a:pPr indent="0" algn="just">
              <a:lnSpc>
                <a:spcPct val="110000"/>
              </a:lnSpc>
              <a:buNone/>
            </a:pPr>
            <a:r>
              <a:rPr lang="el-GR" sz="2800" dirty="0" smtClean="0">
                <a:latin typeface="Wingdings" pitchFamily="2" charset="2"/>
                <a:cs typeface="Times New Roman" pitchFamily="18" charset="0"/>
              </a:rPr>
              <a:t>ü</a:t>
            </a:r>
            <a:r>
              <a:rPr lang="el-GR" sz="2800" dirty="0" smtClean="0">
                <a:cs typeface="Times New Roman" pitchFamily="18" charset="0"/>
              </a:rPr>
              <a:t>      Να παραγγελθεί λάθος ποσότητα ή ακατάλληλη ποιότητα εμπορευμάτων</a:t>
            </a:r>
            <a:endParaRPr lang="el-GR" sz="2800" b="1" dirty="0" smtClean="0">
              <a:cs typeface="Times New Roman" pitchFamily="18" charset="0"/>
            </a:endParaRPr>
          </a:p>
          <a:p>
            <a:pPr indent="0" algn="just">
              <a:lnSpc>
                <a:spcPct val="110000"/>
              </a:lnSpc>
              <a:buNone/>
            </a:pPr>
            <a:r>
              <a:rPr lang="el-GR" sz="2800" dirty="0" smtClean="0">
                <a:latin typeface="Wingdings" pitchFamily="2" charset="2"/>
                <a:cs typeface="Times New Roman" pitchFamily="18" charset="0"/>
              </a:rPr>
              <a:t>ü</a:t>
            </a:r>
            <a:r>
              <a:rPr lang="el-GR" sz="2800" dirty="0" smtClean="0">
                <a:cs typeface="Times New Roman" pitchFamily="18" charset="0"/>
              </a:rPr>
              <a:t>      Να γίνουν αγορές χωρίς έγκριση ή από μη εγκεκριμένους Προμηθευτές</a:t>
            </a:r>
            <a:endParaRPr lang="el-GR" sz="2800" b="1" dirty="0" smtClean="0">
              <a:cs typeface="Times New Roman" pitchFamily="18" charset="0"/>
            </a:endParaRPr>
          </a:p>
          <a:p>
            <a:pPr indent="0" algn="just">
              <a:lnSpc>
                <a:spcPct val="110000"/>
              </a:lnSpc>
              <a:buNone/>
            </a:pPr>
            <a:r>
              <a:rPr lang="el-GR" sz="2800" dirty="0" smtClean="0">
                <a:latin typeface="Wingdings" pitchFamily="2" charset="2"/>
                <a:cs typeface="Times New Roman" pitchFamily="18" charset="0"/>
              </a:rPr>
              <a:t>ü</a:t>
            </a:r>
            <a:r>
              <a:rPr lang="el-GR" sz="2800" dirty="0" smtClean="0">
                <a:cs typeface="Times New Roman" pitchFamily="18" charset="0"/>
              </a:rPr>
              <a:t>      Να γίνουν αγορές με έγκριση αλλά από μη αρμόδιο πρόσωπο</a:t>
            </a:r>
            <a:endParaRPr lang="el-GR" sz="2800" b="1" dirty="0" smtClean="0">
              <a:cs typeface="Times New Roman" pitchFamily="18" charset="0"/>
            </a:endParaRPr>
          </a:p>
          <a:p>
            <a:pPr indent="0" algn="just">
              <a:lnSpc>
                <a:spcPct val="110000"/>
              </a:lnSpc>
              <a:buNone/>
            </a:pPr>
            <a:r>
              <a:rPr lang="el-GR" sz="2800" dirty="0" smtClean="0">
                <a:latin typeface="Wingdings" pitchFamily="2" charset="2"/>
                <a:cs typeface="Times New Roman" pitchFamily="18" charset="0"/>
              </a:rPr>
              <a:t>ü</a:t>
            </a:r>
            <a:r>
              <a:rPr lang="el-GR" sz="2800" dirty="0" smtClean="0">
                <a:cs typeface="Times New Roman" pitchFamily="18" charset="0"/>
              </a:rPr>
              <a:t>      Να παραληφθούν εμπορεύματα κακής ποιότητας ή που δεν είχαν καθόλου παραγγελθεί</a:t>
            </a:r>
            <a:endParaRPr lang="el-GR" sz="2800" b="1" dirty="0" smtClean="0">
              <a:cs typeface="Times New Roman" pitchFamily="18" charset="0"/>
            </a:endParaRPr>
          </a:p>
          <a:p>
            <a:pPr indent="0" algn="just">
              <a:lnSpc>
                <a:spcPct val="110000"/>
              </a:lnSpc>
              <a:buNone/>
            </a:pPr>
            <a:r>
              <a:rPr lang="el-GR" sz="2800" dirty="0" smtClean="0">
                <a:latin typeface="Wingdings" pitchFamily="2" charset="2"/>
                <a:cs typeface="Times New Roman" pitchFamily="18" charset="0"/>
              </a:rPr>
              <a:t>ü</a:t>
            </a:r>
            <a:r>
              <a:rPr lang="el-GR" sz="2800" dirty="0" smtClean="0">
                <a:cs typeface="Times New Roman" pitchFamily="18" charset="0"/>
              </a:rPr>
              <a:t>      Να γίνει λάθος καταμέτρηση στην παραλαβή</a:t>
            </a:r>
            <a:endParaRPr lang="el-GR" sz="2800" b="1" dirty="0" smtClean="0">
              <a:cs typeface="Times New Roman" pitchFamily="18" charset="0"/>
            </a:endParaRPr>
          </a:p>
          <a:p>
            <a:pPr indent="0" algn="just">
              <a:lnSpc>
                <a:spcPct val="110000"/>
              </a:lnSpc>
              <a:buNone/>
            </a:pPr>
            <a:r>
              <a:rPr lang="el-GR" sz="2800" dirty="0" smtClean="0">
                <a:latin typeface="Wingdings" pitchFamily="2" charset="2"/>
                <a:cs typeface="Times New Roman" pitchFamily="18" charset="0"/>
              </a:rPr>
              <a:t>ü</a:t>
            </a:r>
            <a:r>
              <a:rPr lang="el-GR" sz="2800" dirty="0" smtClean="0">
                <a:cs typeface="Times New Roman" pitchFamily="18" charset="0"/>
              </a:rPr>
              <a:t>      Να υπάρχουν λάθη στα Τιμολόγια των Προμηθευτών</a:t>
            </a:r>
            <a:endParaRPr lang="el-GR" sz="2800" b="1" dirty="0" smtClean="0">
              <a:cs typeface="Times New Roman" pitchFamily="18" charset="0"/>
            </a:endParaRPr>
          </a:p>
          <a:p>
            <a:pPr indent="0" algn="just">
              <a:lnSpc>
                <a:spcPct val="110000"/>
              </a:lnSpc>
              <a:buNone/>
            </a:pPr>
            <a:r>
              <a:rPr lang="el-GR" sz="2800" dirty="0" smtClean="0">
                <a:latin typeface="Wingdings" pitchFamily="2" charset="2"/>
                <a:cs typeface="Times New Roman" pitchFamily="18" charset="0"/>
              </a:rPr>
              <a:t>ü</a:t>
            </a:r>
            <a:r>
              <a:rPr lang="el-GR" sz="2800" dirty="0" smtClean="0">
                <a:cs typeface="Times New Roman" pitchFamily="18" charset="0"/>
              </a:rPr>
              <a:t>      Να μην γίνει πλήρης καταχώρηση των συναλλαγών στα βιβλία</a:t>
            </a:r>
            <a:endParaRPr lang="el-GR" sz="2800" b="1" dirty="0" smtClean="0">
              <a:cs typeface="Times New Roman" pitchFamily="18" charset="0"/>
            </a:endParaRP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pPr/>
              <a:t>12</a:t>
            </a:fld>
            <a:endParaRPr lang="el-GR" dirty="0"/>
          </a:p>
        </p:txBody>
      </p:sp>
    </p:spTree>
    <p:extLst>
      <p:ext uri="{BB962C8B-B14F-4D97-AF65-F5344CB8AC3E}">
        <p14:creationId xmlns:p14="http://schemas.microsoft.com/office/powerpoint/2010/main" xmlns="" val="379877080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Βιβλιογραφία</a:t>
            </a:r>
            <a:endParaRPr lang="el-GR" dirty="0"/>
          </a:p>
        </p:txBody>
      </p:sp>
      <p:sp>
        <p:nvSpPr>
          <p:cNvPr id="3" name="Θέση περιεχομένου 2"/>
          <p:cNvSpPr>
            <a:spLocks noGrp="1"/>
          </p:cNvSpPr>
          <p:nvPr>
            <p:ph idx="1"/>
          </p:nvPr>
        </p:nvSpPr>
        <p:spPr>
          <a:xfrm>
            <a:off x="437785" y="1300518"/>
            <a:ext cx="8240150" cy="3852804"/>
          </a:xfrm>
        </p:spPr>
        <p:txBody>
          <a:bodyPr>
            <a:noAutofit/>
          </a:bodyPr>
          <a:lstStyle/>
          <a:p>
            <a:pPr fontAlgn="base">
              <a:lnSpc>
                <a:spcPct val="80000"/>
              </a:lnSpc>
              <a:buNone/>
            </a:pPr>
            <a:r>
              <a:rPr lang="el-GR" sz="1400" dirty="0" smtClean="0"/>
              <a:t>ΕΛΛΗΝΙΚΗ</a:t>
            </a:r>
          </a:p>
          <a:p>
            <a:pPr fontAlgn="base">
              <a:lnSpc>
                <a:spcPct val="80000"/>
              </a:lnSpc>
              <a:buNone/>
            </a:pPr>
            <a:r>
              <a:rPr lang="el-GR" sz="1400" dirty="0" err="1" smtClean="0"/>
              <a:t>Αισιοπούλου</a:t>
            </a:r>
            <a:r>
              <a:rPr lang="el-GR" sz="1400" dirty="0" smtClean="0"/>
              <a:t> Κ. (1980) «Το Σύστημα Εσωτερικού Ελέγχου» Αθήνα</a:t>
            </a:r>
          </a:p>
          <a:p>
            <a:pPr fontAlgn="base">
              <a:lnSpc>
                <a:spcPct val="80000"/>
              </a:lnSpc>
              <a:buNone/>
            </a:pPr>
            <a:r>
              <a:rPr lang="el-GR" sz="1400" dirty="0" err="1" smtClean="0"/>
              <a:t>Γρηγοράκου</a:t>
            </a:r>
            <a:r>
              <a:rPr lang="el-GR" sz="1400" dirty="0" smtClean="0"/>
              <a:t> Θ. (1989) «Γενικές Αρχές Ελεγκτικής» Αθήνα</a:t>
            </a:r>
          </a:p>
          <a:p>
            <a:pPr fontAlgn="base">
              <a:lnSpc>
                <a:spcPct val="80000"/>
              </a:lnSpc>
              <a:buNone/>
            </a:pPr>
            <a:r>
              <a:rPr lang="el-GR" sz="1400" dirty="0" smtClean="0"/>
              <a:t>Καζαντζής Χρήστος,  (2006) Ελεγκτική &amp; Εσωτερικός Έλεγχος, Εκδόσεις </a:t>
            </a:r>
            <a:r>
              <a:rPr lang="el-GR" sz="1400" dirty="0" err="1" smtClean="0"/>
              <a:t>Business</a:t>
            </a:r>
            <a:r>
              <a:rPr lang="el-GR" sz="1400" dirty="0" smtClean="0"/>
              <a:t> </a:t>
            </a:r>
            <a:r>
              <a:rPr lang="el-GR" sz="1400" dirty="0" err="1" smtClean="0"/>
              <a:t>plus</a:t>
            </a:r>
            <a:endParaRPr lang="el-GR" sz="1400" dirty="0" smtClean="0"/>
          </a:p>
          <a:p>
            <a:pPr fontAlgn="base">
              <a:lnSpc>
                <a:spcPct val="80000"/>
              </a:lnSpc>
              <a:buNone/>
            </a:pPr>
            <a:r>
              <a:rPr lang="el-GR" sz="1400" dirty="0" err="1" smtClean="0"/>
              <a:t>Κάντζος</a:t>
            </a:r>
            <a:r>
              <a:rPr lang="el-GR" sz="1400" dirty="0" smtClean="0"/>
              <a:t> Κωνσταντίνος, </a:t>
            </a:r>
            <a:r>
              <a:rPr lang="el-GR" sz="1400" dirty="0" err="1" smtClean="0"/>
              <a:t>Χονδράκη</a:t>
            </a:r>
            <a:r>
              <a:rPr lang="el-GR" sz="1400" dirty="0" smtClean="0"/>
              <a:t> Αθηνά (2006)  «Ελεγκτική - Θεωρία και πρακτική» Εκδόσεις </a:t>
            </a:r>
            <a:r>
              <a:rPr lang="el-GR" sz="1400" dirty="0" err="1" smtClean="0"/>
              <a:t>Σταμούλη</a:t>
            </a:r>
            <a:r>
              <a:rPr lang="el-GR" sz="1400" dirty="0" smtClean="0"/>
              <a:t>, Αθήνα</a:t>
            </a:r>
          </a:p>
          <a:p>
            <a:pPr fontAlgn="base">
              <a:lnSpc>
                <a:spcPct val="80000"/>
              </a:lnSpc>
              <a:buNone/>
            </a:pPr>
            <a:r>
              <a:rPr lang="el-GR" sz="1400" dirty="0" err="1" smtClean="0"/>
              <a:t>Κάντζου</a:t>
            </a:r>
            <a:r>
              <a:rPr lang="el-GR" sz="1400" dirty="0" smtClean="0"/>
              <a:t> Κ. (1998) «Ελεγκτική- Θεωρία και Πρακτική» Αθήνα</a:t>
            </a:r>
          </a:p>
          <a:p>
            <a:pPr fontAlgn="base">
              <a:lnSpc>
                <a:spcPct val="80000"/>
              </a:lnSpc>
              <a:buNone/>
            </a:pPr>
            <a:r>
              <a:rPr lang="el-GR" sz="1400" dirty="0" smtClean="0"/>
              <a:t>Καραγιάννη Δ. (1980) «Παραδείγματα εφαρμογής και Ανάλυσης του Γ.Λ.Σ.» Αθήνα</a:t>
            </a:r>
          </a:p>
          <a:p>
            <a:pPr fontAlgn="base">
              <a:lnSpc>
                <a:spcPct val="80000"/>
              </a:lnSpc>
              <a:buNone/>
            </a:pPr>
            <a:r>
              <a:rPr lang="el-GR" sz="1400" dirty="0" err="1" smtClean="0"/>
              <a:t>Καραμάνης</a:t>
            </a:r>
            <a:r>
              <a:rPr lang="el-GR" sz="1400" dirty="0" smtClean="0"/>
              <a:t> Κωνσταντίνος, (2008) «Σύγχρονη Ελεγκτική» Εκδόσεις ΟΠΑ, Αθήνα</a:t>
            </a:r>
          </a:p>
          <a:p>
            <a:pPr fontAlgn="base">
              <a:lnSpc>
                <a:spcPct val="80000"/>
              </a:lnSpc>
              <a:buNone/>
            </a:pPr>
            <a:r>
              <a:rPr lang="el-GR" sz="1400" dirty="0" err="1" smtClean="0"/>
              <a:t>Νεγκάκης</a:t>
            </a:r>
            <a:r>
              <a:rPr lang="el-GR" sz="1400" dirty="0" smtClean="0"/>
              <a:t> Χρ.,</a:t>
            </a:r>
            <a:r>
              <a:rPr lang="en-US" sz="1400" dirty="0" smtClean="0"/>
              <a:t> </a:t>
            </a:r>
            <a:r>
              <a:rPr lang="el-GR" sz="1400" dirty="0" err="1" smtClean="0"/>
              <a:t>Ταχυνάκης</a:t>
            </a:r>
            <a:r>
              <a:rPr lang="el-GR" sz="1400" dirty="0" smtClean="0"/>
              <a:t> Παν., (2012)  «Σύγχρονα Θέματα Ελεγκτικής και Εσωτερικού Ελέγχου» , Εκδόσεις Α. Κοντού</a:t>
            </a:r>
          </a:p>
          <a:p>
            <a:pPr fontAlgn="base">
              <a:lnSpc>
                <a:spcPct val="80000"/>
              </a:lnSpc>
              <a:buNone/>
            </a:pPr>
            <a:r>
              <a:rPr lang="el-GR" sz="1400" dirty="0" smtClean="0"/>
              <a:t>Παπά Α. (1990) «Ελεγκτική» Αθήνα</a:t>
            </a:r>
          </a:p>
          <a:p>
            <a:pPr fontAlgn="base">
              <a:lnSpc>
                <a:spcPct val="80000"/>
              </a:lnSpc>
              <a:buNone/>
            </a:pPr>
            <a:r>
              <a:rPr lang="el-GR" sz="1400" dirty="0" smtClean="0"/>
              <a:t>Παπαδάτου Θεοδώρα, (2005) «Εσωτερικός και εξωτερικός έλεγχος ανωνύμων εταιρειών», Εκδόσεις </a:t>
            </a:r>
            <a:r>
              <a:rPr lang="el-GR" sz="1400" dirty="0" err="1" smtClean="0"/>
              <a:t>Σάκουλα</a:t>
            </a:r>
            <a:r>
              <a:rPr lang="el-GR" sz="1400" dirty="0" smtClean="0"/>
              <a:t>, Αθήνα</a:t>
            </a:r>
          </a:p>
          <a:p>
            <a:pPr marL="447675" indent="-447675" algn="just">
              <a:lnSpc>
                <a:spcPct val="80000"/>
              </a:lnSpc>
              <a:spcBef>
                <a:spcPts val="0"/>
              </a:spcBef>
              <a:spcAft>
                <a:spcPts val="0"/>
              </a:spcAft>
              <a:buClr>
                <a:srgbClr val="000000"/>
              </a:buClr>
              <a:buSzPts val="1200"/>
              <a:buNone/>
            </a:pPr>
            <a:endParaRPr lang="el-GR" sz="1400" dirty="0" smtClean="0">
              <a:solidFill>
                <a:prstClr val="white">
                  <a:lumMod val="50000"/>
                </a:prstClr>
              </a:solidFill>
              <a:ea typeface="Arial Unicode MS"/>
              <a:cs typeface="Times New Roman" pitchFamily="18" charset="0"/>
            </a:endParaRPr>
          </a:p>
          <a:p>
            <a:pPr marL="447675" indent="-447675" algn="just">
              <a:lnSpc>
                <a:spcPts val="2065"/>
              </a:lnSpc>
              <a:spcBef>
                <a:spcPts val="0"/>
              </a:spcBef>
              <a:spcAft>
                <a:spcPts val="0"/>
              </a:spcAft>
              <a:buClr>
                <a:srgbClr val="000000"/>
              </a:buClr>
              <a:buSzPts val="1200"/>
              <a:buNone/>
            </a:pPr>
            <a:endParaRPr lang="el-GR" sz="1400" dirty="0">
              <a:solidFill>
                <a:prstClr val="white">
                  <a:lumMod val="50000"/>
                </a:prstClr>
              </a:solidFill>
              <a:ea typeface="Arial Unicode MS"/>
              <a:cs typeface="Times New Roman" pitchFamily="18" charset="0"/>
            </a:endParaRPr>
          </a:p>
        </p:txBody>
      </p:sp>
    </p:spTree>
    <p:extLst>
      <p:ext uri="{BB962C8B-B14F-4D97-AF65-F5344CB8AC3E}">
        <p14:creationId xmlns:p14="http://schemas.microsoft.com/office/powerpoint/2010/main" xmlns="" val="419138827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67544" y="0"/>
            <a:ext cx="8229600" cy="952500"/>
          </a:xfrm>
        </p:spPr>
        <p:txBody>
          <a:bodyPr/>
          <a:lstStyle/>
          <a:p>
            <a:r>
              <a:rPr lang="el-GR" dirty="0" smtClean="0"/>
              <a:t>Βιβλιογραφία</a:t>
            </a:r>
            <a:endParaRPr lang="el-GR" dirty="0"/>
          </a:p>
        </p:txBody>
      </p:sp>
      <p:sp>
        <p:nvSpPr>
          <p:cNvPr id="3" name="Θέση περιεχομένου 2"/>
          <p:cNvSpPr>
            <a:spLocks noGrp="1"/>
          </p:cNvSpPr>
          <p:nvPr>
            <p:ph idx="1"/>
          </p:nvPr>
        </p:nvSpPr>
        <p:spPr>
          <a:xfrm>
            <a:off x="395536" y="841276"/>
            <a:ext cx="8240150" cy="3852804"/>
          </a:xfrm>
        </p:spPr>
        <p:txBody>
          <a:bodyPr>
            <a:noAutofit/>
          </a:bodyPr>
          <a:lstStyle/>
          <a:p>
            <a:pPr fontAlgn="base">
              <a:lnSpc>
                <a:spcPct val="80000"/>
              </a:lnSpc>
              <a:buNone/>
            </a:pPr>
            <a:r>
              <a:rPr lang="el-GR" sz="1400" dirty="0" smtClean="0"/>
              <a:t>ΕΛΛΗΝΙΚΗ</a:t>
            </a:r>
          </a:p>
          <a:p>
            <a:pPr fontAlgn="base">
              <a:lnSpc>
                <a:spcPct val="80000"/>
              </a:lnSpc>
              <a:buNone/>
            </a:pPr>
            <a:r>
              <a:rPr lang="el-GR" sz="1400" dirty="0" smtClean="0"/>
              <a:t>Παπαδοπούλου Ε. (1982) «Φοροδιαφυγή-</a:t>
            </a:r>
            <a:r>
              <a:rPr lang="el-GR" sz="1400" dirty="0" err="1" smtClean="0"/>
              <a:t>Φορολογικ</a:t>
            </a:r>
            <a:r>
              <a:rPr lang="el-GR" sz="1400" dirty="0" smtClean="0"/>
              <a:t>ή Λογιστική- Ελεγκτική» Αθήνα</a:t>
            </a:r>
          </a:p>
          <a:p>
            <a:pPr fontAlgn="base">
              <a:lnSpc>
                <a:spcPct val="80000"/>
              </a:lnSpc>
              <a:buNone/>
            </a:pPr>
            <a:r>
              <a:rPr lang="el-GR" sz="1400" dirty="0" err="1" smtClean="0"/>
              <a:t>Σακκκέλη</a:t>
            </a:r>
            <a:r>
              <a:rPr lang="el-GR" sz="1400" dirty="0" smtClean="0"/>
              <a:t> Ε. (1987) «Λογιστική και Ελεγκτική των Εμπορικών Τραπεζών» , Εκδόσεις</a:t>
            </a:r>
            <a:r>
              <a:rPr lang="en-US" sz="1400" dirty="0" smtClean="0"/>
              <a:t> </a:t>
            </a:r>
            <a:r>
              <a:rPr lang="el-GR" sz="1400" dirty="0" err="1" smtClean="0"/>
              <a:t>Βρύκους</a:t>
            </a:r>
            <a:r>
              <a:rPr lang="el-GR" sz="1400" dirty="0" smtClean="0"/>
              <a:t>, Αθήνα</a:t>
            </a:r>
          </a:p>
          <a:p>
            <a:pPr fontAlgn="base">
              <a:lnSpc>
                <a:spcPct val="80000"/>
              </a:lnSpc>
              <a:buNone/>
            </a:pPr>
            <a:r>
              <a:rPr lang="el-GR" sz="1400" dirty="0" smtClean="0"/>
              <a:t>Σκόρδου Β. (1987)«Φορολογική Ελεγκτική» Αθήνα</a:t>
            </a:r>
          </a:p>
          <a:p>
            <a:pPr fontAlgn="base">
              <a:lnSpc>
                <a:spcPct val="80000"/>
              </a:lnSpc>
              <a:buNone/>
            </a:pPr>
            <a:r>
              <a:rPr lang="el-GR" sz="1400" dirty="0" smtClean="0"/>
              <a:t>Τερζάκη Γ. (1985) «Φορολογική Ελεγκτική» Αθήνα</a:t>
            </a:r>
          </a:p>
          <a:p>
            <a:pPr fontAlgn="base">
              <a:lnSpc>
                <a:spcPct val="80000"/>
              </a:lnSpc>
              <a:buNone/>
            </a:pPr>
            <a:r>
              <a:rPr lang="el-GR" sz="1400" dirty="0" err="1" smtClean="0"/>
              <a:t>Τσακλάγκανου</a:t>
            </a:r>
            <a:r>
              <a:rPr lang="el-GR" sz="1400" dirty="0" smtClean="0"/>
              <a:t> Α. (1994) «Ελεγκτική» Θεσσαλονίκη</a:t>
            </a:r>
          </a:p>
          <a:p>
            <a:pPr fontAlgn="base">
              <a:lnSpc>
                <a:spcPct val="80000"/>
              </a:lnSpc>
              <a:buNone/>
            </a:pPr>
            <a:r>
              <a:rPr lang="el-GR" sz="1400" dirty="0" smtClean="0"/>
              <a:t>Φίλιου Β. (1984) «Η Κοινωνικοοικονομική Λογιστική» , Εκδόσεις ΚΕΠΕ, Αθήνα</a:t>
            </a:r>
            <a:endParaRPr lang="en-US" sz="1400" dirty="0" smtClean="0"/>
          </a:p>
          <a:p>
            <a:pPr fontAlgn="base">
              <a:lnSpc>
                <a:spcPct val="80000"/>
              </a:lnSpc>
              <a:buNone/>
            </a:pPr>
            <a:r>
              <a:rPr lang="el-GR" sz="1400" dirty="0" smtClean="0"/>
              <a:t>ΞΕΝΗ</a:t>
            </a:r>
          </a:p>
          <a:p>
            <a:pPr fontAlgn="base">
              <a:lnSpc>
                <a:spcPct val="80000"/>
              </a:lnSpc>
              <a:buNone/>
            </a:pPr>
            <a:r>
              <a:rPr lang="el-GR" sz="1400" dirty="0" smtClean="0"/>
              <a:t> </a:t>
            </a:r>
            <a:r>
              <a:rPr lang="en-US" sz="1400" dirty="0" smtClean="0"/>
              <a:t>James van Horne “Fundamentals of Financial Management”  N.Y. 1980</a:t>
            </a:r>
          </a:p>
          <a:p>
            <a:pPr fontAlgn="base">
              <a:lnSpc>
                <a:spcPct val="80000"/>
              </a:lnSpc>
              <a:buNone/>
            </a:pPr>
            <a:r>
              <a:rPr lang="en-US" sz="1400" dirty="0" err="1" smtClean="0"/>
              <a:t>Meigs</a:t>
            </a:r>
            <a:r>
              <a:rPr lang="en-US" sz="1400" dirty="0" smtClean="0"/>
              <a:t> </a:t>
            </a:r>
            <a:r>
              <a:rPr lang="en-US" sz="1400" dirty="0" err="1" smtClean="0"/>
              <a:t>W.,Larsen</a:t>
            </a:r>
            <a:r>
              <a:rPr lang="en-US" sz="1400" dirty="0" smtClean="0"/>
              <a:t> J., </a:t>
            </a:r>
            <a:r>
              <a:rPr lang="en-US" sz="1400" dirty="0" err="1" smtClean="0"/>
              <a:t>Meigs</a:t>
            </a:r>
            <a:r>
              <a:rPr lang="en-US" sz="1400" dirty="0" smtClean="0"/>
              <a:t> R. , “Principles of Auditing” N.Y. 1985</a:t>
            </a:r>
          </a:p>
          <a:p>
            <a:pPr fontAlgn="base">
              <a:lnSpc>
                <a:spcPct val="80000"/>
              </a:lnSpc>
              <a:buNone/>
            </a:pPr>
            <a:r>
              <a:rPr lang="en-US" sz="1400" dirty="0" smtClean="0"/>
              <a:t>Miller m., Bailey L., “GAAS-Guide” N.Y. 1985</a:t>
            </a:r>
          </a:p>
          <a:p>
            <a:pPr fontAlgn="base">
              <a:lnSpc>
                <a:spcPct val="80000"/>
              </a:lnSpc>
              <a:buNone/>
            </a:pPr>
            <a:r>
              <a:rPr lang="en-US" sz="1400" dirty="0" err="1" smtClean="0"/>
              <a:t>Ricchiute</a:t>
            </a:r>
            <a:r>
              <a:rPr lang="en-US" sz="1400" dirty="0" smtClean="0"/>
              <a:t> D., “Auditing” N.Y. 1989</a:t>
            </a:r>
          </a:p>
          <a:p>
            <a:pPr fontAlgn="base">
              <a:lnSpc>
                <a:spcPct val="80000"/>
              </a:lnSpc>
              <a:buNone/>
            </a:pPr>
            <a:r>
              <a:rPr lang="en-US" sz="1400" dirty="0" smtClean="0"/>
              <a:t>Sawyer L.B., “The Practice of Modern Internal Auditing” N.Y. 1973</a:t>
            </a:r>
          </a:p>
          <a:p>
            <a:pPr fontAlgn="base">
              <a:lnSpc>
                <a:spcPct val="80000"/>
              </a:lnSpc>
              <a:buNone/>
            </a:pPr>
            <a:r>
              <a:rPr lang="en-US" sz="1400" dirty="0" smtClean="0"/>
              <a:t>Taylor D., </a:t>
            </a:r>
            <a:r>
              <a:rPr lang="en-US" sz="1400" dirty="0" err="1" smtClean="0"/>
              <a:t>Glezen</a:t>
            </a:r>
            <a:r>
              <a:rPr lang="en-US" sz="1400" dirty="0" smtClean="0"/>
              <a:t> G., “Auditing” N.Y. 1985</a:t>
            </a:r>
          </a:p>
          <a:p>
            <a:pPr fontAlgn="base">
              <a:lnSpc>
                <a:spcPct val="80000"/>
              </a:lnSpc>
              <a:buNone/>
            </a:pPr>
            <a:r>
              <a:rPr lang="en-US" sz="1400" dirty="0" smtClean="0"/>
              <a:t>Wallace W.A. “Auditing” N.Y. 1986</a:t>
            </a:r>
            <a:r>
              <a:rPr lang="el-GR" sz="1400" dirty="0" smtClean="0"/>
              <a:t> </a:t>
            </a:r>
          </a:p>
          <a:p>
            <a:pPr marL="447675" indent="-447675" algn="just">
              <a:lnSpc>
                <a:spcPts val="2065"/>
              </a:lnSpc>
              <a:spcBef>
                <a:spcPts val="0"/>
              </a:spcBef>
              <a:spcAft>
                <a:spcPts val="0"/>
              </a:spcAft>
              <a:buClr>
                <a:srgbClr val="000000"/>
              </a:buClr>
              <a:buSzPts val="1200"/>
              <a:buNone/>
            </a:pPr>
            <a:endParaRPr lang="el-GR" sz="1400" dirty="0">
              <a:solidFill>
                <a:prstClr val="white">
                  <a:lumMod val="50000"/>
                </a:prstClr>
              </a:solidFill>
              <a:ea typeface="Arial Unicode MS"/>
              <a:cs typeface="Times New Roman" pitchFamily="18" charset="0"/>
            </a:endParaRPr>
          </a:p>
        </p:txBody>
      </p:sp>
    </p:spTree>
    <p:extLst>
      <p:ext uri="{BB962C8B-B14F-4D97-AF65-F5344CB8AC3E}">
        <p14:creationId xmlns:p14="http://schemas.microsoft.com/office/powerpoint/2010/main" xmlns="" val="419138827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Ορθογώνιο 5"/>
          <p:cNvSpPr/>
          <p:nvPr/>
        </p:nvSpPr>
        <p:spPr>
          <a:xfrm>
            <a:off x="0" y="5521572"/>
            <a:ext cx="9144000" cy="193431"/>
          </a:xfrm>
          <a:prstGeom prst="rect">
            <a:avLst/>
          </a:prstGeom>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a:ln w="0"/>
              <a:solidFill>
                <a:schemeClr val="tx1"/>
              </a:solidFill>
              <a:effectLst>
                <a:outerShdw blurRad="38100" dist="19050" dir="2700000" algn="tl" rotWithShape="0">
                  <a:schemeClr val="dk1">
                    <a:alpha val="40000"/>
                  </a:schemeClr>
                </a:outerShdw>
              </a:effectLst>
            </a:endParaRPr>
          </a:p>
        </p:txBody>
      </p:sp>
      <p:sp>
        <p:nvSpPr>
          <p:cNvPr id="7" name="TextBox 6"/>
          <p:cNvSpPr txBox="1"/>
          <p:nvPr/>
        </p:nvSpPr>
        <p:spPr>
          <a:xfrm>
            <a:off x="618100" y="5474677"/>
            <a:ext cx="7970227" cy="646329"/>
          </a:xfrm>
          <a:prstGeom prst="rect">
            <a:avLst/>
          </a:prstGeom>
          <a:noFill/>
        </p:spPr>
        <p:txBody>
          <a:bodyPr wrap="square" lIns="91436" tIns="45719" rIns="91436" bIns="45719" rtlCol="0">
            <a:spAutoFit/>
          </a:bodyPr>
          <a:lstStyle/>
          <a:p>
            <a:pPr>
              <a:lnSpc>
                <a:spcPct val="150000"/>
              </a:lnSpc>
              <a:spcBef>
                <a:spcPts val="500"/>
              </a:spcBef>
              <a:defRPr/>
            </a:pPr>
            <a:r>
              <a:rPr lang="el-GR" sz="1200" b="1" dirty="0">
                <a:solidFill>
                  <a:schemeClr val="bg1"/>
                </a:solidFill>
              </a:rPr>
              <a:t>ΔΙΑΤΑΡΑΧΕΣ ΦΩΝΗΣ</a:t>
            </a:r>
            <a:r>
              <a:rPr lang="el-GR" sz="1200" dirty="0">
                <a:solidFill>
                  <a:schemeClr val="bg1"/>
                </a:solidFill>
              </a:rPr>
              <a:t>, Ενότητα 0, ΤΜΗΜΑ ΛΟΓΟΘΕΡΑΠΕΙΑΣ, ΤΕΙ ΗΠΕΙΡΟΥ </a:t>
            </a:r>
            <a:r>
              <a:rPr lang="el-GR" sz="1200" b="1" dirty="0">
                <a:solidFill>
                  <a:schemeClr val="bg1"/>
                </a:solidFill>
              </a:rPr>
              <a:t>- Ανοιχτά Ακαδημαϊκά Μαθήματα στο ΤΕΙ Ηπείρου</a:t>
            </a:r>
          </a:p>
        </p:txBody>
      </p:sp>
      <p:pic>
        <p:nvPicPr>
          <p:cNvPr id="8" name="Εικόνα 7"/>
          <p:cNvPicPr>
            <a:picLocks noChangeAspect="1"/>
          </p:cNvPicPr>
          <p:nvPr/>
        </p:nvPicPr>
        <p:blipFill>
          <a:blip r:embed="rId3" cstate="print"/>
          <a:stretch>
            <a:fillRect/>
          </a:stretch>
        </p:blipFill>
        <p:spPr>
          <a:xfrm>
            <a:off x="80450" y="5286920"/>
            <a:ext cx="267726" cy="451523"/>
          </a:xfrm>
          <a:prstGeom prst="rect">
            <a:avLst/>
          </a:prstGeom>
        </p:spPr>
      </p:pic>
      <p:sp>
        <p:nvSpPr>
          <p:cNvPr id="9" name="Θέση αριθμού διαφάνειας 3"/>
          <p:cNvSpPr>
            <a:spLocks noGrp="1"/>
          </p:cNvSpPr>
          <p:nvPr>
            <p:ph type="sldNum" sz="quarter" idx="4294967295"/>
          </p:nvPr>
        </p:nvSpPr>
        <p:spPr bwMode="auto">
          <a:xfrm>
            <a:off x="8515350" y="5466151"/>
            <a:ext cx="628650" cy="304271"/>
          </a:xfrm>
          <a:prstGeom prst="rect">
            <a:avLst/>
          </a:prstGeom>
          <a:noFill/>
          <a:ln>
            <a:miter lim="800000"/>
            <a:headEnd/>
            <a:tailEnd/>
          </a:ln>
        </p:spPr>
        <p:txBody>
          <a:bodyPr/>
          <a:lstStyle/>
          <a:p>
            <a:fld id="{58358F7F-E2C6-412D-B7CA-3FDF70C3B50B}" type="slidenum">
              <a:rPr lang="el-GR" altLang="el-GR" smtClean="0">
                <a:solidFill>
                  <a:schemeClr val="bg1"/>
                </a:solidFill>
              </a:rPr>
              <a:pPr/>
              <a:t>15</a:t>
            </a:fld>
            <a:endParaRPr lang="el-GR" altLang="el-GR" dirty="0" smtClean="0">
              <a:solidFill>
                <a:schemeClr val="bg1"/>
              </a:solidFill>
            </a:endParaRPr>
          </a:p>
        </p:txBody>
      </p:sp>
      <p:pic>
        <p:nvPicPr>
          <p:cNvPr id="11" name="Εικόνα 10"/>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8103873" y="5406242"/>
            <a:ext cx="364880" cy="317287"/>
          </a:xfrm>
          <a:prstGeom prst="rect">
            <a:avLst/>
          </a:prstGeom>
        </p:spPr>
      </p:pic>
      <p:sp>
        <p:nvSpPr>
          <p:cNvPr id="14" name="Τίτλος 1"/>
          <p:cNvSpPr>
            <a:spLocks noGrp="1"/>
          </p:cNvSpPr>
          <p:nvPr>
            <p:ph type="title"/>
          </p:nvPr>
        </p:nvSpPr>
        <p:spPr>
          <a:xfrm>
            <a:off x="453327" y="1"/>
            <a:ext cx="8062025" cy="1007390"/>
          </a:xfrm>
        </p:spPr>
        <p:txBody>
          <a:bodyPr/>
          <a:lstStyle/>
          <a:p>
            <a:r>
              <a:rPr lang="el-GR" dirty="0"/>
              <a:t>Σημείωμα </a:t>
            </a:r>
            <a:r>
              <a:rPr lang="el-GR" dirty="0" smtClean="0"/>
              <a:t>Αναφοράς</a:t>
            </a:r>
            <a:endParaRPr lang="el-GR" dirty="0"/>
          </a:p>
        </p:txBody>
      </p:sp>
      <p:sp>
        <p:nvSpPr>
          <p:cNvPr id="2" name="Rectangle 1"/>
          <p:cNvSpPr/>
          <p:nvPr/>
        </p:nvSpPr>
        <p:spPr>
          <a:xfrm>
            <a:off x="348176" y="2259034"/>
            <a:ext cx="7938137" cy="1200327"/>
          </a:xfrm>
          <a:prstGeom prst="rect">
            <a:avLst/>
          </a:prstGeom>
        </p:spPr>
        <p:txBody>
          <a:bodyPr wrap="square" lIns="91436" tIns="45719" rIns="91436" bIns="45719">
            <a:spAutoFit/>
          </a:bodyPr>
          <a:lstStyle/>
          <a:p>
            <a:r>
              <a:rPr lang="el-GR" sz="2400" dirty="0" err="1" smtClean="0">
                <a:solidFill>
                  <a:schemeClr val="bg1">
                    <a:lumMod val="50000"/>
                  </a:schemeClr>
                </a:solidFill>
              </a:rPr>
              <a:t>Διακομιχάλης</a:t>
            </a:r>
            <a:r>
              <a:rPr lang="el-GR" sz="2400" dirty="0" smtClean="0">
                <a:solidFill>
                  <a:schemeClr val="bg1">
                    <a:lumMod val="50000"/>
                  </a:schemeClr>
                </a:solidFill>
              </a:rPr>
              <a:t> Μ. (2015). Ελεγκτική. ΤΕΙ Ηπείρου. Διαθέσιμο από:</a:t>
            </a:r>
          </a:p>
          <a:p>
            <a:pPr algn="just"/>
            <a:r>
              <a:rPr lang="en-US" sz="2400" dirty="0" smtClean="0">
                <a:solidFill>
                  <a:schemeClr val="bg1">
                    <a:lumMod val="50000"/>
                  </a:schemeClr>
                </a:solidFill>
                <a:hlinkClick r:id="rId5"/>
              </a:rPr>
              <a:t>http://oc-web.ioa.teiep.gr/OpenClass/courses/LOGO125/</a:t>
            </a:r>
            <a:endParaRPr lang="el-GR" sz="2400" dirty="0" smtClean="0">
              <a:solidFill>
                <a:schemeClr val="bg1">
                  <a:lumMod val="50000"/>
                </a:schemeClr>
              </a:solidFill>
            </a:endParaRPr>
          </a:p>
        </p:txBody>
      </p:sp>
    </p:spTree>
    <p:extLst>
      <p:ext uri="{BB962C8B-B14F-4D97-AF65-F5344CB8AC3E}">
        <p14:creationId xmlns:p14="http://schemas.microsoft.com/office/powerpoint/2010/main" xmlns="" val="244422071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Τίτλος 1"/>
          <p:cNvSpPr>
            <a:spLocks noGrp="1"/>
          </p:cNvSpPr>
          <p:nvPr>
            <p:ph type="title"/>
          </p:nvPr>
        </p:nvSpPr>
        <p:spPr>
          <a:xfrm>
            <a:off x="453327" y="1"/>
            <a:ext cx="8062025" cy="1007390"/>
          </a:xfrm>
        </p:spPr>
        <p:txBody>
          <a:bodyPr>
            <a:normAutofit/>
          </a:bodyPr>
          <a:lstStyle/>
          <a:p>
            <a:r>
              <a:rPr lang="el-GR" dirty="0"/>
              <a:t>Σημείωμα </a:t>
            </a:r>
            <a:r>
              <a:rPr lang="el-GR" dirty="0" err="1"/>
              <a:t>Αδειοδότησης</a:t>
            </a:r>
            <a:endParaRPr lang="el-GR" dirty="0"/>
          </a:p>
        </p:txBody>
      </p:sp>
      <p:sp>
        <p:nvSpPr>
          <p:cNvPr id="2" name="Rectangle 1"/>
          <p:cNvSpPr/>
          <p:nvPr/>
        </p:nvSpPr>
        <p:spPr>
          <a:xfrm>
            <a:off x="434604" y="1253192"/>
            <a:ext cx="8425932" cy="1938990"/>
          </a:xfrm>
          <a:prstGeom prst="rect">
            <a:avLst/>
          </a:prstGeom>
        </p:spPr>
        <p:txBody>
          <a:bodyPr wrap="square" lIns="91436" tIns="45719" rIns="91436" bIns="45719">
            <a:spAutoFit/>
          </a:bodyPr>
          <a:lstStyle/>
          <a:p>
            <a:pPr algn="just"/>
            <a:r>
              <a:rPr lang="el-GR" sz="2000" dirty="0">
                <a:solidFill>
                  <a:schemeClr val="bg1">
                    <a:lumMod val="50000"/>
                  </a:schemeClr>
                </a:solidFill>
              </a:rPr>
              <a:t>Το</a:t>
            </a:r>
            <a:r>
              <a:rPr lang="en-US" sz="2000" dirty="0">
                <a:solidFill>
                  <a:schemeClr val="bg1">
                    <a:lumMod val="50000"/>
                  </a:schemeClr>
                </a:solidFill>
              </a:rPr>
              <a:t> </a:t>
            </a:r>
            <a:r>
              <a:rPr lang="el-GR" sz="2000" dirty="0">
                <a:solidFill>
                  <a:schemeClr val="bg1">
                    <a:lumMod val="50000"/>
                  </a:schemeClr>
                </a:solidFill>
              </a:rPr>
              <a:t>παρόν υλικό διατίθεται με τους όρους της άδειας χρήσης </a:t>
            </a:r>
            <a:r>
              <a:rPr lang="el-GR" sz="2000" dirty="0" err="1">
                <a:solidFill>
                  <a:schemeClr val="bg1">
                    <a:lumMod val="50000"/>
                  </a:schemeClr>
                </a:solidFill>
              </a:rPr>
              <a:t>Creative</a:t>
            </a:r>
            <a:r>
              <a:rPr lang="en-US" sz="2000" dirty="0">
                <a:solidFill>
                  <a:schemeClr val="bg1">
                    <a:lumMod val="50000"/>
                  </a:schemeClr>
                </a:solidFill>
              </a:rPr>
              <a:t> </a:t>
            </a:r>
            <a:r>
              <a:rPr lang="el-GR" sz="2000" dirty="0" err="1">
                <a:solidFill>
                  <a:schemeClr val="bg1">
                    <a:lumMod val="50000"/>
                  </a:schemeClr>
                </a:solidFill>
              </a:rPr>
              <a:t>Commons</a:t>
            </a:r>
            <a:r>
              <a:rPr lang="en-US" sz="2000" dirty="0">
                <a:solidFill>
                  <a:schemeClr val="bg1">
                    <a:lumMod val="50000"/>
                  </a:schemeClr>
                </a:solidFill>
              </a:rPr>
              <a:t> </a:t>
            </a:r>
            <a:r>
              <a:rPr lang="el-GR" sz="2000" dirty="0">
                <a:solidFill>
                  <a:schemeClr val="bg1">
                    <a:lumMod val="50000"/>
                  </a:schemeClr>
                </a:solidFill>
              </a:rPr>
              <a:t>Αναφορά Δημιουργού-Μη Εμπορική Χρήση-Όχι Παράγωγα Έργα 4.0 Διεθνές [1] ή </a:t>
            </a:r>
            <a:r>
              <a:rPr lang="el-GR" sz="2000" dirty="0" smtClean="0">
                <a:solidFill>
                  <a:schemeClr val="bg1">
                    <a:lumMod val="50000"/>
                  </a:schemeClr>
                </a:solidFill>
              </a:rPr>
              <a:t>μεταγενέστερη.</a:t>
            </a:r>
            <a:r>
              <a:rPr lang="en-US" sz="2000" dirty="0" smtClean="0">
                <a:solidFill>
                  <a:schemeClr val="bg1">
                    <a:lumMod val="50000"/>
                  </a:schemeClr>
                </a:solidFill>
              </a:rPr>
              <a:t> </a:t>
            </a:r>
            <a:r>
              <a:rPr lang="el-GR" sz="2000" dirty="0">
                <a:solidFill>
                  <a:schemeClr val="bg1">
                    <a:lumMod val="50000"/>
                  </a:schemeClr>
                </a:solidFill>
              </a:rPr>
              <a:t>Εξαιρούνται</a:t>
            </a:r>
            <a:r>
              <a:rPr lang="en-US" sz="2000" dirty="0">
                <a:solidFill>
                  <a:schemeClr val="bg1">
                    <a:lumMod val="50000"/>
                  </a:schemeClr>
                </a:solidFill>
              </a:rPr>
              <a:t> </a:t>
            </a:r>
            <a:r>
              <a:rPr lang="el-GR" sz="2000" dirty="0">
                <a:solidFill>
                  <a:schemeClr val="bg1">
                    <a:lumMod val="50000"/>
                  </a:schemeClr>
                </a:solidFill>
              </a:rPr>
              <a:t>τα αυτοτελή έργα τρίτων π.χ. φωτογραφίες,</a:t>
            </a:r>
            <a:r>
              <a:rPr lang="en-US" sz="2000" dirty="0">
                <a:solidFill>
                  <a:schemeClr val="bg1">
                    <a:lumMod val="50000"/>
                  </a:schemeClr>
                </a:solidFill>
              </a:rPr>
              <a:t> </a:t>
            </a:r>
            <a:r>
              <a:rPr lang="el-GR" sz="2000" dirty="0">
                <a:solidFill>
                  <a:schemeClr val="bg1">
                    <a:lumMod val="50000"/>
                  </a:schemeClr>
                </a:solidFill>
              </a:rPr>
              <a:t>Διαγράμματα</a:t>
            </a:r>
            <a:r>
              <a:rPr lang="en-US" sz="2000" dirty="0">
                <a:solidFill>
                  <a:schemeClr val="bg1">
                    <a:lumMod val="50000"/>
                  </a:schemeClr>
                </a:solidFill>
              </a:rPr>
              <a:t> </a:t>
            </a:r>
            <a:r>
              <a:rPr lang="el-GR" sz="2000" dirty="0" err="1">
                <a:solidFill>
                  <a:schemeClr val="bg1">
                    <a:lumMod val="50000"/>
                  </a:schemeClr>
                </a:solidFill>
              </a:rPr>
              <a:t>κ.λ.π</a:t>
            </a:r>
            <a:r>
              <a:rPr lang="el-GR" sz="2000" dirty="0">
                <a:solidFill>
                  <a:schemeClr val="bg1">
                    <a:lumMod val="50000"/>
                  </a:schemeClr>
                </a:solidFill>
              </a:rPr>
              <a:t>.,</a:t>
            </a:r>
            <a:r>
              <a:rPr lang="en-US" sz="2000" dirty="0">
                <a:solidFill>
                  <a:schemeClr val="bg1">
                    <a:lumMod val="50000"/>
                  </a:schemeClr>
                </a:solidFill>
              </a:rPr>
              <a:t> </a:t>
            </a:r>
            <a:r>
              <a:rPr lang="el-GR" sz="2000" dirty="0">
                <a:solidFill>
                  <a:schemeClr val="bg1">
                    <a:lumMod val="50000"/>
                  </a:schemeClr>
                </a:solidFill>
              </a:rPr>
              <a:t>τα</a:t>
            </a:r>
            <a:r>
              <a:rPr lang="en-US" sz="2000" dirty="0">
                <a:solidFill>
                  <a:schemeClr val="bg1">
                    <a:lumMod val="50000"/>
                  </a:schemeClr>
                </a:solidFill>
              </a:rPr>
              <a:t> </a:t>
            </a:r>
            <a:r>
              <a:rPr lang="el-GR" sz="2000" dirty="0">
                <a:solidFill>
                  <a:schemeClr val="bg1">
                    <a:lumMod val="50000"/>
                  </a:schemeClr>
                </a:solidFill>
              </a:rPr>
              <a:t>οποία εμπεριέχονται σε αυτό και τα οποία</a:t>
            </a:r>
            <a:r>
              <a:rPr lang="en-US" sz="2000" dirty="0">
                <a:solidFill>
                  <a:schemeClr val="bg1">
                    <a:lumMod val="50000"/>
                  </a:schemeClr>
                </a:solidFill>
              </a:rPr>
              <a:t> </a:t>
            </a:r>
            <a:r>
              <a:rPr lang="el-GR" sz="2000" dirty="0">
                <a:solidFill>
                  <a:schemeClr val="bg1">
                    <a:lumMod val="50000"/>
                  </a:schemeClr>
                </a:solidFill>
              </a:rPr>
              <a:t>αναφέρονται μαζί με τους όρους χρήσης τους στο «Σημείωμα Χρήσης</a:t>
            </a:r>
            <a:r>
              <a:rPr lang="en-US" sz="2000" dirty="0">
                <a:solidFill>
                  <a:schemeClr val="bg1">
                    <a:lumMod val="50000"/>
                  </a:schemeClr>
                </a:solidFill>
              </a:rPr>
              <a:t> </a:t>
            </a:r>
            <a:r>
              <a:rPr lang="el-GR" sz="2000" dirty="0">
                <a:solidFill>
                  <a:schemeClr val="bg1">
                    <a:lumMod val="50000"/>
                  </a:schemeClr>
                </a:solidFill>
              </a:rPr>
              <a:t>Έργων</a:t>
            </a:r>
            <a:r>
              <a:rPr lang="en-US" sz="2000" dirty="0">
                <a:solidFill>
                  <a:schemeClr val="bg1">
                    <a:lumMod val="50000"/>
                  </a:schemeClr>
                </a:solidFill>
              </a:rPr>
              <a:t> </a:t>
            </a:r>
            <a:r>
              <a:rPr lang="el-GR" sz="2000" dirty="0">
                <a:solidFill>
                  <a:schemeClr val="bg1">
                    <a:lumMod val="50000"/>
                  </a:schemeClr>
                </a:solidFill>
              </a:rPr>
              <a:t>Τρίτων». </a:t>
            </a:r>
          </a:p>
        </p:txBody>
      </p:sp>
      <p:sp>
        <p:nvSpPr>
          <p:cNvPr id="12" name="Rectangle 11"/>
          <p:cNvSpPr/>
          <p:nvPr/>
        </p:nvSpPr>
        <p:spPr>
          <a:xfrm>
            <a:off x="740223" y="5010467"/>
            <a:ext cx="6568081" cy="369330"/>
          </a:xfrm>
          <a:prstGeom prst="rect">
            <a:avLst/>
          </a:prstGeom>
        </p:spPr>
        <p:txBody>
          <a:bodyPr wrap="square" lIns="91436" tIns="45719" rIns="91436" bIns="45719">
            <a:spAutoFit/>
          </a:bodyPr>
          <a:lstStyle/>
          <a:p>
            <a:pPr algn="ctr"/>
            <a:r>
              <a:rPr lang="en-US" dirty="0">
                <a:hlinkClick r:id="rId3"/>
              </a:rPr>
              <a:t>http://</a:t>
            </a:r>
            <a:r>
              <a:rPr lang="en-US" dirty="0" smtClean="0">
                <a:hlinkClick r:id="rId3"/>
              </a:rPr>
              <a:t>creativecommons.org/licenses/by-nc-nd/4.0/deed.el</a:t>
            </a:r>
            <a:r>
              <a:rPr lang="el-GR" dirty="0" smtClean="0"/>
              <a:t> </a:t>
            </a:r>
          </a:p>
        </p:txBody>
      </p:sp>
      <p:sp>
        <p:nvSpPr>
          <p:cNvPr id="3" name="Rectangle 2"/>
          <p:cNvSpPr/>
          <p:nvPr/>
        </p:nvSpPr>
        <p:spPr>
          <a:xfrm>
            <a:off x="590667" y="4950343"/>
            <a:ext cx="657544" cy="492440"/>
          </a:xfrm>
          <a:prstGeom prst="rect">
            <a:avLst/>
          </a:prstGeom>
        </p:spPr>
        <p:txBody>
          <a:bodyPr wrap="none" lIns="91436" tIns="45719" rIns="91436" bIns="45719">
            <a:spAutoFit/>
          </a:bodyPr>
          <a:lstStyle/>
          <a:p>
            <a:r>
              <a:rPr lang="el-GR" sz="2600" dirty="0">
                <a:solidFill>
                  <a:prstClr val="white">
                    <a:lumMod val="50000"/>
                  </a:prstClr>
                </a:solidFill>
              </a:rPr>
              <a:t>[1] </a:t>
            </a:r>
            <a:endParaRPr lang="en-US" dirty="0"/>
          </a:p>
        </p:txBody>
      </p:sp>
      <p:sp>
        <p:nvSpPr>
          <p:cNvPr id="4" name="Rectangle 3"/>
          <p:cNvSpPr/>
          <p:nvPr/>
        </p:nvSpPr>
        <p:spPr>
          <a:xfrm>
            <a:off x="434604" y="3865352"/>
            <a:ext cx="8329920" cy="707884"/>
          </a:xfrm>
          <a:prstGeom prst="rect">
            <a:avLst/>
          </a:prstGeom>
        </p:spPr>
        <p:txBody>
          <a:bodyPr wrap="square" lIns="91436" tIns="45719" rIns="91436" bIns="45719">
            <a:spAutoFit/>
          </a:bodyPr>
          <a:lstStyle/>
          <a:p>
            <a:pPr algn="just"/>
            <a:r>
              <a:rPr lang="el-GR" sz="2000" dirty="0">
                <a:solidFill>
                  <a:schemeClr val="bg1">
                    <a:lumMod val="50000"/>
                  </a:schemeClr>
                </a:solidFill>
              </a:rPr>
              <a:t>Ο δικαιούχος μπορεί να </a:t>
            </a:r>
            <a:r>
              <a:rPr lang="el-GR" sz="2000" dirty="0" smtClean="0">
                <a:solidFill>
                  <a:schemeClr val="bg1">
                    <a:lumMod val="50000"/>
                  </a:schemeClr>
                </a:solidFill>
              </a:rPr>
              <a:t>παρέχει </a:t>
            </a:r>
            <a:r>
              <a:rPr lang="el-GR" sz="2000" dirty="0">
                <a:solidFill>
                  <a:schemeClr val="bg1">
                    <a:lumMod val="50000"/>
                  </a:schemeClr>
                </a:solidFill>
              </a:rPr>
              <a:t>στον </a:t>
            </a:r>
            <a:r>
              <a:rPr lang="el-GR" sz="2000" dirty="0" err="1">
                <a:solidFill>
                  <a:schemeClr val="bg1">
                    <a:lumMod val="50000"/>
                  </a:schemeClr>
                </a:solidFill>
              </a:rPr>
              <a:t>αδειοδόχο</a:t>
            </a:r>
            <a:r>
              <a:rPr lang="en-US" sz="2000" dirty="0">
                <a:solidFill>
                  <a:schemeClr val="bg1">
                    <a:lumMod val="50000"/>
                  </a:schemeClr>
                </a:solidFill>
              </a:rPr>
              <a:t> </a:t>
            </a:r>
            <a:r>
              <a:rPr lang="el-GR" sz="2000" dirty="0">
                <a:solidFill>
                  <a:schemeClr val="bg1">
                    <a:lumMod val="50000"/>
                  </a:schemeClr>
                </a:solidFill>
              </a:rPr>
              <a:t>ξεχωριστή άδεια να </a:t>
            </a:r>
            <a:r>
              <a:rPr lang="en-US" sz="2000" dirty="0">
                <a:solidFill>
                  <a:schemeClr val="bg1">
                    <a:lumMod val="50000"/>
                  </a:schemeClr>
                </a:solidFill>
              </a:rPr>
              <a:t> </a:t>
            </a:r>
            <a:r>
              <a:rPr lang="el-GR" sz="2000" dirty="0">
                <a:solidFill>
                  <a:schemeClr val="bg1">
                    <a:lumMod val="50000"/>
                  </a:schemeClr>
                </a:solidFill>
              </a:rPr>
              <a:t>χρησιμοποιεί το έργο για εμπορική χρήση, εφόσον αυτό του </a:t>
            </a:r>
            <a:r>
              <a:rPr lang="en-US" sz="2000" dirty="0">
                <a:solidFill>
                  <a:schemeClr val="bg1">
                    <a:lumMod val="50000"/>
                  </a:schemeClr>
                </a:solidFill>
              </a:rPr>
              <a:t> </a:t>
            </a:r>
            <a:r>
              <a:rPr lang="el-GR" sz="2000" dirty="0">
                <a:solidFill>
                  <a:schemeClr val="bg1">
                    <a:lumMod val="50000"/>
                  </a:schemeClr>
                </a:solidFill>
              </a:rPr>
              <a:t>ζητηθεί.</a:t>
            </a:r>
          </a:p>
        </p:txBody>
      </p:sp>
      <p:pic>
        <p:nvPicPr>
          <p:cNvPr id="13" name="7 - Εικόνα" descr="Λογότυπο για Άδειες χρήσης Creative Commons BY-NC-ND"/>
          <p:cNvPicPr>
            <a:picLocks noChangeAspect="1"/>
          </p:cNvPicPr>
          <p:nvPr/>
        </p:nvPicPr>
        <p:blipFill>
          <a:blip r:embed="rId4" cstate="print"/>
          <a:stretch>
            <a:fillRect/>
          </a:stretch>
        </p:blipFill>
        <p:spPr>
          <a:xfrm>
            <a:off x="3856727" y="3217540"/>
            <a:ext cx="1581685" cy="461161"/>
          </a:xfrm>
          <a:prstGeom prst="rect">
            <a:avLst/>
          </a:prstGeom>
        </p:spPr>
      </p:pic>
    </p:spTree>
    <p:extLst>
      <p:ext uri="{BB962C8B-B14F-4D97-AF65-F5344CB8AC3E}">
        <p14:creationId xmlns:p14="http://schemas.microsoft.com/office/powerpoint/2010/main" xmlns="" val="109771431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p:cNvSpPr/>
          <p:nvPr/>
        </p:nvSpPr>
        <p:spPr>
          <a:xfrm>
            <a:off x="1619672" y="1756275"/>
            <a:ext cx="5876239" cy="938716"/>
          </a:xfrm>
          <a:prstGeom prst="rect">
            <a:avLst/>
          </a:prstGeom>
        </p:spPr>
        <p:txBody>
          <a:bodyPr wrap="square" lIns="91436" tIns="45719" rIns="91436" bIns="45719">
            <a:spAutoFit/>
          </a:bodyPr>
          <a:lstStyle/>
          <a:p>
            <a:pPr algn="ctr"/>
            <a:r>
              <a:rPr lang="el-GR" sz="5500" b="1" dirty="0"/>
              <a:t>Τέλος Ενότητας</a:t>
            </a:r>
          </a:p>
        </p:txBody>
      </p:sp>
      <p:sp>
        <p:nvSpPr>
          <p:cNvPr id="13" name="Rectangle 12"/>
          <p:cNvSpPr/>
          <p:nvPr/>
        </p:nvSpPr>
        <p:spPr>
          <a:xfrm>
            <a:off x="1547664" y="3325078"/>
            <a:ext cx="7156721" cy="984883"/>
          </a:xfrm>
          <a:prstGeom prst="rect">
            <a:avLst/>
          </a:prstGeom>
        </p:spPr>
        <p:txBody>
          <a:bodyPr wrap="square" lIns="91436" tIns="45719" rIns="91436" bIns="45719">
            <a:spAutoFit/>
          </a:bodyPr>
          <a:lstStyle/>
          <a:p>
            <a:pPr algn="r"/>
            <a:r>
              <a:rPr lang="el-GR" sz="2900" b="1" dirty="0" smtClean="0"/>
              <a:t>Επεξεργασία: Βαφειάδης Νικόλαος</a:t>
            </a:r>
          </a:p>
          <a:p>
            <a:pPr algn="r"/>
            <a:r>
              <a:rPr lang="el-GR" sz="2900" smtClean="0"/>
              <a:t>Πρέβεζα, 2015</a:t>
            </a:r>
          </a:p>
        </p:txBody>
      </p:sp>
      <p:pic>
        <p:nvPicPr>
          <p:cNvPr id="1027" name="Picture 3"/>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618101" y="4423057"/>
            <a:ext cx="3255169" cy="86386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14" name="7 - Εικόνα" descr="Λογότυπο για Άδειες χρήσης Creative Commons"/>
          <p:cNvPicPr>
            <a:picLocks noChangeAspect="1"/>
          </p:cNvPicPr>
          <p:nvPr/>
        </p:nvPicPr>
        <p:blipFill>
          <a:blip r:embed="rId4" cstate="print"/>
          <a:stretch>
            <a:fillRect/>
          </a:stretch>
        </p:blipFill>
        <p:spPr>
          <a:xfrm>
            <a:off x="7122700" y="4630237"/>
            <a:ext cx="1581685" cy="461161"/>
          </a:xfrm>
          <a:prstGeom prst="rect">
            <a:avLst/>
          </a:prstGeom>
        </p:spPr>
      </p:pic>
    </p:spTree>
    <p:extLst>
      <p:ext uri="{BB962C8B-B14F-4D97-AF65-F5344CB8AC3E}">
        <p14:creationId xmlns:p14="http://schemas.microsoft.com/office/powerpoint/2010/main" xmlns="" val="281792097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Ορθογώνιο 5"/>
          <p:cNvSpPr/>
          <p:nvPr/>
        </p:nvSpPr>
        <p:spPr>
          <a:xfrm>
            <a:off x="0" y="5521572"/>
            <a:ext cx="9144000" cy="193431"/>
          </a:xfrm>
          <a:prstGeom prst="rect">
            <a:avLst/>
          </a:prstGeom>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a:ln w="0"/>
              <a:solidFill>
                <a:schemeClr val="tx1"/>
              </a:solidFill>
              <a:effectLst>
                <a:outerShdw blurRad="38100" dist="19050" dir="2700000" algn="tl" rotWithShape="0">
                  <a:schemeClr val="dk1">
                    <a:alpha val="40000"/>
                  </a:schemeClr>
                </a:outerShdw>
              </a:effectLst>
            </a:endParaRPr>
          </a:p>
        </p:txBody>
      </p:sp>
      <p:sp>
        <p:nvSpPr>
          <p:cNvPr id="7" name="TextBox 6"/>
          <p:cNvSpPr txBox="1"/>
          <p:nvPr/>
        </p:nvSpPr>
        <p:spPr>
          <a:xfrm>
            <a:off x="618100" y="5474677"/>
            <a:ext cx="7970227" cy="646329"/>
          </a:xfrm>
          <a:prstGeom prst="rect">
            <a:avLst/>
          </a:prstGeom>
          <a:noFill/>
        </p:spPr>
        <p:txBody>
          <a:bodyPr wrap="square" lIns="91436" tIns="45719" rIns="91436" bIns="45719" rtlCol="0">
            <a:spAutoFit/>
          </a:bodyPr>
          <a:lstStyle/>
          <a:p>
            <a:pPr>
              <a:lnSpc>
                <a:spcPct val="150000"/>
              </a:lnSpc>
              <a:spcBef>
                <a:spcPts val="500"/>
              </a:spcBef>
              <a:defRPr/>
            </a:pPr>
            <a:r>
              <a:rPr lang="el-GR" sz="1200" b="1" dirty="0">
                <a:solidFill>
                  <a:schemeClr val="bg1"/>
                </a:solidFill>
              </a:rPr>
              <a:t>ΔΙΑΤΑΡΑΧΕΣ ΦΩΝΗΣ</a:t>
            </a:r>
            <a:r>
              <a:rPr lang="el-GR" sz="1200" dirty="0">
                <a:solidFill>
                  <a:schemeClr val="bg1"/>
                </a:solidFill>
              </a:rPr>
              <a:t>, Ενότητα 0, ΤΜΗΜΑ ΛΟΓΟΘΕΡΑΠΕΙΑΣ, ΤΕΙ ΗΠΕΙΡΟΥ </a:t>
            </a:r>
            <a:r>
              <a:rPr lang="el-GR" sz="1200" b="1" dirty="0">
                <a:solidFill>
                  <a:schemeClr val="bg1"/>
                </a:solidFill>
              </a:rPr>
              <a:t>- Ανοιχτά Ακαδημαϊκά Μαθήματα στο ΤΕΙ Ηπείρου</a:t>
            </a:r>
          </a:p>
        </p:txBody>
      </p:sp>
      <p:pic>
        <p:nvPicPr>
          <p:cNvPr id="8" name="Εικόνα 7"/>
          <p:cNvPicPr>
            <a:picLocks noChangeAspect="1"/>
          </p:cNvPicPr>
          <p:nvPr/>
        </p:nvPicPr>
        <p:blipFill>
          <a:blip r:embed="rId3" cstate="print"/>
          <a:stretch>
            <a:fillRect/>
          </a:stretch>
        </p:blipFill>
        <p:spPr>
          <a:xfrm>
            <a:off x="80450" y="5286920"/>
            <a:ext cx="267726" cy="451523"/>
          </a:xfrm>
          <a:prstGeom prst="rect">
            <a:avLst/>
          </a:prstGeom>
        </p:spPr>
      </p:pic>
      <p:sp>
        <p:nvSpPr>
          <p:cNvPr id="9" name="Θέση αριθμού διαφάνειας 3"/>
          <p:cNvSpPr>
            <a:spLocks noGrp="1"/>
          </p:cNvSpPr>
          <p:nvPr>
            <p:ph type="sldNum" sz="quarter" idx="4294967295"/>
          </p:nvPr>
        </p:nvSpPr>
        <p:spPr bwMode="auto">
          <a:xfrm>
            <a:off x="8515350" y="5466151"/>
            <a:ext cx="628650" cy="304271"/>
          </a:xfrm>
          <a:prstGeom prst="rect">
            <a:avLst/>
          </a:prstGeom>
          <a:noFill/>
          <a:ln>
            <a:miter lim="800000"/>
            <a:headEnd/>
            <a:tailEnd/>
          </a:ln>
        </p:spPr>
        <p:txBody>
          <a:bodyPr/>
          <a:lstStyle/>
          <a:p>
            <a:fld id="{58358F7F-E2C6-412D-B7CA-3FDF70C3B50B}" type="slidenum">
              <a:rPr lang="el-GR" altLang="el-GR" smtClean="0">
                <a:solidFill>
                  <a:schemeClr val="bg1"/>
                </a:solidFill>
              </a:rPr>
              <a:pPr/>
              <a:t>18</a:t>
            </a:fld>
            <a:endParaRPr lang="el-GR" altLang="el-GR" dirty="0" smtClean="0">
              <a:solidFill>
                <a:schemeClr val="bg1"/>
              </a:solidFill>
            </a:endParaRPr>
          </a:p>
        </p:txBody>
      </p:sp>
      <p:pic>
        <p:nvPicPr>
          <p:cNvPr id="11" name="Εικόνα 10"/>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8103873" y="5406242"/>
            <a:ext cx="364880" cy="317287"/>
          </a:xfrm>
          <a:prstGeom prst="rect">
            <a:avLst/>
          </a:prstGeom>
        </p:spPr>
      </p:pic>
      <p:sp>
        <p:nvSpPr>
          <p:cNvPr id="15" name="Rectangle 14"/>
          <p:cNvSpPr/>
          <p:nvPr/>
        </p:nvSpPr>
        <p:spPr>
          <a:xfrm>
            <a:off x="2317212" y="2411595"/>
            <a:ext cx="4572000" cy="938716"/>
          </a:xfrm>
          <a:prstGeom prst="rect">
            <a:avLst/>
          </a:prstGeom>
        </p:spPr>
        <p:txBody>
          <a:bodyPr lIns="91436" tIns="45719" rIns="91436" bIns="45719">
            <a:spAutoFit/>
          </a:bodyPr>
          <a:lstStyle/>
          <a:p>
            <a:pPr algn="ctr"/>
            <a:r>
              <a:rPr lang="el-GR" sz="5500" b="1" dirty="0"/>
              <a:t>Σημειώματα</a:t>
            </a:r>
          </a:p>
        </p:txBody>
      </p:sp>
      <p:sp>
        <p:nvSpPr>
          <p:cNvPr id="2" name="Title 1"/>
          <p:cNvSpPr>
            <a:spLocks noGrp="1"/>
          </p:cNvSpPr>
          <p:nvPr>
            <p:ph type="title"/>
          </p:nvPr>
        </p:nvSpPr>
        <p:spPr/>
        <p:txBody>
          <a:bodyPr/>
          <a:lstStyle/>
          <a:p>
            <a:endParaRPr lang="en-US"/>
          </a:p>
        </p:txBody>
      </p:sp>
    </p:spTree>
    <p:extLst>
      <p:ext uri="{BB962C8B-B14F-4D97-AF65-F5344CB8AC3E}">
        <p14:creationId xmlns:p14="http://schemas.microsoft.com/office/powerpoint/2010/main" xmlns="" val="410973921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Ορθογώνιο 5"/>
          <p:cNvSpPr/>
          <p:nvPr/>
        </p:nvSpPr>
        <p:spPr>
          <a:xfrm>
            <a:off x="0" y="5521572"/>
            <a:ext cx="9144000" cy="193431"/>
          </a:xfrm>
          <a:prstGeom prst="rect">
            <a:avLst/>
          </a:prstGeom>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a:ln w="0"/>
              <a:solidFill>
                <a:schemeClr val="tx1"/>
              </a:solidFill>
              <a:effectLst>
                <a:outerShdw blurRad="38100" dist="19050" dir="2700000" algn="tl" rotWithShape="0">
                  <a:schemeClr val="dk1">
                    <a:alpha val="40000"/>
                  </a:schemeClr>
                </a:outerShdw>
              </a:effectLst>
            </a:endParaRPr>
          </a:p>
        </p:txBody>
      </p:sp>
      <p:sp>
        <p:nvSpPr>
          <p:cNvPr id="7" name="TextBox 6"/>
          <p:cNvSpPr txBox="1"/>
          <p:nvPr/>
        </p:nvSpPr>
        <p:spPr>
          <a:xfrm>
            <a:off x="618100" y="5474677"/>
            <a:ext cx="7970227" cy="646329"/>
          </a:xfrm>
          <a:prstGeom prst="rect">
            <a:avLst/>
          </a:prstGeom>
          <a:noFill/>
        </p:spPr>
        <p:txBody>
          <a:bodyPr wrap="square" lIns="91436" tIns="45719" rIns="91436" bIns="45719" rtlCol="0">
            <a:spAutoFit/>
          </a:bodyPr>
          <a:lstStyle/>
          <a:p>
            <a:pPr>
              <a:lnSpc>
                <a:spcPct val="150000"/>
              </a:lnSpc>
              <a:spcBef>
                <a:spcPts val="500"/>
              </a:spcBef>
              <a:defRPr/>
            </a:pPr>
            <a:r>
              <a:rPr lang="el-GR" sz="1200" b="1" dirty="0">
                <a:solidFill>
                  <a:schemeClr val="bg1"/>
                </a:solidFill>
              </a:rPr>
              <a:t>ΔΙΑΤΑΡΑΧΕΣ ΦΩΝΗΣ</a:t>
            </a:r>
            <a:r>
              <a:rPr lang="el-GR" sz="1200" dirty="0">
                <a:solidFill>
                  <a:schemeClr val="bg1"/>
                </a:solidFill>
              </a:rPr>
              <a:t>, Ενότητα 0, ΤΜΗΜΑ ΛΟΓΟΘΕΡΑΠΕΙΑΣ, ΤΕΙ ΗΠΕΙΡΟΥ </a:t>
            </a:r>
            <a:r>
              <a:rPr lang="el-GR" sz="1200" b="1" dirty="0">
                <a:solidFill>
                  <a:schemeClr val="bg1"/>
                </a:solidFill>
              </a:rPr>
              <a:t>- Ανοιχτά Ακαδημαϊκά Μαθήματα στο ΤΕΙ Ηπείρου</a:t>
            </a:r>
          </a:p>
        </p:txBody>
      </p:sp>
      <p:pic>
        <p:nvPicPr>
          <p:cNvPr id="8" name="Εικόνα 7"/>
          <p:cNvPicPr>
            <a:picLocks noChangeAspect="1"/>
          </p:cNvPicPr>
          <p:nvPr/>
        </p:nvPicPr>
        <p:blipFill>
          <a:blip r:embed="rId3" cstate="print"/>
          <a:stretch>
            <a:fillRect/>
          </a:stretch>
        </p:blipFill>
        <p:spPr>
          <a:xfrm>
            <a:off x="80450" y="5286920"/>
            <a:ext cx="267726" cy="451523"/>
          </a:xfrm>
          <a:prstGeom prst="rect">
            <a:avLst/>
          </a:prstGeom>
        </p:spPr>
      </p:pic>
      <p:sp>
        <p:nvSpPr>
          <p:cNvPr id="9" name="Θέση αριθμού διαφάνειας 3"/>
          <p:cNvSpPr>
            <a:spLocks noGrp="1"/>
          </p:cNvSpPr>
          <p:nvPr>
            <p:ph type="sldNum" sz="quarter" idx="4294967295"/>
          </p:nvPr>
        </p:nvSpPr>
        <p:spPr bwMode="auto">
          <a:xfrm>
            <a:off x="8515350" y="5466151"/>
            <a:ext cx="628650" cy="304271"/>
          </a:xfrm>
          <a:prstGeom prst="rect">
            <a:avLst/>
          </a:prstGeom>
          <a:noFill/>
          <a:ln>
            <a:miter lim="800000"/>
            <a:headEnd/>
            <a:tailEnd/>
          </a:ln>
        </p:spPr>
        <p:txBody>
          <a:bodyPr/>
          <a:lstStyle/>
          <a:p>
            <a:fld id="{58358F7F-E2C6-412D-B7CA-3FDF70C3B50B}" type="slidenum">
              <a:rPr lang="el-GR" altLang="el-GR" smtClean="0">
                <a:solidFill>
                  <a:schemeClr val="bg1"/>
                </a:solidFill>
              </a:rPr>
              <a:pPr/>
              <a:t>19</a:t>
            </a:fld>
            <a:endParaRPr lang="el-GR" altLang="el-GR" dirty="0" smtClean="0">
              <a:solidFill>
                <a:schemeClr val="bg1"/>
              </a:solidFill>
            </a:endParaRPr>
          </a:p>
        </p:txBody>
      </p:sp>
      <p:pic>
        <p:nvPicPr>
          <p:cNvPr id="11" name="Εικόνα 10"/>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8103873" y="5406242"/>
            <a:ext cx="364880" cy="317287"/>
          </a:xfrm>
          <a:prstGeom prst="rect">
            <a:avLst/>
          </a:prstGeom>
        </p:spPr>
      </p:pic>
      <p:sp>
        <p:nvSpPr>
          <p:cNvPr id="14" name="Τίτλος 1"/>
          <p:cNvSpPr>
            <a:spLocks noGrp="1"/>
          </p:cNvSpPr>
          <p:nvPr>
            <p:ph type="title"/>
          </p:nvPr>
        </p:nvSpPr>
        <p:spPr>
          <a:xfrm>
            <a:off x="453327" y="1"/>
            <a:ext cx="8062025" cy="1007390"/>
          </a:xfrm>
        </p:spPr>
        <p:txBody>
          <a:bodyPr>
            <a:normAutofit/>
          </a:bodyPr>
          <a:lstStyle/>
          <a:p>
            <a:r>
              <a:rPr lang="el-GR" dirty="0" smtClean="0"/>
              <a:t>Διατήρηση Σημειωμάτων</a:t>
            </a:r>
            <a:endParaRPr lang="el-GR" dirty="0"/>
          </a:p>
        </p:txBody>
      </p:sp>
      <p:sp>
        <p:nvSpPr>
          <p:cNvPr id="168" name="Rectangle 167"/>
          <p:cNvSpPr/>
          <p:nvPr/>
        </p:nvSpPr>
        <p:spPr>
          <a:xfrm>
            <a:off x="618101" y="1587284"/>
            <a:ext cx="7765365" cy="4093426"/>
          </a:xfrm>
          <a:prstGeom prst="rect">
            <a:avLst/>
          </a:prstGeom>
        </p:spPr>
        <p:txBody>
          <a:bodyPr wrap="square" lIns="91436" tIns="45719" rIns="91436" bIns="45719">
            <a:spAutoFit/>
          </a:bodyPr>
          <a:lstStyle/>
          <a:p>
            <a:pPr algn="just"/>
            <a:r>
              <a:rPr lang="el-GR" sz="2600" dirty="0">
                <a:solidFill>
                  <a:schemeClr val="bg1">
                    <a:lumMod val="50000"/>
                  </a:schemeClr>
                </a:solidFill>
              </a:rPr>
              <a:t>Οποιαδήποτε  αναπαραγωγή ή διασκευή του υλικού θα πρέπει  να συμπεριλαμβάνει:</a:t>
            </a:r>
          </a:p>
          <a:p>
            <a:pPr algn="just"/>
            <a:endParaRPr lang="el-GR" sz="2600" dirty="0">
              <a:solidFill>
                <a:schemeClr val="bg1">
                  <a:lumMod val="50000"/>
                </a:schemeClr>
              </a:solidFill>
            </a:endParaRPr>
          </a:p>
          <a:p>
            <a:pPr marL="342886" indent="-342886" algn="just">
              <a:buFont typeface="Arial" pitchFamily="34" charset="0"/>
              <a:buChar char="•"/>
            </a:pPr>
            <a:r>
              <a:rPr lang="el-GR" sz="2600" dirty="0">
                <a:solidFill>
                  <a:schemeClr val="bg1">
                    <a:lumMod val="50000"/>
                  </a:schemeClr>
                </a:solidFill>
              </a:rPr>
              <a:t>το Σημείωμα Αναφοράς</a:t>
            </a:r>
          </a:p>
          <a:p>
            <a:pPr marL="342886" indent="-342886" algn="just">
              <a:buFont typeface="Arial" pitchFamily="34" charset="0"/>
              <a:buChar char="•"/>
            </a:pPr>
            <a:r>
              <a:rPr lang="el-GR" sz="2600" dirty="0">
                <a:solidFill>
                  <a:schemeClr val="bg1">
                    <a:lumMod val="50000"/>
                  </a:schemeClr>
                </a:solidFill>
              </a:rPr>
              <a:t>το  Σημείωμα </a:t>
            </a:r>
            <a:r>
              <a:rPr lang="el-GR" sz="2600" dirty="0" err="1">
                <a:solidFill>
                  <a:schemeClr val="bg1">
                    <a:lumMod val="50000"/>
                  </a:schemeClr>
                </a:solidFill>
              </a:rPr>
              <a:t>Αδειοδότησης</a:t>
            </a:r>
            <a:endParaRPr lang="el-GR" sz="2600" dirty="0">
              <a:solidFill>
                <a:schemeClr val="bg1">
                  <a:lumMod val="50000"/>
                </a:schemeClr>
              </a:solidFill>
            </a:endParaRPr>
          </a:p>
          <a:p>
            <a:pPr marL="342886" indent="-342886" algn="just">
              <a:buFont typeface="Arial" pitchFamily="34" charset="0"/>
              <a:buChar char="•"/>
            </a:pPr>
            <a:r>
              <a:rPr lang="el-GR" sz="2600" dirty="0">
                <a:solidFill>
                  <a:schemeClr val="bg1">
                    <a:lumMod val="50000"/>
                  </a:schemeClr>
                </a:solidFill>
              </a:rPr>
              <a:t>τη Δήλωση Διατήρησης Σημειωμάτων</a:t>
            </a:r>
          </a:p>
          <a:p>
            <a:pPr marL="342886" indent="-342886" algn="just">
              <a:buFont typeface="Arial" pitchFamily="34" charset="0"/>
              <a:buChar char="•"/>
            </a:pPr>
            <a:r>
              <a:rPr lang="el-GR" sz="2600" dirty="0">
                <a:solidFill>
                  <a:schemeClr val="bg1">
                    <a:lumMod val="50000"/>
                  </a:schemeClr>
                </a:solidFill>
              </a:rPr>
              <a:t>το Σημείωμα Χρήσης Έργων Τρίτων (εφόσον υπάρχει) </a:t>
            </a:r>
          </a:p>
          <a:p>
            <a:pPr algn="just"/>
            <a:endParaRPr lang="el-GR" sz="2600" dirty="0">
              <a:solidFill>
                <a:schemeClr val="bg1">
                  <a:lumMod val="50000"/>
                </a:schemeClr>
              </a:solidFill>
            </a:endParaRPr>
          </a:p>
          <a:p>
            <a:pPr algn="just"/>
            <a:r>
              <a:rPr lang="el-GR" sz="2600" dirty="0">
                <a:solidFill>
                  <a:schemeClr val="bg1">
                    <a:lumMod val="50000"/>
                  </a:schemeClr>
                </a:solidFill>
              </a:rPr>
              <a:t>μαζί με τους συνοδευόμενους </a:t>
            </a:r>
            <a:r>
              <a:rPr lang="el-GR" sz="2600" dirty="0" err="1">
                <a:solidFill>
                  <a:schemeClr val="bg1">
                    <a:lumMod val="50000"/>
                  </a:schemeClr>
                </a:solidFill>
              </a:rPr>
              <a:t>υπερσυνδέσμους</a:t>
            </a:r>
            <a:r>
              <a:rPr lang="el-GR" sz="2600" dirty="0">
                <a:solidFill>
                  <a:schemeClr val="bg1">
                    <a:lumMod val="50000"/>
                  </a:schemeClr>
                </a:solidFill>
              </a:rPr>
              <a:t>.</a:t>
            </a:r>
          </a:p>
        </p:txBody>
      </p:sp>
    </p:spTree>
    <p:extLst>
      <p:ext uri="{BB962C8B-B14F-4D97-AF65-F5344CB8AC3E}">
        <p14:creationId xmlns:p14="http://schemas.microsoft.com/office/powerpoint/2010/main" xmlns="" val="57699791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Υπότιτλος 2"/>
          <p:cNvSpPr>
            <a:spLocks noGrp="1"/>
          </p:cNvSpPr>
          <p:nvPr>
            <p:ph type="subTitle" idx="1"/>
          </p:nvPr>
        </p:nvSpPr>
        <p:spPr>
          <a:xfrm>
            <a:off x="683568" y="1345332"/>
            <a:ext cx="7776864" cy="2702345"/>
          </a:xfrm>
        </p:spPr>
        <p:txBody>
          <a:bodyPr>
            <a:noAutofit/>
          </a:bodyPr>
          <a:lstStyle/>
          <a:p>
            <a:pPr algn="l"/>
            <a:r>
              <a:rPr lang="el-GR" sz="2800" dirty="0" smtClean="0"/>
              <a:t>Λογιστικής και Χρηματοοικονομικής</a:t>
            </a:r>
          </a:p>
          <a:p>
            <a:pPr algn="l"/>
            <a:r>
              <a:rPr lang="el-GR" sz="3000" b="1" dirty="0" smtClean="0"/>
              <a:t>Ελεγκτική</a:t>
            </a:r>
          </a:p>
          <a:p>
            <a:pPr algn="l"/>
            <a:r>
              <a:rPr lang="el-GR" sz="2800" b="1" dirty="0" smtClean="0"/>
              <a:t>Ενότητα 11:Διεξαγωγή Ελέγχου Επιχείρησης Α΄</a:t>
            </a:r>
            <a:endParaRPr lang="en-US" sz="2800" dirty="0" smtClean="0"/>
          </a:p>
          <a:p>
            <a:pPr algn="l"/>
            <a:r>
              <a:rPr lang="el-GR" sz="2800" dirty="0" err="1" smtClean="0"/>
              <a:t>Διακομιχάλης</a:t>
            </a:r>
            <a:r>
              <a:rPr lang="el-GR" sz="2800" dirty="0" smtClean="0"/>
              <a:t> Μιχαήλ</a:t>
            </a:r>
          </a:p>
          <a:p>
            <a:pPr algn="l">
              <a:lnSpc>
                <a:spcPts val="2600"/>
              </a:lnSpc>
            </a:pPr>
            <a:r>
              <a:rPr lang="el-GR" sz="2400" dirty="0" smtClean="0"/>
              <a:t>Αναπληρωτής Καθηγητής</a:t>
            </a:r>
          </a:p>
          <a:p>
            <a:pPr algn="l">
              <a:lnSpc>
                <a:spcPts val="2600"/>
              </a:lnSpc>
            </a:pPr>
            <a:r>
              <a:rPr lang="el-GR" sz="2400" dirty="0" smtClean="0"/>
              <a:t>Πρέβεζα, 2015</a:t>
            </a:r>
          </a:p>
        </p:txBody>
      </p:sp>
      <p:pic>
        <p:nvPicPr>
          <p:cNvPr id="4" name="7 - Εικόνα" descr="Λογότυπο για Άδειες χρήσης Creative Commons BY-NC-ND"/>
          <p:cNvPicPr>
            <a:picLocks noChangeAspect="1"/>
          </p:cNvPicPr>
          <p:nvPr/>
        </p:nvPicPr>
        <p:blipFill>
          <a:blip r:embed="rId3" cstate="print"/>
          <a:stretch>
            <a:fillRect/>
          </a:stretch>
        </p:blipFill>
        <p:spPr>
          <a:xfrm>
            <a:off x="2080878" y="4856613"/>
            <a:ext cx="1581685" cy="461161"/>
          </a:xfrm>
          <a:prstGeom prst="rect">
            <a:avLst/>
          </a:prstGeom>
        </p:spPr>
      </p:pic>
      <p:pic>
        <p:nvPicPr>
          <p:cNvPr id="5" name="Picture 3" descr="Λογότυπο Επιχειρησιακού Προγράμματος Εκπαίδευση και Δια βίου Μάθηση του Υπουργείου Παιδείας ΕΣΠΑ 2007-2013 με τη σημαία της Ευρωπαϊκής Ένωσης, το οποίο συγχρηματοδοτείται από την Ευρωπαϊκή Ένωση (Ευρωπαϊκό Κοινωνικό Ταμείο) και από εθνικούς πόρους."/>
          <p:cNvPicPr>
            <a:picLocks noChangeAspect="1" noChangeArrowheads="1"/>
          </p:cNvPicPr>
          <p:nvPr/>
        </p:nvPicPr>
        <p:blipFill>
          <a:blip r:embed="rId4" cstate="print"/>
          <a:srcRect/>
          <a:stretch>
            <a:fillRect/>
          </a:stretch>
        </p:blipFill>
        <p:spPr bwMode="auto">
          <a:xfrm>
            <a:off x="3591139" y="4659746"/>
            <a:ext cx="4310289" cy="854894"/>
          </a:xfrm>
          <a:prstGeom prst="rect">
            <a:avLst/>
          </a:prstGeom>
          <a:noFill/>
        </p:spPr>
      </p:pic>
      <p:sp>
        <p:nvSpPr>
          <p:cNvPr id="10" name="Τίτλος 1"/>
          <p:cNvSpPr txBox="1">
            <a:spLocks/>
          </p:cNvSpPr>
          <p:nvPr/>
        </p:nvSpPr>
        <p:spPr>
          <a:xfrm>
            <a:off x="0" y="3547"/>
            <a:ext cx="7452320" cy="1023697"/>
          </a:xfrm>
          <a:prstGeom prst="rect">
            <a:avLst/>
          </a:prstGeom>
          <a:solidFill>
            <a:schemeClr val="accent2"/>
          </a:solidFill>
        </p:spPr>
        <p:txBody>
          <a:bodyPr vert="horz" lIns="91440" tIns="45720" rIns="91440" bIns="45720" rtlCol="0" anchor="ctr">
            <a:normAutofit/>
          </a:bodyPr>
          <a:lstStyle>
            <a:lvl1pPr algn="ctr" defTabSz="914400" rtl="0" eaLnBrk="1" latinLnBrk="0" hangingPunct="1">
              <a:spcBef>
                <a:spcPct val="0"/>
              </a:spcBef>
              <a:buNone/>
              <a:defRPr sz="4400" b="1" kern="1200">
                <a:solidFill>
                  <a:schemeClr val="tx1"/>
                </a:solidFill>
                <a:latin typeface="+mj-lt"/>
                <a:ea typeface="+mj-ea"/>
                <a:cs typeface="+mj-cs"/>
              </a:defRPr>
            </a:lvl1pPr>
          </a:lstStyle>
          <a:p>
            <a:r>
              <a:rPr lang="el-GR" sz="2400" dirty="0" smtClean="0">
                <a:solidFill>
                  <a:schemeClr val="bg1"/>
                </a:solidFill>
              </a:rPr>
              <a:t>Ανοιχτά Ακαδημαϊκά Μαθήματα στο ΤΕΙ Ηπείρου</a:t>
            </a:r>
            <a:endParaRPr lang="el-GR" sz="2400" dirty="0">
              <a:solidFill>
                <a:schemeClr val="bg1"/>
              </a:solidFill>
            </a:endParaRPr>
          </a:p>
        </p:txBody>
      </p:sp>
      <p:pic>
        <p:nvPicPr>
          <p:cNvPr id="11" name="Εικόνα 10"/>
          <p:cNvPicPr>
            <a:picLocks noChangeAspect="1"/>
          </p:cNvPicPr>
          <p:nvPr/>
        </p:nvPicPr>
        <p:blipFill>
          <a:blip r:embed="rId5" cstate="print"/>
          <a:stretch>
            <a:fillRect/>
          </a:stretch>
        </p:blipFill>
        <p:spPr>
          <a:xfrm>
            <a:off x="6948264" y="3547"/>
            <a:ext cx="2214640" cy="1031492"/>
          </a:xfrm>
          <a:prstGeom prst="rect">
            <a:avLst/>
          </a:prstGeom>
        </p:spPr>
      </p:pic>
    </p:spTree>
    <p:extLst>
      <p:ext uri="{BB962C8B-B14F-4D97-AF65-F5344CB8AC3E}">
        <p14:creationId xmlns:p14="http://schemas.microsoft.com/office/powerpoint/2010/main" xmlns="" val="238567132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nvPr>
        </p:nvSpPr>
        <p:spPr/>
        <p:txBody>
          <a:bodyPr/>
          <a:lstStyle/>
          <a:p>
            <a:r>
              <a:rPr lang="el-GR" dirty="0" smtClean="0"/>
              <a:t>Τέλος Ενότητας</a:t>
            </a:r>
            <a:endParaRPr lang="el-GR" dirty="0"/>
          </a:p>
        </p:txBody>
      </p:sp>
      <p:sp>
        <p:nvSpPr>
          <p:cNvPr id="8" name="Υπότιτλος 7"/>
          <p:cNvSpPr>
            <a:spLocks noGrp="1"/>
          </p:cNvSpPr>
          <p:nvPr>
            <p:ph type="subTitle" idx="1"/>
          </p:nvPr>
        </p:nvSpPr>
        <p:spPr/>
        <p:txBody>
          <a:bodyPr/>
          <a:lstStyle/>
          <a:p>
            <a:endParaRPr lang="el-GR" dirty="0"/>
          </a:p>
        </p:txBody>
      </p:sp>
      <p:pic>
        <p:nvPicPr>
          <p:cNvPr id="9" name="7 - Εικόνα" descr="Λογότυπο για Άδειες χρήσης Creative Commons"/>
          <p:cNvPicPr>
            <a:picLocks noChangeAspect="1"/>
          </p:cNvPicPr>
          <p:nvPr/>
        </p:nvPicPr>
        <p:blipFill>
          <a:blip r:embed="rId3" cstate="print"/>
          <a:stretch>
            <a:fillRect/>
          </a:stretch>
        </p:blipFill>
        <p:spPr>
          <a:xfrm>
            <a:off x="2080878" y="4856613"/>
            <a:ext cx="1581685" cy="461161"/>
          </a:xfrm>
          <a:prstGeom prst="rect">
            <a:avLst/>
          </a:prstGeom>
        </p:spPr>
      </p:pic>
      <p:pic>
        <p:nvPicPr>
          <p:cNvPr id="10" name="Picture 3" descr="Λογότυπο Επιχειρησιακού Προγράμματος Εκπαίδευση και Δια βίου Μάθηση"/>
          <p:cNvPicPr>
            <a:picLocks noChangeAspect="1" noChangeArrowheads="1"/>
          </p:cNvPicPr>
          <p:nvPr/>
        </p:nvPicPr>
        <p:blipFill>
          <a:blip r:embed="rId4" cstate="print"/>
          <a:srcRect/>
          <a:stretch>
            <a:fillRect/>
          </a:stretch>
        </p:blipFill>
        <p:spPr bwMode="auto">
          <a:xfrm>
            <a:off x="3662562" y="4777713"/>
            <a:ext cx="3240360" cy="642687"/>
          </a:xfrm>
          <a:prstGeom prst="rect">
            <a:avLst/>
          </a:prstGeom>
          <a:noFill/>
        </p:spPr>
      </p:pic>
    </p:spTree>
    <p:extLst>
      <p:ext uri="{BB962C8B-B14F-4D97-AF65-F5344CB8AC3E}">
        <p14:creationId xmlns:p14="http://schemas.microsoft.com/office/powerpoint/2010/main" xmlns="" val="2128020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l-GR" dirty="0" smtClean="0"/>
              <a:t>Άδειες Χρήσης</a:t>
            </a:r>
            <a:endParaRPr lang="el-GR" dirty="0"/>
          </a:p>
        </p:txBody>
      </p:sp>
      <p:sp>
        <p:nvSpPr>
          <p:cNvPr id="9" name="Subtitle 8"/>
          <p:cNvSpPr>
            <a:spLocks noGrp="1"/>
          </p:cNvSpPr>
          <p:nvPr>
            <p:ph idx="1"/>
          </p:nvPr>
        </p:nvSpPr>
        <p:spPr/>
        <p:txBody>
          <a:bodyPr>
            <a:normAutofit/>
          </a:bodyPr>
          <a:lstStyle/>
          <a:p>
            <a:r>
              <a:rPr lang="el-GR" sz="2800" dirty="0"/>
              <a:t>Το παρόν εκπαιδευτικό υλικό υπόκειται σε άδειες χρήσης </a:t>
            </a:r>
            <a:r>
              <a:rPr lang="el-GR" sz="2800" dirty="0" err="1"/>
              <a:t>Creative</a:t>
            </a:r>
            <a:r>
              <a:rPr lang="el-GR" sz="2800" dirty="0"/>
              <a:t> </a:t>
            </a:r>
            <a:r>
              <a:rPr lang="el-GR" sz="2800" dirty="0" err="1"/>
              <a:t>Commons</a:t>
            </a:r>
            <a:r>
              <a:rPr lang="el-GR" sz="2800" dirty="0"/>
              <a:t>. </a:t>
            </a:r>
          </a:p>
          <a:p>
            <a:r>
              <a:rPr lang="el-GR" sz="2800" dirty="0"/>
              <a:t>Για εκπαιδευτικό υλικό, όπως εικόνες, που υπόκειται σε άλλου τύπου άδειας χρήσης, η άδεια χρήσης αναφέρεται ρητώς. </a:t>
            </a:r>
            <a:endParaRPr lang="el-GR" sz="2800" dirty="0" smtClean="0"/>
          </a:p>
        </p:txBody>
      </p:sp>
      <p:pic>
        <p:nvPicPr>
          <p:cNvPr id="5" name="7 - Εικόνα" descr="Λογότυπο για Άδειες χρήσης Creative Commons BY-NC-ND"/>
          <p:cNvPicPr>
            <a:picLocks noChangeAspect="1"/>
          </p:cNvPicPr>
          <p:nvPr/>
        </p:nvPicPr>
        <p:blipFill>
          <a:blip r:embed="rId3" cstate="print"/>
          <a:stretch>
            <a:fillRect/>
          </a:stretch>
        </p:blipFill>
        <p:spPr>
          <a:xfrm>
            <a:off x="3707905" y="4117640"/>
            <a:ext cx="1581685" cy="461161"/>
          </a:xfrm>
          <a:prstGeom prst="rect">
            <a:avLst/>
          </a:prstGeom>
        </p:spPr>
      </p:pic>
      <p:sp>
        <p:nvSpPr>
          <p:cNvPr id="3" name="Θέση αριθμού διαφάνειας 2"/>
          <p:cNvSpPr>
            <a:spLocks noGrp="1"/>
          </p:cNvSpPr>
          <p:nvPr>
            <p:ph type="sldNum" sz="quarter" idx="12"/>
          </p:nvPr>
        </p:nvSpPr>
        <p:spPr/>
        <p:txBody>
          <a:bodyPr/>
          <a:lstStyle/>
          <a:p>
            <a:fld id="{53C4726A-630D-4CB4-B088-BAB00F4188E9}" type="slidenum">
              <a:rPr lang="el-GR" smtClean="0"/>
              <a:pPr/>
              <a:t>3</a:t>
            </a:fld>
            <a:endParaRPr lang="el-GR" dirty="0"/>
          </a:p>
        </p:txBody>
      </p:sp>
    </p:spTree>
    <p:extLst>
      <p:ext uri="{BB962C8B-B14F-4D97-AF65-F5344CB8AC3E}">
        <p14:creationId xmlns:p14="http://schemas.microsoft.com/office/powerpoint/2010/main" xmlns="" val="67298748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Χρηματοδότηση</a:t>
            </a:r>
            <a:endParaRPr lang="el-GR" dirty="0"/>
          </a:p>
        </p:txBody>
      </p:sp>
      <p:sp>
        <p:nvSpPr>
          <p:cNvPr id="3" name="Content Placeholder 2"/>
          <p:cNvSpPr>
            <a:spLocks noGrp="1"/>
          </p:cNvSpPr>
          <p:nvPr>
            <p:ph idx="1"/>
          </p:nvPr>
        </p:nvSpPr>
        <p:spPr>
          <a:xfrm>
            <a:off x="457200" y="1117307"/>
            <a:ext cx="8229600" cy="3771636"/>
          </a:xfrm>
        </p:spPr>
        <p:txBody>
          <a:bodyPr>
            <a:noAutofit/>
          </a:bodyPr>
          <a:lstStyle/>
          <a:p>
            <a:pPr marL="342886" indent="-342886" algn="just"/>
            <a:r>
              <a:rPr lang="el-GR" altLang="el-GR" sz="2000" dirty="0"/>
              <a:t>Το έργο υλοποιείται στο πλαίσιο του Επιχειρησιακού Προγράμματος «</a:t>
            </a:r>
            <a:r>
              <a:rPr lang="el-GR" altLang="el-GR" sz="2000" b="1" dirty="0"/>
              <a:t>Εκπαίδευση και Δια Βίου Μάθηση</a:t>
            </a:r>
            <a:r>
              <a:rPr lang="el-GR" altLang="el-GR" sz="2000" dirty="0"/>
              <a:t>» και συγχρηματοδοτείται από την Ευρωπαϊκή Ένωση (Ευρωπαϊκό Κοινωνικό Ταμείο) και από εθνικούς πόρους.</a:t>
            </a:r>
          </a:p>
          <a:p>
            <a:pPr marL="342886" indent="-342886" algn="just"/>
            <a:r>
              <a:rPr lang="el-GR" altLang="el-GR" sz="2000" dirty="0"/>
              <a:t>Το έργο «</a:t>
            </a:r>
            <a:r>
              <a:rPr lang="el-GR" altLang="el-GR" sz="2000" b="1" dirty="0"/>
              <a:t>Ανοικτά Ακαδημαϊκά Μαθήματα στο TEI Ηπείρου</a:t>
            </a:r>
            <a:r>
              <a:rPr lang="el-GR" altLang="el-GR" sz="2000" dirty="0"/>
              <a:t>» έχει χρηματοδοτήσει μόνο τη αναδιαμόρφωση του εκπαιδευτικού υλικού.</a:t>
            </a:r>
          </a:p>
          <a:p>
            <a:pPr marL="342886" indent="-342886" algn="just"/>
            <a:r>
              <a:rPr lang="el-GR" altLang="el-GR" sz="2000" dirty="0"/>
              <a:t>Το παρόν εκπαιδευτικό υλικό έχει αναπτυχθεί στα πλαίσια του εκπαιδευτικού έργου του διδάσκοντα.</a:t>
            </a:r>
          </a:p>
        </p:txBody>
      </p:sp>
      <p:pic>
        <p:nvPicPr>
          <p:cNvPr id="5" name="Picture 3" descr="Λογότυπο Επιχειρησιακού Προγράμματος Εκπαίδευση και Δια βίου Μάθηση"/>
          <p:cNvPicPr>
            <a:picLocks noChangeAspect="1" noChangeArrowheads="1"/>
          </p:cNvPicPr>
          <p:nvPr/>
        </p:nvPicPr>
        <p:blipFill>
          <a:blip r:embed="rId3" cstate="print"/>
          <a:srcRect/>
          <a:stretch>
            <a:fillRect/>
          </a:stretch>
        </p:blipFill>
        <p:spPr bwMode="auto">
          <a:xfrm>
            <a:off x="1332312" y="4212553"/>
            <a:ext cx="6480048" cy="1285240"/>
          </a:xfrm>
          <a:prstGeom prst="rect">
            <a:avLst/>
          </a:prstGeom>
          <a:noFill/>
        </p:spPr>
      </p:pic>
    </p:spTree>
    <p:extLst>
      <p:ext uri="{BB962C8B-B14F-4D97-AF65-F5344CB8AC3E}">
        <p14:creationId xmlns:p14="http://schemas.microsoft.com/office/powerpoint/2010/main" xmlns="" val="162866154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Σκοποί  ενότητας</a:t>
            </a:r>
            <a:endParaRPr lang="el-GR" dirty="0"/>
          </a:p>
        </p:txBody>
      </p:sp>
      <p:sp>
        <p:nvSpPr>
          <p:cNvPr id="3" name="Content Placeholder 2"/>
          <p:cNvSpPr>
            <a:spLocks noGrp="1"/>
          </p:cNvSpPr>
          <p:nvPr>
            <p:ph idx="1"/>
          </p:nvPr>
        </p:nvSpPr>
        <p:spPr/>
        <p:txBody>
          <a:bodyPr>
            <a:normAutofit lnSpcReduction="10000"/>
          </a:bodyPr>
          <a:lstStyle/>
          <a:p>
            <a:pPr marL="0" algn="just">
              <a:buNone/>
            </a:pPr>
            <a:r>
              <a:rPr lang="el-GR" dirty="0" smtClean="0"/>
              <a:t>Στην ενότητα αυτή θα παρουσιάσουμε τις ενέργειες που κάνεις ένας φορολογικός ελεγκτής σε μια επιχείρηση και συγκεκριμένα στο ταμείο της, στα χρεόγραφά της δηλαδή στις επιταγές και τις συναλλαγματικές και τέλος τους λογαριασμούς εισπρακτέων απαιτήσεων, πωλήσεων, αγορών, αποθεμάτων και κόστους πωληθέντων προϊόντων.</a:t>
            </a:r>
            <a:endParaRPr lang="el-GR" dirty="0"/>
          </a:p>
        </p:txBody>
      </p:sp>
      <p:sp>
        <p:nvSpPr>
          <p:cNvPr id="6" name="Slide Number Placeholder 5"/>
          <p:cNvSpPr>
            <a:spLocks noGrp="1"/>
          </p:cNvSpPr>
          <p:nvPr>
            <p:ph type="sldNum" sz="quarter" idx="12"/>
          </p:nvPr>
        </p:nvSpPr>
        <p:spPr/>
        <p:txBody>
          <a:bodyPr/>
          <a:lstStyle/>
          <a:p>
            <a:fld id="{95390251-5B84-4D2F-A9C7-1C62C4738B3F}" type="slidenum">
              <a:rPr lang="el-GR" smtClean="0"/>
              <a:pPr/>
              <a:t>5</a:t>
            </a:fld>
            <a:endParaRPr lang="el-GR"/>
          </a:p>
        </p:txBody>
      </p:sp>
    </p:spTree>
    <p:extLst>
      <p:ext uri="{BB962C8B-B14F-4D97-AF65-F5344CB8AC3E}">
        <p14:creationId xmlns:p14="http://schemas.microsoft.com/office/powerpoint/2010/main" xmlns="" val="206149746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rmAutofit/>
          </a:bodyPr>
          <a:lstStyle/>
          <a:p>
            <a:pPr algn="l"/>
            <a:r>
              <a:rPr lang="el-GR" sz="3200" dirty="0" smtClean="0"/>
              <a:t>Διεξαγωγή Ελέγχου Επιχείρησης Α΄</a:t>
            </a:r>
            <a:endParaRPr lang="el-GR" sz="3200" dirty="0"/>
          </a:p>
        </p:txBody>
      </p:sp>
      <p:sp>
        <p:nvSpPr>
          <p:cNvPr id="5" name="Θέση περιεχομένου 4"/>
          <p:cNvSpPr>
            <a:spLocks noGrp="1"/>
          </p:cNvSpPr>
          <p:nvPr>
            <p:ph idx="1"/>
          </p:nvPr>
        </p:nvSpPr>
        <p:spPr/>
        <p:txBody>
          <a:bodyPr>
            <a:noAutofit/>
          </a:bodyPr>
          <a:lstStyle/>
          <a:p>
            <a:pPr algn="just">
              <a:lnSpc>
                <a:spcPct val="90000"/>
              </a:lnSpc>
              <a:buNone/>
            </a:pPr>
            <a:r>
              <a:rPr lang="el-GR" sz="2000" dirty="0" smtClean="0"/>
              <a:t>Στον Έ</a:t>
            </a:r>
            <a:r>
              <a:rPr lang="el-GR" sz="2000" dirty="0" smtClean="0">
                <a:cs typeface="Times New Roman" pitchFamily="18" charset="0"/>
              </a:rPr>
              <a:t>λεγχο </a:t>
            </a:r>
            <a:r>
              <a:rPr lang="el-GR" sz="2000" dirty="0" smtClean="0"/>
              <a:t>του Τ</a:t>
            </a:r>
            <a:r>
              <a:rPr lang="el-GR" sz="2000" dirty="0" smtClean="0">
                <a:cs typeface="Times New Roman" pitchFamily="18" charset="0"/>
              </a:rPr>
              <a:t>αμείο</a:t>
            </a:r>
            <a:r>
              <a:rPr lang="el-GR" sz="2000" dirty="0" smtClean="0"/>
              <a:t>υ</a:t>
            </a:r>
            <a:r>
              <a:rPr lang="el-GR" sz="2000" dirty="0" smtClean="0">
                <a:cs typeface="Times New Roman" pitchFamily="18" charset="0"/>
              </a:rPr>
              <a:t>  οι ελεγκτές προσέχουν  μήπως έχουν υπερτιμηθεί</a:t>
            </a:r>
            <a:endParaRPr lang="en-US" sz="2000" dirty="0" smtClean="0">
              <a:cs typeface="Times New Roman" pitchFamily="18" charset="0"/>
            </a:endParaRPr>
          </a:p>
          <a:p>
            <a:pPr algn="just">
              <a:lnSpc>
                <a:spcPct val="90000"/>
              </a:lnSpc>
              <a:buNone/>
            </a:pPr>
            <a:r>
              <a:rPr lang="el-GR" sz="2000" dirty="0" smtClean="0">
                <a:cs typeface="Times New Roman" pitchFamily="18" charset="0"/>
              </a:rPr>
              <a:t>Οι</a:t>
            </a:r>
            <a:r>
              <a:rPr lang="en-US" sz="2000" dirty="0" smtClean="0"/>
              <a:t> </a:t>
            </a:r>
            <a:r>
              <a:rPr lang="el-GR" sz="2000" dirty="0" smtClean="0">
                <a:cs typeface="Times New Roman" pitchFamily="18" charset="0"/>
              </a:rPr>
              <a:t>πληρωμές του ταμείου </a:t>
            </a:r>
            <a:r>
              <a:rPr lang="el-GR" sz="2000" dirty="0" smtClean="0"/>
              <a:t>ή </a:t>
            </a:r>
            <a:r>
              <a:rPr lang="el-GR" sz="2000" dirty="0" smtClean="0">
                <a:cs typeface="Times New Roman" pitchFamily="18" charset="0"/>
              </a:rPr>
              <a:t> υποεκτιμηθεί οι εισπράξεις</a:t>
            </a:r>
            <a:r>
              <a:rPr lang="el-GR" sz="2000" dirty="0" smtClean="0"/>
              <a:t>.</a:t>
            </a:r>
          </a:p>
          <a:p>
            <a:pPr algn="just">
              <a:lnSpc>
                <a:spcPct val="90000"/>
              </a:lnSpc>
              <a:buNone/>
            </a:pPr>
            <a:r>
              <a:rPr lang="el-GR" sz="2000" dirty="0" smtClean="0">
                <a:cs typeface="Times New Roman" pitchFamily="18" charset="0"/>
              </a:rPr>
              <a:t> </a:t>
            </a:r>
            <a:r>
              <a:rPr lang="el-GR" sz="2000" u="sng" dirty="0" smtClean="0">
                <a:cs typeface="Times New Roman" pitchFamily="18" charset="0"/>
              </a:rPr>
              <a:t>Οι στόχοι των ελεγκτών κατά την εξέταση του ταμείου :</a:t>
            </a:r>
            <a:endParaRPr lang="el-GR" sz="2000" u="sng" dirty="0" smtClean="0"/>
          </a:p>
          <a:p>
            <a:pPr algn="just">
              <a:lnSpc>
                <a:spcPct val="90000"/>
              </a:lnSpc>
              <a:buNone/>
            </a:pPr>
            <a:r>
              <a:rPr lang="el-GR" sz="2000" dirty="0" smtClean="0">
                <a:cs typeface="Times New Roman" pitchFamily="18" charset="0"/>
              </a:rPr>
              <a:t>Α) Να μελετήσουν και να αξιολογήσουν τις διαδικασίες εσωτερικού ελέγχου , τις σχετικές με τις ταμειακές συναλλαγές. </a:t>
            </a:r>
            <a:endParaRPr lang="en-US" sz="2000" dirty="0" smtClean="0">
              <a:cs typeface="Times New Roman" pitchFamily="18" charset="0"/>
            </a:endParaRPr>
          </a:p>
          <a:p>
            <a:pPr algn="just">
              <a:lnSpc>
                <a:spcPct val="90000"/>
              </a:lnSpc>
              <a:buNone/>
            </a:pPr>
            <a:r>
              <a:rPr lang="el-GR" sz="2000" dirty="0" smtClean="0">
                <a:cs typeface="Times New Roman" pitchFamily="18" charset="0"/>
              </a:rPr>
              <a:t>Β) Να προσδιορίσουν αν το ταμείο εμφανίζεται κανονικά και με σαφήνεια στις οικονομικές εκθέσεις.</a:t>
            </a:r>
            <a:endParaRPr lang="en-US" sz="2000" dirty="0" smtClean="0">
              <a:cs typeface="Times New Roman" pitchFamily="18" charset="0"/>
            </a:endParaRPr>
          </a:p>
          <a:p>
            <a:pPr algn="just">
              <a:lnSpc>
                <a:spcPct val="90000"/>
              </a:lnSpc>
              <a:buNone/>
            </a:pPr>
            <a:r>
              <a:rPr lang="el-GR" sz="2000" dirty="0" smtClean="0">
                <a:cs typeface="Times New Roman" pitchFamily="18" charset="0"/>
              </a:rPr>
              <a:t>Γ) Τα διαθέσιμα σε ξένο νόμισμα </a:t>
            </a:r>
            <a:r>
              <a:rPr lang="el-GR" sz="2000" dirty="0" smtClean="0"/>
              <a:t>(μετρητά &amp; επιταγές) </a:t>
            </a:r>
            <a:r>
              <a:rPr lang="el-GR" sz="2000" dirty="0" smtClean="0">
                <a:cs typeface="Times New Roman" pitchFamily="18" charset="0"/>
              </a:rPr>
              <a:t>έχουν αποτιμηθεί κανονικά</a:t>
            </a:r>
            <a:r>
              <a:rPr lang="el-GR" sz="2000" dirty="0" smtClean="0"/>
              <a:t> δηλ.</a:t>
            </a:r>
            <a:r>
              <a:rPr lang="en-US" sz="2000" dirty="0" smtClean="0"/>
              <a:t> </a:t>
            </a:r>
            <a:r>
              <a:rPr lang="el-GR" sz="2000" dirty="0" smtClean="0"/>
              <a:t>σ</a:t>
            </a:r>
            <a:r>
              <a:rPr lang="el-GR" sz="2000" dirty="0" smtClean="0">
                <a:cs typeface="Times New Roman" pitchFamily="18" charset="0"/>
              </a:rPr>
              <a:t>τις τιμές των ξένων νομισμάτων την ημέρα κατάρτισης του Ισολογισμού</a:t>
            </a:r>
            <a:r>
              <a:rPr lang="el-GR" sz="2000" dirty="0" smtClean="0"/>
              <a:t>)</a:t>
            </a:r>
          </a:p>
          <a:p>
            <a:pPr marL="0" indent="0" algn="just">
              <a:buNone/>
            </a:pPr>
            <a:endParaRPr lang="el-GR" sz="2000" b="1" dirty="0" smtClean="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6</a:t>
            </a:fld>
            <a:endParaRPr lang="el-GR" dirty="0"/>
          </a:p>
        </p:txBody>
      </p:sp>
    </p:spTree>
    <p:extLst>
      <p:ext uri="{BB962C8B-B14F-4D97-AF65-F5344CB8AC3E}">
        <p14:creationId xmlns:p14="http://schemas.microsoft.com/office/powerpoint/2010/main" xmlns="" val="49995502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pPr algn="l"/>
            <a:r>
              <a:rPr lang="el-GR" sz="3200" dirty="0" smtClean="0"/>
              <a:t>Διεξαγωγή Ελέγχου Επιχείρησης Α΄</a:t>
            </a:r>
            <a:endParaRPr lang="el-GR" sz="3200" dirty="0"/>
          </a:p>
        </p:txBody>
      </p:sp>
      <p:sp>
        <p:nvSpPr>
          <p:cNvPr id="3" name="Θέση περιεχομένου 2"/>
          <p:cNvSpPr>
            <a:spLocks noGrp="1"/>
          </p:cNvSpPr>
          <p:nvPr>
            <p:ph idx="1"/>
          </p:nvPr>
        </p:nvSpPr>
        <p:spPr/>
        <p:txBody>
          <a:bodyPr>
            <a:normAutofit fontScale="70000" lnSpcReduction="20000"/>
          </a:bodyPr>
          <a:lstStyle/>
          <a:p>
            <a:pPr marL="0" indent="0" algn="just">
              <a:lnSpc>
                <a:spcPct val="110000"/>
              </a:lnSpc>
              <a:buNone/>
            </a:pPr>
            <a:r>
              <a:rPr lang="el-GR" dirty="0" smtClean="0"/>
              <a:t>Σ</a:t>
            </a:r>
            <a:r>
              <a:rPr lang="el-GR" dirty="0" smtClean="0">
                <a:cs typeface="Times New Roman" pitchFamily="18" charset="0"/>
              </a:rPr>
              <a:t>τόχοι των ελεγκτών </a:t>
            </a:r>
            <a:r>
              <a:rPr lang="el-GR" dirty="0" smtClean="0"/>
              <a:t>κατά τον Έλεγχο των Χρεογράφων </a:t>
            </a:r>
            <a:r>
              <a:rPr lang="el-GR" dirty="0" smtClean="0">
                <a:cs typeface="Times New Roman" pitchFamily="18" charset="0"/>
              </a:rPr>
              <a:t>είναι</a:t>
            </a:r>
            <a:r>
              <a:rPr lang="en-US" dirty="0" smtClean="0">
                <a:cs typeface="Times New Roman" pitchFamily="18" charset="0"/>
              </a:rPr>
              <a:t>:</a:t>
            </a:r>
            <a:r>
              <a:rPr lang="el-GR" dirty="0" smtClean="0">
                <a:cs typeface="Times New Roman" pitchFamily="18" charset="0"/>
              </a:rPr>
              <a:t> </a:t>
            </a:r>
          </a:p>
          <a:p>
            <a:pPr marL="0" indent="0" algn="just">
              <a:lnSpc>
                <a:spcPct val="110000"/>
              </a:lnSpc>
              <a:buNone/>
            </a:pPr>
            <a:endParaRPr lang="el-GR" dirty="0" smtClean="0"/>
          </a:p>
          <a:p>
            <a:pPr marL="0" indent="0" algn="just">
              <a:lnSpc>
                <a:spcPct val="110000"/>
              </a:lnSpc>
              <a:buNone/>
            </a:pPr>
            <a:r>
              <a:rPr lang="el-GR" dirty="0" smtClean="0"/>
              <a:t>Α) Ν</a:t>
            </a:r>
            <a:r>
              <a:rPr lang="el-GR" dirty="0" smtClean="0">
                <a:cs typeface="Times New Roman" pitchFamily="18" charset="0"/>
              </a:rPr>
              <a:t>α διαπιστ</a:t>
            </a:r>
            <a:r>
              <a:rPr lang="el-GR" dirty="0" smtClean="0"/>
              <a:t>ωθεί </a:t>
            </a:r>
            <a:r>
              <a:rPr lang="el-GR" dirty="0" smtClean="0">
                <a:cs typeface="Times New Roman" pitchFamily="18" charset="0"/>
              </a:rPr>
              <a:t>αν υπάρχει ικανοποιητικός έλεγχος επί των ΧΡΕΟΓΡΑΦΩΝ και των εσόδων από επενδύσεις σε χρεόγραφα </a:t>
            </a:r>
            <a:endParaRPr lang="el-GR" dirty="0" smtClean="0"/>
          </a:p>
          <a:p>
            <a:pPr marL="0" indent="0" algn="just">
              <a:lnSpc>
                <a:spcPct val="110000"/>
              </a:lnSpc>
              <a:buNone/>
            </a:pPr>
            <a:r>
              <a:rPr lang="el-GR" dirty="0" smtClean="0"/>
              <a:t>Β)</a:t>
            </a:r>
            <a:r>
              <a:rPr lang="el-GR" dirty="0" smtClean="0">
                <a:cs typeface="Times New Roman" pitchFamily="18" charset="0"/>
              </a:rPr>
              <a:t> </a:t>
            </a:r>
            <a:r>
              <a:rPr lang="el-GR" dirty="0" smtClean="0"/>
              <a:t>Ό</a:t>
            </a:r>
            <a:r>
              <a:rPr lang="el-GR" dirty="0" smtClean="0">
                <a:cs typeface="Times New Roman" pitchFamily="18" charset="0"/>
              </a:rPr>
              <a:t>τι τα χρεόγραφα όντως υπάρχουν και ότι ανήκουν στον πελάτη </a:t>
            </a:r>
            <a:endParaRPr lang="el-GR" dirty="0" smtClean="0"/>
          </a:p>
          <a:p>
            <a:pPr marL="0" indent="0" algn="just">
              <a:lnSpc>
                <a:spcPct val="110000"/>
              </a:lnSpc>
              <a:buNone/>
            </a:pPr>
            <a:r>
              <a:rPr lang="el-GR" dirty="0" smtClean="0"/>
              <a:t>Γ)</a:t>
            </a:r>
            <a:r>
              <a:rPr lang="el-GR" dirty="0" smtClean="0">
                <a:cs typeface="Times New Roman" pitchFamily="18" charset="0"/>
              </a:rPr>
              <a:t> </a:t>
            </a:r>
            <a:r>
              <a:rPr lang="el-GR" dirty="0" smtClean="0"/>
              <a:t>Ό</a:t>
            </a:r>
            <a:r>
              <a:rPr lang="el-GR" dirty="0" smtClean="0">
                <a:cs typeface="Times New Roman" pitchFamily="18" charset="0"/>
              </a:rPr>
              <a:t>τι έχουν εκτιμηθεί σωστά σύμφωνα με τις γενικά παραδεκτές λογιστικές αρχές . </a:t>
            </a:r>
            <a:endParaRPr lang="el-GR" dirty="0" smtClean="0"/>
          </a:p>
          <a:p>
            <a:pPr marL="0" indent="0" algn="just">
              <a:lnSpc>
                <a:spcPct val="110000"/>
              </a:lnSpc>
              <a:buNone/>
            </a:pPr>
            <a:r>
              <a:rPr lang="el-GR" dirty="0" smtClean="0"/>
              <a:t>Δ)</a:t>
            </a:r>
            <a:r>
              <a:rPr lang="el-GR" dirty="0" smtClean="0">
                <a:cs typeface="Times New Roman" pitchFamily="18" charset="0"/>
              </a:rPr>
              <a:t> ότι έχουν ταξινομηθεί σωστά στον ισολογισμό</a:t>
            </a:r>
            <a:endParaRPr lang="el-GR" dirty="0">
              <a:latin typeface="+mj-lt"/>
            </a:endParaRP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pPr/>
              <a:t>7</a:t>
            </a:fld>
            <a:endParaRPr lang="el-GR" dirty="0"/>
          </a:p>
        </p:txBody>
      </p:sp>
    </p:spTree>
    <p:extLst>
      <p:ext uri="{BB962C8B-B14F-4D97-AF65-F5344CB8AC3E}">
        <p14:creationId xmlns:p14="http://schemas.microsoft.com/office/powerpoint/2010/main" xmlns="" val="379877080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pPr algn="l"/>
            <a:r>
              <a:rPr lang="el-GR" sz="3200" dirty="0" smtClean="0"/>
              <a:t>Διεξαγωγή Ελέγχου Επιχείρησης Α΄</a:t>
            </a:r>
            <a:endParaRPr lang="el-GR" sz="3200" dirty="0"/>
          </a:p>
        </p:txBody>
      </p:sp>
      <p:sp>
        <p:nvSpPr>
          <p:cNvPr id="3" name="Θέση περιεχομένου 2"/>
          <p:cNvSpPr>
            <a:spLocks noGrp="1"/>
          </p:cNvSpPr>
          <p:nvPr>
            <p:ph idx="1"/>
          </p:nvPr>
        </p:nvSpPr>
        <p:spPr/>
        <p:txBody>
          <a:bodyPr>
            <a:normAutofit fontScale="77500" lnSpcReduction="20000"/>
          </a:bodyPr>
          <a:lstStyle/>
          <a:p>
            <a:pPr marL="0" indent="0" algn="just">
              <a:lnSpc>
                <a:spcPct val="110000"/>
              </a:lnSpc>
              <a:buNone/>
              <a:defRPr/>
            </a:pPr>
            <a:r>
              <a:rPr lang="el-GR" sz="2800" dirty="0" smtClean="0"/>
              <a:t>Οι Εισηγμένοι </a:t>
            </a:r>
            <a:r>
              <a:rPr lang="el-GR" sz="2800" dirty="0" smtClean="0">
                <a:cs typeface="Times New Roman" charset="0"/>
              </a:rPr>
              <a:t>στο Χρηματιστήριο τίτλοι, σύμφωνα με τον 2190/1920, </a:t>
            </a:r>
            <a:r>
              <a:rPr lang="el-GR" sz="2800" dirty="0" smtClean="0"/>
              <a:t>αποτιμώνται στην </a:t>
            </a:r>
            <a:r>
              <a:rPr lang="el-GR" sz="2800" dirty="0" smtClean="0">
                <a:cs typeface="Times New Roman" charset="0"/>
              </a:rPr>
              <a:t>αρχική τιμή κτήσης</a:t>
            </a:r>
            <a:r>
              <a:rPr lang="el-GR" sz="2800" dirty="0" smtClean="0"/>
              <a:t>,</a:t>
            </a:r>
            <a:r>
              <a:rPr lang="el-GR" sz="2800" dirty="0" smtClean="0">
                <a:cs typeface="Times New Roman" charset="0"/>
              </a:rPr>
              <a:t> εφόσον είναι  χαμηλότερη από την τρέχουσα τιμή, αλλιώς χρησιμοποιείται η τρέχουσα τιμή. </a:t>
            </a:r>
            <a:r>
              <a:rPr lang="el-GR" sz="2800" i="1" dirty="0" smtClean="0">
                <a:cs typeface="Times New Roman" charset="0"/>
              </a:rPr>
              <a:t> </a:t>
            </a:r>
            <a:endParaRPr lang="el-GR" sz="2800" dirty="0" smtClean="0">
              <a:cs typeface="Times New Roman" charset="0"/>
            </a:endParaRPr>
          </a:p>
          <a:p>
            <a:pPr algn="just">
              <a:lnSpc>
                <a:spcPct val="110000"/>
              </a:lnSpc>
              <a:defRPr/>
            </a:pPr>
            <a:endParaRPr lang="el-GR" sz="2800" dirty="0" smtClean="0"/>
          </a:p>
          <a:p>
            <a:pPr algn="just">
              <a:lnSpc>
                <a:spcPct val="110000"/>
              </a:lnSpc>
              <a:buClr>
                <a:schemeClr val="bg1">
                  <a:lumMod val="75000"/>
                </a:schemeClr>
              </a:buClr>
              <a:defRPr/>
            </a:pPr>
            <a:r>
              <a:rPr lang="el-GR" sz="2800" dirty="0" smtClean="0"/>
              <a:t>Οι μετοχές, οι ομολογίες και τα λοιπά χρεόγραφα που είναι εισηγμένα στο Χρηματιστήριο Αξιών Αθηνών ή σε αλλοδαπό χρηματιστήριο ή σε άλλο διεθνώς αναγνωρισμένο χρηματιστηριακό θεσμό, καθώς και τα μερίδια αμοιβαίων κεφαλαίων, αποτιμώνται στην κατ’ είδος χαμηλότερη τιμή μεταξύ της τιμής κτήσης και της τρέχουσας τιμής τους.</a:t>
            </a:r>
          </a:p>
          <a:p>
            <a:pPr marL="0" indent="0" algn="just">
              <a:lnSpc>
                <a:spcPct val="110000"/>
              </a:lnSpc>
              <a:buNone/>
            </a:pPr>
            <a:endParaRPr lang="el-GR" sz="2800" dirty="0">
              <a:latin typeface="+mj-lt"/>
            </a:endParaRP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pPr/>
              <a:t>8</a:t>
            </a:fld>
            <a:endParaRPr lang="el-GR" dirty="0"/>
          </a:p>
        </p:txBody>
      </p:sp>
    </p:spTree>
    <p:extLst>
      <p:ext uri="{BB962C8B-B14F-4D97-AF65-F5344CB8AC3E}">
        <p14:creationId xmlns:p14="http://schemas.microsoft.com/office/powerpoint/2010/main" xmlns="" val="379877080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pPr algn="l"/>
            <a:r>
              <a:rPr lang="el-GR" sz="3200" dirty="0" smtClean="0"/>
              <a:t>Διεξαγωγή Ελέγχου Επιχείρησης Α΄</a:t>
            </a:r>
            <a:endParaRPr lang="el-GR" sz="3200" dirty="0"/>
          </a:p>
        </p:txBody>
      </p:sp>
      <p:sp>
        <p:nvSpPr>
          <p:cNvPr id="3" name="Θέση περιεχομένου 2"/>
          <p:cNvSpPr>
            <a:spLocks noGrp="1"/>
          </p:cNvSpPr>
          <p:nvPr>
            <p:ph idx="1"/>
          </p:nvPr>
        </p:nvSpPr>
        <p:spPr>
          <a:xfrm>
            <a:off x="457200" y="1333500"/>
            <a:ext cx="8229600" cy="3972272"/>
          </a:xfrm>
        </p:spPr>
        <p:txBody>
          <a:bodyPr>
            <a:noAutofit/>
          </a:bodyPr>
          <a:lstStyle/>
          <a:p>
            <a:pPr algn="just">
              <a:defRPr/>
            </a:pPr>
            <a:r>
              <a:rPr lang="el-GR" sz="2400" dirty="0" smtClean="0"/>
              <a:t>Οι τράπεζες και γενικά τα πιστωτικά ιδρύματα του ν. 2076/1992 αποτιμούν τις συμμετοχές και χρεόγραφα τους στη συνολικά χαμηλότερη τιμή μεταξύ της τιμής κτήσης και της τρέχουσας τιμής τους.</a:t>
            </a:r>
          </a:p>
          <a:p>
            <a:pPr algn="just">
              <a:defRPr/>
            </a:pPr>
            <a:r>
              <a:rPr lang="el-GR" sz="2400" dirty="0" smtClean="0"/>
              <a:t>Για τα χρεόγραφα της πιο πάνω περιπτώσεως ως τρέχουσα τιμή θεωρείται ο μέσος όρος της χρηματιστηριακής τιμής τους κατά τον τελευταίο μήνα της χρήσης. </a:t>
            </a:r>
          </a:p>
          <a:p>
            <a:pPr algn="just">
              <a:defRPr/>
            </a:pPr>
            <a:r>
              <a:rPr lang="el-GR" sz="2400" dirty="0" smtClean="0"/>
              <a:t>Ειδικά, για τα αμοιβαία κεφάλαια ως τρέχουσα τιμή θεωρείται ο μέσος όρος της καθαρής τιμής τους κατά τον τελευταίο μήνα της χρήσης.</a:t>
            </a:r>
          </a:p>
          <a:p>
            <a:pPr marL="0" indent="0" algn="just">
              <a:lnSpc>
                <a:spcPct val="90000"/>
              </a:lnSpc>
              <a:buNone/>
            </a:pPr>
            <a:endParaRPr lang="el-GR" sz="1200"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pPr/>
              <a:t>9</a:t>
            </a:fld>
            <a:endParaRPr lang="el-GR" dirty="0"/>
          </a:p>
        </p:txBody>
      </p:sp>
    </p:spTree>
    <p:extLst>
      <p:ext uri="{BB962C8B-B14F-4D97-AF65-F5344CB8AC3E}">
        <p14:creationId xmlns:p14="http://schemas.microsoft.com/office/powerpoint/2010/main" xmlns="" val="3798770802"/>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MMPROD_NEXTUNIQUEID" val="10010"/>
  <p:tag name="MMPROD_UIDATA" val="&lt;database version=&quot;7.0&quot;&gt;&lt;object type=&quot;1&quot; unique_id=&quot;10001&quot;&gt;&lt;object type=&quot;2&quot; unique_id=&quot;10086&quot;&gt;&lt;object type=&quot;3&quot; unique_id=&quot;10087&quot;&gt;&lt;property id=&quot;20148&quot; value=&quot;5&quot;/&gt;&lt;property id=&quot;20300&quot; value=&quot;Slide 1 - &amp;quot;Τίτλος Μαθήματος&amp;quot;&quot;/&gt;&lt;property id=&quot;20307&quot; value=&quot;256&quot;/&gt;&lt;/object&gt;&lt;object type=&quot;3&quot; unique_id=&quot;10088&quot;&gt;&lt;property id=&quot;20148&quot; value=&quot;5&quot;/&gt;&lt;property id=&quot;20300&quot; value=&quot;Slide 2&quot;/&gt;&lt;property id=&quot;20307&quot; value=&quot;289&quot;/&gt;&lt;/object&gt;&lt;object type=&quot;3&quot; unique_id=&quot;10089&quot;&gt;&lt;property id=&quot;20148&quot; value=&quot;5&quot;/&gt;&lt;property id=&quot;20300&quot; value=&quot;Slide 3 - &amp;quot;Άδειες Χρήσης&amp;quot;&quot;/&gt;&lt;property id=&quot;20307&quot; value=&quot;257&quot;/&gt;&lt;/object&gt;&lt;object type=&quot;3&quot; unique_id=&quot;10090&quot;&gt;&lt;property id=&quot;20148&quot; value=&quot;5&quot;/&gt;&lt;property id=&quot;20300&quot; value=&quot;Slide 4 - &amp;quot;Χρηματοδότηση&amp;quot;&quot;/&gt;&lt;property id=&quot;20307&quot; value=&quot;259&quot;/&gt;&lt;/object&gt;&lt;object type=&quot;3&quot; unique_id=&quot;10091&quot;&gt;&lt;property id=&quot;20148&quot; value=&quot;5&quot;/&gt;&lt;property id=&quot;20300&quot; value=&quot;Slide 5 - &amp;quot;Σκοποί  ενότητας&amp;quot;&quot;/&gt;&lt;property id=&quot;20307&quot; value=&quot;261&quot;/&gt;&lt;/object&gt;&lt;object type=&quot;3&quot; unique_id=&quot;10092&quot;&gt;&lt;property id=&quot;20148&quot; value=&quot;5&quot;/&gt;&lt;property id=&quot;20300&quot; value=&quot;Slide 6 - &amp;quot;Περιεχόμενα ενότητας&amp;quot;&quot;/&gt;&lt;property id=&quot;20307&quot; value=&quot;262&quot;/&gt;&lt;/object&gt;&lt;object type=&quot;3&quot; unique_id=&quot;10093&quot;&gt;&lt;property id=&quot;20148&quot; value=&quot;5&quot;/&gt;&lt;property id=&quot;20300&quot; value=&quot;Slide 7 - &amp;quot;Χρήση Διατάξεων&amp;quot;&quot;/&gt;&lt;property id=&quot;20307&quot; value=&quot;264&quot;/&gt;&lt;/object&gt;&lt;object type=&quot;3&quot; unique_id=&quot;10094&quot;&gt;&lt;property id=&quot;20148&quot; value=&quot;5&quot;/&gt;&lt;property id=&quot;20300&quot; value=&quot;Slide 8 - &amp;quot;Διαφάνεια Τίτλου&amp;quot;&quot;/&gt;&lt;property id=&quot;20307&quot; value=&quot;266&quot;/&gt;&lt;/object&gt;&lt;object type=&quot;3&quot; unique_id=&quot;10095&quot;&gt;&lt;property id=&quot;20148&quot; value=&quot;5&quot;/&gt;&lt;property id=&quot;20300&quot; value=&quot;Slide 9 - &amp;quot;Τίτλος και περιεχόμενο 1&amp;quot;&quot;/&gt;&lt;property id=&quot;20307&quot; value=&quot;265&quot;/&gt;&lt;/object&gt;&lt;object type=&quot;3&quot; unique_id=&quot;10096&quot;&gt;&lt;property id=&quot;20148&quot; value=&quot;5&quot;/&gt;&lt;property id=&quot;20300&quot; value=&quot;Slide 10 - &amp;quot;Τίτλος και περιεχόμενο 2&amp;quot;&quot;/&gt;&lt;property id=&quot;20307&quot; value=&quot;274&quot;/&gt;&lt;/object&gt;&lt;object type=&quot;3&quot; unique_id=&quot;10097&quot;&gt;&lt;property id=&quot;20148&quot; value=&quot;5&quot;/&gt;&lt;property id=&quot;20300&quot; value=&quot;Slide 11 - &amp;quot;Κεφαλίδα Ενότητας&amp;quot;&quot;/&gt;&lt;property id=&quot;20307&quot; value=&quot;267&quot;/&gt;&lt;/object&gt;&lt;object type=&quot;3&quot; unique_id=&quot;10098&quot;&gt;&lt;property id=&quot;20148&quot; value=&quot;5&quot;/&gt;&lt;property id=&quot;20300&quot; value=&quot;Slide 12 - &amp;quot;Δύο περιεχόμενα 1 &amp;quot;&quot;/&gt;&lt;property id=&quot;20307&quot; value=&quot;288&quot;/&gt;&lt;/object&gt;&lt;object type=&quot;3&quot; unique_id=&quot;10099&quot;&gt;&lt;property id=&quot;20148&quot; value=&quot;5&quot;/&gt;&lt;property id=&quot;20300&quot; value=&quot;Slide 13 - &amp;quot;Δύο περιεχόμενα 2 &amp;quot;&quot;/&gt;&lt;property id=&quot;20307&quot; value=&quot;277&quot;/&gt;&lt;/object&gt;&lt;object type=&quot;3&quot; unique_id=&quot;10100&quot;&gt;&lt;property id=&quot;20148&quot; value=&quot;5&quot;/&gt;&lt;property id=&quot;20300&quot; value=&quot;Slide 14 - &amp;quot;Σύγκριση 1&amp;quot;&quot;/&gt;&lt;property id=&quot;20307&quot; value=&quot;269&quot;/&gt;&lt;/object&gt;&lt;object type=&quot;3&quot; unique_id=&quot;10101&quot;&gt;&lt;property id=&quot;20148&quot; value=&quot;5&quot;/&gt;&lt;property id=&quot;20300&quot; value=&quot;Slide 15 - &amp;quot;Σύγκριση 2&amp;quot;&quot;/&gt;&lt;property id=&quot;20307&quot; value=&quot;278&quot;/&gt;&lt;/object&gt;&lt;object type=&quot;3&quot; unique_id=&quot;10102&quot;&gt;&lt;property id=&quot;20148&quot; value=&quot;5&quot;/&gt;&lt;property id=&quot;20300&quot; value=&quot;Slide 16 - &amp;quot;Μόνο Τίτλος&amp;quot;&quot;/&gt;&lt;property id=&quot;20307&quot; value=&quot;270&quot;/&gt;&lt;/object&gt;&lt;object type=&quot;3&quot; unique_id=&quot;10103&quot;&gt;&lt;property id=&quot;20148&quot; value=&quot;5&quot;/&gt;&lt;property id=&quot;20300&quot; value=&quot;Slide 17 - &amp;quot;Περιεχόμενο με λεζάντα 1&amp;quot;&quot;/&gt;&lt;property id=&quot;20307&quot; value=&quot;272&quot;/&gt;&lt;/object&gt;&lt;object type=&quot;3&quot; unique_id=&quot;10104&quot;&gt;&lt;property id=&quot;20148&quot; value=&quot;5&quot;/&gt;&lt;property id=&quot;20300&quot; value=&quot;Slide 18 - &amp;quot;Περιεχόμενο με λεζάντα 2&amp;quot;&quot;/&gt;&lt;property id=&quot;20307&quot; value=&quot;279&quot;/&gt;&lt;/object&gt;&lt;object type=&quot;3&quot; unique_id=&quot;10105&quot;&gt;&lt;property id=&quot;20148&quot; value=&quot;5&quot;/&gt;&lt;property id=&quot;20300&quot; value=&quot;Slide 19 - &amp;quot;Εικόνα με λεζάντα&amp;quot;&quot;/&gt;&lt;property id=&quot;20307&quot; value=&quot;273&quot;/&gt;&lt;/object&gt;&lt;object type=&quot;3&quot; unique_id=&quot;10106&quot;&gt;&lt;property id=&quot;20148&quot; value=&quot;5&quot;/&gt;&lt;property id=&quot;20300&quot; value=&quot;Slide 20 - &amp;quot;Οδηγίες&amp;quot;&quot;/&gt;&lt;property id=&quot;20307&quot; value=&quot;281&quot;/&gt;&lt;/object&gt;&lt;object type=&quot;3&quot; unique_id=&quot;10107&quot;&gt;&lt;property id=&quot;20148&quot; value=&quot;5&quot;/&gt;&lt;property id=&quot;20300&quot; value=&quot;Slide 21 - &amp;quot;Οδηγίες (1 από 4)&amp;quot;&quot;/&gt;&lt;property id=&quot;20307&quot; value=&quot;284&quot;/&gt;&lt;/object&gt;&lt;object type=&quot;3&quot; unique_id=&quot;10108&quot;&gt;&lt;property id=&quot;20148&quot; value=&quot;5&quot;/&gt;&lt;property id=&quot;20300&quot; value=&quot;Slide 22 - &amp;quot;Οδηγίες (2 από 4) &amp;quot;&quot;/&gt;&lt;property id=&quot;20307&quot; value=&quot;282&quot;/&gt;&lt;/object&gt;&lt;object type=&quot;3&quot; unique_id=&quot;10109&quot;&gt;&lt;property id=&quot;20148&quot; value=&quot;5&quot;/&gt;&lt;property id=&quot;20300&quot; value=&quot;Slide 23 - &amp;quot;Οδηγίες (3 από 4)&amp;quot;&quot;/&gt;&lt;property id=&quot;20307&quot; value=&quot;283&quot;/&gt;&lt;/object&gt;&lt;object type=&quot;3&quot; unique_id=&quot;10110&quot;&gt;&lt;property id=&quot;20148&quot; value=&quot;5&quot;/&gt;&lt;property id=&quot;20300&quot; value=&quot;Slide 24 - &amp;quot;Οδηγίες (4 από 4)&amp;quot;&quot;/&gt;&lt;property id=&quot;20307&quot; value=&quot;285&quot;/&gt;&lt;/object&gt;&lt;object type=&quot;3&quot; unique_id=&quot;10111&quot;&gt;&lt;property id=&quot;20148&quot; value=&quot;5&quot;/&gt;&lt;property id=&quot;20300&quot; value=&quot;Slide 25 - &amp;quot;Βασικές Οδηγίες Προσβασιμότητας&amp;quot;&quot;/&gt;&lt;property id=&quot;20307&quot; value=&quot;286&quot;/&gt;&lt;/object&gt;&lt;object type=&quot;3&quot; unique_id=&quot;10112&quot;&gt;&lt;property id=&quot;20148&quot; value=&quot;5&quot;/&gt;&lt;property id=&quot;20300&quot; value=&quot;Slide 32 - &amp;quot;Τέλος Ενότητας&amp;quot;&quot;/&gt;&lt;property id=&quot;20307&quot; value=&quot;280&quot;/&gt;&lt;/object&gt;&lt;object type=&quot;3&quot; unique_id=&quot;10757&quot;&gt;&lt;property id=&quot;20148&quot; value=&quot;5&quot;/&gt;&lt;property id=&quot;20300&quot; value=&quot;Slide 26 - &amp;quot;Βιβλιογραφία&amp;quot;&quot;/&gt;&lt;property id=&quot;20307&quot; value=&quot;290&quot;/&gt;&lt;/object&gt;&lt;object type=&quot;3&quot; unique_id=&quot;10758&quot;&gt;&lt;property id=&quot;20148&quot; value=&quot;5&quot;/&gt;&lt;property id=&quot;20300&quot; value=&quot;Slide 27 - &amp;quot;Σημείωμα Αναφοράς&amp;quot;&quot;/&gt;&lt;property id=&quot;20307&quot; value=&quot;291&quot;/&gt;&lt;/object&gt;&lt;object type=&quot;3&quot; unique_id=&quot;10759&quot;&gt;&lt;property id=&quot;20148&quot; value=&quot;5&quot;/&gt;&lt;property id=&quot;20300&quot; value=&quot;Slide 28 - &amp;quot;Σημείωμα Αδειοδότησης&amp;quot;&quot;/&gt;&lt;property id=&quot;20307&quot; value=&quot;292&quot;/&gt;&lt;/object&gt;&lt;object type=&quot;3&quot; unique_id=&quot;10760&quot;&gt;&lt;property id=&quot;20148&quot; value=&quot;5&quot;/&gt;&lt;property id=&quot;20300&quot; value=&quot;Slide 29&quot;/&gt;&lt;property id=&quot;20307&quot; value=&quot;293&quot;/&gt;&lt;/object&gt;&lt;object type=&quot;3&quot; unique_id=&quot;10761&quot;&gt;&lt;property id=&quot;20148&quot; value=&quot;5&quot;/&gt;&lt;property id=&quot;20300&quot; value=&quot;Slide 30&quot;/&gt;&lt;property id=&quot;20307&quot; value=&quot;294&quot;/&gt;&lt;/object&gt;&lt;object type=&quot;3&quot; unique_id=&quot;10762&quot;&gt;&lt;property id=&quot;20148&quot; value=&quot;5&quot;/&gt;&lt;property id=&quot;20300&quot; value=&quot;Slide 31 - &amp;quot;Διατήρηση Σημειωμάτων&amp;quot;&quot;/&gt;&lt;property id=&quot;20307&quot; value=&quot;295&quot;/&gt;&lt;/object&gt;&lt;/object&gt;&lt;object type=&quot;8&quot; unique_id=&quot;10140&quot;&gt;&lt;/object&gt;&lt;/object&gt;&lt;/database&gt;"/>
  <p:tag name="SECTOMILLISECCONVERTED" val="1"/>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Clarity</Template>
  <TotalTime>1303</TotalTime>
  <Words>892</Words>
  <Application>Microsoft Office PowerPoint</Application>
  <PresentationFormat>Προβολή στην οθόνη (16:10)</PresentationFormat>
  <Paragraphs>160</Paragraphs>
  <Slides>20</Slides>
  <Notes>20</Notes>
  <HiddenSlides>0</HiddenSlides>
  <MMClips>0</MMClips>
  <ScaleCrop>false</ScaleCrop>
  <HeadingPairs>
    <vt:vector size="4" baseType="variant">
      <vt:variant>
        <vt:lpstr>Θέμα</vt:lpstr>
      </vt:variant>
      <vt:variant>
        <vt:i4>1</vt:i4>
      </vt:variant>
      <vt:variant>
        <vt:lpstr>Τίτλοι διαφανειών</vt:lpstr>
      </vt:variant>
      <vt:variant>
        <vt:i4>20</vt:i4>
      </vt:variant>
    </vt:vector>
  </HeadingPairs>
  <TitlesOfParts>
    <vt:vector size="21" baseType="lpstr">
      <vt:lpstr>Θέμα του Office</vt:lpstr>
      <vt:lpstr>Ελεγκτική</vt:lpstr>
      <vt:lpstr>Διαφάνεια 2</vt:lpstr>
      <vt:lpstr>Άδειες Χρήσης</vt:lpstr>
      <vt:lpstr>Χρηματοδότηση</vt:lpstr>
      <vt:lpstr>Σκοποί  ενότητας</vt:lpstr>
      <vt:lpstr>Διεξαγωγή Ελέγχου Επιχείρησης Α΄</vt:lpstr>
      <vt:lpstr>Διεξαγωγή Ελέγχου Επιχείρησης Α΄</vt:lpstr>
      <vt:lpstr>Διεξαγωγή Ελέγχου Επιχείρησης Α΄</vt:lpstr>
      <vt:lpstr>Διεξαγωγή Ελέγχου Επιχείρησης Α΄</vt:lpstr>
      <vt:lpstr> Διεξαγωγή Ελέγχου Επιχείρησης Α΄ Έλεγχος Λογαριασμών Εισπρακτέων, Πωλήσεων, Αγορών, Αποθεμάτων, Κόστους Πωληθέντων              </vt:lpstr>
      <vt:lpstr>Διεξαγωγή Ελέγχου Επιχείρησης Α΄ Έλεγχος Λογαριασμών Εισπρακτέων, Πωλήσεων, Αγορών, Αποθεμάτων, Κόστους Πωληθέντων</vt:lpstr>
      <vt:lpstr>Διεξαγωγή Ελέγχου Επιχείρησης Α΄ Έλεγχος Λογαριασμών Εισπρακτέων, Πωλήσεων, Αγορών, Αποθεμάτων, Κόστους Πωληθέντων</vt:lpstr>
      <vt:lpstr>Βιβλιογραφία</vt:lpstr>
      <vt:lpstr>Βιβλιογραφία</vt:lpstr>
      <vt:lpstr>Σημείωμα Αναφοράς</vt:lpstr>
      <vt:lpstr>Σημείωμα Αδειοδότησης</vt:lpstr>
      <vt:lpstr>Διαφάνεια 17</vt:lpstr>
      <vt:lpstr>Διαφάνεια 18</vt:lpstr>
      <vt:lpstr>Διατήρηση Σημειωμάτων</vt:lpstr>
      <vt:lpstr>Τέλος Ενότητας</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Stevy</dc:creator>
  <cp:lastModifiedBy>Afroditi</cp:lastModifiedBy>
  <cp:revision>185</cp:revision>
  <dcterms:created xsi:type="dcterms:W3CDTF">2012-09-06T09:03:05Z</dcterms:created>
  <dcterms:modified xsi:type="dcterms:W3CDTF">2015-11-02T17:33:57Z</dcterms:modified>
</cp:coreProperties>
</file>