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90" r:id="rId14"/>
    <p:sldId id="301" r:id="rId15"/>
    <p:sldId id="291" r:id="rId16"/>
    <p:sldId id="292" r:id="rId17"/>
    <p:sldId id="293" r:id="rId18"/>
    <p:sldId id="294" r:id="rId19"/>
    <p:sldId id="295" r:id="rId20"/>
    <p:sldId id="280" r:id="rId21"/>
  </p:sldIdLst>
  <p:sldSz cx="9144000" cy="5715000" type="screen16x1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28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Ελεγκτική</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800" b="1" dirty="0" smtClean="0"/>
              <a:t>Διεξαγωγή Ελέγχου Επιχείρησης Α΄</a:t>
            </a:r>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3204"/>
            <a:ext cx="8229600" cy="1080120"/>
          </a:xfrm>
        </p:spPr>
        <p:txBody>
          <a:bodyPr>
            <a:noAutofit/>
          </a:bodyPr>
          <a:lstStyle/>
          <a:p>
            <a:pPr algn="l"/>
            <a:r>
              <a:rPr lang="el-GR" sz="2000" i="1" u="sng" dirty="0" smtClean="0"/>
              <a:t/>
            </a:r>
            <a:br>
              <a:rPr lang="el-GR" sz="2000" i="1" u="sng" dirty="0" smtClean="0"/>
            </a:br>
            <a:r>
              <a:rPr lang="el-GR" sz="2800" dirty="0" smtClean="0"/>
              <a:t>Διεξαγωγή Ελέγχου Επιχείρησης Α</a:t>
            </a:r>
            <a:r>
              <a:rPr lang="el-GR" sz="2000" dirty="0" smtClean="0"/>
              <a:t>΄</a:t>
            </a:r>
            <a:r>
              <a:rPr lang="el-GR" sz="2000" i="1" u="sng" dirty="0" smtClean="0"/>
              <a:t/>
            </a:r>
            <a:br>
              <a:rPr lang="el-GR" sz="2000" i="1" u="sng" dirty="0" smtClean="0"/>
            </a:br>
            <a:r>
              <a:rPr lang="el-GR" sz="2000" dirty="0" smtClean="0">
                <a:cs typeface="Times New Roman" charset="0"/>
              </a:rPr>
              <a:t>Έλεγχος Λογαριασμών Εισπρακτέων, Πωλήσεων,</a:t>
            </a:r>
            <a:r>
              <a:rPr lang="el-GR" sz="2000" dirty="0" smtClean="0"/>
              <a:t> </a:t>
            </a:r>
            <a:r>
              <a:rPr lang="el-GR" sz="2000" dirty="0" smtClean="0">
                <a:cs typeface="Times New Roman" charset="0"/>
              </a:rPr>
              <a:t>Αγορών, Αποθεμάτων</a:t>
            </a:r>
            <a:r>
              <a:rPr lang="el-GR" sz="2000" dirty="0" smtClean="0"/>
              <a:t>,</a:t>
            </a:r>
            <a:r>
              <a:rPr lang="el-GR" sz="2000" dirty="0" smtClean="0">
                <a:cs typeface="Times New Roman" charset="0"/>
              </a:rPr>
              <a:t> Κόστους Πωληθέντων</a:t>
            </a:r>
            <a:r>
              <a:rPr lang="el-GR" sz="2000" dirty="0" smtClean="0"/>
              <a:t>             </a:t>
            </a:r>
            <a:r>
              <a:rPr lang="el-GR" sz="2000" i="1" dirty="0" smtClean="0"/>
              <a:t/>
            </a:r>
            <a:br>
              <a:rPr lang="el-GR" sz="2000" i="1" dirty="0" smtClean="0"/>
            </a:br>
            <a:endParaRPr lang="el-GR" sz="2000" dirty="0"/>
          </a:p>
        </p:txBody>
      </p:sp>
      <p:sp>
        <p:nvSpPr>
          <p:cNvPr id="3" name="Θέση περιεχομένου 2"/>
          <p:cNvSpPr>
            <a:spLocks noGrp="1"/>
          </p:cNvSpPr>
          <p:nvPr>
            <p:ph idx="1"/>
          </p:nvPr>
        </p:nvSpPr>
        <p:spPr/>
        <p:txBody>
          <a:bodyPr>
            <a:normAutofit fontScale="92500" lnSpcReduction="20000"/>
          </a:bodyPr>
          <a:lstStyle/>
          <a:p>
            <a:pPr marL="0" indent="0" algn="just">
              <a:buNone/>
            </a:pPr>
            <a:r>
              <a:rPr lang="el-GR" sz="2800" b="1" u="sng" dirty="0" smtClean="0">
                <a:cs typeface="Times New Roman" pitchFamily="18" charset="0"/>
              </a:rPr>
              <a:t>ΟΙ ΚΥΡΙΟΙ ΣΚΟΠΟΙ</a:t>
            </a:r>
            <a:r>
              <a:rPr lang="el-GR" sz="2800" b="1" dirty="0" smtClean="0">
                <a:cs typeface="Times New Roman" pitchFamily="18" charset="0"/>
              </a:rPr>
              <a:t>  </a:t>
            </a:r>
            <a:r>
              <a:rPr lang="el-GR" sz="2800" b="1" dirty="0" smtClean="0"/>
              <a:t>του</a:t>
            </a:r>
            <a:r>
              <a:rPr lang="el-GR" sz="2800" b="1" dirty="0" smtClean="0">
                <a:cs typeface="Times New Roman" pitchFamily="18" charset="0"/>
              </a:rPr>
              <a:t> ελ</a:t>
            </a:r>
            <a:r>
              <a:rPr lang="el-GR" sz="2800" b="1" dirty="0" smtClean="0"/>
              <a:t>έ</a:t>
            </a:r>
            <a:r>
              <a:rPr lang="el-GR" sz="2800" b="1" dirty="0" smtClean="0">
                <a:cs typeface="Times New Roman" pitchFamily="18" charset="0"/>
              </a:rPr>
              <a:t>γ</a:t>
            </a:r>
            <a:r>
              <a:rPr lang="el-GR" sz="2800" b="1" dirty="0" smtClean="0"/>
              <a:t>χουν</a:t>
            </a:r>
            <a:r>
              <a:rPr lang="el-GR" sz="2800" b="1" dirty="0" smtClean="0">
                <a:cs typeface="Times New Roman" pitchFamily="18" charset="0"/>
              </a:rPr>
              <a:t>  </a:t>
            </a:r>
            <a:r>
              <a:rPr lang="el-GR" sz="2800" b="1" dirty="0" smtClean="0"/>
              <a:t>Α</a:t>
            </a:r>
            <a:r>
              <a:rPr lang="el-GR" sz="2800" b="1" dirty="0" smtClean="0">
                <a:cs typeface="Times New Roman" pitchFamily="18" charset="0"/>
              </a:rPr>
              <a:t>παιτήσεων και </a:t>
            </a:r>
            <a:r>
              <a:rPr lang="el-GR" sz="2800" b="1" dirty="0" smtClean="0"/>
              <a:t>Π</a:t>
            </a:r>
            <a:r>
              <a:rPr lang="el-GR" sz="2800" b="1" dirty="0" smtClean="0">
                <a:cs typeface="Times New Roman" pitchFamily="18" charset="0"/>
              </a:rPr>
              <a:t>ωλήσεων</a:t>
            </a:r>
            <a:r>
              <a:rPr lang="el-GR" sz="2800" b="1" dirty="0" smtClean="0"/>
              <a:t> </a:t>
            </a:r>
            <a:r>
              <a:rPr lang="el-GR" sz="2800" b="1" dirty="0" smtClean="0">
                <a:cs typeface="Times New Roman" pitchFamily="18" charset="0"/>
              </a:rPr>
              <a:t>είναι να εξακριβ</a:t>
            </a:r>
            <a:r>
              <a:rPr lang="el-GR" sz="2800" b="1" dirty="0" smtClean="0"/>
              <a:t>ωθεί</a:t>
            </a:r>
            <a:r>
              <a:rPr lang="en-US" sz="2800" b="1" dirty="0" smtClean="0"/>
              <a:t>:</a:t>
            </a:r>
            <a:endParaRPr lang="el-GR" sz="2800" b="1" dirty="0" smtClean="0"/>
          </a:p>
          <a:p>
            <a:pPr algn="just">
              <a:lnSpc>
                <a:spcPct val="80000"/>
              </a:lnSpc>
              <a:buNone/>
            </a:pPr>
            <a:endParaRPr lang="el-GR" sz="2800" b="1" dirty="0" smtClean="0"/>
          </a:p>
          <a:p>
            <a:pPr algn="just">
              <a:lnSpc>
                <a:spcPct val="80000"/>
              </a:lnSpc>
              <a:buNone/>
            </a:pPr>
            <a:r>
              <a:rPr lang="el-GR" sz="2800" dirty="0" smtClean="0">
                <a:cs typeface="Times New Roman" pitchFamily="18" charset="0"/>
              </a:rPr>
              <a:t>α) </a:t>
            </a:r>
            <a:r>
              <a:rPr lang="el-GR" sz="2800" dirty="0" smtClean="0"/>
              <a:t>Η</a:t>
            </a:r>
            <a:r>
              <a:rPr lang="el-GR" sz="2800" dirty="0" smtClean="0">
                <a:cs typeface="Times New Roman" pitchFamily="18" charset="0"/>
              </a:rPr>
              <a:t> αποτελεσματικότητα του συστήματος εσωτερικού</a:t>
            </a:r>
            <a:r>
              <a:rPr lang="el-GR" sz="2800" dirty="0" smtClean="0"/>
              <a:t> </a:t>
            </a:r>
            <a:r>
              <a:rPr lang="el-GR" sz="2800" dirty="0" smtClean="0">
                <a:cs typeface="Times New Roman" pitchFamily="18" charset="0"/>
              </a:rPr>
              <a:t>ελέγχου </a:t>
            </a:r>
            <a:r>
              <a:rPr lang="el-GR" sz="2800" dirty="0" smtClean="0"/>
              <a:t>για  τις  </a:t>
            </a:r>
            <a:r>
              <a:rPr lang="el-GR" sz="2800" dirty="0" smtClean="0">
                <a:cs typeface="Times New Roman" pitchFamily="18" charset="0"/>
              </a:rPr>
              <a:t>πωλήσεις και τις</a:t>
            </a:r>
            <a:r>
              <a:rPr lang="el-GR" sz="2800" dirty="0" smtClean="0"/>
              <a:t> </a:t>
            </a:r>
            <a:r>
              <a:rPr lang="el-GR" sz="2800" dirty="0" smtClean="0">
                <a:cs typeface="Times New Roman" pitchFamily="18" charset="0"/>
              </a:rPr>
              <a:t>απαιτήσεις</a:t>
            </a:r>
          </a:p>
          <a:p>
            <a:pPr algn="just">
              <a:lnSpc>
                <a:spcPct val="80000"/>
              </a:lnSpc>
              <a:buNone/>
            </a:pPr>
            <a:r>
              <a:rPr lang="el-GR" sz="2800" dirty="0" smtClean="0">
                <a:cs typeface="Times New Roman" pitchFamily="18" charset="0"/>
              </a:rPr>
              <a:t>β) </a:t>
            </a:r>
            <a:r>
              <a:rPr lang="el-GR" sz="2800" dirty="0" smtClean="0"/>
              <a:t>Η</a:t>
            </a:r>
            <a:r>
              <a:rPr lang="el-GR" sz="2800" dirty="0" smtClean="0">
                <a:cs typeface="Times New Roman" pitchFamily="18" charset="0"/>
              </a:rPr>
              <a:t> εγκυρότητα ή γνησιότητα</a:t>
            </a:r>
            <a:r>
              <a:rPr lang="el-GR" sz="2800" dirty="0" smtClean="0"/>
              <a:t> </a:t>
            </a:r>
            <a:r>
              <a:rPr lang="el-GR" sz="2800" dirty="0" smtClean="0">
                <a:cs typeface="Times New Roman" pitchFamily="18" charset="0"/>
              </a:rPr>
              <a:t>των</a:t>
            </a:r>
            <a:r>
              <a:rPr lang="el-GR" sz="2800" dirty="0" smtClean="0"/>
              <a:t> </a:t>
            </a:r>
            <a:r>
              <a:rPr lang="el-GR" sz="2800" dirty="0" smtClean="0">
                <a:cs typeface="Times New Roman" pitchFamily="18" charset="0"/>
              </a:rPr>
              <a:t>καταχωρημένων απαιτήσεων </a:t>
            </a:r>
          </a:p>
          <a:p>
            <a:pPr algn="just">
              <a:lnSpc>
                <a:spcPct val="80000"/>
              </a:lnSpc>
              <a:buNone/>
            </a:pPr>
            <a:r>
              <a:rPr lang="el-GR" sz="2800" dirty="0" smtClean="0">
                <a:cs typeface="Times New Roman" pitchFamily="18" charset="0"/>
              </a:rPr>
              <a:t>γ) </a:t>
            </a:r>
            <a:r>
              <a:rPr lang="el-GR" sz="2800" dirty="0" smtClean="0"/>
              <a:t>Η</a:t>
            </a:r>
            <a:r>
              <a:rPr lang="el-GR" sz="2800" dirty="0" smtClean="0">
                <a:cs typeface="Times New Roman" pitchFamily="18" charset="0"/>
              </a:rPr>
              <a:t>  αξία των</a:t>
            </a:r>
            <a:r>
              <a:rPr lang="el-GR" sz="2800" dirty="0" smtClean="0"/>
              <a:t> </a:t>
            </a:r>
            <a:r>
              <a:rPr lang="el-GR" sz="2800" dirty="0" smtClean="0">
                <a:cs typeface="Times New Roman" pitchFamily="18" charset="0"/>
              </a:rPr>
              <a:t>περιουσιακών αυτών στοιχείων </a:t>
            </a:r>
          </a:p>
          <a:p>
            <a:pPr algn="just">
              <a:lnSpc>
                <a:spcPct val="80000"/>
              </a:lnSpc>
              <a:buNone/>
            </a:pPr>
            <a:r>
              <a:rPr lang="el-GR" sz="2800" dirty="0" smtClean="0">
                <a:cs typeface="Times New Roman" pitchFamily="18" charset="0"/>
              </a:rPr>
              <a:t>δ) </a:t>
            </a:r>
            <a:r>
              <a:rPr lang="el-GR" sz="2800" dirty="0" smtClean="0"/>
              <a:t>Ο </a:t>
            </a:r>
            <a:r>
              <a:rPr lang="el-GR" sz="2800" dirty="0" smtClean="0">
                <a:cs typeface="Times New Roman" pitchFamily="18" charset="0"/>
              </a:rPr>
              <a:t>διαχωρισμό</a:t>
            </a:r>
            <a:r>
              <a:rPr lang="el-GR" sz="2800" dirty="0" smtClean="0"/>
              <a:t>ς</a:t>
            </a:r>
            <a:r>
              <a:rPr lang="el-GR" sz="2800" dirty="0" smtClean="0">
                <a:cs typeface="Times New Roman" pitchFamily="18" charset="0"/>
              </a:rPr>
              <a:t> των καταχωρημένων ποσών σε αξία</a:t>
            </a:r>
            <a:r>
              <a:rPr lang="el-GR" sz="2800" dirty="0" smtClean="0"/>
              <a:t> </a:t>
            </a:r>
            <a:r>
              <a:rPr lang="el-GR" sz="2800" dirty="0" smtClean="0">
                <a:cs typeface="Times New Roman" pitchFamily="18" charset="0"/>
              </a:rPr>
              <a:t>πωλήσεω</a:t>
            </a:r>
            <a:r>
              <a:rPr lang="el-GR" sz="2800" dirty="0" smtClean="0"/>
              <a:t>ν</a:t>
            </a:r>
            <a:r>
              <a:rPr lang="el-GR" sz="2800" dirty="0" smtClean="0">
                <a:cs typeface="Times New Roman" pitchFamily="18" charset="0"/>
              </a:rPr>
              <a:t> και  τόκ</a:t>
            </a:r>
            <a:r>
              <a:rPr lang="el-GR" sz="2800" dirty="0" smtClean="0"/>
              <a:t>ων</a:t>
            </a: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l"/>
            <a:r>
              <a:rPr lang="el-GR" sz="2800" dirty="0" smtClean="0"/>
              <a:t>Διεξαγωγή Ελέγχου Επιχείρησης Α</a:t>
            </a:r>
            <a:r>
              <a:rPr lang="el-GR" sz="2000" dirty="0" smtClean="0"/>
              <a:t>΄</a:t>
            </a:r>
            <a:r>
              <a:rPr lang="el-GR" sz="2000" i="1" u="sng" dirty="0" smtClean="0"/>
              <a:t/>
            </a:r>
            <a:br>
              <a:rPr lang="el-GR" sz="2000" i="1" u="sng" dirty="0" smtClean="0"/>
            </a:br>
            <a:r>
              <a:rPr lang="el-GR" sz="2000" dirty="0" smtClean="0">
                <a:cs typeface="Times New Roman" charset="0"/>
              </a:rPr>
              <a:t>Έλεγχος Λογαριασμών Εισπρακτέων, Πωλήσεων,</a:t>
            </a:r>
            <a:r>
              <a:rPr lang="el-GR" sz="2000" dirty="0" smtClean="0"/>
              <a:t> </a:t>
            </a:r>
            <a:r>
              <a:rPr lang="el-GR" sz="2000" dirty="0" smtClean="0">
                <a:cs typeface="Times New Roman" charset="0"/>
              </a:rPr>
              <a:t>Αγορών, Αποθεμάτων</a:t>
            </a:r>
            <a:r>
              <a:rPr lang="el-GR" sz="2000" dirty="0" smtClean="0"/>
              <a:t>,</a:t>
            </a:r>
            <a:r>
              <a:rPr lang="el-GR" sz="2000" dirty="0" smtClean="0">
                <a:cs typeface="Times New Roman" charset="0"/>
              </a:rPr>
              <a:t> Κόστους Πωληθέντων</a:t>
            </a:r>
            <a:endParaRPr lang="el-GR" sz="2000" dirty="0">
              <a:latin typeface="+mn-lt"/>
            </a:endParaRPr>
          </a:p>
        </p:txBody>
      </p:sp>
      <p:sp>
        <p:nvSpPr>
          <p:cNvPr id="3" name="Θέση περιεχομένου 2"/>
          <p:cNvSpPr>
            <a:spLocks noGrp="1"/>
          </p:cNvSpPr>
          <p:nvPr>
            <p:ph idx="1"/>
          </p:nvPr>
        </p:nvSpPr>
        <p:spPr/>
        <p:txBody>
          <a:bodyPr>
            <a:normAutofit fontScale="70000" lnSpcReduction="20000"/>
          </a:bodyPr>
          <a:lstStyle/>
          <a:p>
            <a:pPr indent="0" algn="just">
              <a:lnSpc>
                <a:spcPct val="110000"/>
              </a:lnSpc>
              <a:buNone/>
            </a:pPr>
            <a:r>
              <a:rPr lang="el-GR" sz="2800" b="1" dirty="0" smtClean="0">
                <a:cs typeface="Times New Roman" pitchFamily="18" charset="0"/>
              </a:rPr>
              <a:t>Οι βασικοί  στόχοι των ελεγκτών κατά την εξέταση τ</a:t>
            </a:r>
            <a:r>
              <a:rPr lang="el-GR" sz="2800" b="1" dirty="0" smtClean="0"/>
              <a:t>ων</a:t>
            </a:r>
            <a:r>
              <a:rPr lang="el-GR" sz="2800" b="1" dirty="0" smtClean="0">
                <a:cs typeface="Times New Roman" pitchFamily="18" charset="0"/>
              </a:rPr>
              <a:t> </a:t>
            </a:r>
            <a:r>
              <a:rPr lang="el-GR" sz="2800" b="1" dirty="0" smtClean="0"/>
              <a:t>Α</a:t>
            </a:r>
            <a:r>
              <a:rPr lang="el-GR" sz="2800" b="1" dirty="0" smtClean="0">
                <a:cs typeface="Times New Roman" pitchFamily="18" charset="0"/>
              </a:rPr>
              <a:t>γορών είναι</a:t>
            </a:r>
            <a:r>
              <a:rPr lang="el-GR" sz="2800" b="1" dirty="0" smtClean="0"/>
              <a:t> </a:t>
            </a:r>
            <a:r>
              <a:rPr lang="el-GR" sz="2800" b="1" dirty="0" smtClean="0">
                <a:cs typeface="Times New Roman" pitchFamily="18" charset="0"/>
              </a:rPr>
              <a:t>να διαπιστώσουν ότι:</a:t>
            </a:r>
          </a:p>
          <a:p>
            <a:pPr indent="0" algn="just">
              <a:lnSpc>
                <a:spcPct val="110000"/>
              </a:lnSpc>
              <a:buNone/>
            </a:pPr>
            <a:r>
              <a:rPr lang="el-GR" sz="2800" dirty="0" smtClean="0">
                <a:cs typeface="Times New Roman" pitchFamily="18" charset="0"/>
              </a:rPr>
              <a:t>·     Πραγματοποιήθηκαν όλες οι Αγορές που εμφανίζονται στους λογαριασμούς</a:t>
            </a:r>
          </a:p>
          <a:p>
            <a:pPr indent="0" algn="just">
              <a:lnSpc>
                <a:spcPct val="110000"/>
              </a:lnSpc>
              <a:buNone/>
            </a:pPr>
            <a:r>
              <a:rPr lang="el-GR" sz="2800" dirty="0" smtClean="0">
                <a:cs typeface="Times New Roman" pitchFamily="18" charset="0"/>
              </a:rPr>
              <a:t>·     Υπάρχουν πράγματι οι αναγραφόμενες υποχρεώσεις</a:t>
            </a:r>
          </a:p>
          <a:p>
            <a:pPr indent="0" algn="just">
              <a:lnSpc>
                <a:spcPct val="110000"/>
              </a:lnSpc>
              <a:buNone/>
            </a:pPr>
            <a:r>
              <a:rPr lang="el-GR" sz="2800" dirty="0" smtClean="0">
                <a:cs typeface="Times New Roman" pitchFamily="18" charset="0"/>
              </a:rPr>
              <a:t>·    Πραγματοποιήθηκαν όλες οι πληρωμές που αναφέρονται στα βιβλία</a:t>
            </a:r>
          </a:p>
          <a:p>
            <a:pPr indent="0" algn="just">
              <a:lnSpc>
                <a:spcPct val="110000"/>
              </a:lnSpc>
              <a:buNone/>
            </a:pPr>
            <a:r>
              <a:rPr lang="el-GR" sz="2800" dirty="0" smtClean="0">
                <a:cs typeface="Times New Roman" pitchFamily="18" charset="0"/>
              </a:rPr>
              <a:t>·     Η καταχώρηση των συναλλαγών και  των  Υποχρεώσεων έγιναν σύμφωνα με τις λογιστικές αρχές</a:t>
            </a:r>
          </a:p>
          <a:p>
            <a:pPr indent="0" algn="just">
              <a:lnSpc>
                <a:spcPct val="110000"/>
              </a:lnSpc>
              <a:buNone/>
            </a:pPr>
            <a:r>
              <a:rPr lang="el-GR" sz="2800" dirty="0" smtClean="0">
                <a:cs typeface="Times New Roman" pitchFamily="18" charset="0"/>
              </a:rPr>
              <a:t>·     Η τήρηση και η παρουσίαση των λογαριασμών είναι σαφής και πλήρης</a:t>
            </a:r>
            <a:endParaRPr lang="el-GR" sz="2800" dirty="0" smtClean="0"/>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l"/>
            <a:r>
              <a:rPr lang="el-GR" sz="2800" dirty="0" smtClean="0"/>
              <a:t>Διεξαγωγή Ελέγχου Επιχείρησης Α</a:t>
            </a:r>
            <a:r>
              <a:rPr lang="el-GR" sz="2000" dirty="0" smtClean="0"/>
              <a:t>΄</a:t>
            </a:r>
            <a:r>
              <a:rPr lang="el-GR" sz="2000" i="1" u="sng" dirty="0" smtClean="0"/>
              <a:t/>
            </a:r>
            <a:br>
              <a:rPr lang="el-GR" sz="2000" i="1" u="sng" dirty="0" smtClean="0"/>
            </a:br>
            <a:r>
              <a:rPr lang="el-GR" sz="2000" dirty="0" smtClean="0">
                <a:cs typeface="Times New Roman" charset="0"/>
              </a:rPr>
              <a:t>Έλεγχος Λογαριασμών Εισπρακτέων, Πωλήσεων,</a:t>
            </a:r>
            <a:r>
              <a:rPr lang="el-GR" sz="2000" dirty="0" smtClean="0"/>
              <a:t> </a:t>
            </a:r>
            <a:r>
              <a:rPr lang="el-GR" sz="2000" dirty="0" smtClean="0">
                <a:cs typeface="Times New Roman" charset="0"/>
              </a:rPr>
              <a:t>Αγορών, Αποθεμάτων</a:t>
            </a:r>
            <a:r>
              <a:rPr lang="el-GR" sz="2000" dirty="0" smtClean="0"/>
              <a:t>,</a:t>
            </a:r>
            <a:r>
              <a:rPr lang="el-GR" sz="2000" dirty="0" smtClean="0">
                <a:cs typeface="Times New Roman" charset="0"/>
              </a:rPr>
              <a:t> Κόστους Πωληθέντων</a:t>
            </a:r>
            <a:endParaRPr lang="el-GR" sz="2000" dirty="0"/>
          </a:p>
        </p:txBody>
      </p:sp>
      <p:sp>
        <p:nvSpPr>
          <p:cNvPr id="3" name="Θέση περιεχομένου 2"/>
          <p:cNvSpPr>
            <a:spLocks noGrp="1"/>
          </p:cNvSpPr>
          <p:nvPr>
            <p:ph idx="1"/>
          </p:nvPr>
        </p:nvSpPr>
        <p:spPr>
          <a:xfrm>
            <a:off x="457200" y="1333500"/>
            <a:ext cx="8229600" cy="4116288"/>
          </a:xfrm>
        </p:spPr>
        <p:txBody>
          <a:bodyPr>
            <a:normAutofit fontScale="62500" lnSpcReduction="20000"/>
          </a:bodyPr>
          <a:lstStyle/>
          <a:p>
            <a:pPr indent="0" algn="just">
              <a:lnSpc>
                <a:spcPct val="110000"/>
              </a:lnSpc>
              <a:buNone/>
            </a:pPr>
            <a:r>
              <a:rPr lang="el-GR" sz="2800" b="1" dirty="0" smtClean="0">
                <a:cs typeface="Times New Roman" pitchFamily="18" charset="0"/>
              </a:rPr>
              <a:t>Ο Ελεγκτής εστιάζει την προσοχή του στον έλεγχο τυχόν λαθών ή παραλείψεων όπως</a:t>
            </a:r>
            <a:r>
              <a:rPr lang="el-GR" sz="2800" dirty="0" smtClean="0">
                <a:cs typeface="Times New Roman" pitchFamily="18" charset="0"/>
              </a:rPr>
              <a:t>:</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παραγγελθεί λάθος ποσότητα ή ακατάλληλη ποιότητα εμπορευμάτων</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γίνουν αγορές χωρίς έγκριση ή από μη εγκεκριμένους Προμηθευτές</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γίνουν αγορές με έγκριση αλλά από μη αρμόδιο πρόσωπο</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παραληφθούν εμπορεύματα κακής ποιότητας ή που δεν είχαν καθόλου παραγγελθεί</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γίνει λάθος καταμέτρηση στην παραλαβή</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υπάρχουν λάθη στα Τιμολόγια των Προμηθευτών</a:t>
            </a:r>
            <a:endParaRPr lang="el-GR" sz="2800" b="1" dirty="0" smtClean="0">
              <a:cs typeface="Times New Roman" pitchFamily="18" charset="0"/>
            </a:endParaRPr>
          </a:p>
          <a:p>
            <a:pPr indent="0" algn="just">
              <a:lnSpc>
                <a:spcPct val="110000"/>
              </a:lnSpc>
              <a:buNone/>
            </a:pPr>
            <a:r>
              <a:rPr lang="el-GR" sz="2800" dirty="0" smtClean="0">
                <a:latin typeface="Wingdings" pitchFamily="2" charset="2"/>
                <a:cs typeface="Times New Roman" pitchFamily="18" charset="0"/>
              </a:rPr>
              <a:t>ü</a:t>
            </a:r>
            <a:r>
              <a:rPr lang="el-GR" sz="2800" dirty="0" smtClean="0">
                <a:cs typeface="Times New Roman" pitchFamily="18" charset="0"/>
              </a:rPr>
              <a:t>      Να μην γίνει πλήρης καταχώρηση των συναλλαγών στα βιβλία</a:t>
            </a:r>
            <a:endParaRPr lang="el-GR" sz="2800" b="1" dirty="0" smtClean="0">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err="1" smtClean="0"/>
              <a:t>Αισιοπούλου</a:t>
            </a:r>
            <a:r>
              <a:rPr lang="el-GR" sz="1400" dirty="0" smtClean="0"/>
              <a:t> Κ. (1980) «Το Σύστημα Εσωτερικού Ελέγχου» Αθήνα</a:t>
            </a:r>
          </a:p>
          <a:p>
            <a:pPr fontAlgn="base">
              <a:lnSpc>
                <a:spcPct val="80000"/>
              </a:lnSpc>
              <a:buNone/>
            </a:pPr>
            <a:r>
              <a:rPr lang="el-GR" sz="1400" dirty="0" err="1" smtClean="0"/>
              <a:t>Γρηγοράκου</a:t>
            </a:r>
            <a:r>
              <a:rPr lang="el-GR" sz="1400" dirty="0" smtClean="0"/>
              <a:t> Θ. (1989) «Γενικές Αρχές Ελεγκτικής» Αθήνα</a:t>
            </a:r>
          </a:p>
          <a:p>
            <a:pPr fontAlgn="base">
              <a:lnSpc>
                <a:spcPct val="80000"/>
              </a:lnSpc>
              <a:buNone/>
            </a:pPr>
            <a:r>
              <a:rPr lang="el-GR" sz="1400" dirty="0" smtClean="0"/>
              <a:t>Καζαντζής Χρήστος,  (2006) Ελεγκτική &amp; Εσωτερικός Έλεγχος, Εκδόσεις </a:t>
            </a:r>
            <a:r>
              <a:rPr lang="el-GR" sz="1400" dirty="0" err="1" smtClean="0"/>
              <a:t>Business</a:t>
            </a:r>
            <a:r>
              <a:rPr lang="el-GR" sz="1400" dirty="0" smtClean="0"/>
              <a:t> </a:t>
            </a:r>
            <a:r>
              <a:rPr lang="el-GR" sz="1400" dirty="0" err="1" smtClean="0"/>
              <a:t>plus</a:t>
            </a:r>
            <a:endParaRPr lang="el-GR" sz="1400" dirty="0" smtClean="0"/>
          </a:p>
          <a:p>
            <a:pPr fontAlgn="base">
              <a:lnSpc>
                <a:spcPct val="80000"/>
              </a:lnSpc>
              <a:buNone/>
            </a:pPr>
            <a:r>
              <a:rPr lang="el-GR" sz="1400" dirty="0" err="1" smtClean="0"/>
              <a:t>Κάντζος</a:t>
            </a:r>
            <a:r>
              <a:rPr lang="el-GR" sz="1400" dirty="0" smtClean="0"/>
              <a:t> Κωνσταντίνος, </a:t>
            </a:r>
            <a:r>
              <a:rPr lang="el-GR" sz="1400" dirty="0" err="1" smtClean="0"/>
              <a:t>Χονδράκη</a:t>
            </a:r>
            <a:r>
              <a:rPr lang="el-GR" sz="1400" dirty="0" smtClean="0"/>
              <a:t> Αθηνά (2006)  «Ελεγκτική - Θεωρία και πρακτική» Εκδόσεις </a:t>
            </a:r>
            <a:r>
              <a:rPr lang="el-GR" sz="1400" dirty="0" err="1" smtClean="0"/>
              <a:t>Σταμούλη</a:t>
            </a:r>
            <a:r>
              <a:rPr lang="el-GR" sz="1400" dirty="0" smtClean="0"/>
              <a:t>, Αθήνα</a:t>
            </a:r>
          </a:p>
          <a:p>
            <a:pPr fontAlgn="base">
              <a:lnSpc>
                <a:spcPct val="80000"/>
              </a:lnSpc>
              <a:buNone/>
            </a:pPr>
            <a:r>
              <a:rPr lang="el-GR" sz="1400" dirty="0" err="1" smtClean="0"/>
              <a:t>Κάντζου</a:t>
            </a:r>
            <a:r>
              <a:rPr lang="el-GR" sz="1400" dirty="0" smtClean="0"/>
              <a:t> Κ. (1998) «Ελεγκτική- Θεωρία και Πρακτική» Αθήνα</a:t>
            </a:r>
          </a:p>
          <a:p>
            <a:pPr fontAlgn="base">
              <a:lnSpc>
                <a:spcPct val="80000"/>
              </a:lnSpc>
              <a:buNone/>
            </a:pPr>
            <a:r>
              <a:rPr lang="el-GR" sz="1400" dirty="0" smtClean="0"/>
              <a:t>Καραγιάννη Δ. (1980) «Παραδείγματα εφαρμογής και Ανάλυσης του Γ.Λ.Σ.» Αθήνα</a:t>
            </a:r>
          </a:p>
          <a:p>
            <a:pPr fontAlgn="base">
              <a:lnSpc>
                <a:spcPct val="80000"/>
              </a:lnSpc>
              <a:buNone/>
            </a:pPr>
            <a:r>
              <a:rPr lang="el-GR" sz="1400" dirty="0" err="1" smtClean="0"/>
              <a:t>Καραμάνης</a:t>
            </a:r>
            <a:r>
              <a:rPr lang="el-GR" sz="1400" dirty="0" smtClean="0"/>
              <a:t> Κωνσταντίνος, (2008) «Σύγχρονη Ελεγκτική» Εκδόσεις ΟΠΑ, Αθήνα</a:t>
            </a:r>
          </a:p>
          <a:p>
            <a:pPr fontAlgn="base">
              <a:lnSpc>
                <a:spcPct val="80000"/>
              </a:lnSpc>
              <a:buNone/>
            </a:pPr>
            <a:r>
              <a:rPr lang="el-GR" sz="1400" dirty="0" err="1" smtClean="0"/>
              <a:t>Νεγκάκης</a:t>
            </a:r>
            <a:r>
              <a:rPr lang="el-GR" sz="1400" dirty="0" smtClean="0"/>
              <a:t> Χρ.,</a:t>
            </a:r>
            <a:r>
              <a:rPr lang="en-US" sz="1400" dirty="0" smtClean="0"/>
              <a:t> </a:t>
            </a:r>
            <a:r>
              <a:rPr lang="el-GR" sz="1400" dirty="0" err="1" smtClean="0"/>
              <a:t>Ταχυνάκης</a:t>
            </a:r>
            <a:r>
              <a:rPr lang="el-GR" sz="1400" dirty="0" smtClean="0"/>
              <a:t> Παν., (2012)  «Σύγχρονα Θέματα Ελεγκτικής και Εσωτερικού Ελέγχου» , Εκδόσεις Α. Κοντού</a:t>
            </a:r>
          </a:p>
          <a:p>
            <a:pPr fontAlgn="base">
              <a:lnSpc>
                <a:spcPct val="80000"/>
              </a:lnSpc>
              <a:buNone/>
            </a:pPr>
            <a:r>
              <a:rPr lang="el-GR" sz="1400" dirty="0" smtClean="0"/>
              <a:t>Παπά Α. (1990) «Ελεγκτική» Αθήνα</a:t>
            </a:r>
          </a:p>
          <a:p>
            <a:pPr fontAlgn="base">
              <a:lnSpc>
                <a:spcPct val="80000"/>
              </a:lnSpc>
              <a:buNone/>
            </a:pPr>
            <a:r>
              <a:rPr lang="el-GR" sz="1400" dirty="0" smtClean="0"/>
              <a:t>Παπαδάτου Θεοδώρα, (2005) «Εσωτερικός και εξωτερικός έλεγχος ανωνύμων εταιρειών», Εκδόσεις </a:t>
            </a:r>
            <a:r>
              <a:rPr lang="el-GR" sz="1400" dirty="0" err="1" smtClean="0"/>
              <a:t>Σάκουλα</a:t>
            </a:r>
            <a:r>
              <a:rPr lang="el-GR" sz="1400" dirty="0" smtClean="0"/>
              <a:t>, Αθήνα</a:t>
            </a:r>
          </a:p>
          <a:p>
            <a:pPr marL="447675" indent="-447675" algn="just">
              <a:lnSpc>
                <a:spcPct val="80000"/>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952500"/>
          </a:xfrm>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395536" y="841276"/>
            <a:ext cx="8240150" cy="3852804"/>
          </a:xfrm>
        </p:spPr>
        <p:txBody>
          <a:bodyPr>
            <a:noAutofit/>
          </a:bodyPr>
          <a:lstStyle/>
          <a:p>
            <a:pPr fontAlgn="base">
              <a:lnSpc>
                <a:spcPct val="80000"/>
              </a:lnSpc>
              <a:buNone/>
            </a:pPr>
            <a:r>
              <a:rPr lang="el-GR" sz="1400" dirty="0" smtClean="0"/>
              <a:t>ΕΛΛΗΝΙΚΗ</a:t>
            </a:r>
          </a:p>
          <a:p>
            <a:pPr fontAlgn="base">
              <a:lnSpc>
                <a:spcPct val="80000"/>
              </a:lnSpc>
              <a:buNone/>
            </a:pPr>
            <a:r>
              <a:rPr lang="el-GR" sz="1400" dirty="0" smtClean="0"/>
              <a:t>Παπαδοπούλου Ε. (1982) «Φοροδιαφυγή-</a:t>
            </a:r>
            <a:r>
              <a:rPr lang="el-GR" sz="1400" dirty="0" err="1" smtClean="0"/>
              <a:t>Φορολογικ</a:t>
            </a:r>
            <a:r>
              <a:rPr lang="el-GR" sz="1400" dirty="0" smtClean="0"/>
              <a:t>ή Λογιστική- Ελεγκτική» Αθήνα</a:t>
            </a:r>
          </a:p>
          <a:p>
            <a:pPr fontAlgn="base">
              <a:lnSpc>
                <a:spcPct val="80000"/>
              </a:lnSpc>
              <a:buNone/>
            </a:pPr>
            <a:r>
              <a:rPr lang="el-GR" sz="1400" dirty="0" err="1" smtClean="0"/>
              <a:t>Σακκκέλη</a:t>
            </a:r>
            <a:r>
              <a:rPr lang="el-GR" sz="1400" dirty="0" smtClean="0"/>
              <a:t> Ε. (1987) «Λογιστική και Ελεγκτική των Εμπορικών Τραπεζών» , Εκδόσεις</a:t>
            </a:r>
            <a:r>
              <a:rPr lang="en-US" sz="1400" dirty="0" smtClean="0"/>
              <a:t> </a:t>
            </a:r>
            <a:r>
              <a:rPr lang="el-GR" sz="1400" dirty="0" err="1" smtClean="0"/>
              <a:t>Βρύκους</a:t>
            </a:r>
            <a:r>
              <a:rPr lang="el-GR" sz="1400" dirty="0" smtClean="0"/>
              <a:t>, Αθήνα</a:t>
            </a:r>
          </a:p>
          <a:p>
            <a:pPr fontAlgn="base">
              <a:lnSpc>
                <a:spcPct val="80000"/>
              </a:lnSpc>
              <a:buNone/>
            </a:pPr>
            <a:r>
              <a:rPr lang="el-GR" sz="1400" dirty="0" smtClean="0"/>
              <a:t>Σκόρδου Β. (1987)«Φορολογική Ελεγκτική» Αθήνα</a:t>
            </a:r>
          </a:p>
          <a:p>
            <a:pPr fontAlgn="base">
              <a:lnSpc>
                <a:spcPct val="80000"/>
              </a:lnSpc>
              <a:buNone/>
            </a:pPr>
            <a:r>
              <a:rPr lang="el-GR" sz="1400" dirty="0" smtClean="0"/>
              <a:t>Τερζάκη Γ. (1985) «Φορολογική Ελεγκτική» Αθήνα</a:t>
            </a:r>
          </a:p>
          <a:p>
            <a:pPr fontAlgn="base">
              <a:lnSpc>
                <a:spcPct val="80000"/>
              </a:lnSpc>
              <a:buNone/>
            </a:pPr>
            <a:r>
              <a:rPr lang="el-GR" sz="1400" dirty="0" err="1" smtClean="0"/>
              <a:t>Τσακλάγκανου</a:t>
            </a:r>
            <a:r>
              <a:rPr lang="el-GR" sz="1400" dirty="0" smtClean="0"/>
              <a:t> Α. (1994) «Ελεγκτική» Θεσσαλονίκη</a:t>
            </a:r>
          </a:p>
          <a:p>
            <a:pPr fontAlgn="base">
              <a:lnSpc>
                <a:spcPct val="80000"/>
              </a:lnSpc>
              <a:buNone/>
            </a:pPr>
            <a:r>
              <a:rPr lang="el-GR" sz="1400" dirty="0" smtClean="0"/>
              <a:t>Φίλιου Β. (1984) «Η Κοινωνικοοικονομική Λογιστική» , Εκδόσεις ΚΕΠΕ, Αθήνα</a:t>
            </a:r>
            <a:endParaRPr lang="en-US" sz="1400" dirty="0" smtClean="0"/>
          </a:p>
          <a:p>
            <a:pPr fontAlgn="base">
              <a:lnSpc>
                <a:spcPct val="80000"/>
              </a:lnSpc>
              <a:buNone/>
            </a:pPr>
            <a:r>
              <a:rPr lang="el-GR" sz="1400" dirty="0" smtClean="0"/>
              <a:t>ΞΕΝΗ</a:t>
            </a:r>
          </a:p>
          <a:p>
            <a:pPr fontAlgn="base">
              <a:lnSpc>
                <a:spcPct val="80000"/>
              </a:lnSpc>
              <a:buNone/>
            </a:pPr>
            <a:r>
              <a:rPr lang="el-GR" sz="1400" dirty="0" smtClean="0"/>
              <a:t> </a:t>
            </a:r>
            <a:r>
              <a:rPr lang="en-US" sz="1400" dirty="0" smtClean="0"/>
              <a:t>James van Horne “Fundamentals of Financial Management”  N.Y. 1980</a:t>
            </a:r>
          </a:p>
          <a:p>
            <a:pPr fontAlgn="base">
              <a:lnSpc>
                <a:spcPct val="80000"/>
              </a:lnSpc>
              <a:buNone/>
            </a:pPr>
            <a:r>
              <a:rPr lang="en-US" sz="1400" dirty="0" err="1" smtClean="0"/>
              <a:t>Meigs</a:t>
            </a:r>
            <a:r>
              <a:rPr lang="en-US" sz="1400" dirty="0" smtClean="0"/>
              <a:t> </a:t>
            </a:r>
            <a:r>
              <a:rPr lang="en-US" sz="1400" dirty="0" err="1" smtClean="0"/>
              <a:t>W.,Larsen</a:t>
            </a:r>
            <a:r>
              <a:rPr lang="en-US" sz="1400" dirty="0" smtClean="0"/>
              <a:t> J., </a:t>
            </a:r>
            <a:r>
              <a:rPr lang="en-US" sz="1400" dirty="0" err="1" smtClean="0"/>
              <a:t>Meigs</a:t>
            </a:r>
            <a:r>
              <a:rPr lang="en-US" sz="1400" dirty="0" smtClean="0"/>
              <a:t> R. , “Principles of Auditing” N.Y. 1985</a:t>
            </a:r>
          </a:p>
          <a:p>
            <a:pPr fontAlgn="base">
              <a:lnSpc>
                <a:spcPct val="80000"/>
              </a:lnSpc>
              <a:buNone/>
            </a:pPr>
            <a:r>
              <a:rPr lang="en-US" sz="1400" dirty="0" smtClean="0"/>
              <a:t>Miller m., Bailey L., “GAAS-Guide” N.Y. 1985</a:t>
            </a:r>
          </a:p>
          <a:p>
            <a:pPr fontAlgn="base">
              <a:lnSpc>
                <a:spcPct val="80000"/>
              </a:lnSpc>
              <a:buNone/>
            </a:pPr>
            <a:r>
              <a:rPr lang="en-US" sz="1400" dirty="0" err="1" smtClean="0"/>
              <a:t>Ricchiute</a:t>
            </a:r>
            <a:r>
              <a:rPr lang="en-US" sz="1400" dirty="0" smtClean="0"/>
              <a:t> D., “Auditing” N.Y. 1989</a:t>
            </a:r>
          </a:p>
          <a:p>
            <a:pPr fontAlgn="base">
              <a:lnSpc>
                <a:spcPct val="80000"/>
              </a:lnSpc>
              <a:buNone/>
            </a:pPr>
            <a:r>
              <a:rPr lang="en-US" sz="1400" dirty="0" smtClean="0"/>
              <a:t>Sawyer L.B., “The Practice of Modern Internal Auditing” N.Y. 1973</a:t>
            </a:r>
          </a:p>
          <a:p>
            <a:pPr fontAlgn="base">
              <a:lnSpc>
                <a:spcPct val="80000"/>
              </a:lnSpc>
              <a:buNone/>
            </a:pPr>
            <a:r>
              <a:rPr lang="en-US" sz="1400" dirty="0" smtClean="0"/>
              <a:t>Taylor D., </a:t>
            </a:r>
            <a:r>
              <a:rPr lang="en-US" sz="1400" dirty="0" err="1" smtClean="0"/>
              <a:t>Glezen</a:t>
            </a:r>
            <a:r>
              <a:rPr lang="en-US" sz="1400" dirty="0" smtClean="0"/>
              <a:t> G., “Auditing” N.Y. 1985</a:t>
            </a:r>
          </a:p>
          <a:p>
            <a:pPr fontAlgn="base">
              <a:lnSpc>
                <a:spcPct val="80000"/>
              </a:lnSpc>
              <a:buNone/>
            </a:pPr>
            <a:r>
              <a:rPr lang="en-US" sz="1400" dirty="0" smtClean="0"/>
              <a:t>Wallace W.A. “Auditing” N.Y. 1986</a:t>
            </a:r>
            <a:r>
              <a:rPr lang="el-GR" sz="1400" dirty="0" smtClean="0"/>
              <a:t> </a:t>
            </a: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Ελεγκτική.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Ελεγκτική</a:t>
            </a:r>
          </a:p>
          <a:p>
            <a:pPr algn="l"/>
            <a:r>
              <a:rPr lang="el-GR" sz="2800" b="1" dirty="0" smtClean="0"/>
              <a:t>Ενότητα 11:Διεξαγωγή Ελέγχου Επιχείρησης Α΄</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buNone/>
            </a:pPr>
            <a:r>
              <a:rPr lang="el-GR" dirty="0" smtClean="0"/>
              <a:t>Στην ενότητα αυτή θα παρουσιάσουμε τις ενέργειες που κάνεις ένας φορολογικός ελεγκτής σε μια επιχείρηση και συγκεκριμένα στο ταμείο της, στα χρεόγραφά της δηλαδή στις επιταγές και τις συναλλαγματικές και τέλος τους λογαριασμούς εισπρακτέων απαιτήσεων, πωλήσεων, αγορών, αποθεμάτων και κόστους πωληθέντων προϊόντων.</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l"/>
            <a:r>
              <a:rPr lang="el-GR" sz="3200" dirty="0" smtClean="0"/>
              <a:t>Διεξαγωγή Ελέγχου Επιχείρησης Α΄</a:t>
            </a:r>
            <a:endParaRPr lang="el-GR" sz="3200" dirty="0"/>
          </a:p>
        </p:txBody>
      </p:sp>
      <p:sp>
        <p:nvSpPr>
          <p:cNvPr id="5" name="Θέση περιεχομένου 4"/>
          <p:cNvSpPr>
            <a:spLocks noGrp="1"/>
          </p:cNvSpPr>
          <p:nvPr>
            <p:ph idx="1"/>
          </p:nvPr>
        </p:nvSpPr>
        <p:spPr/>
        <p:txBody>
          <a:bodyPr>
            <a:noAutofit/>
          </a:bodyPr>
          <a:lstStyle/>
          <a:p>
            <a:pPr algn="just">
              <a:lnSpc>
                <a:spcPct val="90000"/>
              </a:lnSpc>
              <a:buNone/>
            </a:pPr>
            <a:r>
              <a:rPr lang="el-GR" sz="2000" dirty="0" smtClean="0"/>
              <a:t>Στον Έ</a:t>
            </a:r>
            <a:r>
              <a:rPr lang="el-GR" sz="2000" dirty="0" smtClean="0">
                <a:cs typeface="Times New Roman" pitchFamily="18" charset="0"/>
              </a:rPr>
              <a:t>λεγχο </a:t>
            </a:r>
            <a:r>
              <a:rPr lang="el-GR" sz="2000" dirty="0" smtClean="0"/>
              <a:t>του Τ</a:t>
            </a:r>
            <a:r>
              <a:rPr lang="el-GR" sz="2000" dirty="0" smtClean="0">
                <a:cs typeface="Times New Roman" pitchFamily="18" charset="0"/>
              </a:rPr>
              <a:t>αμείο</a:t>
            </a:r>
            <a:r>
              <a:rPr lang="el-GR" sz="2000" dirty="0" smtClean="0"/>
              <a:t>υ</a:t>
            </a:r>
            <a:r>
              <a:rPr lang="el-GR" sz="2000" dirty="0" smtClean="0">
                <a:cs typeface="Times New Roman" pitchFamily="18" charset="0"/>
              </a:rPr>
              <a:t>  οι ελεγκτές προσέχουν  μήπως έχουν υπερτιμηθεί</a:t>
            </a:r>
            <a:endParaRPr lang="en-US" sz="2000" dirty="0" smtClean="0">
              <a:cs typeface="Times New Roman" pitchFamily="18" charset="0"/>
            </a:endParaRPr>
          </a:p>
          <a:p>
            <a:pPr algn="just">
              <a:lnSpc>
                <a:spcPct val="90000"/>
              </a:lnSpc>
              <a:buNone/>
            </a:pPr>
            <a:r>
              <a:rPr lang="el-GR" sz="2000" dirty="0" smtClean="0">
                <a:cs typeface="Times New Roman" pitchFamily="18" charset="0"/>
              </a:rPr>
              <a:t>Οι</a:t>
            </a:r>
            <a:r>
              <a:rPr lang="en-US" sz="2000" dirty="0" smtClean="0"/>
              <a:t> </a:t>
            </a:r>
            <a:r>
              <a:rPr lang="el-GR" sz="2000" dirty="0" smtClean="0">
                <a:cs typeface="Times New Roman" pitchFamily="18" charset="0"/>
              </a:rPr>
              <a:t>πληρωμές του ταμείου </a:t>
            </a:r>
            <a:r>
              <a:rPr lang="el-GR" sz="2000" dirty="0" smtClean="0"/>
              <a:t>ή </a:t>
            </a:r>
            <a:r>
              <a:rPr lang="el-GR" sz="2000" dirty="0" smtClean="0">
                <a:cs typeface="Times New Roman" pitchFamily="18" charset="0"/>
              </a:rPr>
              <a:t> υποεκτιμηθεί οι εισπράξεις</a:t>
            </a:r>
            <a:r>
              <a:rPr lang="el-GR" sz="2000" dirty="0" smtClean="0"/>
              <a:t>.</a:t>
            </a:r>
          </a:p>
          <a:p>
            <a:pPr algn="just">
              <a:lnSpc>
                <a:spcPct val="90000"/>
              </a:lnSpc>
              <a:buNone/>
            </a:pPr>
            <a:r>
              <a:rPr lang="el-GR" sz="2000" dirty="0" smtClean="0">
                <a:cs typeface="Times New Roman" pitchFamily="18" charset="0"/>
              </a:rPr>
              <a:t> </a:t>
            </a:r>
            <a:r>
              <a:rPr lang="el-GR" sz="2000" u="sng" dirty="0" smtClean="0">
                <a:cs typeface="Times New Roman" pitchFamily="18" charset="0"/>
              </a:rPr>
              <a:t>Οι στόχοι των ελεγκτών κατά την εξέταση του ταμείου :</a:t>
            </a:r>
            <a:endParaRPr lang="el-GR" sz="2000" u="sng" dirty="0" smtClean="0"/>
          </a:p>
          <a:p>
            <a:pPr algn="just">
              <a:lnSpc>
                <a:spcPct val="90000"/>
              </a:lnSpc>
              <a:buNone/>
            </a:pPr>
            <a:r>
              <a:rPr lang="el-GR" sz="2000" dirty="0" smtClean="0">
                <a:cs typeface="Times New Roman" pitchFamily="18" charset="0"/>
              </a:rPr>
              <a:t>Α) Να μελετήσουν και να αξιολογήσουν τις διαδικασίες εσωτερικού ελέγχου , τις σχετικές με τις ταμειακές συναλλαγές. </a:t>
            </a:r>
            <a:endParaRPr lang="en-US" sz="2000" dirty="0" smtClean="0">
              <a:cs typeface="Times New Roman" pitchFamily="18" charset="0"/>
            </a:endParaRPr>
          </a:p>
          <a:p>
            <a:pPr algn="just">
              <a:lnSpc>
                <a:spcPct val="90000"/>
              </a:lnSpc>
              <a:buNone/>
            </a:pPr>
            <a:r>
              <a:rPr lang="el-GR" sz="2000" dirty="0" smtClean="0">
                <a:cs typeface="Times New Roman" pitchFamily="18" charset="0"/>
              </a:rPr>
              <a:t>Β) Να προσδιορίσουν αν το ταμείο εμφανίζεται κανονικά και με σαφήνεια στις οικονομικές εκθέσεις.</a:t>
            </a:r>
            <a:endParaRPr lang="en-US" sz="2000" dirty="0" smtClean="0">
              <a:cs typeface="Times New Roman" pitchFamily="18" charset="0"/>
            </a:endParaRPr>
          </a:p>
          <a:p>
            <a:pPr algn="just">
              <a:lnSpc>
                <a:spcPct val="90000"/>
              </a:lnSpc>
              <a:buNone/>
            </a:pPr>
            <a:r>
              <a:rPr lang="el-GR" sz="2000" dirty="0" smtClean="0">
                <a:cs typeface="Times New Roman" pitchFamily="18" charset="0"/>
              </a:rPr>
              <a:t>Γ) Τα διαθέσιμα σε ξένο νόμισμα </a:t>
            </a:r>
            <a:r>
              <a:rPr lang="el-GR" sz="2000" dirty="0" smtClean="0"/>
              <a:t>(μετρητά &amp; επιταγές) </a:t>
            </a:r>
            <a:r>
              <a:rPr lang="el-GR" sz="2000" dirty="0" smtClean="0">
                <a:cs typeface="Times New Roman" pitchFamily="18" charset="0"/>
              </a:rPr>
              <a:t>έχουν αποτιμηθεί κανονικά</a:t>
            </a:r>
            <a:r>
              <a:rPr lang="el-GR" sz="2000" dirty="0" smtClean="0"/>
              <a:t> δηλ.</a:t>
            </a:r>
            <a:r>
              <a:rPr lang="en-US" sz="2000" dirty="0" smtClean="0"/>
              <a:t> </a:t>
            </a:r>
            <a:r>
              <a:rPr lang="el-GR" sz="2000" dirty="0" smtClean="0"/>
              <a:t>σ</a:t>
            </a:r>
            <a:r>
              <a:rPr lang="el-GR" sz="2000" dirty="0" smtClean="0">
                <a:cs typeface="Times New Roman" pitchFamily="18" charset="0"/>
              </a:rPr>
              <a:t>τις τιμές των ξένων νομισμάτων την ημέρα κατάρτισης του Ισολογισμού</a:t>
            </a:r>
            <a:r>
              <a:rPr lang="el-GR" sz="2000" dirty="0" smtClean="0"/>
              <a:t>)</a:t>
            </a:r>
          </a:p>
          <a:p>
            <a:pPr marL="0" indent="0" algn="just">
              <a:buNone/>
            </a:pPr>
            <a:endParaRPr lang="el-GR" sz="2000" b="1"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sz="3200" dirty="0" smtClean="0"/>
              <a:t>Διεξαγωγή Ελέγχου Επιχείρησης Α΄</a:t>
            </a:r>
            <a:endParaRPr lang="el-GR" sz="3200" dirty="0"/>
          </a:p>
        </p:txBody>
      </p:sp>
      <p:sp>
        <p:nvSpPr>
          <p:cNvPr id="3" name="Θέση περιεχομένου 2"/>
          <p:cNvSpPr>
            <a:spLocks noGrp="1"/>
          </p:cNvSpPr>
          <p:nvPr>
            <p:ph idx="1"/>
          </p:nvPr>
        </p:nvSpPr>
        <p:spPr/>
        <p:txBody>
          <a:bodyPr>
            <a:normAutofit fontScale="70000" lnSpcReduction="20000"/>
          </a:bodyPr>
          <a:lstStyle/>
          <a:p>
            <a:pPr marL="0" indent="0" algn="just">
              <a:lnSpc>
                <a:spcPct val="110000"/>
              </a:lnSpc>
              <a:buNone/>
            </a:pPr>
            <a:r>
              <a:rPr lang="el-GR" dirty="0" smtClean="0"/>
              <a:t>Σ</a:t>
            </a:r>
            <a:r>
              <a:rPr lang="el-GR" dirty="0" smtClean="0">
                <a:cs typeface="Times New Roman" pitchFamily="18" charset="0"/>
              </a:rPr>
              <a:t>τόχοι των ελεγκτών </a:t>
            </a:r>
            <a:r>
              <a:rPr lang="el-GR" dirty="0" smtClean="0"/>
              <a:t>κατά τον Έλεγχο των Χρεογράφων </a:t>
            </a:r>
            <a:r>
              <a:rPr lang="el-GR" dirty="0" smtClean="0">
                <a:cs typeface="Times New Roman" pitchFamily="18" charset="0"/>
              </a:rPr>
              <a:t>είναι</a:t>
            </a:r>
            <a:r>
              <a:rPr lang="en-US" dirty="0" smtClean="0">
                <a:cs typeface="Times New Roman" pitchFamily="18" charset="0"/>
              </a:rPr>
              <a:t>:</a:t>
            </a:r>
            <a:r>
              <a:rPr lang="el-GR" dirty="0" smtClean="0">
                <a:cs typeface="Times New Roman" pitchFamily="18" charset="0"/>
              </a:rPr>
              <a:t> </a:t>
            </a:r>
          </a:p>
          <a:p>
            <a:pPr marL="0" indent="0" algn="just">
              <a:lnSpc>
                <a:spcPct val="110000"/>
              </a:lnSpc>
              <a:buNone/>
            </a:pPr>
            <a:endParaRPr lang="el-GR" dirty="0" smtClean="0"/>
          </a:p>
          <a:p>
            <a:pPr marL="0" indent="0" algn="just">
              <a:lnSpc>
                <a:spcPct val="110000"/>
              </a:lnSpc>
              <a:buNone/>
            </a:pPr>
            <a:r>
              <a:rPr lang="el-GR" dirty="0" smtClean="0"/>
              <a:t>Α) Ν</a:t>
            </a:r>
            <a:r>
              <a:rPr lang="el-GR" dirty="0" smtClean="0">
                <a:cs typeface="Times New Roman" pitchFamily="18" charset="0"/>
              </a:rPr>
              <a:t>α διαπιστ</a:t>
            </a:r>
            <a:r>
              <a:rPr lang="el-GR" dirty="0" smtClean="0"/>
              <a:t>ωθεί </a:t>
            </a:r>
            <a:r>
              <a:rPr lang="el-GR" dirty="0" smtClean="0">
                <a:cs typeface="Times New Roman" pitchFamily="18" charset="0"/>
              </a:rPr>
              <a:t>αν υπάρχει ικανοποιητικός έλεγχος επί των ΧΡΕΟΓΡΑΦΩΝ και των εσόδων από επενδύσεις σε χρεόγραφα </a:t>
            </a:r>
            <a:endParaRPr lang="el-GR" dirty="0" smtClean="0"/>
          </a:p>
          <a:p>
            <a:pPr marL="0" indent="0" algn="just">
              <a:lnSpc>
                <a:spcPct val="110000"/>
              </a:lnSpc>
              <a:buNone/>
            </a:pPr>
            <a:r>
              <a:rPr lang="el-GR" dirty="0" smtClean="0"/>
              <a:t>Β)</a:t>
            </a:r>
            <a:r>
              <a:rPr lang="el-GR" dirty="0" smtClean="0">
                <a:cs typeface="Times New Roman" pitchFamily="18" charset="0"/>
              </a:rPr>
              <a:t> </a:t>
            </a:r>
            <a:r>
              <a:rPr lang="el-GR" dirty="0" smtClean="0"/>
              <a:t>Ό</a:t>
            </a:r>
            <a:r>
              <a:rPr lang="el-GR" dirty="0" smtClean="0">
                <a:cs typeface="Times New Roman" pitchFamily="18" charset="0"/>
              </a:rPr>
              <a:t>τι τα χρεόγραφα όντως υπάρχουν και ότι ανήκουν στον πελάτη </a:t>
            </a:r>
            <a:endParaRPr lang="el-GR" dirty="0" smtClean="0"/>
          </a:p>
          <a:p>
            <a:pPr marL="0" indent="0" algn="just">
              <a:lnSpc>
                <a:spcPct val="110000"/>
              </a:lnSpc>
              <a:buNone/>
            </a:pPr>
            <a:r>
              <a:rPr lang="el-GR" dirty="0" smtClean="0"/>
              <a:t>Γ)</a:t>
            </a:r>
            <a:r>
              <a:rPr lang="el-GR" dirty="0" smtClean="0">
                <a:cs typeface="Times New Roman" pitchFamily="18" charset="0"/>
              </a:rPr>
              <a:t> </a:t>
            </a:r>
            <a:r>
              <a:rPr lang="el-GR" dirty="0" smtClean="0"/>
              <a:t>Ό</a:t>
            </a:r>
            <a:r>
              <a:rPr lang="el-GR" dirty="0" smtClean="0">
                <a:cs typeface="Times New Roman" pitchFamily="18" charset="0"/>
              </a:rPr>
              <a:t>τι έχουν εκτιμηθεί σωστά σύμφωνα με τις γενικά παραδεκτές λογιστικές αρχές . </a:t>
            </a:r>
            <a:endParaRPr lang="el-GR" dirty="0" smtClean="0"/>
          </a:p>
          <a:p>
            <a:pPr marL="0" indent="0" algn="just">
              <a:lnSpc>
                <a:spcPct val="110000"/>
              </a:lnSpc>
              <a:buNone/>
            </a:pPr>
            <a:r>
              <a:rPr lang="el-GR" dirty="0" smtClean="0"/>
              <a:t>Δ)</a:t>
            </a:r>
            <a:r>
              <a:rPr lang="el-GR" dirty="0" smtClean="0">
                <a:cs typeface="Times New Roman" pitchFamily="18" charset="0"/>
              </a:rPr>
              <a:t> ότι έχουν ταξινομηθεί σωστά στον ισολογισμό</a:t>
            </a:r>
            <a:endParaRPr lang="el-GR"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sz="3200" dirty="0" smtClean="0"/>
              <a:t>Διεξαγωγή Ελέγχου Επιχείρησης Α΄</a:t>
            </a:r>
            <a:endParaRPr lang="el-GR" sz="3200" dirty="0"/>
          </a:p>
        </p:txBody>
      </p:sp>
      <p:sp>
        <p:nvSpPr>
          <p:cNvPr id="3" name="Θέση περιεχομένου 2"/>
          <p:cNvSpPr>
            <a:spLocks noGrp="1"/>
          </p:cNvSpPr>
          <p:nvPr>
            <p:ph idx="1"/>
          </p:nvPr>
        </p:nvSpPr>
        <p:spPr/>
        <p:txBody>
          <a:bodyPr>
            <a:normAutofit fontScale="77500" lnSpcReduction="20000"/>
          </a:bodyPr>
          <a:lstStyle/>
          <a:p>
            <a:pPr marL="0" indent="0" algn="just">
              <a:lnSpc>
                <a:spcPct val="110000"/>
              </a:lnSpc>
              <a:buNone/>
              <a:defRPr/>
            </a:pPr>
            <a:r>
              <a:rPr lang="el-GR" sz="2800" dirty="0" smtClean="0"/>
              <a:t>Οι Εισηγμένοι </a:t>
            </a:r>
            <a:r>
              <a:rPr lang="el-GR" sz="2800" dirty="0" smtClean="0">
                <a:cs typeface="Times New Roman" charset="0"/>
              </a:rPr>
              <a:t>στο Χρηματιστήριο τίτλοι, σύμφωνα με τον 2190/1920, </a:t>
            </a:r>
            <a:r>
              <a:rPr lang="el-GR" sz="2800" dirty="0" smtClean="0"/>
              <a:t>αποτιμώνται στην </a:t>
            </a:r>
            <a:r>
              <a:rPr lang="el-GR" sz="2800" dirty="0" smtClean="0">
                <a:cs typeface="Times New Roman" charset="0"/>
              </a:rPr>
              <a:t>αρχική τιμή κτήσης</a:t>
            </a:r>
            <a:r>
              <a:rPr lang="el-GR" sz="2800" dirty="0" smtClean="0"/>
              <a:t>,</a:t>
            </a:r>
            <a:r>
              <a:rPr lang="el-GR" sz="2800" dirty="0" smtClean="0">
                <a:cs typeface="Times New Roman" charset="0"/>
              </a:rPr>
              <a:t> εφόσον είναι  χαμηλότερη από την τρέχουσα τιμή, αλλιώς χρησιμοποιείται η τρέχουσα τιμή. </a:t>
            </a:r>
            <a:r>
              <a:rPr lang="el-GR" sz="2800" i="1" dirty="0" smtClean="0">
                <a:cs typeface="Times New Roman" charset="0"/>
              </a:rPr>
              <a:t> </a:t>
            </a:r>
            <a:endParaRPr lang="el-GR" sz="2800" dirty="0" smtClean="0">
              <a:cs typeface="Times New Roman" charset="0"/>
            </a:endParaRPr>
          </a:p>
          <a:p>
            <a:pPr algn="just">
              <a:lnSpc>
                <a:spcPct val="110000"/>
              </a:lnSpc>
              <a:defRPr/>
            </a:pPr>
            <a:endParaRPr lang="el-GR" sz="2800" dirty="0" smtClean="0"/>
          </a:p>
          <a:p>
            <a:pPr algn="just">
              <a:lnSpc>
                <a:spcPct val="110000"/>
              </a:lnSpc>
              <a:buClr>
                <a:schemeClr val="bg1">
                  <a:lumMod val="75000"/>
                </a:schemeClr>
              </a:buClr>
              <a:defRPr/>
            </a:pPr>
            <a:r>
              <a:rPr lang="el-GR" sz="2800" dirty="0" smtClean="0"/>
              <a:t>Οι μετοχές, οι ομολογίες και τα λοιπά χρεόγραφα που είναι εισηγμένα στο Χρηματιστήριο Αξιών Αθηνών ή σε αλλοδαπό χρηματιστήριο ή σε άλλο διεθνώς αναγνωρισμένο χρηματιστηριακό θεσμό, καθώς και τα μερίδια αμοιβαίων κεφαλαίων, αποτιμώνται στην κατ’ είδος χαμηλότερη τιμή μεταξύ της τιμής κτήσης και της τρέχουσας τιμής τους.</a:t>
            </a:r>
          </a:p>
          <a:p>
            <a:pPr marL="0" indent="0" algn="just">
              <a:lnSpc>
                <a:spcPct val="110000"/>
              </a:lnSpc>
              <a:buNone/>
            </a:pPr>
            <a:endParaRPr lang="el-GR" sz="2800" dirty="0">
              <a:latin typeface="+mj-lt"/>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sz="3200" dirty="0" smtClean="0"/>
              <a:t>Διεξαγωγή Ελέγχου Επιχείρησης Α΄</a:t>
            </a:r>
            <a:endParaRPr lang="el-GR" sz="3200" dirty="0"/>
          </a:p>
        </p:txBody>
      </p:sp>
      <p:sp>
        <p:nvSpPr>
          <p:cNvPr id="3" name="Θέση περιεχομένου 2"/>
          <p:cNvSpPr>
            <a:spLocks noGrp="1"/>
          </p:cNvSpPr>
          <p:nvPr>
            <p:ph idx="1"/>
          </p:nvPr>
        </p:nvSpPr>
        <p:spPr>
          <a:xfrm>
            <a:off x="457200" y="1333500"/>
            <a:ext cx="8229600" cy="3972272"/>
          </a:xfrm>
        </p:spPr>
        <p:txBody>
          <a:bodyPr>
            <a:noAutofit/>
          </a:bodyPr>
          <a:lstStyle/>
          <a:p>
            <a:pPr algn="just">
              <a:defRPr/>
            </a:pPr>
            <a:r>
              <a:rPr lang="el-GR" sz="2400" dirty="0" smtClean="0"/>
              <a:t>Οι τράπεζες και γενικά τα πιστωτικά ιδρύματα του ν. 2076/1992 αποτιμούν τις συμμετοχές και χρεόγραφα τους στη συνολικά χαμηλότερη τιμή μεταξύ της τιμής κτήσης και της τρέχουσας τιμής τους.</a:t>
            </a:r>
          </a:p>
          <a:p>
            <a:pPr algn="just">
              <a:defRPr/>
            </a:pPr>
            <a:r>
              <a:rPr lang="el-GR" sz="2400" dirty="0" smtClean="0"/>
              <a:t>Για τα χρεόγραφα της πιο πάνω περιπτώσεως ως τρέχουσα τιμή θεωρείται ο μέσος όρος της χρηματιστηριακής τιμής τους κατά τον τελευταίο μήνα της χρήσης. </a:t>
            </a:r>
          </a:p>
          <a:p>
            <a:pPr algn="just">
              <a:defRPr/>
            </a:pPr>
            <a:r>
              <a:rPr lang="el-GR" sz="2400" dirty="0" smtClean="0"/>
              <a:t>Ειδικά, για τα αμοιβαία κεφάλαια ως τρέχουσα τιμή θεωρείται ο μέσος όρος της καθαρής τιμής τους κατά τον τελευταίο μήνα της χρήσης.</a:t>
            </a:r>
          </a:p>
          <a:p>
            <a:pPr marL="0" indent="0" algn="just">
              <a:lnSpc>
                <a:spcPct val="90000"/>
              </a:lnSpc>
              <a:buNone/>
            </a:pPr>
            <a:endParaRPr lang="el-GR" sz="1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1303</TotalTime>
  <Words>892</Words>
  <Application>Microsoft Office PowerPoint</Application>
  <PresentationFormat>Προβολή στην οθόνη (16:10)</PresentationFormat>
  <Paragraphs>160</Paragraphs>
  <Slides>20</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Ελεγκτική</vt:lpstr>
      <vt:lpstr>Διαφάνεια 2</vt:lpstr>
      <vt:lpstr>Άδειες Χρήσης</vt:lpstr>
      <vt:lpstr>Χρηματοδότηση</vt:lpstr>
      <vt:lpstr>Σκοποί  ενότητας</vt:lpstr>
      <vt:lpstr>Διεξαγωγή Ελέγχου Επιχείρησης Α΄</vt:lpstr>
      <vt:lpstr>Διεξαγωγή Ελέγχου Επιχείρησης Α΄</vt:lpstr>
      <vt:lpstr>Διεξαγωγή Ελέγχου Επιχείρησης Α΄</vt:lpstr>
      <vt:lpstr>Διεξαγωγή Ελέγχου Επιχείρησης Α΄</vt:lpstr>
      <vt:lpstr> Διεξαγωγή Ελέγχου Επιχείρησης Α΄ Έλεγχος Λογαριασμών Εισπρακτέων, Πωλήσεων, Αγορών, Αποθεμάτων, Κόστους Πωληθέντων              </vt:lpstr>
      <vt:lpstr>Διεξαγωγή Ελέγχου Επιχείρησης Α΄ Έλεγχος Λογαριασμών Εισπρακτέων, Πωλήσεων, Αγορών, Αποθεμάτων, Κόστους Πωληθέντων</vt:lpstr>
      <vt:lpstr>Διεξαγωγή Ελέγχου Επιχείρησης Α΄ Έλεγχος Λογαριασμών Εισπρακτέων, Πωλήσεων, Αγορών, Αποθεμάτων, Κόστους Πωληθέντων</vt:lpstr>
      <vt:lpstr>Βιβλιογραφία</vt:lpstr>
      <vt:lpstr>Βιβλιογραφία</vt:lpstr>
      <vt:lpstr>Σημείωμα Αναφοράς</vt:lpstr>
      <vt:lpstr>Σημείωμα Αδειοδότησης</vt:lpstr>
      <vt:lpstr>Διαφάνεια 17</vt:lpstr>
      <vt:lpstr>Διαφάνεια 18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185</cp:revision>
  <dcterms:created xsi:type="dcterms:W3CDTF">2012-09-06T09:03:05Z</dcterms:created>
  <dcterms:modified xsi:type="dcterms:W3CDTF">2015-11-02T17:33:57Z</dcterms:modified>
</cp:coreProperties>
</file>