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36"/>
  </p:notesMasterIdLst>
  <p:sldIdLst>
    <p:sldId id="256" r:id="rId3"/>
    <p:sldId id="262" r:id="rId4"/>
    <p:sldId id="265" r:id="rId5"/>
    <p:sldId id="266" r:id="rId6"/>
    <p:sldId id="278" r:id="rId7"/>
    <p:sldId id="267" r:id="rId8"/>
    <p:sldId id="268" r:id="rId9"/>
    <p:sldId id="269" r:id="rId10"/>
    <p:sldId id="270" r:id="rId11"/>
    <p:sldId id="279" r:id="rId12"/>
    <p:sldId id="271" r:id="rId13"/>
    <p:sldId id="272" r:id="rId14"/>
    <p:sldId id="280" r:id="rId15"/>
    <p:sldId id="281" r:id="rId16"/>
    <p:sldId id="273" r:id="rId17"/>
    <p:sldId id="282" r:id="rId18"/>
    <p:sldId id="274" r:id="rId19"/>
    <p:sldId id="283" r:id="rId20"/>
    <p:sldId id="284" r:id="rId21"/>
    <p:sldId id="285" r:id="rId22"/>
    <p:sldId id="275" r:id="rId23"/>
    <p:sldId id="286" r:id="rId24"/>
    <p:sldId id="276" r:id="rId25"/>
    <p:sldId id="287" r:id="rId26"/>
    <p:sldId id="288" r:id="rId27"/>
    <p:sldId id="277" r:id="rId28"/>
    <p:sldId id="257" r:id="rId29"/>
    <p:sldId id="289" r:id="rId30"/>
    <p:sldId id="290" r:id="rId31"/>
    <p:sldId id="291" r:id="rId32"/>
    <p:sldId id="293" r:id="rId33"/>
    <p:sldId id="292" r:id="rId34"/>
    <p:sldId id="29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Καλώς ορίσατε" id="{E75E278A-FF0E-49A4-B170-79828D63BBAD}">
          <p14:sldIdLst>
            <p14:sldId id="256"/>
          </p14:sldIdLst>
        </p14:section>
        <p14:section name="Σχεδιάστε, Εντυπωσιάστε, Συνεργαστείτε" id="{B9B51309-D148-4332-87C2-07BE32FBCA3B}">
          <p14:sldIdLst>
            <p14:sldId id="262"/>
            <p14:sldId id="265"/>
            <p14:sldId id="266"/>
            <p14:sldId id="278"/>
            <p14:sldId id="267"/>
            <p14:sldId id="268"/>
            <p14:sldId id="269"/>
            <p14:sldId id="270"/>
            <p14:sldId id="279"/>
            <p14:sldId id="271"/>
            <p14:sldId id="272"/>
            <p14:sldId id="280"/>
            <p14:sldId id="281"/>
            <p14:sldId id="273"/>
            <p14:sldId id="282"/>
            <p14:sldId id="274"/>
            <p14:sldId id="283"/>
            <p14:sldId id="284"/>
            <p14:sldId id="285"/>
            <p14:sldId id="275"/>
            <p14:sldId id="286"/>
            <p14:sldId id="276"/>
            <p14:sldId id="287"/>
            <p14:sldId id="288"/>
            <p14:sldId id="277"/>
            <p14:sldId id="257"/>
            <p14:sldId id="289"/>
            <p14:sldId id="290"/>
            <p14:sldId id="291"/>
            <p14:sldId id="293"/>
            <p14:sldId id="292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Συντάκτης" initials="Σ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6" autoAdjust="0"/>
    <p:restoredTop sz="91689" autoAdjust="0"/>
  </p:normalViewPr>
  <p:slideViewPr>
    <p:cSldViewPr snapToGrid="0">
      <p:cViewPr varScale="1">
        <p:scale>
          <a:sx n="42" d="100"/>
          <a:sy n="42" d="100"/>
        </p:scale>
        <p:origin x="696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82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EC13577B-6902-467D-A26C-08A0DD5E4E03}" type="datetimeFigureOut">
              <a:t>18/3/2014</a:t>
            </a:fld>
            <a:endParaRPr lang="el-GR"/>
          </a:p>
        </p:txBody>
      </p:sp>
      <p:sp>
        <p:nvSpPr>
          <p:cNvPr id="4" name="Σύμβολ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Σύμβολ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Κάντε κλικ για να επεξεργαστείτε τα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DF61EA0F-A667-4B49-8422-0062BC55E249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Σύμβολο κράτησης θέσης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Σύμβολο κράτησης θέσης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8178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lang="el-GR" sz="54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Autofit/>
          </a:bodyPr>
          <a:lstStyle>
            <a:lvl1pPr marL="0" indent="0" algn="l" latinLnBrk="0">
              <a:lnSpc>
                <a:spcPct val="150000"/>
              </a:lnSpc>
              <a:spcBef>
                <a:spcPts val="600"/>
              </a:spcBef>
              <a:buNone/>
              <a:defRPr lang="el-GR" sz="2400">
                <a:solidFill>
                  <a:srgbClr val="D24726"/>
                </a:solidFill>
                <a:latin typeface="+mj-lt"/>
              </a:defRPr>
            </a:lvl1pPr>
            <a:lvl2pPr marL="457200" indent="0" algn="ctr" latinLnBrk="0">
              <a:buNone/>
              <a:defRPr lang="el-GR" sz="2000"/>
            </a:lvl2pPr>
            <a:lvl3pPr marL="914400" indent="0" algn="ctr" latinLnBrk="0">
              <a:buNone/>
              <a:defRPr lang="el-GR" sz="1800"/>
            </a:lvl3pPr>
            <a:lvl4pPr marL="1371600" indent="0" algn="ctr" latinLnBrk="0">
              <a:buNone/>
              <a:defRPr lang="el-GR" sz="1600"/>
            </a:lvl4pPr>
            <a:lvl5pPr marL="1828800" indent="0" algn="ctr" latinLnBrk="0">
              <a:buNone/>
              <a:defRPr lang="el-GR" sz="1600"/>
            </a:lvl5pPr>
            <a:lvl6pPr marL="2286000" indent="0" algn="ctr" latinLnBrk="0">
              <a:buNone/>
              <a:defRPr lang="el-GR" sz="1600"/>
            </a:lvl6pPr>
            <a:lvl7pPr marL="2743200" indent="0" algn="ctr" latinLnBrk="0">
              <a:buNone/>
              <a:defRPr lang="el-GR" sz="1600"/>
            </a:lvl7pPr>
            <a:lvl8pPr marL="3200400" indent="0" algn="ctr" latinLnBrk="0">
              <a:buNone/>
              <a:defRPr lang="el-GR" sz="1600"/>
            </a:lvl8pPr>
            <a:lvl9pPr marL="3657600" indent="0" algn="ctr" latinLnBrk="0">
              <a:buNone/>
              <a:defRPr lang="el-GR" sz="1600"/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 dirty="0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8" name="Ορθογώνιο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el-GR"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8" name="Ορθογώνιο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lang="el-GR"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8" name="Ορθογώνιο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 latinLnBrk="0">
              <a:defRPr lang="el-GR"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1200"/>
              </a:spcAft>
              <a:buNone/>
              <a:defRPr lang="el-G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lnSpc>
                <a:spcPct val="150000"/>
              </a:lnSpc>
              <a:spcAft>
                <a:spcPts val="1200"/>
              </a:spcAft>
              <a:defRPr lang="el-G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lnSpc>
                <a:spcPct val="150000"/>
              </a:lnSpc>
              <a:spcAft>
                <a:spcPts val="1200"/>
              </a:spcAft>
              <a:defRPr lang="el-G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lnSpc>
                <a:spcPct val="150000"/>
              </a:lnSpc>
              <a:spcAft>
                <a:spcPts val="1200"/>
              </a:spcAft>
              <a:defRPr lang="el-G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lnSpc>
                <a:spcPct val="150000"/>
              </a:lnSpc>
              <a:spcAft>
                <a:spcPts val="1200"/>
              </a:spcAft>
              <a:defRPr lang="el-G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8" name="Ορθογώνιο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lang="el-GR" sz="3600">
                <a:solidFill>
                  <a:srgbClr val="D24726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lang="el-GR" sz="2800">
                <a:solidFill>
                  <a:schemeClr val="bg1"/>
                </a:solidFill>
                <a:latin typeface="+mj-lt"/>
              </a:defRPr>
            </a:lvl1pPr>
            <a:lvl2pPr marL="457200" indent="0" latinLnBrk="0">
              <a:buNone/>
              <a:defRPr lang="el-GR" sz="2000"/>
            </a:lvl2pPr>
            <a:lvl3pPr marL="914400" indent="0" latinLnBrk="0">
              <a:buNone/>
              <a:defRPr lang="el-GR" sz="1800"/>
            </a:lvl3pPr>
            <a:lvl4pPr marL="1371600" indent="0" latinLnBrk="0">
              <a:buNone/>
              <a:defRPr lang="el-GR" sz="1600"/>
            </a:lvl4pPr>
            <a:lvl5pPr marL="1828800" indent="0" latinLnBrk="0">
              <a:buNone/>
              <a:defRPr lang="el-GR" sz="1600"/>
            </a:lvl5pPr>
            <a:lvl6pPr marL="2286000" indent="0" latinLnBrk="0">
              <a:buNone/>
              <a:defRPr lang="el-GR" sz="1600"/>
            </a:lvl6pPr>
            <a:lvl7pPr marL="2743200" indent="0" latinLnBrk="0">
              <a:buNone/>
              <a:defRPr lang="el-GR" sz="1600"/>
            </a:lvl7pPr>
            <a:lvl8pPr marL="3200400" indent="0" latinLnBrk="0">
              <a:buNone/>
              <a:defRPr lang="el-GR" sz="1600"/>
            </a:lvl8pPr>
            <a:lvl9pPr marL="3657600" indent="0" latinLnBrk="0">
              <a:buNone/>
              <a:defRPr lang="el-GR"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8" name="Ορθογώνιο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el-GR"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el-G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el-G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el-G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Στυλ υποδείγματος κειμένου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Δεύτερου επιπέδου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Τρίτου επιπέδου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Τέταρτου επιπέδου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el-G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el-G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el-G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Στυλ υποδείγματος κειμένου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Δεύτερου επιπέδου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Τρίτου επιπέδου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Τέταρτου επιπέδου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9" name="Ορθογώνιο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lang="el-GR"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el-GR" sz="2000" b="1"/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Σύμβολο κράτησης θέσης περιεχομένου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el-G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el-G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el-G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Στυλ υποδείγματος κειμένου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Δεύτερου επιπέδου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Τρίτου επιπέδου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Τέταρτου επιπέδου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Σύμβολο κράτησης θέσης κειμένου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el-GR" sz="2000" b="1"/>
            </a:lvl1pPr>
            <a:lvl2pPr marL="457200" indent="0" latinLnBrk="0">
              <a:buNone/>
              <a:defRPr lang="el-GR" sz="2000" b="1"/>
            </a:lvl2pPr>
            <a:lvl3pPr marL="914400" indent="0" latinLnBrk="0">
              <a:buNone/>
              <a:defRPr lang="el-GR" sz="1800" b="1"/>
            </a:lvl3pPr>
            <a:lvl4pPr marL="1371600" indent="0" latinLnBrk="0">
              <a:buNone/>
              <a:defRPr lang="el-GR" sz="1600" b="1"/>
            </a:lvl4pPr>
            <a:lvl5pPr marL="1828800" indent="0" latinLnBrk="0">
              <a:buNone/>
              <a:defRPr lang="el-GR" sz="1600" b="1"/>
            </a:lvl5pPr>
            <a:lvl6pPr marL="2286000" indent="0" latinLnBrk="0">
              <a:buNone/>
              <a:defRPr lang="el-GR" sz="1600" b="1"/>
            </a:lvl6pPr>
            <a:lvl7pPr marL="2743200" indent="0" latinLnBrk="0">
              <a:buNone/>
              <a:defRPr lang="el-GR" sz="1600" b="1"/>
            </a:lvl7pPr>
            <a:lvl8pPr marL="3200400" indent="0" latinLnBrk="0">
              <a:buNone/>
              <a:defRPr lang="el-GR" sz="1600" b="1"/>
            </a:lvl8pPr>
            <a:lvl9pPr marL="3657600" indent="0" latinLnBrk="0">
              <a:buNone/>
              <a:defRPr lang="el-GR"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Σύμβολο κράτησης θέσης περιεχομένου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el-G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el-G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el-G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Στυλ υποδείγματος κειμένου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Δεύτερου επιπέδου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Τρίτου επιπέδου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Τέταρτου επιπέδου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Σύμβολο κράτησης θέσης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8" name="Σύμβολο κράτησης θέσης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Σύμβολο κράτησης θέσης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11" name="Ορθογώνιο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el-GR"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4" name="Σύμβολο κράτησης θέσης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Σύμβολο κράτησης θέσης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  <p:sp>
        <p:nvSpPr>
          <p:cNvPr id="7" name="Ορθογώνιο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3" name="Σύμβολο κράτησης θέσης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Σύμβολο κράτησης θέσης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 latinLnBrk="0">
              <a:defRPr lang="el-GR" sz="2800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el-GR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el-GR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el-GR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el-GR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Στυλ υποδείγματος κειμένου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Δεύτερου επιπέδου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Τρίτου επιπέδου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Τέταρτου επιπέδου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lang="el-GR" sz="1600"/>
            </a:lvl1pPr>
            <a:lvl2pPr marL="457200" indent="0" latinLnBrk="0">
              <a:buNone/>
              <a:defRPr lang="el-GR" sz="1400"/>
            </a:lvl2pPr>
            <a:lvl3pPr marL="914400" indent="0" latinLnBrk="0">
              <a:buNone/>
              <a:defRPr lang="el-GR" sz="1200"/>
            </a:lvl3pPr>
            <a:lvl4pPr marL="1371600" indent="0" latinLnBrk="0">
              <a:buNone/>
              <a:defRPr lang="el-GR" sz="1000"/>
            </a:lvl4pPr>
            <a:lvl5pPr marL="1828800" indent="0" latinLnBrk="0">
              <a:buNone/>
              <a:defRPr lang="el-GR" sz="1000"/>
            </a:lvl5pPr>
            <a:lvl6pPr marL="2286000" indent="0" latinLnBrk="0">
              <a:buNone/>
              <a:defRPr lang="el-GR" sz="1000"/>
            </a:lvl6pPr>
            <a:lvl7pPr marL="2743200" indent="0" latinLnBrk="0">
              <a:buNone/>
              <a:defRPr lang="el-GR" sz="1000"/>
            </a:lvl7pPr>
            <a:lvl8pPr marL="3200400" indent="0" latinLnBrk="0">
              <a:buNone/>
              <a:defRPr lang="el-GR" sz="1000"/>
            </a:lvl8pPr>
            <a:lvl9pPr marL="3657600" indent="0" latinLnBrk="0">
              <a:buNone/>
              <a:defRPr lang="el-GR"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 latinLnBrk="0">
              <a:defRPr lang="el-GR" sz="2800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Σύμβολο κράτησης θέσης εικόνας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 latinLnBrk="0">
              <a:buNone/>
              <a:defRPr lang="el-GR" sz="3200"/>
            </a:lvl1pPr>
            <a:lvl2pPr marL="457200" indent="0" latinLnBrk="0">
              <a:buNone/>
              <a:defRPr lang="el-GR" sz="2800"/>
            </a:lvl2pPr>
            <a:lvl3pPr marL="914400" indent="0" latinLnBrk="0">
              <a:buNone/>
              <a:defRPr lang="el-GR" sz="2400"/>
            </a:lvl3pPr>
            <a:lvl4pPr marL="1371600" indent="0" latinLnBrk="0">
              <a:buNone/>
              <a:defRPr lang="el-GR" sz="2000"/>
            </a:lvl4pPr>
            <a:lvl5pPr marL="1828800" indent="0" latinLnBrk="0">
              <a:buNone/>
              <a:defRPr lang="el-GR" sz="2000"/>
            </a:lvl5pPr>
            <a:lvl6pPr marL="2286000" indent="0" latinLnBrk="0">
              <a:buNone/>
              <a:defRPr lang="el-GR" sz="2000"/>
            </a:lvl6pPr>
            <a:lvl7pPr marL="2743200" indent="0" latinLnBrk="0">
              <a:buNone/>
              <a:defRPr lang="el-GR" sz="2000"/>
            </a:lvl7pPr>
            <a:lvl8pPr marL="3200400" indent="0" latinLnBrk="0">
              <a:buNone/>
              <a:defRPr lang="el-GR" sz="2000"/>
            </a:lvl8pPr>
            <a:lvl9pPr marL="3657600" indent="0" latinLnBrk="0">
              <a:buNone/>
              <a:defRPr lang="el-GR"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4" name="Σύμβολο κράτησης θέσης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lang="el-GR" sz="1600"/>
            </a:lvl1pPr>
            <a:lvl2pPr marL="457200" indent="0" latinLnBrk="0">
              <a:buNone/>
              <a:defRPr lang="el-GR" sz="1400"/>
            </a:lvl2pPr>
            <a:lvl3pPr marL="914400" indent="0" latinLnBrk="0">
              <a:buNone/>
              <a:defRPr lang="el-GR" sz="1200"/>
            </a:lvl3pPr>
            <a:lvl4pPr marL="1371600" indent="0" latinLnBrk="0">
              <a:buNone/>
              <a:defRPr lang="el-GR" sz="1000"/>
            </a:lvl4pPr>
            <a:lvl5pPr marL="1828800" indent="0" latinLnBrk="0">
              <a:buNone/>
              <a:defRPr lang="el-GR" sz="1000"/>
            </a:lvl5pPr>
            <a:lvl6pPr marL="2286000" indent="0" latinLnBrk="0">
              <a:buNone/>
              <a:defRPr lang="el-GR" sz="1000"/>
            </a:lvl6pPr>
            <a:lvl7pPr marL="2743200" indent="0" latinLnBrk="0">
              <a:buNone/>
              <a:defRPr lang="el-GR" sz="1000"/>
            </a:lvl7pPr>
            <a:lvl8pPr marL="3200400" indent="0" latinLnBrk="0">
              <a:buNone/>
              <a:defRPr lang="el-GR" sz="1000"/>
            </a:lvl8pPr>
            <a:lvl9pPr marL="3657600" indent="0" latinLnBrk="0">
              <a:buNone/>
              <a:defRPr lang="el-GR"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Σύμβολο κράτησης θέσης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τίτλου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 στυλ υποδείγματος τίτλου</a:t>
            </a:r>
          </a:p>
        </p:txBody>
      </p:sp>
      <p:sp>
        <p:nvSpPr>
          <p:cNvPr id="3" name="Σύμβολο κράτησης θέσης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Κάντε κλικ για να επεξεργαστείτε τα στυλ υποδείγματος κειμένου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Σύμβολο κράτησης θέσης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t>18/3/2014</a:t>
            </a:fld>
            <a:endParaRPr lang="el-GR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Σύμβολο κράτησης θέσης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lang="el-GR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Ενδεικτική αναπτυξιακή ακολουθία λόγου, γλώσσας και κινητικών ικανοτήτων σε φυσιολογικά παιδιά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90602" y="5831905"/>
            <a:ext cx="10855034" cy="1137793"/>
          </a:xfrm>
        </p:spPr>
        <p:txBody>
          <a:bodyPr>
            <a:normAutofit fontScale="55000" lnSpcReduction="20000"/>
          </a:bodyPr>
          <a:lstStyle/>
          <a:p>
            <a:r>
              <a:rPr lang="el-GR" sz="2200" dirty="0" smtClean="0">
                <a:solidFill>
                  <a:schemeClr val="accent1">
                    <a:lumMod val="50000"/>
                  </a:schemeClr>
                </a:solidFill>
              </a:rPr>
              <a:t>Για να χρησιμοποιήσετε το κείμενο κάντε αναφορά στο:</a:t>
            </a:r>
          </a:p>
          <a:p>
            <a:r>
              <a:rPr lang="el-GR" sz="2200" dirty="0" smtClean="0">
                <a:solidFill>
                  <a:schemeClr val="accent1">
                    <a:lumMod val="50000"/>
                  </a:schemeClr>
                </a:solidFill>
              </a:rPr>
              <a:t>Τόκη, Ε.Ι. (2011). Χρήση και αποτελεσματικότητα των νέων τεχνολογιών στην αξιολόγηση της τυπικής και άτυπης μάθησης του προφορικού λόγου παιδιών πρώτης σχολικής ηλικίας. Αδημοσίευτη Διδακτορική Διατριβή. Παιδαγωγικό Τμήμα Νηπιαγωγών, Πανεπιστήμιο Ιωαννίνων </a:t>
            </a:r>
            <a:endParaRPr lang="el-GR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Υπότιτλος 2"/>
          <p:cNvSpPr txBox="1">
            <a:spLocks/>
          </p:cNvSpPr>
          <p:nvPr/>
        </p:nvSpPr>
        <p:spPr>
          <a:xfrm>
            <a:off x="990602" y="5263009"/>
            <a:ext cx="6705599" cy="1137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l-GR" sz="2400" kern="1200">
                <a:solidFill>
                  <a:srgbClr val="D247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lang="el-GR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mtClean="0"/>
              <a:t>Δρ. Ευγενία Ι. Τόκη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19-24 </a:t>
            </a:r>
            <a:r>
              <a:rPr lang="el-GR" b="1" dirty="0"/>
              <a:t>μηνών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11319162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Ό </a:t>
            </a:r>
            <a:r>
              <a:rPr lang="el-GR" sz="2400" dirty="0"/>
              <a:t>λόγος του είναι κατανοητός περίπου κατά 25-50% σε ξένους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Απαντά σε ερωτήσεις του τύπου «τι είναι αυτό;»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Απολαμβάνει να ακούει ιστορίες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Γνωρίζει 5 μέρη του σώματος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Γνωρίζει επακριβώς  τα ονόματα κάποιων γνώριμων αντικειμένων</a:t>
            </a:r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629399" y="1825624"/>
            <a:ext cx="551499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9331458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19-24 </a:t>
            </a:r>
            <a:r>
              <a:rPr lang="el-GR" b="1" dirty="0"/>
              <a:t>μηνών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36418" y="1825624"/>
            <a:ext cx="5479472" cy="5032375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Περπατά χωρίς βοήθεια</a:t>
            </a:r>
          </a:p>
          <a:p>
            <a:r>
              <a:rPr lang="el-GR" sz="2400" dirty="0"/>
              <a:t>Περπατά πλαγίως και πίσω</a:t>
            </a:r>
          </a:p>
          <a:p>
            <a:r>
              <a:rPr lang="el-GR" sz="2400" dirty="0"/>
              <a:t>Χρησιμοποιεί παιχνίδια που τα χρειάζεται να τραβάει </a:t>
            </a:r>
          </a:p>
          <a:p>
            <a:r>
              <a:rPr lang="el-GR" sz="2400" dirty="0"/>
              <a:t>Λέει προσευχές</a:t>
            </a:r>
          </a:p>
          <a:p>
            <a:r>
              <a:rPr lang="el-GR" sz="2400" dirty="0"/>
              <a:t>Ευχαριστιέται το παιχνίδι με τη λάσπη</a:t>
            </a:r>
          </a:p>
          <a:p>
            <a:r>
              <a:rPr lang="el-GR" sz="2400" dirty="0"/>
              <a:t>Σηκώνει αντικείμενα χωρίς να πέφτει</a:t>
            </a:r>
          </a:p>
          <a:p>
            <a:r>
              <a:rPr lang="el-GR" sz="2400" dirty="0"/>
              <a:t>Στέκεται με ενωμένες τις φτέρνες</a:t>
            </a:r>
          </a:p>
          <a:p>
            <a:r>
              <a:rPr lang="el-GR" sz="2400" dirty="0"/>
              <a:t>Ανεβαίνει και κατεβαίνει σκάλες με βοήθεια</a:t>
            </a:r>
          </a:p>
          <a:p>
            <a:r>
              <a:rPr lang="el-GR" sz="2400" dirty="0"/>
              <a:t>Πηδάει μέχρι απόσταση 12 </a:t>
            </a:r>
            <a:r>
              <a:rPr lang="el-GR" sz="2400" dirty="0" smtClean="0"/>
              <a:t>ιντσών</a:t>
            </a:r>
            <a:endParaRPr lang="el-GR" sz="240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608618" y="1825624"/>
            <a:ext cx="5181600" cy="4803775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Αναρριχάται και στέκεται πάνω σε καρέκλα</a:t>
            </a:r>
          </a:p>
          <a:p>
            <a:r>
              <a:rPr lang="el-GR" sz="2400" dirty="0"/>
              <a:t>Στρίβει το κεφάλι του όταν περπατάει</a:t>
            </a:r>
          </a:p>
          <a:p>
            <a:r>
              <a:rPr lang="el-GR" sz="2400" dirty="0"/>
              <a:t>Αντιλαμβάνεται την κεντρική χρήση βασικών αντικειμένων</a:t>
            </a:r>
          </a:p>
          <a:p>
            <a:r>
              <a:rPr lang="el-GR" sz="2400" dirty="0"/>
              <a:t>Εφαρμόζει κλειδιά σε κλειδαριές</a:t>
            </a:r>
          </a:p>
          <a:p>
            <a:r>
              <a:rPr lang="el-GR" sz="2400" dirty="0"/>
              <a:t>Στέκεται στο ένα πόδι με βοήθεια</a:t>
            </a:r>
          </a:p>
          <a:p>
            <a:r>
              <a:rPr lang="el-GR" sz="2400" dirty="0"/>
              <a:t>Κάθεται μόνο του στην παιδική καρέκλα</a:t>
            </a:r>
          </a:p>
          <a:p>
            <a:r>
              <a:rPr lang="el-GR" sz="2400" dirty="0"/>
              <a:t>Φτιάχνει πύργο με τρεις κύβους</a:t>
            </a:r>
          </a:p>
          <a:p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3618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2-3 </a:t>
            </a:r>
            <a:r>
              <a:rPr lang="el-GR" b="1" dirty="0" smtClean="0"/>
              <a:t>χρονών </a:t>
            </a:r>
            <a:r>
              <a:rPr lang="el-GR" b="1" dirty="0" smtClean="0">
                <a:solidFill>
                  <a:srgbClr val="FFFF00"/>
                </a:solidFill>
              </a:rPr>
              <a:t>-1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311727" y="1700932"/>
            <a:ext cx="5756566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Κατανοητός λόγος κατά 50-75%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Κατανοεί το «ένα» και το «όλα»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Ονοματίζει τις σωματικές ανάγκες του (πριν, κατά τη διάρκεια και μετά)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Ζητάει αντικείμενα με το όνομα τους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Δείχνει εικόνες σε βιβλίο όταν τις </a:t>
            </a:r>
            <a:r>
              <a:rPr lang="el-GR" sz="2400" dirty="0" smtClean="0"/>
              <a:t>ονοματίζουν</a:t>
            </a:r>
            <a:endParaRPr lang="el-GR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Αναγνωρίζει αρκετά μέλη του σώματος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504709" y="1680150"/>
            <a:ext cx="563968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Ακολουθεί </a:t>
            </a:r>
            <a:r>
              <a:rPr lang="el-GR" sz="2400" dirty="0"/>
              <a:t>απλές προσταγές και απαντά σε απλές ερωτήσεις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Ευχαριστιέται να ακούει μικρές ιστορίες, τραγούδια και ποιήματα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Δημιουργεί ερωτήσεις 1-2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Δημιουργεί φράσεις 3-4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κάποιες προθέσεις, άρθρα, παρουσιάζει προοδευτικά ρήματα, απλούς πληθυντικούς, γραμματικά φαινόμενα και ανώμαλες παρελθοντικές </a:t>
            </a:r>
            <a:r>
              <a:rPr lang="el-GR" sz="2400" dirty="0" smtClean="0"/>
              <a:t>μορφές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40742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2-3 </a:t>
            </a:r>
            <a:r>
              <a:rPr lang="el-GR" b="1" dirty="0" smtClean="0"/>
              <a:t>χρονών </a:t>
            </a:r>
            <a:r>
              <a:rPr lang="el-GR" b="1" dirty="0" smtClean="0">
                <a:solidFill>
                  <a:srgbClr val="FFFF00"/>
                </a:solidFill>
              </a:rPr>
              <a:t>-2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228600" y="1700932"/>
            <a:ext cx="5839693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λέξεις που ανήκουν σε ένα ευρύτερο πλαίσιο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Συνεχίζει τη χρήση ηχολαλίας όταν συναντά δυσκολίες στο λόγο 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αντιληπτικό λεξικό 500-900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εκφραστικό λεξιλόγιο 50-250 ή περισσοτέρων λέξεων (εξαιρετική αύξηση κατά τη διάρκεια αυτής της περιόδου)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504709" y="1680150"/>
            <a:ext cx="563968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Παρουσιάζει πολλαπλά γραμματικά λάθη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Καταλαβαίνει τα περισσότερα από τα πράγματα που του/της λένε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Κάνει συχνές επαναλήψεις – ειδικά με τα αρχικά «εγώ» και τις πρώτες συλλαβές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Μιλά με δυνατή φωνή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Μεγαλώνει το εύρος της ταχύτητας </a:t>
            </a:r>
            <a:r>
              <a:rPr lang="el-GR" sz="2400" dirty="0" smtClean="0"/>
              <a:t>ομιλίας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747761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2-3 </a:t>
            </a:r>
            <a:r>
              <a:rPr lang="el-GR" b="1" dirty="0" smtClean="0"/>
              <a:t>χρονών </a:t>
            </a:r>
            <a:r>
              <a:rPr lang="el-GR" b="1" dirty="0" smtClean="0">
                <a:solidFill>
                  <a:srgbClr val="FFFF00"/>
                </a:solidFill>
              </a:rPr>
              <a:t>-3</a:t>
            </a:r>
            <a:endParaRPr lang="el-GR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810491" y="1680150"/>
            <a:ext cx="11333899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Χρησιμοποιεί </a:t>
            </a:r>
            <a:r>
              <a:rPr lang="el-GR" sz="2400" dirty="0"/>
              <a:t>τις εκατοντάδες με επιτυχία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πάντα τα αρχικά σύμφωνα (έστω και δεν έχουν τη σωστή άρθρωση)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Συχνά παραλείπει ή αντικαθιστά μεσαία σύμφωνα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περίπου 27 σύμφωνα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το βοηθητικό ρήμα «είναι» μαζί με τα συμβαλλόμενα μέρη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κάποια ομαλού παρελθοντικού χρόνου ρήματα, μορφήματα </a:t>
            </a:r>
            <a:r>
              <a:rPr lang="el-GR" sz="2400" dirty="0" err="1"/>
              <a:t>κτητικότητας</a:t>
            </a:r>
            <a:r>
              <a:rPr lang="el-GR" sz="2400" dirty="0"/>
              <a:t>, αντωνυμίες και προστακτική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485094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/>
              <a:t>δεξιότητες 2-3 </a:t>
            </a:r>
            <a:r>
              <a:rPr lang="el-GR" b="1" dirty="0" smtClean="0"/>
              <a:t>χρονών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10259292" cy="4351338"/>
          </a:xfrm>
        </p:spPr>
        <p:txBody>
          <a:bodyPr>
            <a:normAutofit/>
          </a:bodyPr>
          <a:lstStyle/>
          <a:p>
            <a:r>
              <a:rPr lang="el-GR" sz="2400" dirty="0"/>
              <a:t>Περπατάει με χαρακτηριστικό παιδικό βάδισμα </a:t>
            </a:r>
          </a:p>
          <a:p>
            <a:r>
              <a:rPr lang="el-GR" sz="2400" dirty="0"/>
              <a:t>Ξεκινά να αναπτύσσει ρυθμό</a:t>
            </a:r>
          </a:p>
          <a:p>
            <a:r>
              <a:rPr lang="el-GR" sz="2400" dirty="0"/>
              <a:t>Ανεβαίνει και κατεβαίνει τις  σκάλες μόνο του</a:t>
            </a:r>
          </a:p>
          <a:p>
            <a:r>
              <a:rPr lang="el-GR" sz="2400" dirty="0"/>
              <a:t>Πηδάει από το έδαφος με τα δύο πόδια</a:t>
            </a:r>
          </a:p>
          <a:p>
            <a:r>
              <a:rPr lang="el-GR" sz="2400" dirty="0"/>
              <a:t>Ισορροπεί για ένα δευτερόλεπτο με το ένα πόδι</a:t>
            </a:r>
          </a:p>
          <a:p>
            <a:r>
              <a:rPr lang="el-GR" sz="2400" dirty="0"/>
              <a:t>Περπατάει στα ακροδάχτυλα </a:t>
            </a:r>
          </a:p>
          <a:p>
            <a:r>
              <a:rPr lang="el-GR" sz="2400" dirty="0"/>
              <a:t>Γυρνά σελίδες είτε μία-μία, είτε δύο ή τρεις μαζί</a:t>
            </a:r>
          </a:p>
          <a:p>
            <a:r>
              <a:rPr lang="el-GR" sz="2400" dirty="0"/>
              <a:t>Με υπόδειξη, διπλώνει πρόχειρα ένα χαρτί στα δύο </a:t>
            </a:r>
          </a:p>
        </p:txBody>
      </p:sp>
    </p:spTree>
    <p:extLst>
      <p:ext uri="{BB962C8B-B14F-4D97-AF65-F5344CB8AC3E}">
        <p14:creationId xmlns:p14="http://schemas.microsoft.com/office/powerpoint/2010/main" val="335680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/>
              <a:t>δεξιότητες 2-3 </a:t>
            </a:r>
            <a:r>
              <a:rPr lang="el-GR" b="1" dirty="0" smtClean="0"/>
              <a:t>χρονών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10259292" cy="4351338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Κατασκευάζει </a:t>
            </a:r>
            <a:r>
              <a:rPr lang="el-GR" sz="2400" dirty="0"/>
              <a:t>πύργο με έξι κύβους</a:t>
            </a:r>
          </a:p>
          <a:p>
            <a:r>
              <a:rPr lang="el-GR" sz="2400" dirty="0"/>
              <a:t>Ζωγραφίζει</a:t>
            </a:r>
          </a:p>
          <a:p>
            <a:r>
              <a:rPr lang="el-GR" sz="2400" dirty="0"/>
              <a:t>Χρησιμοποιεί κασετίνα με όργανα γραφής</a:t>
            </a:r>
          </a:p>
          <a:p>
            <a:r>
              <a:rPr lang="el-GR" sz="2400" dirty="0"/>
              <a:t>Σχεδιάζει με κινήσεις όλου του χεριού</a:t>
            </a:r>
          </a:p>
          <a:p>
            <a:r>
              <a:rPr lang="el-GR" sz="2400" dirty="0"/>
              <a:t>Πατάει και περιστρέφει τον κορμό του όταν πατάει ένα αντικείμενο</a:t>
            </a:r>
          </a:p>
          <a:p>
            <a:r>
              <a:rPr lang="el-GR" sz="2400" dirty="0"/>
              <a:t>Πίνει από γεμάτο ποτήρι με το ένα χέρι</a:t>
            </a:r>
          </a:p>
          <a:p>
            <a:r>
              <a:rPr lang="el-GR" sz="2400" dirty="0"/>
              <a:t>Μασάει το φαγητό</a:t>
            </a:r>
          </a:p>
          <a:p>
            <a:r>
              <a:rPr lang="el-GR" sz="2400" dirty="0"/>
              <a:t>Γδύνεται μόνο του</a:t>
            </a:r>
          </a:p>
        </p:txBody>
      </p:sp>
    </p:spTree>
    <p:extLst>
      <p:ext uri="{BB962C8B-B14F-4D97-AF65-F5344CB8AC3E}">
        <p14:creationId xmlns:p14="http://schemas.microsoft.com/office/powerpoint/2010/main" val="365655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3-4 ετών </a:t>
            </a:r>
            <a:r>
              <a:rPr lang="el-GR" b="1" dirty="0" smtClean="0">
                <a:solidFill>
                  <a:srgbClr val="FFFF00"/>
                </a:solidFill>
              </a:rPr>
              <a:t>(1)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11236034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τις λειτουργίες των αντικειμένων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τις διαφορές στα νοήματα (σταμάτα-συνέχισε, μέσα-επάνω, μεγάλο-μικρό)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Εκτελεί διπλές και τριπλές εντολές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Ρωτά και απαντά σε απλές ερωτήσεις (ποιος, τι, που, γιατί)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Συχνά κάνει ερωτήσεις και ζητά λεπτομέρειες στην απάντηση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Παράγει απλές ρηματικές αναλογίες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το λόγο για να εκφράσει </a:t>
            </a:r>
            <a:r>
              <a:rPr lang="el-GR" sz="2400" dirty="0" smtClean="0"/>
              <a:t>συναισθήματα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2728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3-4 ετών </a:t>
            </a:r>
            <a:r>
              <a:rPr lang="el-GR" b="1" dirty="0" smtClean="0">
                <a:solidFill>
                  <a:srgbClr val="FFFF00"/>
                </a:solidFill>
              </a:rPr>
              <a:t>(2)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11236034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Χρησιμοποιεί </a:t>
            </a:r>
            <a:r>
              <a:rPr lang="el-GR" sz="2400" dirty="0"/>
              <a:t>4-5 λέξεις στις προτάσεις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Επαναλαμβάνει προτάσεις με 6-13 λέξεις με ακρίβεια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Αναγνωρίζει τα αντικείμενα με το όνομα τους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Επηρεάζει τους ενήλικες και τους περιεργάζεται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Μπορεί </a:t>
            </a:r>
            <a:r>
              <a:rPr lang="el-GR" sz="2400" dirty="0"/>
              <a:t>να </a:t>
            </a:r>
            <a:r>
              <a:rPr lang="el-GR" sz="2400" dirty="0" smtClean="0"/>
              <a:t>συνεχίζει </a:t>
            </a:r>
            <a:r>
              <a:rPr lang="el-GR" sz="2400" dirty="0"/>
              <a:t>να χρησιμοποιεί την ηχολαλία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πάνω από 6 λέξεις σε προτάσεις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ρήματα και ουσιαστικά πιο συχνά σε μια πρόταση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επίγνωση του παρελθόντος και του </a:t>
            </a:r>
            <a:r>
              <a:rPr lang="el-GR" sz="2400" dirty="0" smtClean="0"/>
              <a:t>μέλλοντος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38324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3-4 ετών </a:t>
            </a:r>
            <a:r>
              <a:rPr lang="el-GR" b="1" dirty="0" smtClean="0">
                <a:solidFill>
                  <a:srgbClr val="FFFF00"/>
                </a:solidFill>
              </a:rPr>
              <a:t>(3)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11236034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Έχει </a:t>
            </a:r>
            <a:r>
              <a:rPr lang="el-GR" sz="2400" dirty="0"/>
              <a:t>αντιληπτικό λεξιλόγιο 1.200-2.000 ή περισσοτέρων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εκφραστικό λεξιλόγιο 800-1.500 ή περισσοτέρων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Μπορούν να επαναλαμβάνεται συχνά, να σταματάει απότομα τη ροή του λόγου, να δυσκολεύεται να αναπνεύσει και να κάνει γκριμάτσες κατά τη διάρκεια της ομιλίας του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Αυξάνει το εύρος του λόγου του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Ψιθυρίζει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Κατέχει το 50% των συμφώνων και συμφωνικών συμπλεγμάτων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 λόγος του είναι κατά 80% </a:t>
            </a:r>
            <a:r>
              <a:rPr lang="el-GR" sz="2400" dirty="0" smtClean="0"/>
              <a:t>καταληπτός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290668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0-6 μηνών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5583382" cy="4055631"/>
          </a:xfrm>
        </p:spPr>
        <p:txBody>
          <a:bodyPr>
            <a:noAutofit/>
          </a:bodyPr>
          <a:lstStyle/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Επαναλαμβάνει τους ίδιους ήχους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Συχνά γουργουρίζει, μουρμουρίζει και δημιουργεί ευχάριστους ήχους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διαφορετικό κλάμα για να εκφράσει τις διαφορετικές του ανάγκες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Χαμογελάει όταν του μιλάνε 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Αναγνωρίζει </a:t>
            </a:r>
            <a:r>
              <a:rPr lang="el-GR" sz="2400" dirty="0"/>
              <a:t>φωνές</a:t>
            </a:r>
            <a:endParaRPr lang="el-GR" sz="2400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629399" y="1825624"/>
            <a:ext cx="551499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Εντοπίζει τους ήχους γυρνώντας το κεφάλι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Ακούει κάθε μορφή ομιλίας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τα φωνήματα /</a:t>
            </a:r>
            <a:r>
              <a:rPr lang="el-GR" sz="2400" dirty="0" err="1"/>
              <a:t>μπ</a:t>
            </a:r>
            <a:r>
              <a:rPr lang="el-GR" sz="2400" dirty="0"/>
              <a:t>/, /π/ και /μ/ στο βάβισμα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ήχους ή χειρονομίες για να υποδείξει το τι θέλει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3-4 ετών </a:t>
            </a:r>
            <a:r>
              <a:rPr lang="el-GR" b="1" dirty="0" smtClean="0">
                <a:solidFill>
                  <a:srgbClr val="FFFF00"/>
                </a:solidFill>
              </a:rPr>
              <a:t>(4)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11236034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Βελτιώνεται </a:t>
            </a:r>
            <a:r>
              <a:rPr lang="el-GR" sz="2400" dirty="0"/>
              <a:t>η γραμματική του στις προτάσεις, παρόλο που κάποια λάθη παραμένουν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Χρησιμοποιεί κατάλληλα τα </a:t>
            </a:r>
            <a:r>
              <a:rPr lang="el-GR" sz="2400" dirty="0"/>
              <a:t>ρήματα </a:t>
            </a:r>
            <a:r>
              <a:rPr lang="el-GR" sz="2400" b="1" dirty="0"/>
              <a:t>είναι</a:t>
            </a:r>
            <a:r>
              <a:rPr lang="el-GR" sz="2400" dirty="0"/>
              <a:t> και </a:t>
            </a:r>
            <a:r>
              <a:rPr lang="el-GR" sz="2400" b="1" dirty="0"/>
              <a:t>είμαι</a:t>
            </a:r>
            <a:r>
              <a:rPr lang="el-GR" sz="2400" dirty="0"/>
              <a:t> σε μία πρόταση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Τοποθετεί δύο γεγονότα σε χρονολογική σειρά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Εμπλέκεται σε «μακριές» συζητήσεις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γραμματικές εκθλίψεις, ανώμαλο πληθυντικό, μελλοντικό χρόνο και συνδέσεις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επαρκώς ομαλούς πληθυντικούς, κτητικά, και ρήματα </a:t>
            </a:r>
            <a:r>
              <a:rPr lang="el-GR" sz="2400" dirty="0" smtClean="0"/>
              <a:t>απλού αορίστου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95404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3-4 ετών </a:t>
            </a:r>
            <a:r>
              <a:rPr lang="el-GR" b="1" dirty="0" smtClean="0">
                <a:solidFill>
                  <a:srgbClr val="FFFF00"/>
                </a:solidFill>
              </a:rPr>
              <a:t>(1)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10619510" cy="4351338"/>
          </a:xfrm>
        </p:spPr>
        <p:txBody>
          <a:bodyPr>
            <a:noAutofit/>
          </a:bodyPr>
          <a:lstStyle/>
          <a:p>
            <a:r>
              <a:rPr lang="el-GR" sz="2400" dirty="0"/>
              <a:t>Κλωτσάει μια μπάλα μπροστά</a:t>
            </a:r>
          </a:p>
          <a:p>
            <a:r>
              <a:rPr lang="el-GR" sz="2400" dirty="0"/>
              <a:t>Γυρνά μία-μία τις σελίδες</a:t>
            </a:r>
          </a:p>
          <a:p>
            <a:r>
              <a:rPr lang="el-GR" sz="2400" dirty="0"/>
              <a:t>Μαθαίνει να χρησιμοποιεί ψαλίδι</a:t>
            </a:r>
          </a:p>
          <a:p>
            <a:r>
              <a:rPr lang="el-GR" sz="2400" dirty="0"/>
              <a:t>Τρέχει και παίζει μόνο του παιχνίδια δράσης</a:t>
            </a:r>
          </a:p>
          <a:p>
            <a:r>
              <a:rPr lang="el-GR" sz="2400" dirty="0"/>
              <a:t>Σηκώνεται από στάση </a:t>
            </a:r>
            <a:r>
              <a:rPr lang="el-GR" sz="2400" dirty="0" err="1"/>
              <a:t>οκλαδόν</a:t>
            </a:r>
            <a:endParaRPr lang="el-GR" sz="2400" dirty="0"/>
          </a:p>
          <a:p>
            <a:r>
              <a:rPr lang="el-GR" sz="2400" dirty="0"/>
              <a:t>Ισορροπεί και περπατά στα ακροδάχτυλα</a:t>
            </a:r>
          </a:p>
          <a:p>
            <a:r>
              <a:rPr lang="el-GR" sz="2400" dirty="0"/>
              <a:t>Ξεκουμπώνει αλλά δεν μπορούν να κουμπώσει </a:t>
            </a:r>
          </a:p>
          <a:p>
            <a:r>
              <a:rPr lang="el-GR" sz="2400" dirty="0"/>
              <a:t>Κρατάει μαρκαδόρο με την παλάμη και τα δάχτυλα του και όχι με τη γροθιά του</a:t>
            </a:r>
          </a:p>
          <a:p>
            <a:r>
              <a:rPr lang="el-GR" sz="2400" dirty="0"/>
              <a:t>Χρησιμοποιεί το ένα από τα δύο χέρια του για τις περισσότερες </a:t>
            </a:r>
            <a:r>
              <a:rPr lang="el-GR" sz="2400" dirty="0" smtClean="0"/>
              <a:t>δραστηριότητες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767157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3-4 ετών </a:t>
            </a:r>
            <a:r>
              <a:rPr lang="el-GR" b="1" dirty="0">
                <a:solidFill>
                  <a:srgbClr val="FFFF00"/>
                </a:solidFill>
              </a:rPr>
              <a:t>(2)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10619510" cy="4351338"/>
          </a:xfrm>
        </p:spPr>
        <p:txBody>
          <a:bodyPr>
            <a:noAutofit/>
          </a:bodyPr>
          <a:lstStyle/>
          <a:p>
            <a:r>
              <a:rPr lang="el-GR" sz="2400" dirty="0" smtClean="0"/>
              <a:t>Εντοπίζει </a:t>
            </a:r>
            <a:r>
              <a:rPr lang="el-GR" sz="2400" dirty="0"/>
              <a:t>ένα τετράγωνο, αντιγράφει ένα κύκλο, και μιμείται οριζόντια χτυπήματα</a:t>
            </a:r>
          </a:p>
          <a:p>
            <a:r>
              <a:rPr lang="el-GR" sz="2400" dirty="0"/>
              <a:t>Φοράει παπούτσια, αλλά όχι απαραίτητα στο σωστό πόδι</a:t>
            </a:r>
          </a:p>
          <a:p>
            <a:r>
              <a:rPr lang="el-GR" sz="2400" dirty="0"/>
              <a:t>Χειρίζεται τρίκυκλο ποδήλατο</a:t>
            </a:r>
          </a:p>
          <a:p>
            <a:r>
              <a:rPr lang="el-GR" sz="2400" dirty="0"/>
              <a:t>Κατασκευάζει πύργο 9 κύβων</a:t>
            </a:r>
          </a:p>
          <a:p>
            <a:r>
              <a:rPr lang="el-GR" sz="2400" dirty="0"/>
              <a:t>Ανεβαίνει και κατεβαίνει σκάλες με διαφορετικό πόδι ανά σκαλί</a:t>
            </a:r>
          </a:p>
          <a:p>
            <a:r>
              <a:rPr lang="el-GR" sz="2400" dirty="0"/>
              <a:t>Χοροπηδάει με τα δύο πόδια</a:t>
            </a:r>
          </a:p>
          <a:p>
            <a:r>
              <a:rPr lang="el-GR" sz="2400" dirty="0"/>
              <a:t>Χρησιμοποιεί κουτάλι χωρίς να χύνει την τροφή</a:t>
            </a:r>
          </a:p>
          <a:p>
            <a:r>
              <a:rPr lang="el-GR" sz="2400" dirty="0"/>
              <a:t>Ανοίγει την πόρτα, γυρνώντας το πόμολο</a:t>
            </a:r>
          </a:p>
        </p:txBody>
      </p:sp>
    </p:spTree>
    <p:extLst>
      <p:ext uri="{BB962C8B-B14F-4D97-AF65-F5344CB8AC3E}">
        <p14:creationId xmlns:p14="http://schemas.microsoft.com/office/powerpoint/2010/main" val="31229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4-5 ετών </a:t>
            </a:r>
            <a:r>
              <a:rPr lang="el-GR" b="1" dirty="0" smtClean="0">
                <a:solidFill>
                  <a:srgbClr val="FFFF00"/>
                </a:solidFill>
              </a:rPr>
              <a:t>(1)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0" y="1825624"/>
            <a:ext cx="11173689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αλληλουχία αριθμών πάνω από 3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έννοιες χώρου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Αναγνωρίζει 1 με 3 χρώματα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αντιληπτικό λεξιλόγιο 2.800 ή περισσοτέρων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Μετρά μέχρι το 10 σε σειρά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Παρακολουθεί μικρές, απλές ιστορίες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Κάνει ερωτήσεις για τη λειτουργία των πραγμάτων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γραμματικά σωστές </a:t>
            </a:r>
            <a:r>
              <a:rPr lang="el-GR" sz="2400" dirty="0" smtClean="0"/>
              <a:t>προτάσεις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936296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4-5 ετών </a:t>
            </a:r>
            <a:r>
              <a:rPr lang="el-GR" b="1" dirty="0">
                <a:solidFill>
                  <a:srgbClr val="FFFF00"/>
                </a:solidFill>
              </a:rPr>
              <a:t>(2)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0" y="1825624"/>
            <a:ext cx="11173689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Έχει </a:t>
            </a:r>
            <a:r>
              <a:rPr lang="el-GR" sz="2400" dirty="0"/>
              <a:t>εκφραστικό λεξιλόγιο 900-2.000 ή περισσότερων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προτάσεις 4 με 8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Απαντά σε ερωτήσεις που χωρίζονται σε δύο μέρη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Ρωτά τη σημασία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Μιλά με εύρος περίπου 186 λέξεων ανά λεπτό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Μειώνει τον συνολικό αριθμό των επαναλήψεων στο λόγο του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Ευχαριστιέται με τις </a:t>
            </a:r>
            <a:r>
              <a:rPr lang="el-GR" sz="2400" dirty="0" err="1"/>
              <a:t>ρύμες</a:t>
            </a:r>
            <a:r>
              <a:rPr lang="el-GR" sz="2400" dirty="0"/>
              <a:t>, το ρυθμό και τις </a:t>
            </a:r>
            <a:r>
              <a:rPr lang="el-GR" sz="2400" dirty="0" err="1"/>
              <a:t>ψευδολέξεις</a:t>
            </a:r>
            <a:endParaRPr lang="el-GR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Παράγει σύμφωνα με 90% </a:t>
            </a:r>
            <a:r>
              <a:rPr lang="el-GR" sz="2400" dirty="0" smtClean="0"/>
              <a:t>ακρίβεια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1590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4-5 ετών </a:t>
            </a:r>
            <a:r>
              <a:rPr lang="el-GR" b="1" dirty="0" smtClean="0">
                <a:solidFill>
                  <a:srgbClr val="FFFF00"/>
                </a:solidFill>
              </a:rPr>
              <a:t>(3)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0" y="1825624"/>
            <a:ext cx="11707090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Μειώνει </a:t>
            </a:r>
            <a:r>
              <a:rPr lang="el-GR" sz="2400" dirty="0"/>
              <a:t>σημαντικά τον αριθμό των επίμονων ηχητικών </a:t>
            </a:r>
            <a:r>
              <a:rPr lang="el-GR" sz="2400" dirty="0" smtClean="0"/>
              <a:t>παραλήψεων &amp; αντικαταστάσεων</a:t>
            </a:r>
            <a:endParaRPr lang="el-GR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Συχνά παραλείπει τα σύμφωνα σε μεσαία θέση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 λόγος του είναι συχνά κατανοητός στους ξένους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Μιλά για τις εμπειρίες στο σχολείο, με τους φίλους, στο σπίτι κα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Αναμεταδίδει επακριβώς μεγάλες ιστορίες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Δίνει προσοχή σε ιστορίες και απαντά σε σχετικές, απλές ερωτήσεις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ανώμαλους πληθυντικούς, κτητικές αντωνυμίες, μελλοντικούς χρόνους, αντανακλαστικές αντωνυμίες και συγκριτικά μορφήματα στις προτάσεις</a:t>
            </a:r>
          </a:p>
        </p:txBody>
      </p:sp>
    </p:spTree>
    <p:extLst>
      <p:ext uri="{BB962C8B-B14F-4D97-AF65-F5344CB8AC3E}">
        <p14:creationId xmlns:p14="http://schemas.microsoft.com/office/powerpoint/2010/main" val="4044205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4-5 ετών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4"/>
            <a:ext cx="5460770" cy="5032375"/>
          </a:xfrm>
        </p:spPr>
        <p:txBody>
          <a:bodyPr>
            <a:normAutofit fontScale="92500"/>
          </a:bodyPr>
          <a:lstStyle/>
          <a:p>
            <a:r>
              <a:rPr lang="el-GR" sz="2400" dirty="0"/>
              <a:t>Τρέχει γύρω από εμπόδια</a:t>
            </a:r>
          </a:p>
          <a:p>
            <a:r>
              <a:rPr lang="el-GR" sz="2400" dirty="0"/>
              <a:t>Σπρώχνει, τραβάει και στρίβει παιχνίδια που φέρουν ρόδες</a:t>
            </a:r>
          </a:p>
          <a:p>
            <a:r>
              <a:rPr lang="el-GR" sz="2400" dirty="0"/>
              <a:t>Πηδάει πάνω από αντικείμενο 6 ιντσών και προσγειώνεται και με τα δύο πόδια</a:t>
            </a:r>
          </a:p>
          <a:p>
            <a:r>
              <a:rPr lang="el-GR" sz="2400" dirty="0"/>
              <a:t>Πετάει τη μπάλα προς μία κατεύθυνση</a:t>
            </a:r>
          </a:p>
          <a:p>
            <a:r>
              <a:rPr lang="el-GR" sz="2400" dirty="0"/>
              <a:t>Ισορροπεί στο ένα πόδι για 5 δευτερόλεπτα</a:t>
            </a:r>
          </a:p>
          <a:p>
            <a:r>
              <a:rPr lang="el-GR" sz="2400" dirty="0"/>
              <a:t>Σερβίρει από κανάτα</a:t>
            </a:r>
          </a:p>
          <a:p>
            <a:r>
              <a:rPr lang="el-GR" sz="2400" dirty="0"/>
              <a:t>Κόβει τροφή με το μαχαίρι</a:t>
            </a:r>
          </a:p>
          <a:p>
            <a:r>
              <a:rPr lang="el-GR" sz="2400" dirty="0"/>
              <a:t>Χρησιμοποιεί την τουαλέτα μόνο του</a:t>
            </a:r>
          </a:p>
          <a:p>
            <a:r>
              <a:rPr lang="el-GR" sz="2400" dirty="0"/>
              <a:t>Επιλέγει μουσική</a:t>
            </a:r>
          </a:p>
          <a:p>
            <a:r>
              <a:rPr lang="el-GR" sz="2400" dirty="0"/>
              <a:t>Αναπηδά στο ένα </a:t>
            </a:r>
            <a:r>
              <a:rPr lang="el-GR" sz="2400" dirty="0" smtClean="0"/>
              <a:t>πόδι</a:t>
            </a:r>
            <a:endParaRPr lang="el-GR" sz="24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731230" y="1825625"/>
            <a:ext cx="5460770" cy="5032374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/>
              <a:t>Περπατά </a:t>
            </a:r>
            <a:r>
              <a:rPr lang="el-GR" sz="2400" dirty="0"/>
              <a:t>σε γραμμή</a:t>
            </a:r>
          </a:p>
          <a:p>
            <a:r>
              <a:rPr lang="el-GR" sz="2400" dirty="0"/>
              <a:t>Τα πόδια του έχουν ικανοποιητική δύναμη, χαλαρότητα και ικανότητα</a:t>
            </a:r>
          </a:p>
          <a:p>
            <a:r>
              <a:rPr lang="el-GR" sz="2400" dirty="0"/>
              <a:t>Κραδαίνει με την παλάμη του και το μεσαίο δάχτυλο</a:t>
            </a:r>
          </a:p>
          <a:p>
            <a:r>
              <a:rPr lang="el-GR" sz="2400" dirty="0"/>
              <a:t>Ελευθερώνει αντικείμενα που κρατάει με προσοχή</a:t>
            </a:r>
          </a:p>
          <a:p>
            <a:r>
              <a:rPr lang="el-GR" sz="2400" dirty="0"/>
              <a:t>Κρατάει το χαρτί με το χέρι του όταν γράφει</a:t>
            </a:r>
          </a:p>
          <a:p>
            <a:r>
              <a:rPr lang="el-GR" sz="2400" dirty="0"/>
              <a:t>Σχεδιάζει κύκλους, σταυρούς και διαμάντια</a:t>
            </a:r>
          </a:p>
          <a:p>
            <a:r>
              <a:rPr lang="el-GR" sz="2400" dirty="0"/>
              <a:t>Κατεβαίνει τις σκάλες χωρίς βοήθεια</a:t>
            </a:r>
          </a:p>
          <a:p>
            <a:r>
              <a:rPr lang="el-GR" sz="2400" dirty="0"/>
              <a:t>Μεταφέρει φλιτζάνι με υγρό χωρίς να το χύσει</a:t>
            </a:r>
          </a:p>
          <a:p>
            <a:r>
              <a:rPr lang="el-GR" sz="2400" dirty="0"/>
              <a:t>Χαίρεται να κόβει και να κολλάει</a:t>
            </a:r>
          </a:p>
        </p:txBody>
      </p:sp>
    </p:spTree>
    <p:extLst>
      <p:ext uri="{BB962C8B-B14F-4D97-AF65-F5344CB8AC3E}">
        <p14:creationId xmlns:p14="http://schemas.microsoft.com/office/powerpoint/2010/main" val="405241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5-6 </a:t>
            </a:r>
            <a:r>
              <a:rPr lang="el-GR" b="1" dirty="0"/>
              <a:t>ετών </a:t>
            </a:r>
            <a:r>
              <a:rPr lang="el-GR" b="1" dirty="0" smtClean="0">
                <a:solidFill>
                  <a:srgbClr val="FFFF00"/>
                </a:solidFill>
              </a:rPr>
              <a:t>(1)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604434" y="1825625"/>
            <a:ext cx="11099886" cy="4433752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Ονομάζει 6 βασικά χρώματα και 3 βασικά σχήματα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Ακολουθεί οδηγίες που του δίνονται σε ομάδα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Εκτελεί εντολές που απαρτίζονται από 3 μέρη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Κάνει ερωτήσεις τύπου «πως;»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Απαντά λεκτικά στο «γεια» και τι «κάνεις;»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κατάλληλα παρελθοντικό και μελλοντικό χρόνο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συνδέσεις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αντιληπτικό λεξιλόγιο περίπου 13.000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5-6 </a:t>
            </a:r>
            <a:r>
              <a:rPr lang="el-GR" b="1" dirty="0"/>
              <a:t>ετών </a:t>
            </a:r>
            <a:r>
              <a:rPr lang="el-GR" b="1" dirty="0" smtClean="0">
                <a:solidFill>
                  <a:srgbClr val="FFFF00"/>
                </a:solidFill>
              </a:rPr>
              <a:t>(2)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604434" y="1825625"/>
            <a:ext cx="11099886" cy="4433752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Ονομάζει </a:t>
            </a:r>
            <a:r>
              <a:rPr lang="el-GR" sz="2400" dirty="0"/>
              <a:t>τα αντίθετα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Ονομάζει σε σειρά τις μέρες της εβδομάδας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Μετρά σε σειρά μέχρι το 30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Συνεχίζει την δραστική αύξηση του λεξιλογίου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Μειώνει το μέγεθος των προτάσεων σε 4 με 6 λέξεις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Εναλλάσσει τους ήχους περιστασιακά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Ανταλλάσσει </a:t>
            </a:r>
            <a:r>
              <a:rPr lang="el-GR" sz="2400" dirty="0"/>
              <a:t>πληροφορίες και κάνει </a:t>
            </a:r>
            <a:r>
              <a:rPr lang="el-GR" sz="2400" dirty="0" smtClean="0"/>
              <a:t>ερωτήσεις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3114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5-6 </a:t>
            </a:r>
            <a:r>
              <a:rPr lang="el-GR" b="1" dirty="0"/>
              <a:t>ετών </a:t>
            </a:r>
            <a:r>
              <a:rPr lang="el-GR" b="1" dirty="0" smtClean="0">
                <a:solidFill>
                  <a:srgbClr val="FFFF00"/>
                </a:solidFill>
              </a:rPr>
              <a:t>(3)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604434" y="1825625"/>
            <a:ext cx="11099886" cy="4433752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Χρησιμοποιεί </a:t>
            </a:r>
            <a:r>
              <a:rPr lang="el-GR" sz="2400" dirty="0"/>
              <a:t>προτάσεις με λεπτομέρειες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Αναπαράγει με ακρίβεια ιστορίες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Τραγουδά ολόκληρα τραγούδια και απαγγέλει παιδικά ποιήματα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Επικοινωνεί με ευκολία με ενήλικες και άλλα παιδιά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κατάλληλη γραμματική στις περισσότερες περιπτώσεις</a:t>
            </a:r>
            <a:endParaRPr lang="el-GR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242400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</a:t>
            </a:r>
            <a:r>
              <a:rPr lang="el-GR" b="1" dirty="0"/>
              <a:t>0-6 μηνών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5181600" cy="4351338"/>
          </a:xfrm>
        </p:spPr>
        <p:txBody>
          <a:bodyPr/>
          <a:lstStyle/>
          <a:p>
            <a:r>
              <a:rPr lang="el-GR" sz="2400" dirty="0"/>
              <a:t>Χαμογελά</a:t>
            </a:r>
          </a:p>
          <a:p>
            <a:r>
              <a:rPr lang="el-GR" sz="2400" dirty="0"/>
              <a:t>Κυλάει το κεφάλι από μπροστά προς τα πίσω και από πίσω προς τα μπροστά</a:t>
            </a:r>
          </a:p>
          <a:p>
            <a:r>
              <a:rPr lang="el-GR" sz="2400" dirty="0"/>
              <a:t>Ανασηκώνει το κεφάλι και τους ώμους σε πρόσθια θέση</a:t>
            </a:r>
          </a:p>
          <a:p>
            <a:r>
              <a:rPr lang="el-GR" sz="2400" dirty="0"/>
              <a:t>Κάθετε ενώ χρησιμοποιεί τα χέρια για </a:t>
            </a:r>
            <a:r>
              <a:rPr lang="el-GR" sz="2400" dirty="0" smtClean="0"/>
              <a:t>υποστήριξη</a:t>
            </a:r>
            <a:endParaRPr lang="el-GR" sz="240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Κραδαίνει αντικείμενα με το ένα χέρι αλλά συχνά αποτυχαίνει</a:t>
            </a:r>
          </a:p>
          <a:p>
            <a:r>
              <a:rPr lang="el-GR" sz="2400" dirty="0"/>
              <a:t>Σχηματίζει φουσκάλες με τα χείλη του</a:t>
            </a:r>
          </a:p>
          <a:p>
            <a:r>
              <a:rPr lang="el-GR" sz="2400" dirty="0"/>
              <a:t>Εντοπίζει οπτικά ανθρώπους και αντικείμενα</a:t>
            </a:r>
          </a:p>
          <a:p>
            <a:r>
              <a:rPr lang="el-GR" sz="2400" dirty="0"/>
              <a:t>Παρακολουθεί τα χέρια του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83165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5-6 ετών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71344"/>
            <a:ext cx="5460770" cy="5032375"/>
          </a:xfrm>
        </p:spPr>
        <p:txBody>
          <a:bodyPr>
            <a:normAutofit fontScale="92500"/>
          </a:bodyPr>
          <a:lstStyle/>
          <a:p>
            <a:r>
              <a:rPr lang="el-GR" sz="2400" dirty="0"/>
              <a:t>Τρέχει γύρω από εμπόδια</a:t>
            </a:r>
          </a:p>
          <a:p>
            <a:r>
              <a:rPr lang="el-GR" sz="2400" dirty="0"/>
              <a:t>Σπρώχνει, τραβάει και στρίβει παιχνίδια που φέρουν ρόδες</a:t>
            </a:r>
          </a:p>
          <a:p>
            <a:r>
              <a:rPr lang="el-GR" sz="2400" dirty="0"/>
              <a:t>Πηδάει πάνω από αντικείμενο 6 ιντσών και προσγειώνεται και με τα δύο πόδια</a:t>
            </a:r>
          </a:p>
          <a:p>
            <a:r>
              <a:rPr lang="el-GR" sz="2400" dirty="0"/>
              <a:t>Πετάει τη μπάλα προς μία κατεύθυνση</a:t>
            </a:r>
          </a:p>
          <a:p>
            <a:r>
              <a:rPr lang="el-GR" sz="2400" dirty="0"/>
              <a:t>Ισορροπεί στο ένα πόδι για 5 δευτερόλεπτα</a:t>
            </a:r>
          </a:p>
          <a:p>
            <a:r>
              <a:rPr lang="el-GR" sz="2400" dirty="0"/>
              <a:t>Σερβίρει από κανάτα</a:t>
            </a:r>
          </a:p>
          <a:p>
            <a:r>
              <a:rPr lang="el-GR" sz="2400" dirty="0"/>
              <a:t>Κόβει τροφή με το μαχαίρι</a:t>
            </a:r>
          </a:p>
          <a:p>
            <a:r>
              <a:rPr lang="el-GR" sz="2400" dirty="0"/>
              <a:t>Χρησιμοποιεί την τουαλέτα μόνο του</a:t>
            </a:r>
          </a:p>
          <a:p>
            <a:r>
              <a:rPr lang="el-GR" sz="2400" dirty="0"/>
              <a:t>Επιλέγει μουσική</a:t>
            </a:r>
          </a:p>
          <a:p>
            <a:r>
              <a:rPr lang="el-GR" sz="2400" dirty="0"/>
              <a:t>Αναπηδά στο ένα </a:t>
            </a:r>
            <a:r>
              <a:rPr lang="el-GR" sz="2400" dirty="0" smtClean="0"/>
              <a:t>πόδι</a:t>
            </a:r>
            <a:endParaRPr lang="el-GR" sz="24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731230" y="1825625"/>
            <a:ext cx="5460770" cy="5032374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/>
              <a:t>Περπατά </a:t>
            </a:r>
            <a:r>
              <a:rPr lang="el-GR" sz="2400" dirty="0"/>
              <a:t>σε γραμμή</a:t>
            </a:r>
          </a:p>
          <a:p>
            <a:r>
              <a:rPr lang="el-GR" sz="2400" dirty="0"/>
              <a:t>Τα πόδια του έχουν ικανοποιητική δύναμη, χαλαρότητα και ικανότητα</a:t>
            </a:r>
          </a:p>
          <a:p>
            <a:r>
              <a:rPr lang="el-GR" sz="2400" dirty="0"/>
              <a:t>Κραδαίνει με την παλάμη του και το μεσαίο δάχτυλο</a:t>
            </a:r>
          </a:p>
          <a:p>
            <a:r>
              <a:rPr lang="el-GR" sz="2400" dirty="0"/>
              <a:t>Ελευθερώνει αντικείμενα που κρατάει με προσοχή</a:t>
            </a:r>
          </a:p>
          <a:p>
            <a:r>
              <a:rPr lang="el-GR" sz="2400" dirty="0"/>
              <a:t>Κρατάει το χαρτί με το χέρι του όταν γράφει</a:t>
            </a:r>
          </a:p>
          <a:p>
            <a:r>
              <a:rPr lang="el-GR" sz="2400" dirty="0"/>
              <a:t>Σχεδιάζει κύκλους, σταυρούς και διαμάντια</a:t>
            </a:r>
          </a:p>
          <a:p>
            <a:r>
              <a:rPr lang="el-GR" sz="2400" dirty="0"/>
              <a:t>Κατεβαίνει τις σκάλες χωρίς βοήθεια</a:t>
            </a:r>
          </a:p>
          <a:p>
            <a:r>
              <a:rPr lang="el-GR" sz="2400" dirty="0"/>
              <a:t>Μεταφέρει φλιτζάνι με υγρό χωρίς να το χύσει</a:t>
            </a:r>
          </a:p>
          <a:p>
            <a:r>
              <a:rPr lang="el-GR" sz="2400" dirty="0"/>
              <a:t>Χαίρεται να κόβει και να κολλάει</a:t>
            </a:r>
          </a:p>
        </p:txBody>
      </p:sp>
    </p:spTree>
    <p:extLst>
      <p:ext uri="{BB962C8B-B14F-4D97-AF65-F5344CB8AC3E}">
        <p14:creationId xmlns:p14="http://schemas.microsoft.com/office/powerpoint/2010/main" val="389500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</a:t>
            </a:r>
            <a:r>
              <a:rPr lang="el-GR" b="1" dirty="0" smtClean="0"/>
              <a:t>γλώσσας6-7ετών </a:t>
            </a:r>
            <a:r>
              <a:rPr lang="el-GR" b="1" dirty="0" smtClean="0">
                <a:solidFill>
                  <a:srgbClr val="FFFF00"/>
                </a:solidFill>
              </a:rPr>
              <a:t>(2)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604434" y="1825625"/>
            <a:ext cx="11099886" cy="4433752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Ονομάζει κάποια γράμματα, αριθμούς και νομίσματα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Βάζει σε σειρά νούμερα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το δεξιά και αριστερά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Χρησιμοποιεί, με συνεχώς αυξανόμενο τρόπο σύνθετες περιγραφές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Εμπλέκεται σε συζητήσεις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αντιληπτικό λεξιλόγιο περίπου 20.000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προτάσεις περίπου 6 λέξεων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τις περισσότερες ενδείξεις της </a:t>
            </a:r>
            <a:r>
              <a:rPr lang="el-GR" sz="2400" dirty="0" smtClean="0"/>
              <a:t>ώρας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61648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</a:t>
            </a:r>
            <a:r>
              <a:rPr lang="el-GR" b="1" dirty="0" smtClean="0"/>
              <a:t>γλώσσας6-7ετών </a:t>
            </a:r>
            <a:r>
              <a:rPr lang="el-GR" b="1" dirty="0" smtClean="0">
                <a:solidFill>
                  <a:srgbClr val="FFFF00"/>
                </a:solidFill>
              </a:rPr>
              <a:t>(2)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604434" y="1825625"/>
            <a:ext cx="11099886" cy="4433752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Γνωρίζει </a:t>
            </a:r>
            <a:r>
              <a:rPr lang="el-GR" sz="2400" dirty="0"/>
              <a:t>το αλφάβητο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Μετρά μέχρι το 100 σε σειρά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κατάλληλα τα περισσότερα μορφολογικά μορφήματα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κατάλληλα την παθητική φωνή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42098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6-7 ετών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71344"/>
            <a:ext cx="5460770" cy="5032375"/>
          </a:xfrm>
        </p:spPr>
        <p:txBody>
          <a:bodyPr>
            <a:normAutofit/>
          </a:bodyPr>
          <a:lstStyle/>
          <a:p>
            <a:r>
              <a:rPr lang="el-GR" sz="2400" dirty="0"/>
              <a:t>Ευχαριστιέται τις έντονες δραστήριες όπως το τρέξιμο, το άλμα, τους αγώνες, τη γυμναστική, να παίζει σκάκι και να αγωνίζεται σε  ομαδικά αθλήματα</a:t>
            </a:r>
          </a:p>
          <a:p>
            <a:r>
              <a:rPr lang="el-GR" sz="2400" dirty="0"/>
              <a:t>Επιδεικνύει μειούμενο ενδιαφέρον για το γράψιμο και τη ζωγραφική</a:t>
            </a:r>
          </a:p>
          <a:p>
            <a:r>
              <a:rPr lang="el-GR" sz="2400" dirty="0"/>
              <a:t>Σχεδιάζει, αναγνωρίσιμα, έναν άντρα, ένα δέντρο και ένα σπίτι</a:t>
            </a:r>
          </a:p>
          <a:p>
            <a:r>
              <a:rPr lang="el-GR" sz="2400" dirty="0"/>
              <a:t>Χρησιμοποιεί γραφή  ενήλικου τύπου αλλά αργεί και δυσκολεύεται</a:t>
            </a:r>
          </a:p>
          <a:p>
            <a:r>
              <a:rPr lang="el-GR" sz="2400" dirty="0"/>
              <a:t>Σχεδιάζει εικόνες αλλά δεν είναι πάντα </a:t>
            </a:r>
            <a:r>
              <a:rPr lang="el-GR" sz="2400" dirty="0" smtClean="0"/>
              <a:t>κατανοητές</a:t>
            </a:r>
            <a:endParaRPr lang="el-GR" sz="24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731230" y="1871345"/>
            <a:ext cx="5460770" cy="5032374"/>
          </a:xfrm>
        </p:spPr>
        <p:txBody>
          <a:bodyPr>
            <a:normAutofit/>
          </a:bodyPr>
          <a:lstStyle/>
          <a:p>
            <a:r>
              <a:rPr lang="el-GR" sz="2400" dirty="0"/>
              <a:t>Τρέχει ελαφρά στα ακροδάχτυλα</a:t>
            </a:r>
          </a:p>
          <a:p>
            <a:r>
              <a:rPr lang="el-GR" sz="2400" dirty="0"/>
              <a:t>Περπατά πάνω σε δοκό ισορροπίας</a:t>
            </a:r>
          </a:p>
          <a:p>
            <a:r>
              <a:rPr lang="el-GR" sz="2400" dirty="0"/>
              <a:t>Κόβει απλά σχήματα</a:t>
            </a:r>
          </a:p>
          <a:p>
            <a:r>
              <a:rPr lang="el-GR" sz="2400" dirty="0"/>
              <a:t>Χρωματίζει μέσα σε περίγραμμα</a:t>
            </a:r>
          </a:p>
          <a:p>
            <a:r>
              <a:rPr lang="el-GR" sz="2400" dirty="0"/>
              <a:t>Επιδεικνύει εδραιωμένη πλευρίωση</a:t>
            </a:r>
          </a:p>
          <a:p>
            <a:r>
              <a:rPr lang="el-GR" sz="2400" dirty="0"/>
              <a:t>Ντύνεται εξ’ ολοκλήρου μόνο του</a:t>
            </a:r>
          </a:p>
          <a:p>
            <a:r>
              <a:rPr lang="el-GR" sz="2400" dirty="0"/>
              <a:t>Πλένει τα δόντια του χωρίς βοήθεια</a:t>
            </a:r>
          </a:p>
          <a:p>
            <a:r>
              <a:rPr lang="el-GR" sz="2400" dirty="0"/>
              <a:t>Ακολουθεί απαιτητικούς ρυθμούς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49330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7-12 μηνών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5583382" cy="4055631"/>
          </a:xfrm>
        </p:spPr>
        <p:txBody>
          <a:bodyPr>
            <a:noAutofit/>
          </a:bodyPr>
          <a:lstStyle/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Καταλαβαίνει το «όχι» και το «καίει»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Ανταποκρίνεται σε απλά αιτήματα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Καταλαβαίνει και ανταποκρίνεται στο δικό του όνομα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Ακούει και μιμείται κάποιους ήχους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λέξεις για απλά αντικείμενα (πχ φλιτζάνι, παπούτσι, χυμός)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Βαβίζει χρησιμοποιώντας σύνολα ήχων σύντομα και με διάρκεια </a:t>
            </a:r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629399" y="1825624"/>
            <a:ext cx="551499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Όταν </a:t>
            </a:r>
            <a:r>
              <a:rPr lang="el-GR" sz="2400" dirty="0"/>
              <a:t>βαβίζει χρησιμοποιεί μοτίβα μουσικού κυματισμού (επιτονισμού) της φωνής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ένα ευρύ φάσμα ήχων στο βάβισμα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Μιμείται μερικούς ήχους της ομιλίας των ενηλίκων και κάποια μοτίβα επιτονισμού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και ήχους της ομιλίας αντί μόνο να κλαίει, για να τραβήξει τη </a:t>
            </a:r>
            <a:r>
              <a:rPr lang="el-GR" sz="2400" dirty="0" smtClean="0"/>
              <a:t>προσοχή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575157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7-12 μηνών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5583382" cy="4055631"/>
          </a:xfrm>
        </p:spPr>
        <p:txBody>
          <a:bodyPr>
            <a:noAutofit/>
          </a:bodyPr>
          <a:lstStyle/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Ακούει όταν του μιλάνε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ηχητικές προσεγγίσεις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Αρχίζει να αντικαθιστά το βάβισμα με ασυνάρτητη ομιλία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σκόπιμα το λόγο για πρώτη φορά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τα ουσιαστικά σχεδόν αποκλειστικά 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629399" y="1825624"/>
            <a:ext cx="551499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Έχει </a:t>
            </a:r>
            <a:r>
              <a:rPr lang="el-GR" sz="2400" dirty="0"/>
              <a:t>εκφραστικό λεξιλόγιο 1-3 λέξεων</a:t>
            </a:r>
          </a:p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Αντιλαμβάνεται απλές εντολές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918269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/>
              <a:t>δεξιότητες 7-12 μηνών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el-GR" sz="2600" dirty="0"/>
              <a:t>Μπουσουλά</a:t>
            </a:r>
          </a:p>
          <a:p>
            <a:r>
              <a:rPr lang="el-GR" sz="2600" dirty="0"/>
              <a:t>Στέκεται ή περπατά με βοήθεια</a:t>
            </a:r>
          </a:p>
          <a:p>
            <a:r>
              <a:rPr lang="el-GR" sz="2600" dirty="0"/>
              <a:t>Προσπαθεί να φάει μόνο του με κουτάλι</a:t>
            </a:r>
          </a:p>
          <a:p>
            <a:r>
              <a:rPr lang="el-GR" sz="2600" dirty="0"/>
              <a:t>Σηκώνεται σε καθιστή θέση</a:t>
            </a:r>
          </a:p>
          <a:p>
            <a:r>
              <a:rPr lang="el-GR" sz="2600" dirty="0"/>
              <a:t>Προσπαθεί να μιμηθεί χειρονομίες</a:t>
            </a:r>
          </a:p>
          <a:p>
            <a:r>
              <a:rPr lang="el-GR" sz="2600" dirty="0"/>
              <a:t>Χρησιμοποιεί ήρεμες και συνεχείς κινήσεις ώστε να ελέγχει αντικείμενα</a:t>
            </a:r>
          </a:p>
          <a:p>
            <a:r>
              <a:rPr lang="el-GR" sz="2600" dirty="0"/>
              <a:t>Κάθετε χωρίς </a:t>
            </a:r>
            <a:r>
              <a:rPr lang="el-GR" sz="2600" dirty="0" smtClean="0"/>
              <a:t>υποστήριξη</a:t>
            </a:r>
          </a:p>
          <a:p>
            <a:r>
              <a:rPr lang="el-GR" sz="2600" dirty="0"/>
              <a:t>Πίνει από </a:t>
            </a:r>
            <a:r>
              <a:rPr lang="el-GR" sz="2600" dirty="0" smtClean="0"/>
              <a:t>φλιτζάνι</a:t>
            </a:r>
          </a:p>
          <a:p>
            <a:r>
              <a:rPr lang="el-GR" sz="2600" dirty="0"/>
              <a:t>Τραβά έπιπλα ώστε να στηρίξει τον εαυτό του</a:t>
            </a:r>
          </a:p>
          <a:p>
            <a:endParaRPr lang="el-GR" sz="2600" dirty="0"/>
          </a:p>
          <a:p>
            <a:pPr marL="0" indent="0">
              <a:buNone/>
            </a:pPr>
            <a:endParaRPr lang="el-GR" sz="240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600" dirty="0" smtClean="0"/>
              <a:t>Κρατάει </a:t>
            </a:r>
            <a:r>
              <a:rPr lang="el-GR" sz="2600" dirty="0"/>
              <a:t>το μπουκάλι του μόνο του</a:t>
            </a:r>
          </a:p>
          <a:p>
            <a:r>
              <a:rPr lang="el-GR" sz="2600" dirty="0"/>
              <a:t>Παίζει μπάλα με έναν ακόμα</a:t>
            </a:r>
          </a:p>
          <a:p>
            <a:r>
              <a:rPr lang="el-GR" sz="2600" dirty="0"/>
              <a:t>Δεν καταφέρνει ακόμα να συντονιστεί χρονικά στην πρόθεση εκτόξευσης ενός αντικειμένου </a:t>
            </a:r>
          </a:p>
          <a:p>
            <a:r>
              <a:rPr lang="el-GR" sz="2600" dirty="0"/>
              <a:t>Ευχαριστιέται παιδικά παιχνίδια τύπου κούκου-</a:t>
            </a:r>
            <a:r>
              <a:rPr lang="el-GR" sz="2600" dirty="0" err="1"/>
              <a:t>τζα</a:t>
            </a:r>
            <a:endParaRPr lang="el-GR" sz="2600" dirty="0"/>
          </a:p>
          <a:p>
            <a:r>
              <a:rPr lang="el-GR" sz="2600" dirty="0"/>
              <a:t>Συνεργάζεται για το ντύσιμο, </a:t>
            </a:r>
            <a:r>
              <a:rPr lang="el-GR" sz="2600" dirty="0" smtClean="0"/>
              <a:t>βγάζει </a:t>
            </a:r>
            <a:r>
              <a:rPr lang="el-GR" sz="2600" dirty="0"/>
              <a:t>παπούτσια του και βάζει τα χέρια του  στα μανίκια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8253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13-18 </a:t>
            </a:r>
            <a:r>
              <a:rPr lang="el-GR" b="1" dirty="0"/>
              <a:t>μηνών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5583382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μοτίβα επιτονισμού ενήλικων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ηχολαλία και νεολογισμούς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νεολογισμούς για να καλύψει κενά στην ροή το λόγου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Παραλείπει κάποια αρχικά σύμφωνα και σχεδόν όλα τα τελικά </a:t>
            </a:r>
            <a:endParaRPr lang="el-GR" sz="2400" dirty="0" smtClean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Χρησιμοποιεί </a:t>
            </a:r>
            <a:r>
              <a:rPr lang="el-GR" sz="2400" dirty="0"/>
              <a:t>ως επί το </a:t>
            </a:r>
            <a:r>
              <a:rPr lang="el-GR" sz="2400" dirty="0" err="1"/>
              <a:t>πλείστον</a:t>
            </a:r>
            <a:r>
              <a:rPr lang="el-GR" sz="2400" dirty="0"/>
              <a:t> μη κατανοητό λόγο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629399" y="1825624"/>
            <a:ext cx="551499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 smtClean="0"/>
              <a:t>Εκτελεί </a:t>
            </a:r>
            <a:r>
              <a:rPr lang="el-GR" sz="2400" dirty="0"/>
              <a:t>απλές εντολές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Συνειδητά επιδεικνύει 1-3 μέρη του σώματος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εκφραστικό λεξιλόγιο 3-20 λέξεων (επί το </a:t>
            </a:r>
            <a:r>
              <a:rPr lang="el-GR" sz="2400" dirty="0" err="1"/>
              <a:t>πλείστον</a:t>
            </a:r>
            <a:r>
              <a:rPr lang="el-GR" sz="2400" dirty="0"/>
              <a:t> ουσιαστικά)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Συνδυάζει χειρονομίες και ήχους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Δημιουργεί παρακλήσεις για πράγματα που επιθυμεί</a:t>
            </a:r>
          </a:p>
        </p:txBody>
      </p:sp>
    </p:spTree>
    <p:extLst>
      <p:ext uri="{BB962C8B-B14F-4D97-AF65-F5344CB8AC3E}">
        <p14:creationId xmlns:p14="http://schemas.microsoft.com/office/powerpoint/2010/main" val="2515127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Κινητικές </a:t>
            </a:r>
            <a:r>
              <a:rPr lang="el-GR" b="1" dirty="0" smtClean="0"/>
              <a:t>δεξιότητες </a:t>
            </a:r>
            <a:r>
              <a:rPr lang="el-GR" b="1" dirty="0"/>
              <a:t>13-18</a:t>
            </a:r>
            <a:r>
              <a:rPr lang="el-GR" b="1" dirty="0" smtClean="0"/>
              <a:t> </a:t>
            </a:r>
            <a:r>
              <a:rPr lang="el-GR" b="1" dirty="0"/>
              <a:t>μηνών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734290" y="1825625"/>
            <a:ext cx="1061951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sz="2400" dirty="0"/>
              <a:t>Υποδεικνύει αντικείμενα που αναγνωρίζει</a:t>
            </a:r>
          </a:p>
          <a:p>
            <a:pPr>
              <a:lnSpc>
                <a:spcPct val="150000"/>
              </a:lnSpc>
            </a:pPr>
            <a:r>
              <a:rPr lang="el-GR" sz="2400" dirty="0"/>
              <a:t>Τρέχει αλλά πέφτει συχνά</a:t>
            </a:r>
          </a:p>
          <a:p>
            <a:pPr>
              <a:lnSpc>
                <a:spcPct val="150000"/>
              </a:lnSpc>
            </a:pPr>
            <a:r>
              <a:rPr lang="el-GR" sz="2400" dirty="0"/>
              <a:t>Μιμείται χειρονομίες</a:t>
            </a:r>
          </a:p>
          <a:p>
            <a:pPr>
              <a:lnSpc>
                <a:spcPct val="150000"/>
              </a:lnSpc>
            </a:pPr>
            <a:r>
              <a:rPr lang="el-GR" sz="2400" dirty="0"/>
              <a:t>Αφαιρεί κάποιο ρουχισμό (π.χ. κάλτσες, καπέλο)</a:t>
            </a:r>
          </a:p>
          <a:p>
            <a:pPr>
              <a:lnSpc>
                <a:spcPct val="150000"/>
              </a:lnSpc>
            </a:pPr>
            <a:r>
              <a:rPr lang="el-GR" sz="2400" dirty="0"/>
              <a:t>Επιχειρεί να τραβήξει το φερμουάρ πάνω-κάτω</a:t>
            </a:r>
          </a:p>
        </p:txBody>
      </p:sp>
    </p:spTree>
    <p:extLst>
      <p:ext uri="{BB962C8B-B14F-4D97-AF65-F5344CB8AC3E}">
        <p14:creationId xmlns:p14="http://schemas.microsoft.com/office/powerpoint/2010/main" val="382766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Δεξιότητες λόγου και γλώσσας </a:t>
            </a:r>
            <a:r>
              <a:rPr lang="el-GR" b="1" dirty="0" smtClean="0"/>
              <a:t>19-24 </a:t>
            </a:r>
            <a:r>
              <a:rPr lang="el-GR" b="1" dirty="0"/>
              <a:t>μηνών</a:t>
            </a:r>
            <a:endParaRPr lang="el-GR" dirty="0"/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484911" y="1825624"/>
            <a:ext cx="11319162" cy="4055631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λέξεις συχνότερα από τους νεολογισμούς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εκφραστικό λεξιλόγιο 50-100 λέξεων ή παραπάνω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Έχει αντιληπτικό λεξιλόγιο 300 λέξεων ή παραπάνω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Ξεκινά να συνδυάζει ουσιαστικά και ρήματα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Ξεκινά να χρησιμοποιεί αντωνυμίες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Διατηρεί μη σταθερό έλεγχο της φωνής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2400" dirty="0"/>
              <a:t>Χρησιμοποιεί την κατάλληλη προσωδία/επιτονισμό στις </a:t>
            </a:r>
            <a:r>
              <a:rPr lang="el-GR" sz="2400" dirty="0" smtClean="0"/>
              <a:t>ερωτήσεις</a:t>
            </a:r>
            <a:endParaRPr lang="el-GR" sz="2400" dirty="0"/>
          </a:p>
        </p:txBody>
      </p:sp>
      <p:sp>
        <p:nvSpPr>
          <p:cNvPr id="7" name="Σύμβολο κράτησης θέσης περιεχομένου 2"/>
          <p:cNvSpPr txBox="1">
            <a:spLocks/>
          </p:cNvSpPr>
          <p:nvPr/>
        </p:nvSpPr>
        <p:spPr>
          <a:xfrm>
            <a:off x="6629399" y="1825624"/>
            <a:ext cx="5514991" cy="478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None/>
              <a:defRPr lang="el-GR" sz="16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3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l-GR"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63155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4158818-11E4-4477-B020-4A61859248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Καλώς ορίσατε στο PowerPoint</Template>
  <TotalTime>0</TotalTime>
  <Words>2224</Words>
  <Application>Microsoft Office PowerPoint</Application>
  <PresentationFormat>Ευρεία οθόνη</PresentationFormat>
  <Paragraphs>322</Paragraphs>
  <Slides>33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8" baseType="lpstr">
      <vt:lpstr>Arial</vt:lpstr>
      <vt:lpstr>Calibri</vt:lpstr>
      <vt:lpstr>Segoe UI</vt:lpstr>
      <vt:lpstr>Segoe UI Light</vt:lpstr>
      <vt:lpstr>WelcomeDoc</vt:lpstr>
      <vt:lpstr>Ενδεικτική αναπτυξιακή ακολουθία λόγου, γλώσσας και κινητικών ικανοτήτων σε φυσιολογικά παιδιά</vt:lpstr>
      <vt:lpstr>Δεξιότητες λόγου και γλώσσας 0-6 μηνών</vt:lpstr>
      <vt:lpstr>Κινητικές δεξιότητες 0-6 μηνών</vt:lpstr>
      <vt:lpstr>Δεξιότητες λόγου και γλώσσας 7-12 μηνών</vt:lpstr>
      <vt:lpstr>Δεξιότητες λόγου και γλώσσας 7-12 μηνών</vt:lpstr>
      <vt:lpstr>Κινητικές δεξιότητες 7-12 μηνών</vt:lpstr>
      <vt:lpstr>Δεξιότητες λόγου και γλώσσας 13-18 μηνών</vt:lpstr>
      <vt:lpstr>Κινητικές δεξιότητες 13-18 μηνών</vt:lpstr>
      <vt:lpstr>Δεξιότητες λόγου και γλώσσας 19-24 μηνών</vt:lpstr>
      <vt:lpstr>Δεξιότητες λόγου και γλώσσας 19-24 μηνών</vt:lpstr>
      <vt:lpstr>Κινητικές δεξιότητες 19-24 μηνών</vt:lpstr>
      <vt:lpstr>Δεξιότητες λόγου και γλώσσας 2-3 χρονών -1</vt:lpstr>
      <vt:lpstr>Δεξιότητες λόγου και γλώσσας 2-3 χρονών -2</vt:lpstr>
      <vt:lpstr>Δεξιότητες λόγου και γλώσσας 2-3 χρονών -3</vt:lpstr>
      <vt:lpstr>Κινητικές δεξιότητες 2-3 χρονών</vt:lpstr>
      <vt:lpstr>Κινητικές δεξιότητες 2-3 χρονών</vt:lpstr>
      <vt:lpstr>Δεξιότητες λόγου και γλώσσας 3-4 ετών (1)</vt:lpstr>
      <vt:lpstr>Δεξιότητες λόγου και γλώσσας 3-4 ετών (2)</vt:lpstr>
      <vt:lpstr>Δεξιότητες λόγου και γλώσσας 3-4 ετών (3)</vt:lpstr>
      <vt:lpstr>Δεξιότητες λόγου και γλώσσας 3-4 ετών (4)</vt:lpstr>
      <vt:lpstr>Κινητικές δεξιότητες 3-4 ετών (1)</vt:lpstr>
      <vt:lpstr>Κινητικές δεξιότητες 3-4 ετών (2)</vt:lpstr>
      <vt:lpstr>Δεξιότητες λόγου και γλώσσας 4-5 ετών (1)</vt:lpstr>
      <vt:lpstr>Δεξιότητες λόγου και γλώσσας 4-5 ετών (2)</vt:lpstr>
      <vt:lpstr>Δεξιότητες λόγου και γλώσσας 4-5 ετών (3)</vt:lpstr>
      <vt:lpstr>Κινητικές δεξιότητες 4-5 ετών</vt:lpstr>
      <vt:lpstr>Δεξιότητες λόγου και γλώσσας 5-6 ετών (1)</vt:lpstr>
      <vt:lpstr>Δεξιότητες λόγου και γλώσσας 5-6 ετών (2)</vt:lpstr>
      <vt:lpstr>Δεξιότητες λόγου και γλώσσας 5-6 ετών (3)</vt:lpstr>
      <vt:lpstr>Κινητικές δεξιότητες 5-6 ετών</vt:lpstr>
      <vt:lpstr>Δεξιότητες λόγου και γλώσσας6-7ετών (2)</vt:lpstr>
      <vt:lpstr>Δεξιότητες λόγου και γλώσσας6-7ετών (2)</vt:lpstr>
      <vt:lpstr>Κινητικές δεξιότητες 6-7 ετών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2014-03-18T19:34:36Z</dcterms:created>
  <dcterms:modified xsi:type="dcterms:W3CDTF">2014-03-18T23:35:22Z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