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8" r:id="rId5"/>
    <p:sldId id="308" r:id="rId6"/>
    <p:sldId id="30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10" r:id="rId15"/>
    <p:sldId id="291" r:id="rId16"/>
    <p:sldId id="266" r:id="rId17"/>
    <p:sldId id="292" r:id="rId18"/>
    <p:sldId id="293" r:id="rId19"/>
    <p:sldId id="268" r:id="rId20"/>
    <p:sldId id="294" r:id="rId21"/>
    <p:sldId id="295" r:id="rId22"/>
    <p:sldId id="296" r:id="rId23"/>
    <p:sldId id="297" r:id="rId24"/>
    <p:sldId id="274" r:id="rId25"/>
    <p:sldId id="276" r:id="rId26"/>
    <p:sldId id="277" r:id="rId27"/>
    <p:sldId id="27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OpenClass/courses/COMP119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</a:t>
            </a:r>
            <a:r>
              <a:rPr lang="el-GR" b="1" dirty="0" err="1" smtClean="0"/>
              <a:t>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10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Σύστημα </a:t>
            </a:r>
            <a:r>
              <a:rPr lang="el-GR" sz="2800" b="1" dirty="0" err="1" smtClean="0">
                <a:solidFill>
                  <a:schemeClr val="tx1"/>
                </a:solidFill>
              </a:rPr>
              <a:t>Τηλεκπαίδευσης</a:t>
            </a:r>
            <a:r>
              <a:rPr lang="el-GR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Moodle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Ι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1"/>
                </a:solidFill>
              </a:rPr>
              <a:t>Λιαροκάπης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err="1" smtClean="0"/>
              <a:t>Moodle</a:t>
            </a:r>
            <a:r>
              <a:rPr lang="en-US" dirty="0" smtClean="0"/>
              <a:t> </a:t>
            </a:r>
            <a:r>
              <a:rPr lang="el-GR" dirty="0" err="1" smtClean="0"/>
              <a:t>Μπλοκς</a:t>
            </a:r>
            <a:r>
              <a:rPr lang="el-GR" dirty="0" smtClean="0"/>
              <a:t> (</a:t>
            </a:r>
            <a:r>
              <a:rPr lang="en-US" dirty="0" smtClean="0"/>
              <a:t>Blocks)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● Παρέχουν χρήσιμες πληροφορίες στους</a:t>
            </a:r>
          </a:p>
          <a:p>
            <a:r>
              <a:rPr lang="el-GR" sz="3200" dirty="0" smtClean="0"/>
              <a:t>χρήστες</a:t>
            </a:r>
          </a:p>
          <a:p>
            <a:r>
              <a:rPr lang="el-GR" sz="3200" dirty="0" smtClean="0"/>
              <a:t>● Υπάρχει διαθέσιμο ένα σύνολο </a:t>
            </a:r>
            <a:r>
              <a:rPr lang="el-GR" sz="3200" dirty="0" err="1" smtClean="0"/>
              <a:t>απο</a:t>
            </a:r>
            <a:r>
              <a:rPr lang="el-GR" sz="3200" dirty="0" smtClean="0"/>
              <a:t> μπλοκ από</a:t>
            </a:r>
          </a:p>
          <a:p>
            <a:r>
              <a:rPr lang="el-GR" sz="3200" dirty="0" smtClean="0"/>
              <a:t>τα οποία επιλέγει ο χρήστης (διαχειριστής,</a:t>
            </a:r>
          </a:p>
          <a:p>
            <a:r>
              <a:rPr lang="el-GR" sz="3200" dirty="0" smtClean="0"/>
              <a:t>διδάσκων)</a:t>
            </a:r>
          </a:p>
          <a:p>
            <a:r>
              <a:rPr lang="el-GR" sz="3200" dirty="0" smtClean="0"/>
              <a:t>● Μπορούν να μετακινηθούν στο </a:t>
            </a:r>
            <a:r>
              <a:rPr lang="el-GR" sz="3200" dirty="0" err="1" smtClean="0"/>
              <a:t>επιθυμητο</a:t>
            </a:r>
            <a:endParaRPr lang="el-GR" sz="3200" dirty="0" smtClean="0"/>
          </a:p>
          <a:p>
            <a:r>
              <a:rPr lang="el-GR" sz="3200" dirty="0" smtClean="0"/>
              <a:t>σημείο στην οθόνη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dirty="0" err="1" smtClean="0"/>
              <a:t>Μπλοκς</a:t>
            </a:r>
            <a:r>
              <a:rPr lang="el-GR" dirty="0" smtClean="0"/>
              <a:t> (</a:t>
            </a:r>
            <a:r>
              <a:rPr lang="en-US" dirty="0" smtClean="0"/>
              <a:t>Blocks)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196752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Συμμετέχοντες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Εμφανίζει μια σελίδα με τους συμμετέχοντες του</a:t>
            </a:r>
            <a:r>
              <a:rPr lang="en-US" sz="2800" dirty="0" smtClean="0"/>
              <a:t> </a:t>
            </a:r>
            <a:r>
              <a:rPr lang="el-GR" sz="2800" dirty="0" smtClean="0"/>
              <a:t>μαθήματος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el-GR" sz="28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Δραστηριότητες</a:t>
            </a:r>
            <a:endParaRPr lang="en-US" sz="3200" b="1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Εμφανίζει συγκεντρωμένες και </a:t>
            </a:r>
            <a:r>
              <a:rPr lang="en-US" sz="2800" dirty="0" smtClean="0"/>
              <a:t> </a:t>
            </a:r>
            <a:r>
              <a:rPr lang="el-GR" sz="2800" dirty="0" smtClean="0"/>
              <a:t>κατηγοριοποιημένες ανά είδος όλες της δραστηριότητες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dirty="0" err="1" smtClean="0"/>
              <a:t>Μπλοκς</a:t>
            </a:r>
            <a:r>
              <a:rPr lang="el-GR" dirty="0" smtClean="0"/>
              <a:t> (</a:t>
            </a:r>
            <a:r>
              <a:rPr lang="en-US" dirty="0" smtClean="0"/>
              <a:t>Blocks)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196752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Ημερολόγιο</a:t>
            </a:r>
            <a:endParaRPr lang="en-US" sz="3200" b="1" dirty="0" smtClean="0"/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Εμφανίζονται οι ημερομηνίες έναρξης ή λήξης γεγονότων</a:t>
            </a:r>
          </a:p>
          <a:p>
            <a:pPr lvl="2" indent="-342900">
              <a:spcBef>
                <a:spcPct val="20000"/>
              </a:spcBef>
            </a:pPr>
            <a:endParaRPr lang="en-US" sz="28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b="1" dirty="0" smtClean="0"/>
              <a:t>Πρόσφατη Δραστηριότητα</a:t>
            </a:r>
          </a:p>
          <a:p>
            <a:pPr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/>
              <a:t>Τι έχει αλλάξει στο μάθημα από την τελευταία σύνδεση</a:t>
            </a:r>
            <a:r>
              <a:rPr lang="en-US" sz="2800" dirty="0" smtClean="0"/>
              <a:t> </a:t>
            </a:r>
            <a:r>
              <a:rPr lang="el-GR" sz="2800" dirty="0" smtClean="0"/>
              <a:t>και μετά.</a:t>
            </a:r>
            <a:endParaRPr kumimoji="0" lang="el-G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 smtClean="0"/>
              <a:t>Δραστηριότητες στο </a:t>
            </a:r>
            <a:r>
              <a:rPr lang="en-US" dirty="0" err="1" smtClean="0"/>
              <a:t>Moodle</a:t>
            </a:r>
            <a:r>
              <a:rPr lang="el-GR" dirty="0" smtClean="0"/>
              <a:t>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196752"/>
            <a:ext cx="889248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βασική δομή περιεχομένου στο </a:t>
            </a:r>
            <a:r>
              <a:rPr lang="el-GR" sz="3200" dirty="0" err="1" smtClean="0"/>
              <a:t>Moodle</a:t>
            </a:r>
            <a:r>
              <a:rPr lang="el-GR" sz="3200" dirty="0" smtClean="0"/>
              <a:t> </a:t>
            </a:r>
            <a:r>
              <a:rPr lang="el-GR" sz="3200" dirty="0" err="1" smtClean="0"/>
              <a:t>ειναι</a:t>
            </a:r>
            <a:endParaRPr lang="el-GR" sz="3200" dirty="0" smtClean="0"/>
          </a:p>
          <a:p>
            <a:r>
              <a:rPr lang="el-GR" sz="3200" dirty="0" smtClean="0"/>
              <a:t>το Μάθημα (</a:t>
            </a:r>
            <a:r>
              <a:rPr lang="en-US" sz="3200" dirty="0" smtClean="0"/>
              <a:t>course)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Αυτό μπορεί να είναι χωρισμένο σε μια σειρά</a:t>
            </a:r>
          </a:p>
          <a:p>
            <a:r>
              <a:rPr lang="el-GR" sz="3200" dirty="0" smtClean="0"/>
              <a:t>Θεμάτων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Κάθε </a:t>
            </a:r>
            <a:r>
              <a:rPr lang="el-GR" sz="3200" dirty="0" err="1" smtClean="0"/>
              <a:t>Θεμα</a:t>
            </a:r>
            <a:r>
              <a:rPr lang="el-GR" sz="3200" dirty="0" smtClean="0"/>
              <a:t> μπορεί να περιέχει μια ομάδα</a:t>
            </a:r>
          </a:p>
          <a:p>
            <a:r>
              <a:rPr lang="el-GR" sz="3200" dirty="0" smtClean="0"/>
              <a:t>δραστηριοτήτων.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Υπάρχουν κάποιες βασικές επιλογές δραστηριοτήτων που </a:t>
            </a:r>
            <a:r>
              <a:rPr lang="el-GR" sz="2800" dirty="0" err="1" smtClean="0"/>
              <a:t>ειναι</a:t>
            </a:r>
            <a:r>
              <a:rPr lang="el-GR" sz="2800" dirty="0" smtClean="0"/>
              <a:t> διαθέσιμες </a:t>
            </a:r>
            <a:r>
              <a:rPr lang="el-GR" sz="2800" dirty="0" err="1" smtClean="0"/>
              <a:t>αμεσα</a:t>
            </a:r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Ορισμένες δραστηριότητες μπορεί να εγκατασταθούν ως </a:t>
            </a:r>
            <a:r>
              <a:rPr lang="el-GR" sz="2800" dirty="0" err="1" smtClean="0"/>
              <a:t>προσθετα</a:t>
            </a:r>
            <a:r>
              <a:rPr lang="el-GR" sz="2800" dirty="0" smtClean="0"/>
              <a:t> (</a:t>
            </a:r>
            <a:r>
              <a:rPr lang="en-US" sz="2800" dirty="0" smtClean="0"/>
              <a:t>plug-ins)</a:t>
            </a:r>
            <a:endParaRPr kumimoji="0" lang="el-G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Εργασίες </a:t>
            </a:r>
            <a:r>
              <a:rPr lang="en-US" dirty="0" smtClean="0"/>
              <a:t>(Assignment Activity)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288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smtClean="0"/>
              <a:t>E</a:t>
            </a:r>
            <a:r>
              <a:rPr lang="el-GR" sz="3200" b="1" dirty="0" err="1" smtClean="0"/>
              <a:t>πιτρέπουν</a:t>
            </a:r>
            <a:r>
              <a:rPr lang="el-GR" sz="3200" b="1" dirty="0" smtClean="0"/>
              <a:t> στους διδάσκοντες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να θέτουν εργασίες στους μαθητές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να παραλαμβάνουν τις εργασίες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να τις βαθμολογούν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να παρέχουν άλλες διευκρινήσεις</a:t>
            </a:r>
            <a:r>
              <a:rPr lang="el-GR" sz="3200" dirty="0" smtClean="0"/>
              <a:t>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Εργασίες </a:t>
            </a:r>
            <a:r>
              <a:rPr lang="en-US" dirty="0" smtClean="0"/>
              <a:t>(Assignment Activity)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38555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Οι μαθητές </a:t>
            </a:r>
            <a:r>
              <a:rPr lang="el-GR" sz="3200" dirty="0" smtClean="0"/>
              <a:t>μπορούν να</a:t>
            </a:r>
            <a:r>
              <a:rPr lang="en-US" sz="32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 </a:t>
            </a:r>
            <a:r>
              <a:rPr lang="el-GR" sz="2800" dirty="0" smtClean="0"/>
              <a:t>υποβάλουν διαφορά</a:t>
            </a:r>
            <a:r>
              <a:rPr lang="en-US" sz="2800" dirty="0" smtClean="0"/>
              <a:t> </a:t>
            </a:r>
            <a:r>
              <a:rPr lang="el-GR" sz="2800" dirty="0" smtClean="0"/>
              <a:t>ψηφιακά αρχεία όπως έγγραφα από επεξεργαστή κειμένου, λογιστικά φύλα (</a:t>
            </a:r>
            <a:r>
              <a:rPr lang="el-GR" sz="2800" dirty="0" err="1" smtClean="0"/>
              <a:t>spreadsheets</a:t>
            </a:r>
            <a:r>
              <a:rPr lang="el-GR" sz="2800" dirty="0" smtClean="0"/>
              <a:t>), εικόνες ή αρχεία ήχου και βίντεο.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εισάγουν κείμενο </a:t>
            </a:r>
            <a:r>
              <a:rPr lang="el-GR" sz="2800" dirty="0" err="1" smtClean="0"/>
              <a:t>κατ'ευθείαν</a:t>
            </a:r>
            <a:r>
              <a:rPr lang="el-GR" sz="2800" dirty="0" smtClean="0"/>
              <a:t> σε περιοχή κειμένου.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υποβάλουν την εργασία τους ατομικά ή σαν μέλη μιας ομάδας.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Εργασίες </a:t>
            </a:r>
            <a:r>
              <a:rPr lang="en-US" dirty="0" smtClean="0"/>
              <a:t>(Assignment Activity)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8555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</a:t>
            </a:r>
            <a:r>
              <a:rPr lang="el-GR" sz="3200" b="1" dirty="0" smtClean="0"/>
              <a:t>διδάσκοντες</a:t>
            </a:r>
            <a:r>
              <a:rPr lang="el-GR" sz="3200" dirty="0" smtClean="0"/>
              <a:t> όταν διορθώνουν τις εργασίες</a:t>
            </a:r>
          </a:p>
          <a:p>
            <a:r>
              <a:rPr lang="el-GR" sz="3200" dirty="0" smtClean="0"/>
              <a:t>μπορεί να παρέχουν παρατηρήσεις και να</a:t>
            </a:r>
          </a:p>
          <a:p>
            <a:r>
              <a:rPr lang="el-GR" sz="3200" dirty="0" smtClean="0"/>
              <a:t>ανεβάζουν αρχεία που να περιέχουν τις</a:t>
            </a:r>
          </a:p>
          <a:p>
            <a:r>
              <a:rPr lang="el-GR" sz="3200" dirty="0" smtClean="0"/>
              <a:t>διορθώσεις ή τις παρατηρήσεις ή και </a:t>
            </a:r>
            <a:r>
              <a:rPr lang="el-GR" sz="3200" dirty="0" err="1" smtClean="0"/>
              <a:t>καποιο</a:t>
            </a:r>
            <a:endParaRPr lang="el-GR" sz="3200" dirty="0" smtClean="0"/>
          </a:p>
          <a:p>
            <a:r>
              <a:rPr lang="el-GR" sz="3200" dirty="0" smtClean="0"/>
              <a:t>ηχογραφημένο αρχείο.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εργασίες μπορούν να βαθμολογούνται</a:t>
            </a:r>
          </a:p>
          <a:p>
            <a:r>
              <a:rPr lang="el-GR" sz="3200" dirty="0" smtClean="0"/>
              <a:t>χρησιμοποιώντας κάποια αριθμητική κλίμακα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τελικοί βαθμοί καταχωρούνται στο</a:t>
            </a:r>
          </a:p>
          <a:p>
            <a:r>
              <a:rPr lang="el-GR" sz="3200" dirty="0" smtClean="0"/>
              <a:t>βαθμολόγιο.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>
                <a:latin typeface="+mn-lt"/>
              </a:rPr>
              <a:t>Εξωτερικά Εργαλεία</a:t>
            </a:r>
            <a:br>
              <a:rPr lang="el-GR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(External Tool Activity)</a:t>
            </a: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772816"/>
            <a:ext cx="8373616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δημιουργηθεί μια δραστηριότητα αυτής</a:t>
            </a:r>
          </a:p>
          <a:p>
            <a:r>
              <a:rPr lang="el-GR" sz="3200" dirty="0" smtClean="0"/>
              <a:t>της μορφής χρειάζεται ο </a:t>
            </a:r>
            <a:r>
              <a:rPr lang="el-GR" sz="3200" dirty="0" err="1" smtClean="0"/>
              <a:t>πάροχος</a:t>
            </a:r>
            <a:r>
              <a:rPr lang="el-GR" sz="3200" dirty="0" smtClean="0"/>
              <a:t> του εργαλείου</a:t>
            </a:r>
          </a:p>
          <a:p>
            <a:r>
              <a:rPr lang="el-GR" sz="3200" dirty="0" smtClean="0"/>
              <a:t>να υποστηρίζει το πρότυπο LTI (</a:t>
            </a:r>
            <a:r>
              <a:rPr lang="el-GR" sz="3200" dirty="0" err="1" smtClean="0"/>
              <a:t>Learning</a:t>
            </a:r>
            <a:r>
              <a:rPr lang="el-GR" sz="3200" dirty="0" smtClean="0"/>
              <a:t> </a:t>
            </a:r>
            <a:r>
              <a:rPr lang="el-GR" sz="3200" dirty="0" err="1" smtClean="0"/>
              <a:t>Tools</a:t>
            </a:r>
            <a:endParaRPr lang="el-GR" sz="3200" dirty="0" smtClean="0"/>
          </a:p>
          <a:p>
            <a:r>
              <a:rPr lang="en-US" sz="3200" dirty="0" smtClean="0"/>
              <a:t>Interoperability).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εκπαιδευτής μπορεί να δημιουργήσει μια</a:t>
            </a:r>
          </a:p>
          <a:p>
            <a:r>
              <a:rPr lang="el-GR" sz="3200" dirty="0" smtClean="0"/>
              <a:t>δραστηριότητα εξωτερικού εργαλείου ή να</a:t>
            </a:r>
          </a:p>
          <a:p>
            <a:r>
              <a:rPr lang="el-GR" sz="3200" dirty="0" smtClean="0"/>
              <a:t>χρησιμοποιήσει ένα εργαλείο διαμορφωμένο</a:t>
            </a:r>
          </a:p>
          <a:p>
            <a:r>
              <a:rPr lang="el-GR" sz="3200" dirty="0" smtClean="0"/>
              <a:t>από τον διαχειριστή του συστήματος.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57808"/>
            <a:ext cx="8892480" cy="1143000"/>
          </a:xfrm>
        </p:spPr>
        <p:txBody>
          <a:bodyPr>
            <a:noAutofit/>
          </a:bodyPr>
          <a:lstStyle/>
          <a:p>
            <a:r>
              <a:rPr lang="el-GR" sz="4000" dirty="0" smtClean="0">
                <a:latin typeface="+mn-lt"/>
              </a:rPr>
              <a:t>Εξωτερικά Εργαλεία</a:t>
            </a:r>
            <a:br>
              <a:rPr lang="el-GR" sz="4000" dirty="0" smtClean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40768"/>
            <a:ext cx="8373616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Τα εξωτερικά εργαλεία</a:t>
            </a:r>
            <a:r>
              <a:rPr lang="en-US" sz="3200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 «</a:t>
            </a:r>
            <a:r>
              <a:rPr lang="el-GR" sz="2800" dirty="0" smtClean="0"/>
              <a:t>καταλαβαίνουν» το</a:t>
            </a:r>
            <a:r>
              <a:rPr lang="en-US" sz="2800" dirty="0" smtClean="0"/>
              <a:t> </a:t>
            </a:r>
            <a:r>
              <a:rPr lang="el-GR" sz="2800" dirty="0" smtClean="0"/>
              <a:t>περιβάλλον χρήσης καθώς έχουν πρόσβαση για τον χρήστη που τα ξεκίνησε</a:t>
            </a:r>
            <a:r>
              <a:rPr lang="en-US" sz="2800" dirty="0" smtClean="0"/>
              <a:t> </a:t>
            </a:r>
            <a:r>
              <a:rPr lang="el-GR" sz="2800" dirty="0" smtClean="0"/>
              <a:t>σε</a:t>
            </a:r>
            <a:r>
              <a:rPr lang="en-US" sz="2800" dirty="0" smtClean="0"/>
              <a:t> </a:t>
            </a:r>
            <a:r>
              <a:rPr lang="el-GR" sz="2800" dirty="0" smtClean="0"/>
              <a:t>πληροφορίες</a:t>
            </a:r>
            <a:r>
              <a:rPr lang="en-US" sz="2800" dirty="0" smtClean="0"/>
              <a:t>, </a:t>
            </a:r>
            <a:r>
              <a:rPr lang="el-GR" sz="2800" dirty="0" smtClean="0"/>
              <a:t>π.χ. εκπαιδευτικό ίδρυμα, τάξη, όνομα κλπ.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παρέχουν υποστήριξη για την εμφάνιση, ενημέρωση και διαγραφή βαθμών σχετικών με την δραστηριότητα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διαμορφώνονται και χρησιμοποιούνται έτσι ώστε έτσι ώστε να δημιουργηθεί  κάποια «εμπιστοσύνη» μεταξύ της σελίδας και του </a:t>
            </a:r>
            <a:r>
              <a:rPr lang="el-GR" sz="2800" dirty="0" err="1" smtClean="0"/>
              <a:t>παρόχου</a:t>
            </a:r>
            <a:r>
              <a:rPr lang="el-GR" sz="2800" dirty="0" smtClean="0"/>
              <a:t> της  δραστηριότητας επιτρέποντας ασφαλή επικοινωνία.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57808"/>
            <a:ext cx="889248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Δραστηριότητα </a:t>
            </a:r>
            <a:r>
              <a:rPr lang="en-US" dirty="0" smtClean="0"/>
              <a:t>SCORM</a:t>
            </a:r>
            <a:br>
              <a:rPr lang="en-US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40768"/>
            <a:ext cx="856895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b="1" dirty="0" smtClean="0"/>
              <a:t>Ένα πακέτο </a:t>
            </a:r>
            <a:r>
              <a:rPr lang="en-US" sz="3200" b="1" dirty="0" smtClean="0"/>
              <a:t>SCORM (Sharable Content Object</a:t>
            </a:r>
          </a:p>
          <a:p>
            <a:r>
              <a:rPr lang="en-US" sz="3200" b="1" dirty="0" smtClean="0"/>
              <a:t>Reference Model) [</a:t>
            </a:r>
            <a:r>
              <a:rPr lang="el-GR" sz="3200" b="1" dirty="0" err="1" smtClean="0"/>
              <a:t>Προτυπο</a:t>
            </a:r>
            <a:r>
              <a:rPr lang="el-GR" sz="3200" b="1" dirty="0" smtClean="0"/>
              <a:t> Αναφοράς</a:t>
            </a:r>
          </a:p>
          <a:p>
            <a:r>
              <a:rPr lang="el-GR" sz="3200" b="1" dirty="0" smtClean="0"/>
              <a:t>Επαναχρησιμοποίησης Περιεχομένου]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είναι μια συλλογή αρχείων που υπακούει κάποιο συμφωνημένο πρότυπο μαθησιακών αντικειμένων</a:t>
            </a:r>
            <a:r>
              <a:rPr lang="en-US" sz="2800" dirty="0" smtClean="0"/>
              <a:t>.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δίνει την δυνατότητα να ανεβάζετε και να προσθέτετε σε ένα μάθημα κάποιο πακέτο SCORM ή </a:t>
            </a:r>
            <a:r>
              <a:rPr lang="el-GR" sz="2800" b="1" dirty="0" smtClean="0"/>
              <a:t>AICC (</a:t>
            </a:r>
            <a:r>
              <a:rPr lang="el-GR" sz="2800" b="1" dirty="0" err="1" smtClean="0"/>
              <a:t>Aviation</a:t>
            </a:r>
            <a:r>
              <a:rPr lang="el-GR" sz="2800" b="1" dirty="0" smtClean="0"/>
              <a:t> </a:t>
            </a:r>
            <a:r>
              <a:rPr lang="en-US" sz="2800" b="1" dirty="0" smtClean="0"/>
              <a:t>Industry CBT [Computer-Based Training] Committee)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</a:t>
            </a:r>
            <a:r>
              <a:rPr lang="el-GR" b="1" dirty="0" err="1" smtClean="0">
                <a:solidFill>
                  <a:schemeClr val="tx1"/>
                </a:solidFill>
              </a:rPr>
              <a:t>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10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Σύστημα </a:t>
            </a:r>
            <a:r>
              <a:rPr lang="el-GR" sz="2800" dirty="0" err="1" smtClean="0">
                <a:solidFill>
                  <a:schemeClr val="tx1"/>
                </a:solidFill>
              </a:rPr>
              <a:t>Τηλεκπαίδευσης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Moodle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Ι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Λιαροκάπης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57808"/>
            <a:ext cx="889248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Δραστηριότητα </a:t>
            </a:r>
            <a:r>
              <a:rPr lang="en-US" dirty="0" smtClean="0"/>
              <a:t>SCORM</a:t>
            </a:r>
            <a:br>
              <a:rPr lang="en-US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40768"/>
            <a:ext cx="856895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περιεχόμενο συχνά εμφανίζεται σε μια σειρά</a:t>
            </a:r>
          </a:p>
          <a:p>
            <a:r>
              <a:rPr lang="el-GR" sz="3200" dirty="0" smtClean="0"/>
              <a:t>από σελίδες με κάποια μορφή πλοήγησης</a:t>
            </a:r>
          </a:p>
          <a:p>
            <a:r>
              <a:rPr lang="el-GR" sz="3200" dirty="0" smtClean="0"/>
              <a:t>μεταξύ των σελίδων.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Υπάρχουν πολλές επιλογές για την εμφάνιση</a:t>
            </a:r>
          </a:p>
          <a:p>
            <a:r>
              <a:rPr lang="el-GR" sz="3200" dirty="0" smtClean="0"/>
              <a:t>του περιεχομένου όπως με αναδυόμενα</a:t>
            </a:r>
          </a:p>
          <a:p>
            <a:r>
              <a:rPr lang="el-GR" sz="3200" dirty="0" smtClean="0"/>
              <a:t>παράθυρα (</a:t>
            </a:r>
            <a:r>
              <a:rPr lang="en-US" sz="3200" dirty="0" smtClean="0"/>
              <a:t>pop-up windows), </a:t>
            </a:r>
            <a:r>
              <a:rPr lang="el-GR" sz="3200" dirty="0" smtClean="0"/>
              <a:t>με πίνακα</a:t>
            </a:r>
          </a:p>
          <a:p>
            <a:r>
              <a:rPr lang="el-GR" sz="3200" dirty="0" smtClean="0"/>
              <a:t>περιεχομένων, με κουμπιά πλοήγησης κλπ.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Οι δραστηριότητες </a:t>
            </a:r>
            <a:r>
              <a:rPr lang="en-US" sz="2800" b="1" dirty="0" smtClean="0"/>
              <a:t>SCORM </a:t>
            </a:r>
            <a:r>
              <a:rPr lang="el-GR" sz="2800" dirty="0" smtClean="0"/>
              <a:t>συνήθως περιλαμβάνουν ερωτήσεις και οι βαθμοί καταχωρούνται στο βαθμολόγιο.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Δραστηριότητα </a:t>
            </a:r>
            <a:r>
              <a:rPr lang="en-US" dirty="0" smtClean="0"/>
              <a:t>Wiki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40768"/>
            <a:ext cx="882047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</a:t>
            </a:r>
            <a:r>
              <a:rPr lang="el-GR" sz="3200" b="1" dirty="0" smtClean="0"/>
              <a:t>δραστηριότητα </a:t>
            </a:r>
            <a:r>
              <a:rPr lang="el-GR" sz="3200" b="1" dirty="0" err="1" smtClean="0"/>
              <a:t>wiki</a:t>
            </a:r>
            <a:r>
              <a:rPr lang="el-GR" sz="3200" b="1" dirty="0" smtClean="0"/>
              <a:t> </a:t>
            </a:r>
            <a:r>
              <a:rPr lang="el-GR" sz="3200" dirty="0" err="1" smtClean="0"/>
              <a:t>δινει</a:t>
            </a:r>
            <a:r>
              <a:rPr lang="el-GR" sz="3200" dirty="0" smtClean="0"/>
              <a:t> την δυνατότητα</a:t>
            </a:r>
          </a:p>
          <a:p>
            <a:r>
              <a:rPr lang="el-GR" sz="3200" dirty="0" smtClean="0"/>
              <a:t>στους συμμετέχοντες να προσθέτουν και να</a:t>
            </a:r>
          </a:p>
          <a:p>
            <a:r>
              <a:rPr lang="el-GR" sz="3200" dirty="0" smtClean="0"/>
              <a:t>επεξεργάζονται μια συλλογή από ιστοσελίδες.</a:t>
            </a:r>
          </a:p>
          <a:p>
            <a:r>
              <a:rPr lang="el-GR" sz="3200" dirty="0" smtClean="0"/>
              <a:t>Ένα </a:t>
            </a:r>
            <a:r>
              <a:rPr lang="el-GR" sz="3200" dirty="0" err="1" smtClean="0"/>
              <a:t>wiki</a:t>
            </a:r>
            <a:r>
              <a:rPr lang="el-GR" sz="3200" dirty="0" smtClean="0"/>
              <a:t> μπορεί να είναι συνεργατικό όπου</a:t>
            </a:r>
          </a:p>
          <a:p>
            <a:r>
              <a:rPr lang="el-GR" sz="3200" dirty="0" smtClean="0"/>
              <a:t>πολλοί χρήστες μπορούν να το τροποποιούν ή</a:t>
            </a:r>
          </a:p>
          <a:p>
            <a:r>
              <a:rPr lang="el-GR" sz="3200" dirty="0" smtClean="0"/>
              <a:t>ατομικό.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σύστημα κρατά την ιστορία από προηγούμενες εκδόσεις μιας σελίδας αναφέροντας τις αλλαγές που έχει κάνει κάθε</a:t>
            </a:r>
          </a:p>
          <a:p>
            <a:r>
              <a:rPr lang="el-GR" sz="3200" dirty="0" smtClean="0"/>
              <a:t>συμμετέχων.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http://eclass.teiep.gr/OpenClass/courses/COMP119/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Ρόλοι Χρηστών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Συστατικά Ιστοσελίδων </a:t>
            </a:r>
            <a:r>
              <a:rPr lang="en-US" sz="3200" dirty="0" err="1" smtClean="0"/>
              <a:t>Moodle</a:t>
            </a:r>
            <a:r>
              <a:rPr lang="el-GR" sz="3200" dirty="0" smtClean="0"/>
              <a:t> (Β</a:t>
            </a:r>
            <a:r>
              <a:rPr lang="en-US" sz="3200" dirty="0" smtClean="0"/>
              <a:t>locks</a:t>
            </a:r>
            <a:r>
              <a:rPr lang="el-GR" sz="3200" dirty="0" smtClean="0"/>
              <a:t>, </a:t>
            </a:r>
            <a:r>
              <a:rPr lang="en-US" sz="3200" dirty="0" smtClean="0"/>
              <a:t>Activities</a:t>
            </a:r>
            <a:r>
              <a:rPr lang="el-GR" sz="3200" dirty="0" smtClean="0"/>
              <a:t>, </a:t>
            </a:r>
            <a:r>
              <a:rPr lang="en-US" sz="3200" dirty="0" smtClean="0"/>
              <a:t>Resources</a:t>
            </a:r>
            <a:r>
              <a:rPr lang="el-GR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Ε</a:t>
            </a:r>
            <a:r>
              <a:rPr lang="el-GR" sz="3200" dirty="0" err="1" smtClean="0"/>
              <a:t>ίδη</a:t>
            </a:r>
            <a:r>
              <a:rPr lang="el-GR" sz="3200" dirty="0" smtClean="0"/>
              <a:t> Δραστηριοτήτων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</a:t>
            </a:r>
            <a:r>
              <a:rPr lang="el-GR" b="1" dirty="0" smtClean="0">
                <a:solidFill>
                  <a:prstClr val="black"/>
                </a:solidFill>
              </a:rPr>
              <a:t>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Moodle</a:t>
            </a:r>
            <a:r>
              <a:rPr lang="en-US" sz="3200" dirty="0" smtClean="0"/>
              <a:t> </a:t>
            </a:r>
            <a:r>
              <a:rPr lang="el-GR" sz="3200" dirty="0" err="1" smtClean="0"/>
              <a:t>Μπλοκς</a:t>
            </a:r>
            <a:r>
              <a:rPr lang="el-GR" sz="3200" dirty="0" smtClean="0"/>
              <a:t> (</a:t>
            </a:r>
            <a:r>
              <a:rPr lang="en-US" sz="3200" dirty="0" smtClean="0"/>
              <a:t>Blocks)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Δραστηριότητες στο </a:t>
            </a:r>
            <a:r>
              <a:rPr lang="en-US" sz="3200" dirty="0" err="1" smtClean="0"/>
              <a:t>Moodle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Εργασίες </a:t>
            </a:r>
            <a:r>
              <a:rPr lang="en-US" sz="3200" dirty="0" smtClean="0"/>
              <a:t>(Assignment Activity)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Εξωτερικά Εργαλεία </a:t>
            </a:r>
            <a:r>
              <a:rPr lang="en-US" sz="3200" dirty="0" smtClean="0"/>
              <a:t>(External Tool Activity) 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Δραστηριότητα </a:t>
            </a:r>
            <a:r>
              <a:rPr lang="en-US" sz="3200" dirty="0" smtClean="0"/>
              <a:t>SCORM </a:t>
            </a: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Δραστηριότητα </a:t>
            </a:r>
            <a:r>
              <a:rPr lang="en-US" sz="3200" dirty="0" smtClean="0"/>
              <a:t>Wiki</a:t>
            </a:r>
            <a:endParaRPr lang="el-GR" sz="3200" dirty="0" smtClean="0"/>
          </a:p>
          <a:p>
            <a:pPr indent="-342900">
              <a:spcBef>
                <a:spcPct val="20000"/>
              </a:spcBef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l-GR" dirty="0" err="1" smtClean="0"/>
              <a:t>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</a:t>
            </a:r>
            <a:r>
              <a:rPr lang="en-US" dirty="0" err="1" smtClean="0"/>
              <a:t>Moodle</a:t>
            </a:r>
            <a:r>
              <a:rPr lang="el-GR" dirty="0" smtClean="0"/>
              <a:t> 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Βασικά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Ενότητα 10,,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0158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Τα βασικά συστατικά που μπορούν να</a:t>
            </a:r>
          </a:p>
          <a:p>
            <a:r>
              <a:rPr lang="el-GR" sz="3200" dirty="0" smtClean="0"/>
              <a:t>χρησιμοποιηθούν στην δημιουργία μαθημάτων</a:t>
            </a:r>
          </a:p>
          <a:p>
            <a:r>
              <a:rPr lang="el-GR" sz="3200" dirty="0" smtClean="0"/>
              <a:t>είναι:</a:t>
            </a:r>
          </a:p>
          <a:p>
            <a:r>
              <a:rPr lang="el-GR" sz="3200" dirty="0" smtClean="0"/>
              <a:t>● </a:t>
            </a:r>
            <a:r>
              <a:rPr lang="el-GR" sz="2800" dirty="0" smtClean="0"/>
              <a:t>Τα </a:t>
            </a:r>
            <a:r>
              <a:rPr lang="el-GR" sz="2800" dirty="0" err="1" smtClean="0"/>
              <a:t>Μπλόκ</a:t>
            </a:r>
            <a:r>
              <a:rPr lang="el-GR" sz="2800" dirty="0" smtClean="0"/>
              <a:t> (</a:t>
            </a:r>
            <a:r>
              <a:rPr lang="en-US" sz="2800" dirty="0" smtClean="0"/>
              <a:t>Blocks)</a:t>
            </a:r>
          </a:p>
          <a:p>
            <a:r>
              <a:rPr lang="el-GR" sz="2800" dirty="0" smtClean="0"/>
              <a:t>● Οι δραστηριότητες (</a:t>
            </a:r>
            <a:r>
              <a:rPr lang="en-US" sz="2800" dirty="0" smtClean="0"/>
              <a:t>Activities)</a:t>
            </a:r>
          </a:p>
          <a:p>
            <a:r>
              <a:rPr lang="el-GR" sz="2800" dirty="0" smtClean="0"/>
              <a:t>● Οι πόροι (</a:t>
            </a:r>
            <a:r>
              <a:rPr lang="en-US" sz="2800" dirty="0" smtClean="0"/>
              <a:t>Resources)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1268</Words>
  <Application>Microsoft Office PowerPoint</Application>
  <PresentationFormat>Προβολή στην οθόνη (4:3)</PresentationFormat>
  <Paragraphs>211</Paragraphs>
  <Slides>25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Θέμα του Office</vt:lpstr>
      <vt:lpstr>1_Θέμα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Συστήματα Τηλεκπαίδευσης</vt:lpstr>
      <vt:lpstr>Βασικά</vt:lpstr>
      <vt:lpstr>Moodle Μπλοκς (Blocks)</vt:lpstr>
      <vt:lpstr>Παραδείγματα Μπλοκς (Blocks)</vt:lpstr>
      <vt:lpstr>Παραδείγματα Μπλοκς (Blocks)</vt:lpstr>
      <vt:lpstr>Δραστηριότητες στο Moodle </vt:lpstr>
      <vt:lpstr>Εργασίες (Assignment Activity)</vt:lpstr>
      <vt:lpstr>Εργασίες (Assignment Activity)</vt:lpstr>
      <vt:lpstr>Εργασίες (Assignment Activity)</vt:lpstr>
      <vt:lpstr>Εξωτερικά Εργαλεία (External Tool Activity)</vt:lpstr>
      <vt:lpstr>Εξωτερικά Εργαλεία </vt:lpstr>
      <vt:lpstr>Δραστηριότητα SCORM </vt:lpstr>
      <vt:lpstr>Δραστηριότητα SCORM </vt:lpstr>
      <vt:lpstr>Δραστηριότητα Wiki</vt:lpstr>
      <vt:lpstr>Σημείωμα Αναφοράς</vt:lpstr>
      <vt:lpstr>Σημείωμα Αδειοδότησης</vt:lpstr>
      <vt:lpstr>Διαφάνεια 24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73</cp:revision>
  <dcterms:created xsi:type="dcterms:W3CDTF">2015-04-14T16:45:01Z</dcterms:created>
  <dcterms:modified xsi:type="dcterms:W3CDTF">2015-11-08T22:19:58Z</dcterms:modified>
</cp:coreProperties>
</file>