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57" r:id="rId4"/>
    <p:sldId id="259" r:id="rId5"/>
    <p:sldId id="456" r:id="rId6"/>
    <p:sldId id="371" r:id="rId7"/>
    <p:sldId id="372" r:id="rId8"/>
    <p:sldId id="368" r:id="rId9"/>
    <p:sldId id="369" r:id="rId10"/>
    <p:sldId id="364" r:id="rId11"/>
    <p:sldId id="365" r:id="rId12"/>
    <p:sldId id="366" r:id="rId13"/>
    <p:sldId id="361" r:id="rId14"/>
    <p:sldId id="362" r:id="rId15"/>
    <p:sldId id="363" r:id="rId16"/>
    <p:sldId id="358" r:id="rId17"/>
    <p:sldId id="359" r:id="rId18"/>
    <p:sldId id="303" r:id="rId19"/>
    <p:sldId id="291" r:id="rId20"/>
    <p:sldId id="292" r:id="rId21"/>
    <p:sldId id="293" r:id="rId22"/>
    <p:sldId id="294" r:id="rId23"/>
    <p:sldId id="295" r:id="rId24"/>
    <p:sldId id="280" r:id="rId25"/>
  </p:sldIdLst>
  <p:sldSz cx="9144000" cy="5715000" type="screen16x10"/>
  <p:notesSz cx="6858000" cy="9144000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9309" autoAdjust="0"/>
  </p:normalViewPr>
  <p:slideViewPr>
    <p:cSldViewPr>
      <p:cViewPr>
        <p:scale>
          <a:sx n="75" d="100"/>
          <a:sy n="75" d="100"/>
        </p:scale>
        <p:origin x="-1098" y="-4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A7D015-FF80-4157-9959-DC92448C3BF2}" type="datetimeFigureOut">
              <a:rPr lang="en-GB"/>
              <a:pPr>
                <a:defRPr/>
              </a:pPr>
              <a:t>01/02/2016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74247F-A8B8-46DC-8A04-7E040DAD3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819F06-E997-4C44-B9BA-6C29534BF946}" type="datetimeFigureOut">
              <a:rPr lang="el-GR"/>
              <a:pPr>
                <a:defRPr/>
              </a:pPr>
              <a:t>1/2/2016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034941-4A1F-4FE7-9EB8-57ACC58721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3340E2-85FB-4B08-B540-3C055C701D0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734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AAAFB9-2F8D-40EA-A677-32F3D2130CE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939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25D274-E8B2-48A3-AE4C-C3CA806F8E3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6F698B-2331-44A6-BAB9-5DA3F492BB6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8E8E92-17BC-415E-86B9-5EC4D33E228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ADCAB9-438F-4680-BDFC-B4F806FFB1F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71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00855A-0407-4788-9EED-7B896DE012C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91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801FDF-8157-4E6F-B9DB-08E55C5EE76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120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6AE142-1790-45D1-AB38-98F2165CB81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32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BADB33-1470-4D52-A953-9A65360112B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529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4F9E03-5667-46DF-BD30-32C72D5787A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9E91-A66D-490F-BFC3-51AD5A6E88B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2AB4-0566-47AC-81CD-F7FC29299A6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4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75CC-285C-4672-A5BB-4B069DE1CAA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925" y="912813"/>
            <a:ext cx="22161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0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7" name="Εικόνα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0D8F-9474-4685-B1ED-49095BC1F6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12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13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9" name="Εικόνα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Εικόνα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1" name="Θέση αριθμού διαφάνειας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CA48A-9195-4C9A-83F7-04D47632F0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8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9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5" name="Εικόνα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E465-C96E-411F-A61F-A18B42B21C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7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8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4" name="Εικόνα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2A5C-94D9-48EC-9829-E42A532369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1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12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Εικόνα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DA3F-DA85-49DA-8C4C-E808995913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1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7" name="Εικόνα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5844-3D5E-47B4-9092-9C2993D46E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00900DB-2A83-4CD9-B116-5EEA94CB3CD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663" y="5465763"/>
            <a:ext cx="3333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3DDC26-5436-4346-97A3-E67E875ACB40}" type="slidenum">
              <a:rPr lang="el-GR" altLang="el-GR" sz="1600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Τίτλος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l-GR" sz="4000" smtClean="0"/>
              <a:t>Ενοποιημένες Χρηματοοικονομικές Καταστάσεις</a:t>
            </a:r>
            <a:br>
              <a:rPr lang="el-GR" sz="4000" smtClean="0"/>
            </a:br>
            <a:endParaRPr lang="el-GR" sz="4000" smtClean="0"/>
          </a:p>
        </p:txBody>
      </p:sp>
      <p:sp>
        <p:nvSpPr>
          <p:cNvPr id="15362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073400"/>
            <a:ext cx="7488237" cy="720725"/>
          </a:xfrm>
        </p:spPr>
        <p:txBody>
          <a:bodyPr/>
          <a:lstStyle/>
          <a:p>
            <a:r>
              <a:rPr lang="el-GR" sz="3400" b="1" smtClean="0">
                <a:solidFill>
                  <a:srgbClr val="000000"/>
                </a:solidFill>
              </a:rPr>
              <a:t>Απαλλαγές &amp;  Εξαιρέσεις από την ενοποίηση</a:t>
            </a:r>
            <a:endParaRPr lang="el-GR" sz="3400" smtClean="0"/>
          </a:p>
          <a:p>
            <a:r>
              <a:rPr lang="el-GR" sz="2800" smtClean="0"/>
              <a:t>Δρ. Χύτης Ευάγγελος</a:t>
            </a:r>
          </a:p>
        </p:txBody>
      </p:sp>
      <p:pic>
        <p:nvPicPr>
          <p:cNvPr id="1536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5" y="4659313"/>
            <a:ext cx="43100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Ομάδα 9"/>
          <p:cNvGrpSpPr>
            <a:grpSpLocks/>
          </p:cNvGrpSpPr>
          <p:nvPr/>
        </p:nvGrpSpPr>
        <p:grpSpPr bwMode="auto">
          <a:xfrm>
            <a:off x="642938" y="209550"/>
            <a:ext cx="4216400" cy="1147763"/>
            <a:chOff x="642158" y="252000"/>
            <a:chExt cx="4217874" cy="1376800"/>
          </a:xfrm>
        </p:grpSpPr>
        <p:pic>
          <p:nvPicPr>
            <p:cNvPr id="15366" name="Εικόνα 7"/>
            <p:cNvPicPr>
              <a:picLocks noChangeAspect="1"/>
            </p:cNvPicPr>
            <p:nvPr/>
          </p:nvPicPr>
          <p:blipFill>
            <a:blip r:embed="rId5" cstate="print"/>
            <a:srcRect t="-11105" b="11105"/>
            <a:stretch>
              <a:fillRect/>
            </a:stretch>
          </p:blipFill>
          <p:spPr bwMode="auto">
            <a:xfrm>
              <a:off x="642158" y="252000"/>
              <a:ext cx="905506" cy="137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xtBox 8"/>
            <p:cNvSpPr txBox="1">
              <a:spLocks noChangeArrowheads="1"/>
            </p:cNvSpPr>
            <p:nvPr/>
          </p:nvSpPr>
          <p:spPr bwMode="auto">
            <a:xfrm>
              <a:off x="1619672" y="404664"/>
              <a:ext cx="324036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ts val="2600"/>
                </a:lnSpc>
              </a:pPr>
              <a:r>
                <a:rPr lang="el-GR" sz="2000">
                  <a:latin typeface="Calibri" pitchFamily="34" charset="0"/>
                </a:rPr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>
                  <a:latin typeface="Calibri" pitchFamily="34" charset="0"/>
                </a:rPr>
                <a:t>Τεχνολογικό Εκπαιδευτικό Ίδρυμα Ηπείρου</a:t>
              </a:r>
              <a:endParaRPr lang="en-GB" sz="20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>Εταιρείες  </a:t>
            </a:r>
            <a:r>
              <a:rPr lang="el-GR" sz="3600" dirty="0"/>
              <a:t>που Απαλλάσσονται (Εντός </a:t>
            </a:r>
            <a:r>
              <a:rPr lang="en-US" sz="3600" dirty="0" smtClean="0"/>
              <a:t>EU</a:t>
            </a:r>
            <a:r>
              <a:rPr lang="el-GR" sz="3600" dirty="0" smtClean="0"/>
              <a:t>) Δημοσιεύσεις </a:t>
            </a:r>
            <a:r>
              <a:rPr lang="el-GR" sz="2000" u="sng" dirty="0" smtClean="0"/>
              <a:t>(</a:t>
            </a:r>
            <a:r>
              <a:rPr lang="el-GR" sz="2000" u="sng" dirty="0"/>
              <a:t>Άρθρο 33)   7/14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 </a:t>
            </a:r>
            <a:endParaRPr lang="en-US" dirty="0"/>
          </a:p>
        </p:txBody>
      </p:sp>
      <p:sp>
        <p:nvSpPr>
          <p:cNvPr id="28674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2500" smtClean="0"/>
              <a:t>δ) Οι σημειώσεις των ετησίων χρηματοοικονομικών καταστάσεων της απαλλασσόμενης οντότητας γνωστοποιούν τα κατωτέρω: </a:t>
            </a:r>
            <a:endParaRPr lang="en-US" sz="2500" smtClean="0"/>
          </a:p>
          <a:p>
            <a:pPr>
              <a:buFont typeface="Arial" charset="0"/>
              <a:buNone/>
            </a:pPr>
            <a:r>
              <a:rPr lang="el-GR" sz="2500" smtClean="0"/>
              <a:t>δ1) την επωνυμία και την έδρα της μητρικής οντότητας που συντάσσει τις ενοποιημένες χρηματοοικονομικές καταστάσεις που αναφέρονται στην περίπτωση (α) της παρούσας παραγράφου, και </a:t>
            </a:r>
            <a:endParaRPr lang="en-US" sz="2500" smtClean="0"/>
          </a:p>
          <a:p>
            <a:pPr>
              <a:buFont typeface="Arial" charset="0"/>
              <a:buNone/>
            </a:pPr>
            <a:r>
              <a:rPr lang="el-GR" sz="2500" smtClean="0"/>
              <a:t>δ2) την απαλλαγή από την υποχρέωση σύνταξης ενοποιημένων χρηματοοικονομικών καταστάσεων. </a:t>
            </a:r>
            <a:endParaRPr lang="en-US" sz="2500" smtClean="0"/>
          </a:p>
          <a:p>
            <a:pPr>
              <a:buFont typeface="Arial" charset="0"/>
              <a:buNone/>
            </a:pPr>
            <a:endParaRPr lang="en-US" sz="2500" smtClean="0"/>
          </a:p>
        </p:txBody>
      </p:sp>
      <p:sp>
        <p:nvSpPr>
          <p:cNvPr id="28675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001B61-314C-4708-9F79-E6C133428A7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>`</a:t>
            </a:r>
            <a:br>
              <a:rPr lang="el-GR" sz="3200" dirty="0" smtClean="0"/>
            </a:br>
            <a:r>
              <a:rPr lang="el-GR" sz="3200" dirty="0"/>
              <a:t>Εταιρείες  που Απαλλάσσονται (</a:t>
            </a:r>
            <a:r>
              <a:rPr lang="el-GR" sz="3200" dirty="0" smtClean="0"/>
              <a:t>Εκτός </a:t>
            </a:r>
            <a:r>
              <a:rPr lang="en-US" sz="3200" dirty="0" smtClean="0"/>
              <a:t>EU</a:t>
            </a:r>
            <a:r>
              <a:rPr lang="el-GR" sz="3200" dirty="0" smtClean="0"/>
              <a:t>)</a:t>
            </a:r>
            <a:br>
              <a:rPr lang="el-GR" sz="3200" dirty="0" smtClean="0"/>
            </a:br>
            <a:r>
              <a:rPr lang="el-GR" sz="3200" dirty="0" smtClean="0"/>
              <a:t> </a:t>
            </a:r>
            <a:r>
              <a:rPr lang="el-GR" sz="1800" u="sng" dirty="0" smtClean="0"/>
              <a:t>(Άρθρο </a:t>
            </a:r>
            <a:r>
              <a:rPr lang="el-GR" sz="1800" u="sng" dirty="0"/>
              <a:t>33)   </a:t>
            </a:r>
            <a:r>
              <a:rPr lang="el-GR" sz="1800" u="sng" dirty="0" smtClean="0"/>
              <a:t>8/14</a:t>
            </a: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</p:txBody>
      </p:sp>
      <p:sp>
        <p:nvSpPr>
          <p:cNvPr id="29698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8000"/>
              </a:lnSpc>
              <a:buFont typeface="Arial" charset="0"/>
              <a:buNone/>
            </a:pPr>
            <a:r>
              <a:rPr lang="el-GR" sz="2100" smtClean="0"/>
              <a:t>4) </a:t>
            </a:r>
            <a:r>
              <a:rPr lang="el-GR" sz="2100" b="1" smtClean="0"/>
              <a:t>Μια μητρική οντότητα απαλλάσσεται </a:t>
            </a:r>
            <a:r>
              <a:rPr lang="el-GR" sz="2100" smtClean="0"/>
              <a:t>από την υποχρέωση σύνταξης ενοποιημένων χρηματοοικονομικών καταστάσεων, εάν η εν λόγω μητρική οντότητα (απαλλασσόμενη οντότητα) είναι θυγατρική μιας άλλης μητρικής οντότητας η οποία </a:t>
            </a:r>
            <a:r>
              <a:rPr lang="el-GR" sz="2100" b="1" smtClean="0"/>
              <a:t>δεν διέπεται</a:t>
            </a:r>
            <a:r>
              <a:rPr lang="el-GR" sz="2100" smtClean="0"/>
              <a:t> από το δίκαιο ενός </a:t>
            </a:r>
            <a:r>
              <a:rPr lang="el-GR" sz="2100" b="1" smtClean="0"/>
              <a:t>κράτους μέλους</a:t>
            </a:r>
            <a:r>
              <a:rPr lang="el-GR" sz="2100" smtClean="0"/>
              <a:t>, αν πληρούνται όλες οι κατωτέρω προϋποθέσεις: </a:t>
            </a:r>
            <a:endParaRPr lang="en-US" sz="2100" smtClean="0"/>
          </a:p>
          <a:p>
            <a:pPr>
              <a:lnSpc>
                <a:spcPct val="98000"/>
              </a:lnSpc>
              <a:buFont typeface="Arial" charset="0"/>
              <a:buNone/>
            </a:pPr>
            <a:r>
              <a:rPr lang="el-GR" sz="2100" smtClean="0"/>
              <a:t>α) Η απαλλασσόμενη οντότητα και, με την επιφύλαξη της παραγράφου 6, όλες οι θυγατρικές της οντότητες ενοποιούνται στις χρηματοοικονομικές καταστάσεις ενός μεγαλύτερου συνόλου οντοτήτων. </a:t>
            </a:r>
            <a:endParaRPr lang="en-US" sz="2100" smtClean="0"/>
          </a:p>
          <a:p>
            <a:pPr>
              <a:lnSpc>
                <a:spcPct val="98000"/>
              </a:lnSpc>
              <a:buFont typeface="Arial" charset="0"/>
              <a:buNone/>
            </a:pPr>
            <a:r>
              <a:rPr lang="el-GR" sz="2100" smtClean="0"/>
              <a:t>β) </a:t>
            </a:r>
            <a:r>
              <a:rPr lang="el-GR" sz="2100" b="1" smtClean="0"/>
              <a:t>Οι ενοποιημένες </a:t>
            </a:r>
            <a:r>
              <a:rPr lang="el-GR" sz="2100" smtClean="0"/>
              <a:t>χρηματοοικονομικές καταστάσεις που αναφέρονται στην περίπτωση (α) της παρούσας παραγράφου, </a:t>
            </a:r>
            <a:r>
              <a:rPr lang="el-GR" sz="2100" b="1" smtClean="0"/>
              <a:t>συντάσσονται: </a:t>
            </a:r>
            <a:endParaRPr lang="en-US" sz="2100" b="1" smtClean="0"/>
          </a:p>
          <a:p>
            <a:pPr>
              <a:lnSpc>
                <a:spcPct val="98000"/>
              </a:lnSpc>
              <a:buFont typeface="Arial" charset="0"/>
              <a:buNone/>
            </a:pPr>
            <a:endParaRPr lang="en-US" sz="2100" smtClean="0"/>
          </a:p>
        </p:txBody>
      </p:sp>
      <p:sp>
        <p:nvSpPr>
          <p:cNvPr id="29699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CD533-E626-4C16-B518-C7965DE14C2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Εταιρείες  </a:t>
            </a:r>
            <a:r>
              <a:rPr lang="el-GR" sz="3200" dirty="0"/>
              <a:t>που Απαλλάσσονται (Εκτός </a:t>
            </a:r>
            <a:r>
              <a:rPr lang="en-US" sz="3200" dirty="0" smtClean="0"/>
              <a:t>EU</a:t>
            </a:r>
            <a:r>
              <a:rPr lang="el-GR" sz="3200" dirty="0" smtClean="0"/>
              <a:t> ) </a:t>
            </a:r>
            <a:br>
              <a:rPr lang="el-GR" sz="3200" dirty="0" smtClean="0"/>
            </a:br>
            <a:r>
              <a:rPr lang="el-GR" sz="2000" b="0" dirty="0" smtClean="0"/>
              <a:t>(</a:t>
            </a:r>
            <a:r>
              <a:rPr lang="el-GR" sz="2000" b="0" dirty="0"/>
              <a:t>Άρθρο 33)   </a:t>
            </a:r>
            <a:r>
              <a:rPr lang="el-GR" sz="2000" b="0" dirty="0" smtClean="0"/>
              <a:t>9/14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l-GR" sz="3200" dirty="0" smtClean="0"/>
              <a:t/>
            </a:r>
            <a:br>
              <a:rPr lang="el-GR" sz="3200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β1) σύμφωνα με την οδηγία 2013/34/EΕ, ή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β2) σύμφωνα με τα </a:t>
            </a:r>
            <a:r>
              <a:rPr lang="el-GR" b="1" dirty="0" smtClean="0"/>
              <a:t>Δ.Π.Χ.Α</a:t>
            </a:r>
            <a:r>
              <a:rPr lang="el-GR" dirty="0" smtClean="0"/>
              <a:t>., ή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β3) με τρόπο </a:t>
            </a:r>
            <a:r>
              <a:rPr lang="el-GR" b="1" dirty="0" smtClean="0"/>
              <a:t>ισοδύναμο</a:t>
            </a:r>
            <a:r>
              <a:rPr lang="el-GR" dirty="0" smtClean="0"/>
              <a:t> των ενοποιημένων χρηματοοικονομικών καταστάσεων που συντάσσονται βάσει της Οδηγίας 2013/34/ΕΕ, ή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β4) με τρόπο ισοδύναμο των </a:t>
            </a:r>
            <a:r>
              <a:rPr lang="el-GR" b="1" dirty="0" smtClean="0"/>
              <a:t>Δ.Π.Χ.Α</a:t>
            </a:r>
            <a:r>
              <a:rPr lang="el-GR" dirty="0" smtClean="0"/>
              <a:t>., όπως αυτός καθορίζεται σύμφωνα με τον Κανονισμό της Επιτροπής της Ευρωπαϊκής Ένωσης 1569/2007 της 21 Δεκεμβρίου 2007 που καθιερώνει τον μηχανισμό για τον προσδιορισμό της ισοδυναμίας των λογιστικών προτύπων που εφαρμόζονται από τρίτες χώρες που εκδίδουν τίτλους βάσει των Οδηγιών 2003/71/EΚ και 2004/109/EΚ του Ευρωπαϊκού Κοινοβουλίου και του Συμβουλίου</a:t>
            </a:r>
            <a:endParaRPr lang="en-US" dirty="0"/>
          </a:p>
        </p:txBody>
      </p:sp>
      <p:sp>
        <p:nvSpPr>
          <p:cNvPr id="30723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09D65-72CE-4611-A8F7-A7AC266A94D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/>
              <a:t>Εταιρείες  που Απαλλάσσονται (Εκτός </a:t>
            </a:r>
            <a:r>
              <a:rPr lang="en-US" sz="3200" dirty="0"/>
              <a:t>EU</a:t>
            </a:r>
            <a:r>
              <a:rPr lang="el-GR" sz="3200" dirty="0"/>
              <a:t> )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1800" u="sng" dirty="0" smtClean="0"/>
              <a:t>(Άρθρο </a:t>
            </a:r>
            <a:r>
              <a:rPr lang="el-GR" sz="1800" u="sng" dirty="0"/>
              <a:t>33)   </a:t>
            </a:r>
            <a:r>
              <a:rPr lang="el-GR" sz="1800" u="sng" dirty="0" smtClean="0"/>
              <a:t>10/14</a:t>
            </a: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</p:txBody>
      </p:sp>
      <p:sp>
        <p:nvSpPr>
          <p:cNvPr id="3174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l-GR" sz="2500" smtClean="0"/>
              <a:t>γ) Οι ενοποιημένες χρηματοοικονομικές καταστάσεις που αναφέρονται στην περίπτωση (α) ανωτέρω, </a:t>
            </a:r>
            <a:r>
              <a:rPr lang="el-GR" sz="2500" b="1" smtClean="0"/>
              <a:t>έχουν ελεγχθεί </a:t>
            </a:r>
            <a:r>
              <a:rPr lang="el-GR" sz="2500" smtClean="0"/>
              <a:t>από έναν ή περισσότερους νόμιμους ελεγκτές ή ελεγκτικές εταιρείες (ελεγκτικά γραφεία), που έχουν αδειοδοτηθεί για να διενεργούν ελέγχους χρηματοοικονομικών καταστάσεων, </a:t>
            </a:r>
            <a:r>
              <a:rPr lang="el-GR" sz="2500" b="1" smtClean="0"/>
              <a:t>βάσει της εθνικής </a:t>
            </a:r>
            <a:r>
              <a:rPr lang="el-GR" sz="2500" smtClean="0"/>
              <a:t>νομοθεσίας η οποία διέπει την οντότητα που συντάσσει αυτές τις καταστάσεις. </a:t>
            </a:r>
            <a:endParaRPr lang="en-US" sz="250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l-GR" sz="2500" smtClean="0"/>
              <a:t>δ) Οι περιπτώσεις (γ) και (δ) της παραγράφου 3 πρέπει να εφαρμόζονται. </a:t>
            </a:r>
            <a:endParaRPr lang="en-US" sz="250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en-US" sz="2500" smtClean="0"/>
          </a:p>
        </p:txBody>
      </p:sp>
      <p:sp>
        <p:nvSpPr>
          <p:cNvPr id="31747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A2E159-69A5-46EB-B761-CCC2DAC8DCD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900" dirty="0"/>
              <a:t>Εταιρείες  που </a:t>
            </a:r>
            <a:r>
              <a:rPr lang="el-GR" sz="2900" dirty="0" smtClean="0"/>
              <a:t>Απαλλάσσονται</a:t>
            </a:r>
            <a:r>
              <a:rPr lang="en-US" sz="2900" dirty="0" smtClean="0"/>
              <a:t>-</a:t>
            </a:r>
            <a:r>
              <a:rPr lang="el-GR" sz="2900" dirty="0" smtClean="0"/>
              <a:t> Λοιπές Περιπτώσεις</a:t>
            </a:r>
            <a:br>
              <a:rPr lang="el-GR" sz="2900" dirty="0" smtClean="0"/>
            </a:br>
            <a:r>
              <a:rPr lang="el-GR" sz="2900" dirty="0" smtClean="0"/>
              <a:t> </a:t>
            </a:r>
            <a:r>
              <a:rPr lang="el-GR" sz="1800" u="sng" dirty="0"/>
              <a:t>(Άρθρο 33)   </a:t>
            </a:r>
            <a:r>
              <a:rPr lang="el-GR" sz="1800" u="sng" dirty="0" smtClean="0"/>
              <a:t>11/14</a:t>
            </a:r>
            <a:endParaRPr lang="en-US" dirty="0"/>
          </a:p>
        </p:txBody>
      </p:sp>
      <p:sp>
        <p:nvSpPr>
          <p:cNvPr id="3277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l-GR" sz="2500" smtClean="0"/>
              <a:t>5) Η </a:t>
            </a:r>
            <a:r>
              <a:rPr lang="el-GR" sz="2500" b="1" smtClean="0"/>
              <a:t>απαλλαγή</a:t>
            </a:r>
            <a:r>
              <a:rPr lang="el-GR" sz="2500" smtClean="0"/>
              <a:t> της προηγούμενης παραγράφου (4) </a:t>
            </a:r>
            <a:r>
              <a:rPr lang="el-GR" sz="2500" b="1" smtClean="0"/>
              <a:t>δεν παρέχεται</a:t>
            </a:r>
            <a:r>
              <a:rPr lang="el-GR" sz="2500" smtClean="0"/>
              <a:t> αν η προς απαλλαγή οντότητα είναι οντότητα </a:t>
            </a:r>
            <a:r>
              <a:rPr lang="el-GR" sz="2500" b="1" smtClean="0"/>
              <a:t>δημοσίου συμφέροντος </a:t>
            </a:r>
            <a:r>
              <a:rPr lang="el-GR" sz="2500" smtClean="0"/>
              <a:t>που εμπίπτει στην περίπτωση (α) του ορισμού των οντοτήτων δημοσίου συμφέροντος του παραρτήματος </a:t>
            </a:r>
            <a:r>
              <a:rPr lang="el-GR" sz="2500" b="1" smtClean="0"/>
              <a:t>Α</a:t>
            </a:r>
            <a:r>
              <a:rPr lang="el-GR" sz="2500" smtClean="0"/>
              <a:t>. </a:t>
            </a:r>
            <a:endParaRPr lang="en-US" sz="250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l-GR" sz="2500" smtClean="0"/>
              <a:t>6) </a:t>
            </a:r>
            <a:r>
              <a:rPr lang="el-GR" sz="2500" b="1" smtClean="0"/>
              <a:t>Μια οντότητα</a:t>
            </a:r>
            <a:r>
              <a:rPr lang="el-GR" sz="2500" smtClean="0"/>
              <a:t>, περιλαμβανομένης μιας οντότητας δημοσίου συμφέροντος, </a:t>
            </a:r>
            <a:r>
              <a:rPr lang="el-GR" sz="2500" b="1" smtClean="0"/>
              <a:t>δεν απαιτείται </a:t>
            </a:r>
            <a:r>
              <a:rPr lang="el-GR" sz="2500" smtClean="0"/>
              <a:t>να περιλαμβάνεται στις ενοποιημένες χρηματοοικονομικές καταστάσεις, </a:t>
            </a:r>
            <a:r>
              <a:rPr lang="el-GR" sz="2500" b="1" smtClean="0"/>
              <a:t>όταν πληρείται </a:t>
            </a:r>
            <a:r>
              <a:rPr lang="el-GR" sz="2500" smtClean="0"/>
              <a:t>μία τουλάχιστον από τις κατωτέρω προϋποθέσεις: </a:t>
            </a:r>
            <a:endParaRPr lang="en-US" sz="250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en-US" sz="2500" smtClean="0"/>
          </a:p>
        </p:txBody>
      </p:sp>
      <p:sp>
        <p:nvSpPr>
          <p:cNvPr id="32771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885AE9-F5A2-4EC6-B52E-E88FF038314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900" smtClean="0"/>
              <a:t>Εταιρείες  που Απαλλάσσονται</a:t>
            </a:r>
            <a:r>
              <a:rPr lang="en-US" sz="2900" smtClean="0"/>
              <a:t>-</a:t>
            </a:r>
            <a:r>
              <a:rPr lang="el-GR" sz="2900" smtClean="0"/>
              <a:t> Λοιπές Περιπτώσεις  </a:t>
            </a:r>
            <a:r>
              <a:rPr lang="el-GR" sz="1600" smtClean="0"/>
              <a:t>(Άρθρο 33)   1</a:t>
            </a:r>
            <a:r>
              <a:rPr lang="en-US" sz="1600" smtClean="0"/>
              <a:t>2</a:t>
            </a:r>
            <a:r>
              <a:rPr lang="el-GR" sz="1600" smtClean="0"/>
              <a:t>/14</a:t>
            </a:r>
            <a:endParaRPr lang="en-US" smtClean="0"/>
          </a:p>
        </p:txBody>
      </p:sp>
      <p:sp>
        <p:nvSpPr>
          <p:cNvPr id="33794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el-GR" sz="2500" smtClean="0"/>
              <a:t>α) </a:t>
            </a:r>
            <a:r>
              <a:rPr lang="el-GR" sz="2500" b="1" smtClean="0"/>
              <a:t>σε εξαιρετικά σπάνιες περιπτώσεις </a:t>
            </a:r>
            <a:r>
              <a:rPr lang="el-GR" sz="2500" smtClean="0"/>
              <a:t>που οι αναγκαίες πληροφορίες για την κατάρτιση των ενοποιημένων χρηματοοικονομικών καταστάσεων σύμφωνα με τον παρόντα νόμο </a:t>
            </a:r>
            <a:r>
              <a:rPr lang="el-GR" sz="2500" b="1" smtClean="0"/>
              <a:t>δεν μπορούν να αποκτηθούν </a:t>
            </a:r>
            <a:r>
              <a:rPr lang="el-GR" sz="2500" smtClean="0"/>
              <a:t>χωρίς </a:t>
            </a:r>
            <a:r>
              <a:rPr lang="el-GR" sz="2500" b="1" smtClean="0"/>
              <a:t>δυσανάλογα έξοδα ή υπερβολική καθυστέρηση</a:t>
            </a:r>
            <a:r>
              <a:rPr lang="el-GR" sz="2500" smtClean="0"/>
              <a:t>, ή </a:t>
            </a:r>
            <a:endParaRPr lang="en-US" sz="2500" smtClean="0"/>
          </a:p>
          <a:p>
            <a:pPr algn="just">
              <a:buFont typeface="Arial" charset="0"/>
              <a:buNone/>
            </a:pPr>
            <a:r>
              <a:rPr lang="el-GR" sz="2500" smtClean="0"/>
              <a:t>β) οι μετοχές αυτής της οντότητας κατέχονται αποκλειστικά με </a:t>
            </a:r>
            <a:r>
              <a:rPr lang="el-GR" sz="2500" b="1" smtClean="0"/>
              <a:t>σκοπό</a:t>
            </a:r>
            <a:r>
              <a:rPr lang="el-GR" sz="2500" smtClean="0"/>
              <a:t> την μεταγενέστερη δ</a:t>
            </a:r>
            <a:r>
              <a:rPr lang="el-GR" sz="2500" b="1" smtClean="0"/>
              <a:t>ιάθεσή</a:t>
            </a:r>
            <a:r>
              <a:rPr lang="el-GR" sz="2500" smtClean="0"/>
              <a:t> τους, ή </a:t>
            </a:r>
            <a:endParaRPr lang="en-US" sz="2500" smtClean="0"/>
          </a:p>
          <a:p>
            <a:pPr algn="just">
              <a:buFont typeface="Arial" charset="0"/>
              <a:buNone/>
            </a:pPr>
            <a:endParaRPr lang="en-US" sz="2500" smtClean="0"/>
          </a:p>
        </p:txBody>
      </p:sp>
      <p:sp>
        <p:nvSpPr>
          <p:cNvPr id="33795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069583-D8B2-45CE-A567-251AC534F9F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900" dirty="0" smtClean="0"/>
              <a:t/>
            </a:r>
            <a:br>
              <a:rPr lang="el-GR" sz="2900" dirty="0" smtClean="0"/>
            </a:br>
            <a:r>
              <a:rPr lang="el-GR" sz="2900" dirty="0"/>
              <a:t/>
            </a:r>
            <a:br>
              <a:rPr lang="el-GR" sz="2900" dirty="0"/>
            </a:br>
            <a:r>
              <a:rPr lang="el-GR" sz="2900" dirty="0" smtClean="0"/>
              <a:t>Εταιρείες  </a:t>
            </a:r>
            <a:r>
              <a:rPr lang="el-GR" sz="2900" dirty="0"/>
              <a:t>που Απαλλάσσονται</a:t>
            </a:r>
            <a:r>
              <a:rPr lang="en-US" sz="2900" dirty="0"/>
              <a:t>-</a:t>
            </a:r>
            <a:r>
              <a:rPr lang="el-GR" sz="2900" dirty="0"/>
              <a:t> Λοιπές </a:t>
            </a:r>
            <a:r>
              <a:rPr lang="el-GR" sz="2900" dirty="0" smtClean="0"/>
              <a:t>Περιπτώσεις</a:t>
            </a:r>
            <a:br>
              <a:rPr lang="el-GR" sz="2900" dirty="0" smtClean="0"/>
            </a:br>
            <a:r>
              <a:rPr lang="el-GR" sz="2900" dirty="0" smtClean="0"/>
              <a:t> </a:t>
            </a:r>
            <a:r>
              <a:rPr lang="el-GR" sz="1800" u="sng" dirty="0"/>
              <a:t>(Άρθρο 33)   </a:t>
            </a:r>
            <a:r>
              <a:rPr lang="el-GR" sz="1800" u="sng" dirty="0" smtClean="0"/>
              <a:t>13/14</a:t>
            </a: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γ) αυστηροί μακροπρόθεσμοι </a:t>
            </a:r>
            <a:r>
              <a:rPr lang="el-GR" b="1" dirty="0" smtClean="0"/>
              <a:t>περιορισμοί παρεμποδίζουν</a:t>
            </a:r>
            <a:r>
              <a:rPr lang="el-GR" dirty="0" smtClean="0"/>
              <a:t> ουσιωδώς: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γ1) την μητρική οντότητα </a:t>
            </a:r>
            <a:r>
              <a:rPr lang="el-GR" b="1" dirty="0" smtClean="0"/>
              <a:t>να ασκεί τα δικαιώματά </a:t>
            </a:r>
            <a:r>
              <a:rPr lang="el-GR" dirty="0" smtClean="0"/>
              <a:t>της στα περιουσιακά στοιχεία ή στη διοίκηση αυτής της οντότητας, ή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γ2) την </a:t>
            </a:r>
            <a:r>
              <a:rPr lang="el-GR" b="1" dirty="0" smtClean="0"/>
              <a:t>άσκηση</a:t>
            </a:r>
            <a:r>
              <a:rPr lang="el-GR" dirty="0" smtClean="0"/>
              <a:t> της ενοποιημένης διοίκησης αυτής της οντότητας όταν εμπίπτει σε μια από τις σχέσεις που καθορίζονται στο άρθρο 32 παράγραφος (7) δηλαδή </a:t>
            </a:r>
            <a:r>
              <a:rPr lang="en-US" dirty="0" smtClean="0"/>
              <a:t>: </a:t>
            </a:r>
            <a:r>
              <a:rPr lang="el-GR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300" dirty="0"/>
              <a:t> </a:t>
            </a:r>
            <a:r>
              <a:rPr lang="el-GR" sz="2300" dirty="0" smtClean="0"/>
              <a:t>     </a:t>
            </a:r>
            <a:r>
              <a:rPr lang="el-GR" sz="2600" dirty="0" smtClean="0"/>
              <a:t>α</a:t>
            </a:r>
            <a:r>
              <a:rPr lang="el-GR" sz="2600" dirty="0"/>
              <a:t>) σύμβαση που έχει υπογραφεί με την άλλη οντότητα, ή  </a:t>
            </a:r>
            <a:br>
              <a:rPr lang="el-GR" sz="2600" dirty="0"/>
            </a:br>
            <a:r>
              <a:rPr lang="el-GR" sz="2600" dirty="0"/>
              <a:t>β) προβλέψεις στο ιδρυτικό έγγραφο ή το καταστατικό της άλλης οντότητας.  </a:t>
            </a:r>
            <a:endParaRPr lang="en-US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34819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390659-37E5-48C7-AB46-EBBE3E92C75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2900" dirty="0"/>
              <a:t>Εταιρείες  που Απαλλάσσονται</a:t>
            </a:r>
            <a:r>
              <a:rPr lang="en-US" sz="2900" dirty="0"/>
              <a:t>-</a:t>
            </a:r>
            <a:r>
              <a:rPr lang="el-GR" sz="2900" dirty="0"/>
              <a:t> Λοιπές Περιπτώσεις </a:t>
            </a:r>
            <a:r>
              <a:rPr lang="el-GR" sz="2900" dirty="0" smtClean="0"/>
              <a:t/>
            </a:r>
            <a:br>
              <a:rPr lang="el-GR" sz="2900" dirty="0" smtClean="0"/>
            </a:br>
            <a:r>
              <a:rPr lang="el-GR" sz="1800" u="sng" dirty="0" smtClean="0"/>
              <a:t>(</a:t>
            </a:r>
            <a:r>
              <a:rPr lang="el-GR" sz="1800" u="sng" dirty="0"/>
              <a:t>Άρθρο 33)   </a:t>
            </a:r>
            <a:r>
              <a:rPr lang="el-GR" sz="1800" u="sng" dirty="0" smtClean="0"/>
              <a:t>14/14</a:t>
            </a: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</p:txBody>
      </p:sp>
      <p:sp>
        <p:nvSpPr>
          <p:cNvPr id="3584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el-GR" sz="2600" dirty="0" smtClean="0"/>
              <a:t>7) Κάθε μητρική οντότητα, περιλαμβανομένης μιας οντότητας δημοσίου συμφέροντος, απαλλάσσεται από την υποχρέωση που επιβάλλεται από το άρθρο 32, εάν: </a:t>
            </a:r>
            <a:endParaRPr lang="en-US" sz="2600" dirty="0" smtClean="0"/>
          </a:p>
          <a:p>
            <a:pPr algn="just">
              <a:buFont typeface="Arial" charset="0"/>
              <a:buNone/>
            </a:pPr>
            <a:r>
              <a:rPr lang="el-GR" sz="2600" dirty="0" smtClean="0"/>
              <a:t>α) </a:t>
            </a:r>
            <a:r>
              <a:rPr lang="el-GR" sz="2600" b="1" dirty="0" smtClean="0"/>
              <a:t>έχει μόνο θυγατρικές οντότητες που είναι επουσιώδεις</a:t>
            </a:r>
            <a:r>
              <a:rPr lang="el-GR" sz="2600" dirty="0" smtClean="0"/>
              <a:t>, τόσο ατομικά όσο και συνολικά, ή / και </a:t>
            </a:r>
            <a:endParaRPr lang="en-US" sz="2600" dirty="0" smtClean="0"/>
          </a:p>
          <a:p>
            <a:pPr algn="just">
              <a:buFont typeface="Arial" charset="0"/>
              <a:buNone/>
            </a:pPr>
            <a:r>
              <a:rPr lang="el-GR" sz="2600" dirty="0" smtClean="0"/>
              <a:t>β) όλες οι θυγατρικές της οντότητες </a:t>
            </a:r>
            <a:r>
              <a:rPr lang="el-GR" sz="2600" b="1" dirty="0" smtClean="0"/>
              <a:t>μπορούν να εξαιρεθούν </a:t>
            </a:r>
            <a:r>
              <a:rPr lang="el-GR" sz="2600" dirty="0" smtClean="0"/>
              <a:t>από την ενοποίηση βάσει της προηγούμενης παραγράφου 6.</a:t>
            </a:r>
            <a:endParaRPr lang="en-US" sz="2600" dirty="0" smtClean="0"/>
          </a:p>
          <a:p>
            <a:pPr algn="just">
              <a:buFont typeface="Arial" charset="0"/>
              <a:buNone/>
            </a:pPr>
            <a:endParaRPr lang="en-US" sz="2600" dirty="0" smtClean="0"/>
          </a:p>
        </p:txBody>
      </p:sp>
      <p:sp>
        <p:nvSpPr>
          <p:cNvPr id="35843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E4905D-6260-499F-AE3E-B2530A64F5C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</a:p>
        </p:txBody>
      </p:sp>
      <p:sp>
        <p:nvSpPr>
          <p:cNvPr id="46082" name="Θέση περιεχομένου 2"/>
          <p:cNvSpPr>
            <a:spLocks noGrp="1"/>
          </p:cNvSpPr>
          <p:nvPr>
            <p:ph idx="1"/>
          </p:nvPr>
        </p:nvSpPr>
        <p:spPr>
          <a:xfrm>
            <a:off x="438150" y="1300163"/>
            <a:ext cx="8239125" cy="38528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1400" smtClean="0"/>
              <a:t>Γεωργίου Στ. Αληφαντή (2015): Ενοποιημένες Οικονομικές Καταστάσεις Έκδοση 6η </a:t>
            </a:r>
          </a:p>
          <a:p>
            <a:pPr>
              <a:buFont typeface="Arial" charset="0"/>
              <a:buNone/>
            </a:pPr>
            <a:r>
              <a:rPr lang="el-GR" sz="1400" smtClean="0"/>
              <a:t>Γκίνογλου Δ, Π. Ταχυνάκης (2004): Λογιστική Ενοποιημένων Οικονομικών Καταστάσεων, Διαθέτης (Εκδότης): Μ.ΤΖΩΡΤΖΑΚΗΣ ΚΑΙ ΣΙΑ Ε.Ε. </a:t>
            </a:r>
          </a:p>
          <a:p>
            <a:pPr>
              <a:buFont typeface="Arial" charset="0"/>
              <a:buNone/>
            </a:pPr>
            <a:r>
              <a:rPr lang="el-GR" sz="1400" smtClean="0"/>
              <a:t>Κάντζος Κωνσταντίνος (1995): Ενοποιημένες Χρηματοοικονομικές Καταστάσεις, Διαθέτης (Εκδότης): ΝΙΚΗΤΟΠΟΥΛΟΣ Ε ΚΑΙ ΣΙΑ ΟΕ </a:t>
            </a:r>
          </a:p>
          <a:p>
            <a:pPr>
              <a:buFont typeface="Arial" charset="0"/>
              <a:buNone/>
            </a:pPr>
            <a:r>
              <a:rPr lang="el-GR" sz="1400" smtClean="0"/>
              <a:t>Σακέλλης, Ε., Πρωτοψάλτης Ν. (1991), Ενοποιημένες Οικονομικές Καταστάσεις, Εκδόσεις Μερακλή. </a:t>
            </a:r>
          </a:p>
          <a:p>
            <a:pPr>
              <a:buFont typeface="Arial" charset="0"/>
              <a:buNone/>
            </a:pPr>
            <a:r>
              <a:rPr lang="el-GR" sz="1400" smtClean="0"/>
              <a:t>Χύτης Ε.(2013) «Οι Ενοποιημένες  Καταστάσεις σύμφωνα με τον Ν. 2190/1920 το Ε.Γ.Λ.Σ. και τα Διεθνή Λογιστικά Πρότυπα» διδακτικές σημειώσεις για το μάθημα“ Ενοποιημένες Χρηματοοικονομικές Καταστάσεις¨</a:t>
            </a:r>
            <a:endParaRPr lang="el-GR" sz="1400" smtClean="0"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48133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B38E7-1A40-4AD4-9232-2E842FAD07C1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48135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Σημείωμα Αναφοράς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663" y="2259013"/>
            <a:ext cx="7939087" cy="1200150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Χύτης Ευ. (2015) Ενοποιημένες Χρηματοοικονομικές Καταστάσεις. ΤΕΙ Ηπείρου. Διαθέσιμο από: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http://oc-web.ioa.teiep.gr/OpenClass/courses/LOGO125/</a:t>
            </a:r>
            <a:endParaRPr lang="el-GR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1344613"/>
            <a:ext cx="7775575" cy="2703512"/>
          </a:xfrm>
        </p:spPr>
        <p:txBody>
          <a:bodyPr/>
          <a:lstStyle/>
          <a:p>
            <a:pPr algn="l"/>
            <a:r>
              <a:rPr lang="el-GR" sz="2800" smtClean="0"/>
              <a:t>Τμήμα Λογιστικής και Χρηματοοικονομικής</a:t>
            </a:r>
          </a:p>
          <a:p>
            <a:pPr algn="l"/>
            <a:r>
              <a:rPr lang="el-GR" sz="2800" smtClean="0"/>
              <a:t>Ενοποιημένες Χρηματοοικονομικές Καταστάσεις </a:t>
            </a:r>
            <a:r>
              <a:rPr lang="el-GR" sz="2800" b="1" smtClean="0"/>
              <a:t>Ενότητα </a:t>
            </a:r>
            <a:r>
              <a:rPr lang="en-US" sz="2800" b="1" smtClean="0"/>
              <a:t>5</a:t>
            </a:r>
            <a:r>
              <a:rPr lang="el-GR" sz="2800" b="1" smtClean="0"/>
              <a:t>: </a:t>
            </a:r>
            <a:r>
              <a:rPr lang="el-GR" sz="2800" b="1" smtClean="0">
                <a:solidFill>
                  <a:srgbClr val="000000"/>
                </a:solidFill>
              </a:rPr>
              <a:t>Απαλλαγές &amp;  Εξαιρέσεις από την ενοποίηση</a:t>
            </a:r>
            <a:endParaRPr lang="en-US" sz="2800" smtClean="0"/>
          </a:p>
          <a:p>
            <a:pPr algn="l"/>
            <a:r>
              <a:rPr lang="el-GR" sz="280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smtClean="0"/>
              <a:t>Πρέβεζα, 2015</a:t>
            </a:r>
          </a:p>
        </p:txBody>
      </p:sp>
      <p:pic>
        <p:nvPicPr>
          <p:cNvPr id="174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5" y="4659313"/>
            <a:ext cx="43100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Τίτλος 1"/>
          <p:cNvSpPr txBox="1">
            <a:spLocks/>
          </p:cNvSpPr>
          <p:nvPr/>
        </p:nvSpPr>
        <p:spPr bwMode="auto">
          <a:xfrm>
            <a:off x="0" y="3175"/>
            <a:ext cx="7451725" cy="1023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chemeClr val="bg1"/>
                </a:solidFill>
                <a:latin typeface="Calibri" pitchFamily="34" charset="0"/>
              </a:rPr>
              <a:t>Ανοιχτά Ακαδημαϊκά Μαθήματα στο ΤΕΙ Ηπείρου</a:t>
            </a:r>
          </a:p>
        </p:txBody>
      </p:sp>
      <p:pic>
        <p:nvPicPr>
          <p:cNvPr id="17413" name="Εικόνα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3175"/>
            <a:ext cx="22145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975" y="1252538"/>
            <a:ext cx="8424863" cy="193992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Αναφορά Δημιουργού-Μη Εμπορική Χρήση-Όχι Παράγωγα Έργα 4.0 Διεθνές [1] ή μεταγενέστερη.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Τρίτων». </a:t>
            </a:r>
          </a:p>
        </p:txBody>
      </p:sp>
      <p:sp>
        <p:nvSpPr>
          <p:cNvPr id="50179" name="Rectangle 11"/>
          <p:cNvSpPr>
            <a:spLocks noChangeArrowheads="1"/>
          </p:cNvSpPr>
          <p:nvPr/>
        </p:nvSpPr>
        <p:spPr bwMode="auto">
          <a:xfrm>
            <a:off x="739775" y="5010150"/>
            <a:ext cx="656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>
                <a:latin typeface="Calibri" pitchFamily="34" charset="0"/>
                <a:hlinkClick r:id="rId3"/>
              </a:rPr>
              <a:t>http://creativecommons.org/licenses/by-nc-nd/4.0/deed.el</a:t>
            </a:r>
            <a:r>
              <a:rPr lang="el-GR">
                <a:latin typeface="Calibri" pitchFamily="34" charset="0"/>
              </a:rPr>
              <a:t> 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590550" y="4949825"/>
            <a:ext cx="657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srgbClr val="7F7F7F"/>
                </a:solidFill>
                <a:latin typeface="Calibri" pitchFamily="34" charset="0"/>
              </a:rPr>
              <a:t>[1] </a:t>
            </a:r>
            <a:endParaRPr lang="en-US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975" y="3865563"/>
            <a:ext cx="8329613" cy="70802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ζητηθεί.</a:t>
            </a:r>
          </a:p>
        </p:txBody>
      </p:sp>
      <p:pic>
        <p:nvPicPr>
          <p:cNvPr id="50182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6038" y="3217863"/>
            <a:ext cx="1582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1"/>
          <p:cNvSpPr>
            <a:spLocks noChangeArrowheads="1"/>
          </p:cNvSpPr>
          <p:nvPr/>
        </p:nvSpPr>
        <p:spPr bwMode="auto">
          <a:xfrm>
            <a:off x="1619250" y="1755775"/>
            <a:ext cx="58769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>
                <a:latin typeface="Calibri" pitchFamily="34" charset="0"/>
              </a:rPr>
              <a:t>Τέλος Ενότητας</a:t>
            </a:r>
          </a:p>
        </p:txBody>
      </p:sp>
      <p:sp>
        <p:nvSpPr>
          <p:cNvPr id="52226" name="Rectangle 12"/>
          <p:cNvSpPr>
            <a:spLocks noChangeArrowheads="1"/>
          </p:cNvSpPr>
          <p:nvPr/>
        </p:nvSpPr>
        <p:spPr bwMode="auto">
          <a:xfrm>
            <a:off x="1547813" y="3325813"/>
            <a:ext cx="71564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r"/>
            <a:r>
              <a:rPr lang="el-GR" sz="2900" b="1">
                <a:latin typeface="Calibri" pitchFamily="34" charset="0"/>
              </a:rPr>
              <a:t>Επεξεργασία: Βαφειάδης Νικόλαος</a:t>
            </a:r>
          </a:p>
          <a:p>
            <a:pPr algn="r"/>
            <a:r>
              <a:rPr lang="el-GR" sz="2900">
                <a:latin typeface="Calibri" pitchFamily="34" charset="0"/>
              </a:rPr>
              <a:t>Πρέβεζα, 2015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4422775"/>
            <a:ext cx="3255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13" y="4630738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54277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06E506-6EC1-4E19-8772-C521A935C5CA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54279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Rectangle 14"/>
          <p:cNvSpPr>
            <a:spLocks noChangeArrowheads="1"/>
          </p:cNvSpPr>
          <p:nvPr/>
        </p:nvSpPr>
        <p:spPr bwMode="auto">
          <a:xfrm>
            <a:off x="2317750" y="24114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>
                <a:latin typeface="Calibri" pitchFamily="34" charset="0"/>
              </a:rPr>
              <a:t>Σημειώματα</a:t>
            </a:r>
          </a:p>
        </p:txBody>
      </p:sp>
      <p:sp>
        <p:nvSpPr>
          <p:cNvPr id="54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324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56325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BF7F96-A8FA-49C4-85BD-0A9C1C6E07E5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56327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587500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Οποιαδήποτε  αναπαραγωγή ή διασκευή του υλικού θα πρέπει  να συμπεριλαμβάνει: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Σημείωμα Αναφοράς</a:t>
            </a: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τη Δήλωση Διατήρησης Σημειωμάτων</a:t>
            </a: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Σημείωμα Χρήσης Έργων Τρίτων (εφόσον υπάρχει)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Τίτλος 6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l-GR" smtClean="0"/>
              <a:t>Τέλος Ενότητας</a:t>
            </a:r>
          </a:p>
        </p:txBody>
      </p:sp>
      <p:sp>
        <p:nvSpPr>
          <p:cNvPr id="58370" name="Υπότιτλος 7"/>
          <p:cNvSpPr>
            <a:spLocks noGrp="1"/>
          </p:cNvSpPr>
          <p:nvPr>
            <p:ph type="subTitle" idx="1"/>
          </p:nvPr>
        </p:nvSpPr>
        <p:spPr>
          <a:xfrm>
            <a:off x="684213" y="3238500"/>
            <a:ext cx="7775575" cy="1460500"/>
          </a:xfrm>
        </p:spPr>
        <p:txBody>
          <a:bodyPr/>
          <a:lstStyle/>
          <a:p>
            <a:endParaRPr lang="el-GR" smtClean="0"/>
          </a:p>
        </p:txBody>
      </p:sp>
      <p:pic>
        <p:nvPicPr>
          <p:cNvPr id="58371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363" y="4778375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9458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smtClean="0"/>
              <a:t>Το παρόν εκπαιδευτικό υλικό υπόκειται σε άδειες χρήσης Creative Commons. </a:t>
            </a:r>
          </a:p>
          <a:p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945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D16425-16EA-4DE4-A27C-EE3449D0689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3771900"/>
          </a:xfrm>
        </p:spPr>
        <p:txBody>
          <a:bodyPr/>
          <a:lstStyle/>
          <a:p>
            <a:pPr marL="341313" indent="-341313" algn="just"/>
            <a:r>
              <a:rPr lang="el-GR" altLang="el-GR" sz="2000" smtClean="0"/>
              <a:t>Το έργο υλοποιείται στο πλαίσιο του Επιχειρησιακού Προγράμματος «</a:t>
            </a:r>
            <a:r>
              <a:rPr lang="el-GR" altLang="el-GR" sz="2000" b="1" smtClean="0"/>
              <a:t>Εκπαίδευση και Δια Βίου Μάθηση</a:t>
            </a:r>
            <a:r>
              <a:rPr lang="el-GR" altLang="el-GR" sz="2000" smtClean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/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TEI Ηπείρου</a:t>
            </a:r>
            <a:r>
              <a:rPr lang="el-GR" altLang="el-GR" sz="2000" smtClean="0"/>
              <a:t>» έχει χρηματοδοτήσει μόνο τη αναδιαμόρφωση του εκπαιδευτικού υλικού.</a:t>
            </a:r>
          </a:p>
          <a:p>
            <a:pPr marL="341313" indent="-341313" algn="just"/>
            <a:r>
              <a:rPr lang="el-GR" altLang="el-GR" sz="2000" smtClean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150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13225"/>
            <a:ext cx="648017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Font typeface="Arial" charset="0"/>
              <a:buNone/>
            </a:pPr>
            <a:r>
              <a:rPr lang="el-GR" sz="2800" smtClean="0"/>
              <a:t>Στην ενότητα αυτήν σκοπός είναι να αναφέρουμε τις εταιρείες που απαλλάσσονται της υποχρέωσης της ενοποίησης καθώς και κάποιες εξαιρέσεις καθώς και τους λόγους που απαλλάσσονται δημοσιεύσεων.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E77BE1-DA85-4750-8B2A-4A653C665B0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u="sng" smtClean="0"/>
              <a:t/>
            </a:r>
            <a:br>
              <a:rPr lang="el-GR" sz="3200" u="sng" smtClean="0"/>
            </a:br>
            <a:r>
              <a:rPr lang="el-GR" sz="2900" smtClean="0"/>
              <a:t>Εταιρείες  που Απαλλάσσονται (Εντός  ευρωπαϊκής Ένωσης) </a:t>
            </a:r>
            <a:r>
              <a:rPr lang="el-GR" sz="2000" u="sng" smtClean="0"/>
              <a:t>(Άρθρο 33) 3/14 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1) </a:t>
            </a:r>
            <a:r>
              <a:rPr lang="el-GR" b="1" dirty="0" smtClean="0"/>
              <a:t>Οι μικροί και οι μεσαίοι όμιλοι </a:t>
            </a:r>
            <a:r>
              <a:rPr lang="el-GR" dirty="0" smtClean="0"/>
              <a:t>απαλλάσσονται από την υποχρέωση σύνταξης ενοποιημένων χρηματοοικονομικών καταστάσεων, </a:t>
            </a:r>
            <a:r>
              <a:rPr lang="el-GR" b="1" dirty="0" smtClean="0"/>
              <a:t>εκτός</a:t>
            </a:r>
            <a:r>
              <a:rPr lang="el-GR" dirty="0" smtClean="0"/>
              <a:t> και εάν κάποια από τις συνδεδεμένες οντότητες είναι </a:t>
            </a:r>
            <a:r>
              <a:rPr lang="el-GR" b="1" dirty="0" smtClean="0"/>
              <a:t>δημοσίου συμφέροντος</a:t>
            </a:r>
            <a:r>
              <a:rPr lang="el-GR" dirty="0" smtClean="0"/>
              <a:t>.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2) </a:t>
            </a:r>
            <a:r>
              <a:rPr lang="el-GR" b="1" dirty="0" smtClean="0"/>
              <a:t>Μια μητρική </a:t>
            </a:r>
            <a:r>
              <a:rPr lang="el-GR" dirty="0" smtClean="0"/>
              <a:t>οντότητα </a:t>
            </a:r>
            <a:r>
              <a:rPr lang="el-GR" b="1" dirty="0" smtClean="0"/>
              <a:t>απαλλάσσεται</a:t>
            </a:r>
            <a:r>
              <a:rPr lang="el-GR" dirty="0" smtClean="0"/>
              <a:t> από την υποχρέωση σύνταξης ενοποιημένων χρηματοοικονομικών καταστάσεων, εάν αυτή η μητρική οντότητα </a:t>
            </a:r>
            <a:r>
              <a:rPr lang="el-GR" b="1" dirty="0" smtClean="0"/>
              <a:t>είναι</a:t>
            </a:r>
            <a:r>
              <a:rPr lang="el-GR" dirty="0" smtClean="0"/>
              <a:t> επίσης </a:t>
            </a:r>
            <a:r>
              <a:rPr lang="el-GR" b="1" dirty="0" smtClean="0"/>
              <a:t>θυγατρική </a:t>
            </a:r>
            <a:r>
              <a:rPr lang="el-GR" dirty="0" smtClean="0"/>
              <a:t>οντότητα μιας άλλης οντότητας η οποία υπόκειται στο δίκαιο ενός κράτους-μέλους της </a:t>
            </a:r>
            <a:r>
              <a:rPr lang="el-GR" b="1" dirty="0" smtClean="0"/>
              <a:t>Ευρωπαϊκής Ένωσης</a:t>
            </a:r>
            <a:r>
              <a:rPr lang="el-GR" dirty="0" smtClean="0"/>
              <a:t>, και:  ......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4579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B7D661-4E27-4DEA-B6E5-383EDE51D70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/>
              <a:t>Εταιρείες  που Απαλλάσσονται (Εντός  ευρωπαικής Ένωσης) </a:t>
            </a:r>
            <a:r>
              <a:rPr lang="el-GR" sz="2000" u="sng" dirty="0" smtClean="0"/>
              <a:t>(</a:t>
            </a:r>
            <a:r>
              <a:rPr lang="el-GR" sz="2000" u="sng" dirty="0"/>
              <a:t>Άρθρο 33</a:t>
            </a:r>
            <a:r>
              <a:rPr lang="el-GR" sz="2000" u="sng" dirty="0" smtClean="0"/>
              <a:t>) 4/14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α) ...</a:t>
            </a:r>
            <a:r>
              <a:rPr lang="el-GR" b="1" dirty="0" smtClean="0"/>
              <a:t>η μητρική οντότητα </a:t>
            </a:r>
            <a:r>
              <a:rPr lang="el-GR" dirty="0" smtClean="0"/>
              <a:t>της απαλλασσόμενης οντότητας </a:t>
            </a:r>
            <a:r>
              <a:rPr lang="el-GR" b="1" dirty="0" smtClean="0"/>
              <a:t>κατέχει όλες τις μετοχές </a:t>
            </a:r>
            <a:r>
              <a:rPr lang="el-GR" dirty="0" smtClean="0"/>
              <a:t>της απαλλασσόμενης οντότητας.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900" dirty="0" smtClean="0"/>
              <a:t>(Οι μετοχές στην απαλλασσόμενη οντότητα που κατέχονται από μέλη των διοικητικών, διαχειριστικών ή εποπτικών οργάνων βάσει νομικής δέσμευσης ή δέσμευσης στο ιδρυτικό έγγραφό της ή στο καταστατικό της, δεν λαμβάνονται υπόψη για το σκοπό της απαλλαγής),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ή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β) η </a:t>
            </a:r>
            <a:r>
              <a:rPr lang="el-GR" b="1" dirty="0" smtClean="0"/>
              <a:t>μητρική </a:t>
            </a:r>
            <a:r>
              <a:rPr lang="el-GR" dirty="0" smtClean="0"/>
              <a:t>οντότητα της απαλλασσόμενης οντότητας, κατέχει το </a:t>
            </a:r>
            <a:r>
              <a:rPr lang="el-GR" b="1" dirty="0" smtClean="0"/>
              <a:t>90%</a:t>
            </a:r>
            <a:r>
              <a:rPr lang="el-GR" dirty="0" smtClean="0"/>
              <a:t> ή περισσότερο των μετοχών της απαλλασσόμενης </a:t>
            </a:r>
            <a:r>
              <a:rPr lang="el-GR" b="1" dirty="0" smtClean="0"/>
              <a:t>και οι υπόλοιποι μέτοχοι </a:t>
            </a:r>
            <a:r>
              <a:rPr lang="el-GR" dirty="0" smtClean="0"/>
              <a:t>ή μέλη αυτής </a:t>
            </a:r>
            <a:r>
              <a:rPr lang="el-GR" b="1" dirty="0" smtClean="0"/>
              <a:t>έχουν εγκρίνει </a:t>
            </a:r>
            <a:r>
              <a:rPr lang="el-GR" dirty="0" smtClean="0"/>
              <a:t>την απαλλαγή.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5603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AD589C-9D9A-481C-9B08-38DDD36811F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28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900" dirty="0" smtClean="0"/>
              <a:t/>
            </a:r>
            <a:br>
              <a:rPr lang="el-GR" sz="2900" dirty="0" smtClean="0"/>
            </a:br>
            <a:r>
              <a:rPr lang="el-GR" sz="3200" dirty="0"/>
              <a:t>Εταιρείες  που Απαλλάσσονται (Εντός </a:t>
            </a:r>
            <a:r>
              <a:rPr lang="en-US" sz="3200" dirty="0" smtClean="0"/>
              <a:t>EU</a:t>
            </a:r>
            <a:r>
              <a:rPr lang="el-GR" sz="3200" dirty="0" smtClean="0"/>
              <a:t>) </a:t>
            </a:r>
            <a:br>
              <a:rPr lang="el-GR" sz="3200" dirty="0" smtClean="0"/>
            </a:br>
            <a:r>
              <a:rPr lang="el-GR" sz="1800" u="sng" dirty="0" smtClean="0"/>
              <a:t>(</a:t>
            </a:r>
            <a:r>
              <a:rPr lang="el-GR" sz="1800" u="sng" dirty="0"/>
              <a:t>Άρθρο 33</a:t>
            </a:r>
            <a:r>
              <a:rPr lang="el-GR" sz="1800" u="sng" dirty="0" smtClean="0"/>
              <a:t>)   5/14</a:t>
            </a: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algn="just"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3) </a:t>
            </a:r>
            <a:r>
              <a:rPr lang="el-GR" sz="3600" b="1" dirty="0" smtClean="0"/>
              <a:t>Η απαλλαγή </a:t>
            </a:r>
            <a:r>
              <a:rPr lang="el-GR" sz="3600" dirty="0" smtClean="0"/>
              <a:t>που αναφέρεται </a:t>
            </a:r>
            <a:r>
              <a:rPr lang="el-GR" dirty="0" smtClean="0"/>
              <a:t>στην παράγραφο 2 </a:t>
            </a:r>
            <a:r>
              <a:rPr lang="el-GR" b="1" dirty="0" smtClean="0"/>
              <a:t>πρέπει να πληροί όλες </a:t>
            </a:r>
            <a:r>
              <a:rPr lang="el-GR" dirty="0" smtClean="0"/>
              <a:t>τις κατωτέρω προϋποθέσεις:  </a:t>
            </a:r>
            <a:endParaRPr lang="en-US" dirty="0" smtClean="0"/>
          </a:p>
          <a:p>
            <a:pPr algn="just"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α) </a:t>
            </a:r>
            <a:r>
              <a:rPr lang="el-GR" b="1" dirty="0" smtClean="0"/>
              <a:t>Η απαλλασσόμενη οντότητα </a:t>
            </a:r>
            <a:r>
              <a:rPr lang="el-GR" dirty="0" smtClean="0"/>
              <a:t>και, με την επιφύλαξη της παραγράφου 6 του παρόντος άρθρου, </a:t>
            </a:r>
            <a:r>
              <a:rPr lang="el-GR" b="1" dirty="0" smtClean="0"/>
              <a:t>όλες οι θυγατρικές της</a:t>
            </a:r>
            <a:r>
              <a:rPr lang="el-GR" dirty="0" smtClean="0"/>
              <a:t> οντότητες ενοποιούνται στις χρηματοοικονομικές καταστάσεις ενός μεγαλύτερου συνόλου οντοτήτων, </a:t>
            </a:r>
            <a:r>
              <a:rPr lang="el-GR" b="1" dirty="0" smtClean="0"/>
              <a:t>η μητρική οντότητα </a:t>
            </a:r>
            <a:r>
              <a:rPr lang="el-GR" dirty="0" smtClean="0"/>
              <a:t>του οποίου διέπεται από το δίκαιο κράτους μέλους. </a:t>
            </a:r>
            <a:endParaRPr lang="en-US" dirty="0" smtClean="0"/>
          </a:p>
          <a:p>
            <a:pPr algn="just"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β) </a:t>
            </a:r>
            <a:r>
              <a:rPr lang="el-GR" b="1" dirty="0" smtClean="0"/>
              <a:t>Οι ενοποιημένες χρηματοοικονομικές καταστάσεις </a:t>
            </a:r>
            <a:r>
              <a:rPr lang="el-GR" dirty="0" smtClean="0"/>
              <a:t>που αναφέρονται στην περίπτωση (α) της παρούσας παραγράφου του μεγαλύτερου συνόλου οντοτήτων </a:t>
            </a:r>
            <a:r>
              <a:rPr lang="el-GR" b="1" dirty="0" smtClean="0"/>
              <a:t>συντάσσονται από την μητρική </a:t>
            </a:r>
            <a:r>
              <a:rPr lang="el-GR" dirty="0" smtClean="0"/>
              <a:t>οντότητα αυτού του συνόλου, σύμφωνα με το δίκαιο του κράτους-μέλους της Ευρωπαϊκής Ένωσης που διέπει αυτή τη μητρική οντότητα, σύμφωνα με την </a:t>
            </a:r>
            <a:r>
              <a:rPr lang="el-GR" b="1" dirty="0" smtClean="0"/>
              <a:t>οδηγία 2013/34/EΕ, ή τα Δ.Π.Χ.Α</a:t>
            </a:r>
            <a:r>
              <a:rPr lang="el-GR" dirty="0" smtClean="0"/>
              <a:t>. που έχουν υιοθετηθεί βάσει του </a:t>
            </a:r>
            <a:r>
              <a:rPr lang="el-GR" b="1" dirty="0" smtClean="0"/>
              <a:t>Κανονισμού 1606/2002 </a:t>
            </a:r>
            <a:r>
              <a:rPr lang="el-GR" dirty="0" smtClean="0"/>
              <a:t>της Ευρωπαϊκής Ένωσης. </a:t>
            </a:r>
            <a:endParaRPr lang="en-US" dirty="0" smtClean="0"/>
          </a:p>
          <a:p>
            <a:pPr algn="just"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6627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ECAF1-6586-4D21-8A2D-1FAFB7100C3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/>
            </a:r>
            <a:br>
              <a:rPr lang="el-GR" sz="2800" smtClean="0"/>
            </a:br>
            <a:r>
              <a:rPr lang="el-GR" sz="2800" smtClean="0"/>
              <a:t>Εταιρείες  που Απαλλάσσονται (Εντός </a:t>
            </a:r>
            <a:r>
              <a:rPr lang="en-US" sz="2800" smtClean="0"/>
              <a:t>EU </a:t>
            </a:r>
            <a:r>
              <a:rPr lang="el-GR" sz="2800" smtClean="0"/>
              <a:t>) -Δημοσιεύσεις  </a:t>
            </a:r>
            <a:r>
              <a:rPr lang="el-GR" sz="2800" u="sng" smtClean="0"/>
              <a:t>(Άρθρο 33)   6/14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765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el-GR" sz="2500" dirty="0" smtClean="0"/>
              <a:t>γ) Απαλλασσόμενη οντότητα-  τα κατωτέρω στοιχεία δημοσιεύονται με τον τρόπο που απαιτείται από το δίκαιο της χώρας μέλους στο οποίο υπόκειται η εν λόγω οντότητα, σύμφωνα με το άρθρο 30 της Οδηγίας 2013/34/ΕΕ: </a:t>
            </a:r>
            <a:endParaRPr lang="en-US" sz="2500" dirty="0" smtClean="0"/>
          </a:p>
          <a:p>
            <a:pPr algn="just">
              <a:buFont typeface="Arial" charset="0"/>
              <a:buNone/>
            </a:pPr>
            <a:r>
              <a:rPr lang="el-GR" sz="2500" dirty="0" smtClean="0"/>
              <a:t>γ1) Οι ενοποιημένες χρηματοοικονομικές καταστάσεις που αναφέρονται στην περίπτωση (α) της παρούσας παραγράφου. </a:t>
            </a:r>
            <a:endParaRPr lang="en-US" sz="2500" dirty="0" smtClean="0"/>
          </a:p>
          <a:p>
            <a:pPr algn="just">
              <a:buFont typeface="Arial" charset="0"/>
              <a:buNone/>
            </a:pPr>
            <a:r>
              <a:rPr lang="el-GR" sz="2500" dirty="0" smtClean="0"/>
              <a:t>γ2) Η έκθεση ελέγχου. </a:t>
            </a:r>
            <a:endParaRPr lang="en-US" sz="2500" dirty="0" smtClean="0"/>
          </a:p>
          <a:p>
            <a:pPr algn="just">
              <a:buFont typeface="Arial" charset="0"/>
              <a:buNone/>
            </a:pPr>
            <a:endParaRPr lang="en-US" sz="2500" dirty="0" smtClean="0"/>
          </a:p>
        </p:txBody>
      </p:sp>
      <p:sp>
        <p:nvSpPr>
          <p:cNvPr id="27651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4A61A8-D382-454F-BE92-62E36B61624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1788</TotalTime>
  <Words>1338</Words>
  <Application>Microsoft Office PowerPoint</Application>
  <PresentationFormat>Προβολή στην οθόνη (16:10)</PresentationFormat>
  <Paragraphs>126</Paragraphs>
  <Slides>24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 Ενοποιημένες Χρηματοοικονομικές Καταστάσεις </vt:lpstr>
      <vt:lpstr>Διαφάνεια 2</vt:lpstr>
      <vt:lpstr>Άδειες Χρήσης</vt:lpstr>
      <vt:lpstr>Χρηματοδότηση</vt:lpstr>
      <vt:lpstr>Σκοποί</vt:lpstr>
      <vt:lpstr> Εταιρείες  που Απαλλάσσονται (Εντός  ευρωπαϊκής Ένωσης) (Άρθρο 33) 3/14  </vt:lpstr>
      <vt:lpstr> Εταιρείες  που Απαλλάσσονται (Εντός  ευρωπαικής Ένωσης) (Άρθρο 33) 4/14 </vt:lpstr>
      <vt:lpstr> Εταιρείες  που Απαλλάσσονται (Εντός EU)  (Άρθρο 33)   5/14 </vt:lpstr>
      <vt:lpstr> Εταιρείες  που Απαλλάσσονται (Εντός EU ) -Δημοσιεύσεις  (Άρθρο 33)   6/14 </vt:lpstr>
      <vt:lpstr>  Εταιρείες  που Απαλλάσσονται (Εντός EU) Δημοσιεύσεις (Άρθρο 33)   7/14   </vt:lpstr>
      <vt:lpstr>` Εταιρείες  που Απαλλάσσονται (Εκτός EU)  (Άρθρο 33)   8/14 </vt:lpstr>
      <vt:lpstr>  Εταιρείες  που Απαλλάσσονται (Εκτός EU )  (Άρθρο 33)   9/14  </vt:lpstr>
      <vt:lpstr> Εταιρείες  που Απαλλάσσονται (Εκτός EU )  (Άρθρο 33)   10/14 </vt:lpstr>
      <vt:lpstr>Εταιρείες  που Απαλλάσσονται- Λοιπές Περιπτώσεις  (Άρθρο 33)   11/14</vt:lpstr>
      <vt:lpstr>Εταιρείες  που Απαλλάσσονται- Λοιπές Περιπτώσεις  (Άρθρο 33)   12/14</vt:lpstr>
      <vt:lpstr>  Εταιρείες  που Απαλλάσσονται- Λοιπές Περιπτώσεις  (Άρθρο 33)   13/14 </vt:lpstr>
      <vt:lpstr> Εταιρείες  που Απαλλάσσονται- Λοιπές Περιπτώσεις  (Άρθρο 33)   14/14 </vt:lpstr>
      <vt:lpstr>Βιβλιογραφία</vt:lpstr>
      <vt:lpstr>Σημείωμα Αναφοράς</vt:lpstr>
      <vt:lpstr>Σημείωμα Αδειοδότησης</vt:lpstr>
      <vt:lpstr>Διαφάνεια 21</vt:lpstr>
      <vt:lpstr>Διαφάνεια 22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311</cp:revision>
  <dcterms:created xsi:type="dcterms:W3CDTF">2012-09-06T09:03:05Z</dcterms:created>
  <dcterms:modified xsi:type="dcterms:W3CDTF">2016-02-01T18:57:25Z</dcterms:modified>
</cp:coreProperties>
</file>