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57" r:id="rId4"/>
    <p:sldId id="259" r:id="rId5"/>
    <p:sldId id="261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295" r:id="rId25"/>
    <p:sldId id="314" r:id="rId26"/>
    <p:sldId id="292" r:id="rId27"/>
    <p:sldId id="293" r:id="rId28"/>
    <p:sldId id="280" r:id="rId29"/>
  </p:sldIdLst>
  <p:sldSz cx="9144000" cy="5715000" type="screen16x10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90" d="100"/>
          <a:sy n="90" d="100"/>
        </p:scale>
        <p:origin x="-912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1000" dirty="0" smtClean="0">
                <a:solidFill>
                  <a:schemeClr val="bg1"/>
                </a:solidFill>
              </a:rPr>
              <a:t>Χημικός δεσμός, μοριακές απεικονίσεις, 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1000" dirty="0" smtClean="0">
                <a:solidFill>
                  <a:schemeClr val="bg1"/>
                </a:solidFill>
              </a:rPr>
              <a:t>Χημικός δεσμός, μοριακές απεικονίσεις, 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Χημικός δεσμός, μοριακές </a:t>
            </a:r>
            <a:r>
              <a:rPr lang="el-GR" sz="2800" b="1" dirty="0" smtClean="0"/>
              <a:t>απεικονίσεις</a:t>
            </a:r>
            <a:endParaRPr lang="en-US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05.Διαφάνεια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98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06.Διαφάνεια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49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		    H		O		H</a:t>
            </a:r>
          </a:p>
          <a:p>
            <a:pPr marL="0" indent="0">
              <a:buNone/>
            </a:pPr>
            <a:r>
              <a:rPr lang="en-US" dirty="0" smtClean="0"/>
              <a:t>		   2e</a:t>
            </a:r>
            <a:r>
              <a:rPr lang="en-US" baseline="30000" dirty="0" smtClean="0"/>
              <a:t>-  g </a:t>
            </a:r>
            <a:r>
              <a:rPr lang="en-US" dirty="0" smtClean="0"/>
              <a:t>    </a:t>
            </a:r>
            <a:r>
              <a:rPr lang="el-GR" dirty="0" smtClean="0"/>
              <a:t>    </a:t>
            </a:r>
            <a:r>
              <a:rPr lang="en-US" dirty="0" smtClean="0"/>
              <a:t>8e</a:t>
            </a:r>
            <a:r>
              <a:rPr lang="en-US" baseline="30000" dirty="0" smtClean="0"/>
              <a:t>-</a:t>
            </a:r>
            <a:r>
              <a:rPr lang="en-US" dirty="0" smtClean="0"/>
              <a:t>             2e</a:t>
            </a:r>
            <a:r>
              <a:rPr lang="en-US" baseline="30000" dirty="0" smtClean="0"/>
              <a:t>-</a:t>
            </a:r>
            <a:endParaRPr lang="el-GR" baseline="30000" dirty="0"/>
          </a:p>
          <a:p>
            <a:pPr marL="0" indent="0"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4" name="Έλλειψη 3"/>
          <p:cNvSpPr/>
          <p:nvPr/>
        </p:nvSpPr>
        <p:spPr>
          <a:xfrm>
            <a:off x="3059832" y="105730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5868144" y="105730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119397" y="697260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322344" y="700038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4121441" y="1189246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4324388" y="1192024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4474744" y="903992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3923928" y="913284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pic>
        <p:nvPicPr>
          <p:cNvPr id="12" name="Εικόνα 11" descr="07.Σχέδιο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2" t="42687" r="36822" b="7005"/>
          <a:stretch/>
        </p:blipFill>
        <p:spPr>
          <a:xfrm>
            <a:off x="2373139" y="2065412"/>
            <a:ext cx="2758419" cy="21563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580112" y="2425452"/>
            <a:ext cx="3312368" cy="10801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dirty="0" smtClean="0"/>
              <a:t>H – O – H </a:t>
            </a:r>
            <a:endParaRPr lang="el-GR" sz="2800" dirty="0"/>
          </a:p>
          <a:p>
            <a:r>
              <a:rPr lang="el-GR" sz="2800" dirty="0" smtClean="0"/>
              <a:t>Ομοιοπολικός χημικός δεσμός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424582" y="3929371"/>
            <a:ext cx="1845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 – O – H </a:t>
            </a:r>
            <a:endParaRPr lang="el-GR" sz="3200" dirty="0"/>
          </a:p>
        </p:txBody>
      </p:sp>
      <p:sp>
        <p:nvSpPr>
          <p:cNvPr id="15" name="Ορθογώνιο 14"/>
          <p:cNvSpPr/>
          <p:nvPr/>
        </p:nvSpPr>
        <p:spPr>
          <a:xfrm>
            <a:off x="1005823" y="3741927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1208770" y="3744705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17" name="Ορθογώνιο 16"/>
          <p:cNvSpPr/>
          <p:nvPr/>
        </p:nvSpPr>
        <p:spPr>
          <a:xfrm>
            <a:off x="995710" y="4285590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18" name="Ορθογώνιο 17"/>
          <p:cNvSpPr/>
          <p:nvPr/>
        </p:nvSpPr>
        <p:spPr>
          <a:xfrm>
            <a:off x="1198657" y="4288368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 flipH="1" flipV="1">
            <a:off x="1475656" y="472970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35696" y="4689137"/>
            <a:ext cx="3312368" cy="10801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800" dirty="0" smtClean="0"/>
              <a:t>Μονήρη ζεύγη</a:t>
            </a:r>
          </a:p>
        </p:txBody>
      </p:sp>
    </p:spTree>
    <p:extLst>
      <p:ext uri="{BB962C8B-B14F-4D97-AF65-F5344CB8AC3E}">
        <p14:creationId xmlns:p14="http://schemas.microsoft.com/office/powerpoint/2010/main" val="337139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	 </a:t>
            </a:r>
            <a:r>
              <a:rPr lang="el-GR" dirty="0" smtClean="0"/>
              <a:t>μεθάνιο (αέριο του θερμοκηπίου)</a:t>
            </a:r>
            <a:r>
              <a:rPr lang="en-US" dirty="0" smtClean="0"/>
              <a:t>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358471" y="2205607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 – C</a:t>
            </a:r>
            <a:r>
              <a:rPr lang="en-US" sz="3200" dirty="0" smtClean="0"/>
              <a:t> </a:t>
            </a:r>
            <a:r>
              <a:rPr lang="en-US" sz="3200" dirty="0"/>
              <a:t>– H</a:t>
            </a:r>
            <a:r>
              <a:rPr lang="en-US" sz="3200" dirty="0" smtClean="0"/>
              <a:t> </a:t>
            </a:r>
            <a:endParaRPr lang="el-GR" sz="3200" dirty="0"/>
          </a:p>
        </p:txBody>
      </p:sp>
      <p:sp>
        <p:nvSpPr>
          <p:cNvPr id="9" name="Ορθογώνιο 8"/>
          <p:cNvSpPr/>
          <p:nvPr/>
        </p:nvSpPr>
        <p:spPr>
          <a:xfrm>
            <a:off x="2002674" y="1417340"/>
            <a:ext cx="4090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</a:t>
            </a:r>
            <a:endParaRPr lang="el-GR" sz="2800" dirty="0" smtClean="0"/>
          </a:p>
          <a:p>
            <a:r>
              <a:rPr lang="el-GR" sz="2800" dirty="0" smtClean="0"/>
              <a:t> Ι</a:t>
            </a:r>
            <a:endParaRPr lang="el-GR" sz="2800" dirty="0"/>
          </a:p>
        </p:txBody>
      </p:sp>
      <p:sp>
        <p:nvSpPr>
          <p:cNvPr id="10" name="Ορθογώνιο 9"/>
          <p:cNvSpPr/>
          <p:nvPr/>
        </p:nvSpPr>
        <p:spPr>
          <a:xfrm>
            <a:off x="2051720" y="2694320"/>
            <a:ext cx="4090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 Ι</a:t>
            </a:r>
          </a:p>
          <a:p>
            <a:r>
              <a:rPr lang="en-US" sz="2800" dirty="0" smtClean="0"/>
              <a:t>H</a:t>
            </a:r>
            <a:endParaRPr lang="el-GR" sz="2800" dirty="0"/>
          </a:p>
        </p:txBody>
      </p:sp>
      <p:sp>
        <p:nvSpPr>
          <p:cNvPr id="13" name="Ορθογώνιο 12"/>
          <p:cNvSpPr/>
          <p:nvPr/>
        </p:nvSpPr>
        <p:spPr>
          <a:xfrm>
            <a:off x="4417951" y="2672834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</a:t>
            </a:r>
            <a:endParaRPr lang="el-GR" sz="3200" dirty="0"/>
          </a:p>
        </p:txBody>
      </p:sp>
      <p:sp>
        <p:nvSpPr>
          <p:cNvPr id="14" name="Ορθογώνιο 13"/>
          <p:cNvSpPr/>
          <p:nvPr/>
        </p:nvSpPr>
        <p:spPr>
          <a:xfrm>
            <a:off x="4238358" y="1834147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15" name="Ορθογώνιο 14"/>
          <p:cNvSpPr/>
          <p:nvPr/>
        </p:nvSpPr>
        <p:spPr>
          <a:xfrm>
            <a:off x="4265894" y="3433562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16" name="Ορθογώνιο 15"/>
          <p:cNvSpPr/>
          <p:nvPr/>
        </p:nvSpPr>
        <p:spPr>
          <a:xfrm>
            <a:off x="3635896" y="2667357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17" name="Ορθογώνιο 16"/>
          <p:cNvSpPr/>
          <p:nvPr/>
        </p:nvSpPr>
        <p:spPr>
          <a:xfrm>
            <a:off x="5114390" y="2667356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18" name="Έλλειψη 17"/>
          <p:cNvSpPr/>
          <p:nvPr/>
        </p:nvSpPr>
        <p:spPr>
          <a:xfrm>
            <a:off x="3995936" y="295974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Έλλειψη 18"/>
          <p:cNvSpPr/>
          <p:nvPr/>
        </p:nvSpPr>
        <p:spPr>
          <a:xfrm>
            <a:off x="4238249" y="20654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Έλλειψη 19"/>
          <p:cNvSpPr/>
          <p:nvPr/>
        </p:nvSpPr>
        <p:spPr>
          <a:xfrm>
            <a:off x="5102345" y="288378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Έλλειψη 20"/>
          <p:cNvSpPr/>
          <p:nvPr/>
        </p:nvSpPr>
        <p:spPr>
          <a:xfrm>
            <a:off x="4670297" y="36758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Έλλειψη 21"/>
          <p:cNvSpPr/>
          <p:nvPr/>
        </p:nvSpPr>
        <p:spPr>
          <a:xfrm>
            <a:off x="4499992" y="2713484"/>
            <a:ext cx="108000" cy="1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Έλλειψη 22"/>
          <p:cNvSpPr/>
          <p:nvPr/>
        </p:nvSpPr>
        <p:spPr>
          <a:xfrm>
            <a:off x="4355976" y="2893516"/>
            <a:ext cx="108000" cy="1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Έλλειψη 23"/>
          <p:cNvSpPr/>
          <p:nvPr/>
        </p:nvSpPr>
        <p:spPr>
          <a:xfrm>
            <a:off x="4608016" y="3145532"/>
            <a:ext cx="108000" cy="1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Έλλειψη 24"/>
          <p:cNvSpPr/>
          <p:nvPr/>
        </p:nvSpPr>
        <p:spPr>
          <a:xfrm>
            <a:off x="4760416" y="2857500"/>
            <a:ext cx="108000" cy="1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>
            <a:off x="5868144" y="300546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Ορθογώνιο 27"/>
          <p:cNvSpPr/>
          <p:nvPr/>
        </p:nvSpPr>
        <p:spPr>
          <a:xfrm>
            <a:off x="7754895" y="2760083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</a:t>
            </a:r>
            <a:endParaRPr lang="el-GR" sz="3200" dirty="0"/>
          </a:p>
        </p:txBody>
      </p:sp>
      <p:sp>
        <p:nvSpPr>
          <p:cNvPr id="29" name="Ορθογώνιο 28"/>
          <p:cNvSpPr/>
          <p:nvPr/>
        </p:nvSpPr>
        <p:spPr>
          <a:xfrm>
            <a:off x="7803262" y="2209428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30" name="Ορθογώνιο 29"/>
          <p:cNvSpPr/>
          <p:nvPr/>
        </p:nvSpPr>
        <p:spPr>
          <a:xfrm>
            <a:off x="7803262" y="3217540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31" name="Ορθογώνιο 30"/>
          <p:cNvSpPr/>
          <p:nvPr/>
        </p:nvSpPr>
        <p:spPr>
          <a:xfrm>
            <a:off x="7299206" y="2754606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32" name="Ορθογώνιο 31"/>
          <p:cNvSpPr/>
          <p:nvPr/>
        </p:nvSpPr>
        <p:spPr>
          <a:xfrm>
            <a:off x="8307318" y="2754605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33" name="Έλλειψη 32"/>
          <p:cNvSpPr/>
          <p:nvPr/>
        </p:nvSpPr>
        <p:spPr>
          <a:xfrm>
            <a:off x="7766641" y="31718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Έλλειψη 33"/>
          <p:cNvSpPr/>
          <p:nvPr/>
        </p:nvSpPr>
        <p:spPr>
          <a:xfrm>
            <a:off x="8054673" y="273977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Έλλειψη 34"/>
          <p:cNvSpPr/>
          <p:nvPr/>
        </p:nvSpPr>
        <p:spPr>
          <a:xfrm>
            <a:off x="8172400" y="309981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Έλλειψη 35"/>
          <p:cNvSpPr/>
          <p:nvPr/>
        </p:nvSpPr>
        <p:spPr>
          <a:xfrm>
            <a:off x="8054673" y="32438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Έλλειψη 36"/>
          <p:cNvSpPr/>
          <p:nvPr/>
        </p:nvSpPr>
        <p:spPr>
          <a:xfrm>
            <a:off x="7884368" y="2749500"/>
            <a:ext cx="108000" cy="1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Έλλειψη 37"/>
          <p:cNvSpPr/>
          <p:nvPr/>
        </p:nvSpPr>
        <p:spPr>
          <a:xfrm>
            <a:off x="7692920" y="2980765"/>
            <a:ext cx="108000" cy="1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Έλλειψη 38"/>
          <p:cNvSpPr/>
          <p:nvPr/>
        </p:nvSpPr>
        <p:spPr>
          <a:xfrm>
            <a:off x="7884368" y="3232781"/>
            <a:ext cx="108000" cy="1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Έλλειψη 39"/>
          <p:cNvSpPr/>
          <p:nvPr/>
        </p:nvSpPr>
        <p:spPr>
          <a:xfrm>
            <a:off x="8097360" y="2944749"/>
            <a:ext cx="108000" cy="1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Ορθογώνιο 40"/>
          <p:cNvSpPr/>
          <p:nvPr/>
        </p:nvSpPr>
        <p:spPr>
          <a:xfrm>
            <a:off x="5502841" y="3393880"/>
            <a:ext cx="2016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Απλός δεσμός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2578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	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899592" y="2681913"/>
            <a:ext cx="1837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 – </a:t>
            </a:r>
            <a:r>
              <a:rPr lang="en-US" sz="3200" dirty="0" smtClean="0"/>
              <a:t>N </a:t>
            </a:r>
            <a:r>
              <a:rPr lang="en-US" sz="3200" dirty="0"/>
              <a:t>– H</a:t>
            </a:r>
            <a:r>
              <a:rPr lang="en-US" sz="3200" dirty="0" smtClean="0"/>
              <a:t> </a:t>
            </a:r>
            <a:endParaRPr lang="el-GR" sz="3200" dirty="0"/>
          </a:p>
        </p:txBody>
      </p:sp>
      <p:sp>
        <p:nvSpPr>
          <p:cNvPr id="6" name="Ορθογώνιο 5"/>
          <p:cNvSpPr/>
          <p:nvPr/>
        </p:nvSpPr>
        <p:spPr>
          <a:xfrm>
            <a:off x="1592841" y="3170626"/>
            <a:ext cx="4090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 Ι</a:t>
            </a:r>
          </a:p>
          <a:p>
            <a:r>
              <a:rPr lang="en-US" sz="2800" dirty="0" smtClean="0"/>
              <a:t>H</a:t>
            </a:r>
            <a:endParaRPr lang="el-GR" sz="2800" dirty="0"/>
          </a:p>
        </p:txBody>
      </p:sp>
      <p:sp>
        <p:nvSpPr>
          <p:cNvPr id="7" name="Ορθογώνιο 6"/>
          <p:cNvSpPr/>
          <p:nvPr/>
        </p:nvSpPr>
        <p:spPr>
          <a:xfrm>
            <a:off x="4417951" y="2672834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</a:t>
            </a:r>
            <a:endParaRPr lang="el-GR" sz="3200" dirty="0"/>
          </a:p>
        </p:txBody>
      </p:sp>
      <p:sp>
        <p:nvSpPr>
          <p:cNvPr id="9" name="Ορθογώνιο 8"/>
          <p:cNvSpPr/>
          <p:nvPr/>
        </p:nvSpPr>
        <p:spPr>
          <a:xfrm>
            <a:off x="4265894" y="3433562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10" name="Ορθογώνιο 9"/>
          <p:cNvSpPr/>
          <p:nvPr/>
        </p:nvSpPr>
        <p:spPr>
          <a:xfrm>
            <a:off x="3635896" y="2667357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11" name="Ορθογώνιο 10"/>
          <p:cNvSpPr/>
          <p:nvPr/>
        </p:nvSpPr>
        <p:spPr>
          <a:xfrm>
            <a:off x="5114390" y="2667356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12" name="Έλλειψη 11"/>
          <p:cNvSpPr/>
          <p:nvPr/>
        </p:nvSpPr>
        <p:spPr>
          <a:xfrm>
            <a:off x="3995936" y="295974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5102345" y="288378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4670297" y="36758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>
            <a:off x="5868144" y="300546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Ορθογώνιο 20"/>
          <p:cNvSpPr/>
          <p:nvPr/>
        </p:nvSpPr>
        <p:spPr>
          <a:xfrm>
            <a:off x="7795246" y="2776781"/>
            <a:ext cx="449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N</a:t>
            </a:r>
            <a:endParaRPr lang="el-GR" sz="3200" dirty="0"/>
          </a:p>
        </p:txBody>
      </p:sp>
      <p:sp>
        <p:nvSpPr>
          <p:cNvPr id="23" name="Ορθογώνιο 22"/>
          <p:cNvSpPr/>
          <p:nvPr/>
        </p:nvSpPr>
        <p:spPr>
          <a:xfrm>
            <a:off x="7803262" y="3217540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24" name="Ορθογώνιο 23"/>
          <p:cNvSpPr/>
          <p:nvPr/>
        </p:nvSpPr>
        <p:spPr>
          <a:xfrm>
            <a:off x="7299206" y="2754606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25" name="Ορθογώνιο 24"/>
          <p:cNvSpPr/>
          <p:nvPr/>
        </p:nvSpPr>
        <p:spPr>
          <a:xfrm>
            <a:off x="8307318" y="2754605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endParaRPr lang="el-GR" sz="3200" dirty="0"/>
          </a:p>
        </p:txBody>
      </p:sp>
      <p:sp>
        <p:nvSpPr>
          <p:cNvPr id="26" name="Έλλειψη 25"/>
          <p:cNvSpPr/>
          <p:nvPr/>
        </p:nvSpPr>
        <p:spPr>
          <a:xfrm>
            <a:off x="7766641" y="31718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Έλλειψη 27"/>
          <p:cNvSpPr/>
          <p:nvPr/>
        </p:nvSpPr>
        <p:spPr>
          <a:xfrm>
            <a:off x="8172400" y="309981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Έλλειψη 28"/>
          <p:cNvSpPr/>
          <p:nvPr/>
        </p:nvSpPr>
        <p:spPr>
          <a:xfrm>
            <a:off x="8054673" y="32438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Ορθογώνιο 34"/>
          <p:cNvSpPr/>
          <p:nvPr/>
        </p:nvSpPr>
        <p:spPr>
          <a:xfrm>
            <a:off x="1520833" y="2541718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36" name="Ορθογώνιο 35"/>
          <p:cNvSpPr/>
          <p:nvPr/>
        </p:nvSpPr>
        <p:spPr>
          <a:xfrm>
            <a:off x="1723780" y="2544496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37" name="Ορθογώνιο 36"/>
          <p:cNvSpPr/>
          <p:nvPr/>
        </p:nvSpPr>
        <p:spPr>
          <a:xfrm>
            <a:off x="4380086" y="2557398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38" name="Ορθογώνιο 37"/>
          <p:cNvSpPr/>
          <p:nvPr/>
        </p:nvSpPr>
        <p:spPr>
          <a:xfrm>
            <a:off x="4583033" y="2560176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39" name="Ορθογώνιο 38"/>
          <p:cNvSpPr/>
          <p:nvPr/>
        </p:nvSpPr>
        <p:spPr>
          <a:xfrm>
            <a:off x="4283968" y="2776200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40" name="Ορθογώνιο 39"/>
          <p:cNvSpPr/>
          <p:nvPr/>
        </p:nvSpPr>
        <p:spPr>
          <a:xfrm>
            <a:off x="4655041" y="2776200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41" name="Ορθογώνιο 40"/>
          <p:cNvSpPr/>
          <p:nvPr/>
        </p:nvSpPr>
        <p:spPr>
          <a:xfrm>
            <a:off x="4511025" y="2992224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42" name="Ορθογώνιο 41"/>
          <p:cNvSpPr/>
          <p:nvPr/>
        </p:nvSpPr>
        <p:spPr>
          <a:xfrm>
            <a:off x="7812360" y="3073524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43" name="Ορθογώνιο 42"/>
          <p:cNvSpPr/>
          <p:nvPr/>
        </p:nvSpPr>
        <p:spPr>
          <a:xfrm>
            <a:off x="8039417" y="2848208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44" name="Ορθογώνιο 43"/>
          <p:cNvSpPr/>
          <p:nvPr/>
        </p:nvSpPr>
        <p:spPr>
          <a:xfrm>
            <a:off x="7668344" y="2857500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45" name="Ορθογώνιο 44"/>
          <p:cNvSpPr/>
          <p:nvPr/>
        </p:nvSpPr>
        <p:spPr>
          <a:xfrm>
            <a:off x="7740352" y="2629406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46" name="Ορθογώνιο 45"/>
          <p:cNvSpPr/>
          <p:nvPr/>
        </p:nvSpPr>
        <p:spPr>
          <a:xfrm>
            <a:off x="7943299" y="2632184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052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10.Σχέδιο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00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307258" y="1408629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 </a:t>
            </a:r>
            <a:r>
              <a:rPr lang="en-US" sz="3200" dirty="0" smtClean="0"/>
              <a:t>– H</a:t>
            </a:r>
            <a:endParaRPr lang="el-GR" sz="3200" dirty="0"/>
          </a:p>
        </p:txBody>
      </p:sp>
      <p:sp>
        <p:nvSpPr>
          <p:cNvPr id="4" name="Ορθογώνιο 3"/>
          <p:cNvSpPr/>
          <p:nvPr/>
        </p:nvSpPr>
        <p:spPr>
          <a:xfrm>
            <a:off x="1116239" y="1408629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endParaRPr lang="el-GR" sz="3200" baseline="-25000" dirty="0"/>
          </a:p>
        </p:txBody>
      </p:sp>
      <p:sp>
        <p:nvSpPr>
          <p:cNvPr id="5" name="Ορθογώνιο 4"/>
          <p:cNvSpPr/>
          <p:nvPr/>
        </p:nvSpPr>
        <p:spPr>
          <a:xfrm>
            <a:off x="979984" y="2493104"/>
            <a:ext cx="853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endParaRPr lang="el-GR" sz="3200" dirty="0"/>
          </a:p>
        </p:txBody>
      </p:sp>
      <p:sp>
        <p:nvSpPr>
          <p:cNvPr id="6" name="Ορθογώνιο 5"/>
          <p:cNvSpPr/>
          <p:nvPr/>
        </p:nvSpPr>
        <p:spPr>
          <a:xfrm>
            <a:off x="3003511" y="2493104"/>
            <a:ext cx="1845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 – O – H </a:t>
            </a:r>
            <a:endParaRPr lang="el-GR" sz="3200" dirty="0"/>
          </a:p>
        </p:txBody>
      </p:sp>
      <p:sp>
        <p:nvSpPr>
          <p:cNvPr id="7" name="Ορθογώνιο 6"/>
          <p:cNvSpPr/>
          <p:nvPr/>
        </p:nvSpPr>
        <p:spPr>
          <a:xfrm>
            <a:off x="3584752" y="2305660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3787699" y="2308438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3574639" y="2849323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3777586" y="2852101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3135904" y="3525479"/>
            <a:ext cx="1837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 – </a:t>
            </a:r>
            <a:r>
              <a:rPr lang="en-US" sz="3200" dirty="0" smtClean="0"/>
              <a:t>N </a:t>
            </a:r>
            <a:r>
              <a:rPr lang="en-US" sz="3200" dirty="0"/>
              <a:t>– H</a:t>
            </a:r>
            <a:r>
              <a:rPr lang="en-US" sz="3200" dirty="0" smtClean="0"/>
              <a:t> </a:t>
            </a:r>
            <a:endParaRPr lang="el-GR" sz="3200" dirty="0"/>
          </a:p>
        </p:txBody>
      </p:sp>
      <p:sp>
        <p:nvSpPr>
          <p:cNvPr id="12" name="Ορθογώνιο 11"/>
          <p:cNvSpPr/>
          <p:nvPr/>
        </p:nvSpPr>
        <p:spPr>
          <a:xfrm>
            <a:off x="3829153" y="4014192"/>
            <a:ext cx="4090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 Ι</a:t>
            </a:r>
          </a:p>
          <a:p>
            <a:r>
              <a:rPr lang="en-US" sz="2800" dirty="0" smtClean="0"/>
              <a:t>H</a:t>
            </a:r>
            <a:endParaRPr lang="el-GR" sz="2800" dirty="0"/>
          </a:p>
        </p:txBody>
      </p:sp>
      <p:sp>
        <p:nvSpPr>
          <p:cNvPr id="13" name="Ορθογώνιο 12"/>
          <p:cNvSpPr/>
          <p:nvPr/>
        </p:nvSpPr>
        <p:spPr>
          <a:xfrm>
            <a:off x="3757145" y="3385284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14" name="Ορθογώνιο 13"/>
          <p:cNvSpPr/>
          <p:nvPr/>
        </p:nvSpPr>
        <p:spPr>
          <a:xfrm>
            <a:off x="3960092" y="3388062"/>
            <a:ext cx="27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×</a:t>
            </a:r>
            <a:endParaRPr lang="el-GR" dirty="0"/>
          </a:p>
        </p:txBody>
      </p:sp>
      <p:sp>
        <p:nvSpPr>
          <p:cNvPr id="15" name="Ορθογώνιο 14"/>
          <p:cNvSpPr/>
          <p:nvPr/>
        </p:nvSpPr>
        <p:spPr>
          <a:xfrm>
            <a:off x="1062601" y="3649588"/>
            <a:ext cx="845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NH</a:t>
            </a:r>
            <a:r>
              <a:rPr lang="en-US" sz="3200" baseline="-25000" dirty="0"/>
              <a:t>3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6154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err="1" smtClean="0"/>
              <a:t>Ετεροπολικός</a:t>
            </a:r>
            <a:r>
              <a:rPr lang="el-GR" dirty="0" smtClean="0"/>
              <a:t> ή ιοντικός δεσμός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err="1" smtClean="0"/>
              <a:t>NaCl</a:t>
            </a:r>
            <a:r>
              <a:rPr lang="en-US" dirty="0" smtClean="0"/>
              <a:t>			Na → Na</a:t>
            </a:r>
            <a:r>
              <a:rPr lang="en-US" baseline="30000" dirty="0" smtClean="0"/>
              <a:t>+</a:t>
            </a:r>
            <a:r>
              <a:rPr lang="en-US" dirty="0" smtClean="0"/>
              <a:t> + e</a:t>
            </a:r>
            <a:r>
              <a:rPr lang="en-US" baseline="30000" dirty="0" smtClean="0"/>
              <a:t>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Cl + e</a:t>
            </a:r>
            <a:r>
              <a:rPr lang="en-US" baseline="30000" dirty="0" smtClean="0"/>
              <a:t>-</a:t>
            </a:r>
            <a:r>
              <a:rPr lang="en-US" dirty="0" smtClean="0"/>
              <a:t> → Cl</a:t>
            </a:r>
            <a:r>
              <a:rPr lang="en-US" baseline="30000" dirty="0" smtClean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787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13.Σχέδιο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4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14.Διαφάνεια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33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Χημικός δεσμός, μοριακές </a:t>
            </a:r>
            <a:r>
              <a:rPr lang="el-GR" sz="2800" dirty="0" smtClean="0"/>
              <a:t>απεικονίσεις</a:t>
            </a:r>
            <a:endParaRPr lang="en-US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15.Διαφάνεια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62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16.Διαφάνεια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254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Cl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Cl</a:t>
            </a:r>
            <a:r>
              <a:rPr lang="en-US" baseline="30000" dirty="0" smtClean="0"/>
              <a:t>-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 – </a:t>
            </a: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– </a:t>
            </a:r>
            <a:r>
              <a:rPr lang="en-US" dirty="0" smtClean="0"/>
              <a:t>Cl</a:t>
            </a:r>
            <a:r>
              <a:rPr lang="en-US" baseline="30000" dirty="0" smtClean="0"/>
              <a:t>-</a:t>
            </a:r>
            <a:r>
              <a:rPr lang="en-US" dirty="0"/>
              <a:t> – Na</a:t>
            </a:r>
            <a:r>
              <a:rPr lang="en-US" baseline="30000" dirty="0"/>
              <a:t>+</a:t>
            </a:r>
            <a:r>
              <a:rPr lang="en-US" dirty="0"/>
              <a:t> </a:t>
            </a:r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611560" y="1345332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</a:t>
            </a:r>
            <a:endParaRPr lang="el-GR" sz="2800" dirty="0"/>
          </a:p>
        </p:txBody>
      </p:sp>
      <p:sp>
        <p:nvSpPr>
          <p:cNvPr id="5" name="Ορθογώνιο 4"/>
          <p:cNvSpPr/>
          <p:nvPr/>
        </p:nvSpPr>
        <p:spPr>
          <a:xfrm>
            <a:off x="1547664" y="1345332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</a:t>
            </a:r>
            <a:endParaRPr lang="el-GR" sz="2800" dirty="0"/>
          </a:p>
        </p:txBody>
      </p:sp>
      <p:sp>
        <p:nvSpPr>
          <p:cNvPr id="6" name="Ορθογώνιο 5"/>
          <p:cNvSpPr/>
          <p:nvPr/>
        </p:nvSpPr>
        <p:spPr>
          <a:xfrm>
            <a:off x="2433372" y="1345332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</a:t>
            </a:r>
            <a:endParaRPr lang="el-GR" sz="2800" dirty="0"/>
          </a:p>
        </p:txBody>
      </p:sp>
      <p:sp>
        <p:nvSpPr>
          <p:cNvPr id="7" name="Ορθογώνιο 6"/>
          <p:cNvSpPr/>
          <p:nvPr/>
        </p:nvSpPr>
        <p:spPr>
          <a:xfrm>
            <a:off x="3369476" y="1345332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</a:t>
            </a:r>
            <a:endParaRPr lang="el-GR" sz="2800" dirty="0"/>
          </a:p>
        </p:txBody>
      </p:sp>
      <p:sp>
        <p:nvSpPr>
          <p:cNvPr id="8" name="Ορθογώνιο 7"/>
          <p:cNvSpPr/>
          <p:nvPr/>
        </p:nvSpPr>
        <p:spPr>
          <a:xfrm>
            <a:off x="611560" y="2118256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</a:t>
            </a:r>
            <a:endParaRPr lang="el-GR" sz="2800" dirty="0"/>
          </a:p>
        </p:txBody>
      </p:sp>
      <p:sp>
        <p:nvSpPr>
          <p:cNvPr id="9" name="Ορθογώνιο 8"/>
          <p:cNvSpPr/>
          <p:nvPr/>
        </p:nvSpPr>
        <p:spPr>
          <a:xfrm>
            <a:off x="1547664" y="2118256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</a:t>
            </a:r>
            <a:endParaRPr lang="el-GR" sz="2800" dirty="0"/>
          </a:p>
        </p:txBody>
      </p:sp>
      <p:sp>
        <p:nvSpPr>
          <p:cNvPr id="10" name="Ορθογώνιο 9"/>
          <p:cNvSpPr/>
          <p:nvPr/>
        </p:nvSpPr>
        <p:spPr>
          <a:xfrm>
            <a:off x="2433372" y="2118256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</a:t>
            </a:r>
            <a:endParaRPr lang="el-GR" sz="2800" dirty="0"/>
          </a:p>
        </p:txBody>
      </p:sp>
      <p:sp>
        <p:nvSpPr>
          <p:cNvPr id="11" name="Ορθογώνιο 10"/>
          <p:cNvSpPr/>
          <p:nvPr/>
        </p:nvSpPr>
        <p:spPr>
          <a:xfrm>
            <a:off x="3369476" y="2118256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48741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Σελίδες: </a:t>
            </a:r>
            <a:r>
              <a:rPr lang="el-GR" sz="1400" dirty="0"/>
              <a:t>65-80</a:t>
            </a:r>
            <a:r>
              <a:rPr lang="el-GR" sz="1400" dirty="0" smtClean="0"/>
              <a:t>*, 41-58#, 77-89!, 29-35^</a:t>
            </a:r>
          </a:p>
          <a:p>
            <a:pPr marL="0" indent="0">
              <a:buNone/>
            </a:pPr>
            <a:endParaRPr lang="el-GR" sz="1400" dirty="0"/>
          </a:p>
          <a:p>
            <a:r>
              <a:rPr lang="el-GR" sz="1400" dirty="0" smtClean="0"/>
              <a:t>*</a:t>
            </a:r>
            <a:r>
              <a:rPr lang="el-GR" sz="1400" dirty="0"/>
              <a:t>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smtClean="0"/>
              <a:t>Άρτα,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Χημικός δεσμός, μοριακές απεικονίσεις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Σκοπός της ενότητας είναι οι φοιτητές να κατανοήσουν την έννοια του χημικού δεσμού και των μοριακών απεικονίσεων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01.Διαφάνεια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t="14490" r="18478" b="19784"/>
          <a:stretch/>
        </p:blipFill>
        <p:spPr>
          <a:xfrm>
            <a:off x="251521" y="1333500"/>
            <a:ext cx="5616624" cy="2817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8"/>
          <p:cNvSpPr txBox="1">
            <a:spLocks/>
          </p:cNvSpPr>
          <p:nvPr/>
        </p:nvSpPr>
        <p:spPr>
          <a:xfrm>
            <a:off x="5868144" y="1417340"/>
            <a:ext cx="2818656" cy="37716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Τα στοιχεία του </a:t>
            </a:r>
            <a:r>
              <a:rPr lang="en-US" sz="2400" dirty="0" smtClean="0"/>
              <a:t>Group 14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Από αριστερά στα δεξιά:</a:t>
            </a:r>
            <a:r>
              <a:rPr lang="en-US" sz="2400" dirty="0" smtClean="0"/>
              <a:t> Carbon, silicon, germanium, tin</a:t>
            </a:r>
            <a:endParaRPr lang="en-US" sz="2400" dirty="0"/>
          </a:p>
          <a:p>
            <a:endParaRPr lang="en-US" sz="1800" dirty="0" smtClean="0"/>
          </a:p>
          <a:p>
            <a:r>
              <a:rPr lang="el-GR" sz="1800" dirty="0" smtClean="0"/>
              <a:t>Εικόνα από </a:t>
            </a:r>
            <a:r>
              <a:rPr lang="en-US" sz="1800" dirty="0" smtClean="0"/>
              <a:t>Atkins and Jones, Molecules, Matter and change.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edition, WH Freeman, NY.</a:t>
            </a:r>
          </a:p>
          <a:p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392052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02.Διαφάνεια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t="15791" r="20647" b="19185"/>
          <a:stretch/>
        </p:blipFill>
        <p:spPr>
          <a:xfrm>
            <a:off x="-5807" y="1417340"/>
            <a:ext cx="5873951" cy="27871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8"/>
          <p:cNvSpPr txBox="1">
            <a:spLocks/>
          </p:cNvSpPr>
          <p:nvPr/>
        </p:nvSpPr>
        <p:spPr>
          <a:xfrm>
            <a:off x="5868144" y="1333500"/>
            <a:ext cx="2818656" cy="40442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Τα στοιχεία του </a:t>
            </a:r>
            <a:r>
              <a:rPr lang="en-US" sz="2400" dirty="0" smtClean="0"/>
              <a:t>Group 1</a:t>
            </a:r>
            <a:r>
              <a:rPr lang="el-GR" sz="2400" dirty="0" smtClean="0"/>
              <a:t>6.</a:t>
            </a:r>
            <a:endParaRPr lang="en-US" sz="2400" dirty="0" smtClean="0"/>
          </a:p>
          <a:p>
            <a:r>
              <a:rPr lang="el-GR" sz="2400" dirty="0"/>
              <a:t>Από αριστερά στα δεξιά</a:t>
            </a:r>
            <a:r>
              <a:rPr lang="el-GR" sz="2400" dirty="0" smtClean="0"/>
              <a:t>:</a:t>
            </a:r>
            <a:r>
              <a:rPr lang="en-US" sz="2400" dirty="0" smtClean="0"/>
              <a:t> oxygen, sulfur, selenium and tellurium</a:t>
            </a:r>
          </a:p>
          <a:p>
            <a:r>
              <a:rPr lang="el-GR" sz="2400" dirty="0" smtClean="0"/>
              <a:t>Υπάρχει τάση από το αμέταλλο στο μέταλλο</a:t>
            </a:r>
          </a:p>
          <a:p>
            <a:endParaRPr lang="el-GR" sz="1900" dirty="0" smtClean="0"/>
          </a:p>
          <a:p>
            <a:r>
              <a:rPr lang="el-GR" sz="1900" dirty="0" smtClean="0"/>
              <a:t>Εικόνα </a:t>
            </a:r>
            <a:r>
              <a:rPr lang="el-GR" sz="1900" dirty="0"/>
              <a:t>από </a:t>
            </a:r>
            <a:r>
              <a:rPr lang="en-US" sz="1900" dirty="0"/>
              <a:t>Atkins and Jones, Molecules, Matter and change. 3</a:t>
            </a:r>
            <a:r>
              <a:rPr lang="en-US" sz="1900" baseline="30000" dirty="0"/>
              <a:t>rd</a:t>
            </a:r>
            <a:r>
              <a:rPr lang="en-US" sz="1900" dirty="0"/>
              <a:t> edition, WH Freeman, NY.</a:t>
            </a:r>
          </a:p>
          <a:p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2924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03.Διαφάνεια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5" r="32059"/>
          <a:stretch/>
        </p:blipFill>
        <p:spPr>
          <a:xfrm>
            <a:off x="0" y="1568823"/>
            <a:ext cx="6212541" cy="3431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8"/>
          <p:cNvSpPr txBox="1">
            <a:spLocks/>
          </p:cNvSpPr>
          <p:nvPr/>
        </p:nvSpPr>
        <p:spPr>
          <a:xfrm>
            <a:off x="6227385" y="1129308"/>
            <a:ext cx="2818656" cy="40442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Τα στοιχεία της τετάρτης περιόδου.</a:t>
            </a:r>
            <a:endParaRPr lang="en-US" sz="2400" dirty="0" smtClean="0"/>
          </a:p>
          <a:p>
            <a:r>
              <a:rPr lang="el-GR" sz="2400" dirty="0" smtClean="0"/>
              <a:t>Πάνω γραμμή: </a:t>
            </a:r>
            <a:r>
              <a:rPr lang="en-US" sz="2400" dirty="0" smtClean="0"/>
              <a:t>scandium, titanium, vanadium, chromium and manganese</a:t>
            </a:r>
          </a:p>
          <a:p>
            <a:r>
              <a:rPr lang="el-GR" sz="2400" dirty="0" smtClean="0"/>
              <a:t>Κάτω γραμμή: </a:t>
            </a:r>
            <a:r>
              <a:rPr lang="en-US" sz="2400" dirty="0" smtClean="0"/>
              <a:t>iron, cobalt, nickel, copper and zinc</a:t>
            </a:r>
            <a:endParaRPr lang="el-GR" sz="2400" dirty="0" smtClean="0"/>
          </a:p>
          <a:p>
            <a:endParaRPr lang="el-GR" sz="1900" dirty="0" smtClean="0"/>
          </a:p>
          <a:p>
            <a:r>
              <a:rPr lang="el-GR" sz="1900" dirty="0" smtClean="0"/>
              <a:t>Εικόνα </a:t>
            </a:r>
            <a:r>
              <a:rPr lang="el-GR" sz="1900" dirty="0"/>
              <a:t>από </a:t>
            </a:r>
            <a:r>
              <a:rPr lang="en-US" sz="1900" dirty="0"/>
              <a:t>Atkins and Jones, Molecules, Matter and change. 3</a:t>
            </a:r>
            <a:r>
              <a:rPr lang="en-US" sz="1900" baseline="30000" dirty="0"/>
              <a:t>rd</a:t>
            </a:r>
            <a:r>
              <a:rPr lang="en-US" sz="1900" dirty="0"/>
              <a:t> edition, WH Freeman, NY.</a:t>
            </a:r>
          </a:p>
          <a:p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95688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Χημικός δεσμός</a:t>
            </a:r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O, NH</a:t>
            </a:r>
            <a:r>
              <a:rPr lang="en-US" baseline="-25000" dirty="0" smtClean="0"/>
              <a:t>3</a:t>
            </a:r>
            <a:r>
              <a:rPr lang="en-US" dirty="0" smtClean="0"/>
              <a:t>, CH</a:t>
            </a:r>
            <a:r>
              <a:rPr lang="en-US" baseline="-25000" dirty="0" smtClean="0"/>
              <a:t>4</a:t>
            </a:r>
            <a:r>
              <a:rPr lang="en-US" dirty="0" smtClean="0"/>
              <a:t>, CO</a:t>
            </a:r>
            <a:r>
              <a:rPr lang="en-US" baseline="-25000" dirty="0" smtClean="0"/>
              <a:t>2</a:t>
            </a:r>
            <a:r>
              <a:rPr lang="en-US" dirty="0" smtClean="0"/>
              <a:t>,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, NH</a:t>
            </a:r>
            <a:r>
              <a:rPr lang="en-US" baseline="-25000" dirty="0" smtClean="0"/>
              <a:t>4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endParaRPr lang="el-GR" baseline="-25000" dirty="0"/>
          </a:p>
        </p:txBody>
      </p:sp>
    </p:spTree>
    <p:extLst>
      <p:ext uri="{BB962C8B-B14F-4D97-AF65-F5344CB8AC3E}">
        <p14:creationId xmlns:p14="http://schemas.microsoft.com/office/powerpoint/2010/main" val="259171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1226</TotalTime>
  <Words>726</Words>
  <Application>Microsoft Office PowerPoint</Application>
  <PresentationFormat>Προβολή στην οθόνη (16:10)</PresentationFormat>
  <Paragraphs>171</Paragraphs>
  <Slides>28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Σκοποί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164</cp:revision>
  <dcterms:created xsi:type="dcterms:W3CDTF">2012-09-06T09:03:05Z</dcterms:created>
  <dcterms:modified xsi:type="dcterms:W3CDTF">2015-10-25T15:32:53Z</dcterms:modified>
</cp:coreProperties>
</file>