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89" r:id="rId3"/>
    <p:sldId id="257" r:id="rId4"/>
    <p:sldId id="259" r:id="rId5"/>
    <p:sldId id="261" r:id="rId6"/>
    <p:sldId id="303" r:id="rId7"/>
    <p:sldId id="304" r:id="rId8"/>
    <p:sldId id="302" r:id="rId9"/>
    <p:sldId id="305" r:id="rId10"/>
    <p:sldId id="306" r:id="rId11"/>
    <p:sldId id="301" r:id="rId12"/>
    <p:sldId id="300" r:id="rId13"/>
    <p:sldId id="299" r:id="rId14"/>
    <p:sldId id="298" r:id="rId15"/>
    <p:sldId id="308" r:id="rId16"/>
    <p:sldId id="307" r:id="rId17"/>
    <p:sldId id="310" r:id="rId18"/>
    <p:sldId id="309" r:id="rId19"/>
    <p:sldId id="296" r:id="rId20"/>
    <p:sldId id="311" r:id="rId21"/>
    <p:sldId id="312" r:id="rId22"/>
    <p:sldId id="313" r:id="rId23"/>
    <p:sldId id="314" r:id="rId24"/>
    <p:sldId id="315" r:id="rId25"/>
    <p:sldId id="316" r:id="rId26"/>
    <p:sldId id="317" r:id="rId27"/>
    <p:sldId id="318" r:id="rId28"/>
    <p:sldId id="319" r:id="rId29"/>
    <p:sldId id="291" r:id="rId30"/>
    <p:sldId id="292" r:id="rId31"/>
    <p:sldId id="293" r:id="rId32"/>
    <p:sldId id="294" r:id="rId33"/>
    <p:sldId id="295" r:id="rId34"/>
    <p:sldId id="280" r:id="rId35"/>
  </p:sldIdLst>
  <p:sldSz cx="9144000" cy="5715000" type="screen16x10"/>
  <p:notesSz cx="6858000" cy="9144000"/>
  <p:custDataLst>
    <p:tags r:id="rId3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6" d="100"/>
          <a:sy n="106" d="100"/>
        </p:scale>
        <p:origin x="-210"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06/03/2016</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6/3/2016</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32</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33</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elte.org.g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Μηχανογραφημένη Λογιστική Ι</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400" b="1" dirty="0" smtClean="0"/>
              <a:t>Το Λογιστικό Κύκλωμα</a:t>
            </a:r>
          </a:p>
          <a:p>
            <a:r>
              <a:rPr lang="el-GR" sz="2800" b="1" dirty="0" smtClean="0"/>
              <a:t>Χύτης Ευάγγελος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889096BA-B04A-4853-9A62-8AE0AE197AC5}" type="slidenum">
              <a:rPr lang="el-GR"/>
              <a:pPr>
                <a:defRPr/>
              </a:pPr>
              <a:t>10</a:t>
            </a:fld>
            <a:endParaRPr lang="el-GR"/>
          </a:p>
        </p:txBody>
      </p:sp>
      <p:sp>
        <p:nvSpPr>
          <p:cNvPr id="135170" name="Rectangle 2"/>
          <p:cNvSpPr>
            <a:spLocks noGrp="1" noChangeArrowheads="1"/>
          </p:cNvSpPr>
          <p:nvPr>
            <p:ph type="title"/>
          </p:nvPr>
        </p:nvSpPr>
        <p:spPr/>
        <p:txBody>
          <a:bodyPr>
            <a:noAutofit/>
          </a:bodyPr>
          <a:lstStyle/>
          <a:p>
            <a:pPr eaLnBrk="1" hangingPunct="1">
              <a:defRPr/>
            </a:pPr>
            <a:r>
              <a:rPr lang="el-GR" sz="4000" dirty="0" smtClean="0"/>
              <a:t>Λογιστικό Υποσύστημα &amp; Υποσύστημα διαχείρισης</a:t>
            </a:r>
          </a:p>
        </p:txBody>
      </p:sp>
      <p:sp>
        <p:nvSpPr>
          <p:cNvPr id="135171" name="Rectangle 3"/>
          <p:cNvSpPr>
            <a:spLocks noGrp="1" noChangeArrowheads="1"/>
          </p:cNvSpPr>
          <p:nvPr>
            <p:ph type="body" sz="half" idx="1"/>
          </p:nvPr>
        </p:nvSpPr>
        <p:spPr>
          <a:xfrm>
            <a:off x="107504" y="1587500"/>
            <a:ext cx="4383534" cy="2278112"/>
          </a:xfrm>
        </p:spPr>
        <p:txBody>
          <a:bodyPr/>
          <a:lstStyle/>
          <a:p>
            <a:pPr eaLnBrk="1" hangingPunct="1">
              <a:defRPr/>
            </a:pPr>
            <a:r>
              <a:rPr lang="el-GR" sz="2000" dirty="0" smtClean="0"/>
              <a:t>Λογιστικό Υποσύστημα</a:t>
            </a:r>
          </a:p>
          <a:p>
            <a:pPr lvl="1" eaLnBrk="1" hangingPunct="1">
              <a:defRPr/>
            </a:pPr>
            <a:r>
              <a:rPr lang="el-GR" sz="1800" dirty="0" smtClean="0"/>
              <a:t>Διοικητικής Λογιστικής</a:t>
            </a:r>
            <a:endParaRPr lang="en-US" sz="1800" dirty="0" smtClean="0"/>
          </a:p>
          <a:p>
            <a:pPr lvl="1" eaLnBrk="1" hangingPunct="1">
              <a:defRPr/>
            </a:pPr>
            <a:r>
              <a:rPr lang="el-GR" sz="1800" dirty="0" smtClean="0"/>
              <a:t>Χρηματοοικονομικής Λογιστικής</a:t>
            </a:r>
          </a:p>
          <a:p>
            <a:pPr lvl="2" eaLnBrk="1" hangingPunct="1">
              <a:defRPr/>
            </a:pPr>
            <a:r>
              <a:rPr lang="el-GR" sz="1600" dirty="0" smtClean="0"/>
              <a:t>Τις διαδικασίες του Λογιστικού Κυκλώματος</a:t>
            </a:r>
          </a:p>
          <a:p>
            <a:pPr lvl="2" eaLnBrk="1" hangingPunct="1">
              <a:defRPr/>
            </a:pPr>
            <a:r>
              <a:rPr lang="el-GR" sz="1600" dirty="0" smtClean="0"/>
              <a:t>Π.χ. Ημερολόγια, Βιβλία, Παραστατικά, Χρέωση πίστωση</a:t>
            </a:r>
          </a:p>
        </p:txBody>
      </p:sp>
      <p:sp>
        <p:nvSpPr>
          <p:cNvPr id="135172" name="Rectangle 4"/>
          <p:cNvSpPr>
            <a:spLocks noGrp="1" noChangeArrowheads="1"/>
          </p:cNvSpPr>
          <p:nvPr>
            <p:ph type="body" sz="half" idx="2"/>
          </p:nvPr>
        </p:nvSpPr>
        <p:spPr>
          <a:xfrm>
            <a:off x="4139952" y="1587500"/>
            <a:ext cx="4546849" cy="3646264"/>
          </a:xfrm>
        </p:spPr>
        <p:txBody>
          <a:bodyPr>
            <a:normAutofit/>
          </a:bodyPr>
          <a:lstStyle/>
          <a:p>
            <a:pPr eaLnBrk="1" hangingPunct="1">
              <a:defRPr/>
            </a:pPr>
            <a:r>
              <a:rPr lang="el-GR" sz="2000" dirty="0" smtClean="0"/>
              <a:t>Σύστημα Διαχείρισης</a:t>
            </a:r>
          </a:p>
          <a:p>
            <a:pPr lvl="1" eaLnBrk="1" hangingPunct="1">
              <a:defRPr/>
            </a:pPr>
            <a:r>
              <a:rPr lang="el-GR" sz="1800" dirty="0" smtClean="0"/>
              <a:t>Διαχείριση δεδομένων για οτιδήποτε ενδιαφέρει την επιχείρηση</a:t>
            </a:r>
          </a:p>
          <a:p>
            <a:pPr lvl="2" eaLnBrk="1" hangingPunct="1">
              <a:defRPr/>
            </a:pPr>
            <a:r>
              <a:rPr lang="el-GR" sz="1600" dirty="0" smtClean="0"/>
              <a:t>Υποσυστήματα διαχείρισης</a:t>
            </a:r>
          </a:p>
          <a:p>
            <a:pPr lvl="3" eaLnBrk="1" hangingPunct="1">
              <a:defRPr/>
            </a:pPr>
            <a:r>
              <a:rPr lang="el-GR" sz="1400" dirty="0" smtClean="0"/>
              <a:t>Πωλήσεων</a:t>
            </a:r>
          </a:p>
          <a:p>
            <a:pPr lvl="3" eaLnBrk="1" hangingPunct="1">
              <a:defRPr/>
            </a:pPr>
            <a:r>
              <a:rPr lang="el-GR" sz="1400" dirty="0" smtClean="0"/>
              <a:t>Αγορών</a:t>
            </a:r>
          </a:p>
          <a:p>
            <a:pPr lvl="3" eaLnBrk="1" hangingPunct="1">
              <a:defRPr/>
            </a:pPr>
            <a:r>
              <a:rPr lang="el-GR" sz="1400" dirty="0" smtClean="0"/>
              <a:t>Παραγωγής</a:t>
            </a:r>
          </a:p>
          <a:p>
            <a:pPr lvl="3" eaLnBrk="1" hangingPunct="1">
              <a:defRPr/>
            </a:pPr>
            <a:r>
              <a:rPr lang="el-GR" sz="1400" dirty="0" smtClean="0"/>
              <a:t>Παγίων</a:t>
            </a:r>
          </a:p>
          <a:p>
            <a:pPr lvl="3" eaLnBrk="1" hangingPunct="1">
              <a:defRPr/>
            </a:pPr>
            <a:r>
              <a:rPr lang="el-GR" sz="1400" dirty="0" smtClean="0"/>
              <a:t>Απαιτήσεων</a:t>
            </a:r>
          </a:p>
          <a:p>
            <a:pPr lvl="3" eaLnBrk="1" hangingPunct="1">
              <a:defRPr/>
            </a:pPr>
            <a:r>
              <a:rPr lang="el-GR" sz="1400" dirty="0" smtClean="0"/>
              <a:t>Υποχρεώσεων</a:t>
            </a:r>
          </a:p>
          <a:p>
            <a:pPr lvl="3" eaLnBrk="1" hangingPunct="1">
              <a:defRPr/>
            </a:pPr>
            <a:r>
              <a:rPr lang="el-GR" sz="1400" dirty="0" smtClean="0"/>
              <a:t>Χρεογράφων</a:t>
            </a:r>
          </a:p>
          <a:p>
            <a:pPr lvl="3" eaLnBrk="1" hangingPunct="1">
              <a:defRPr/>
            </a:pPr>
            <a:r>
              <a:rPr lang="el-GR" sz="1400" dirty="0" smtClean="0"/>
              <a:t>Χρηματοδότησης</a:t>
            </a:r>
          </a:p>
          <a:p>
            <a:pPr lvl="3" eaLnBrk="1" hangingPunct="1">
              <a:defRPr/>
            </a:pPr>
            <a:r>
              <a:rPr lang="el-GR" sz="1400" dirty="0" smtClean="0"/>
              <a:t>Μισθοδοσίας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Προσοχή!!!!!</a:t>
            </a:r>
            <a:endParaRPr lang="en-US" sz="3600" dirty="0"/>
          </a:p>
        </p:txBody>
      </p:sp>
      <p:sp>
        <p:nvSpPr>
          <p:cNvPr id="3" name="2 - Θέση περιεχομένου"/>
          <p:cNvSpPr>
            <a:spLocks noGrp="1"/>
          </p:cNvSpPr>
          <p:nvPr>
            <p:ph idx="1"/>
          </p:nvPr>
        </p:nvSpPr>
        <p:spPr/>
        <p:txBody>
          <a:bodyPr/>
          <a:lstStyle/>
          <a:p>
            <a:pPr>
              <a:defRPr/>
            </a:pPr>
            <a:r>
              <a:rPr lang="el-GR" dirty="0" smtClean="0"/>
              <a:t>Επιλογή των υποσυστημάτων διαχείρισης πρέπει να είναι σύμφωνη με τις ανάγκες σου….. </a:t>
            </a:r>
          </a:p>
          <a:p>
            <a:pPr lvl="1">
              <a:defRPr/>
            </a:pPr>
            <a:r>
              <a:rPr lang="el-GR" dirty="0" smtClean="0"/>
              <a:t>Είδος προϊόντων – εμπορευμάτων</a:t>
            </a:r>
          </a:p>
          <a:p>
            <a:pPr lvl="1">
              <a:defRPr/>
            </a:pPr>
            <a:r>
              <a:rPr lang="el-GR" dirty="0" smtClean="0"/>
              <a:t>Αριθμό προσωπικού &amp; είδος εργασίας που παρέχουν</a:t>
            </a:r>
          </a:p>
          <a:p>
            <a:pPr lvl="1">
              <a:defRPr/>
            </a:pPr>
            <a:r>
              <a:rPr lang="el-GR" dirty="0" smtClean="0"/>
              <a:t>Τρόπο συναλλαγής</a:t>
            </a:r>
          </a:p>
          <a:p>
            <a:pPr lvl="1">
              <a:defRPr/>
            </a:pPr>
            <a:endParaRPr lang="el-GR" dirty="0" smtClean="0"/>
          </a:p>
          <a:p>
            <a:pPr lvl="1">
              <a:defRPr/>
            </a:pPr>
            <a:endParaRPr lang="el-GR"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Καταχώρηση στο σύστημα των συναλλαγών</a:t>
            </a:r>
            <a:endParaRPr lang="en-US" dirty="0"/>
          </a:p>
        </p:txBody>
      </p:sp>
      <p:sp>
        <p:nvSpPr>
          <p:cNvPr id="3" name="2 - Θέση περιεχομένου"/>
          <p:cNvSpPr>
            <a:spLocks noGrp="1"/>
          </p:cNvSpPr>
          <p:nvPr>
            <p:ph idx="1"/>
          </p:nvPr>
        </p:nvSpPr>
        <p:spPr/>
        <p:txBody>
          <a:bodyPr/>
          <a:lstStyle/>
          <a:p>
            <a:pPr marL="609600" indent="-609600">
              <a:buFont typeface="Wingdings" pitchFamily="2" charset="2"/>
              <a:buAutoNum type="arabicPeriod"/>
              <a:defRPr/>
            </a:pPr>
            <a:r>
              <a:rPr lang="el-GR" dirty="0" smtClean="0"/>
              <a:t>… στο Λογιστικό Υποσύστημα</a:t>
            </a:r>
          </a:p>
          <a:p>
            <a:pPr marL="609600" indent="-609600">
              <a:buFont typeface="Wingdings" pitchFamily="2" charset="2"/>
              <a:buAutoNum type="arabicPeriod"/>
              <a:defRPr/>
            </a:pPr>
            <a:r>
              <a:rPr lang="el-GR" dirty="0" smtClean="0"/>
              <a:t>… πρώτα στα Υποσυστήματα Διαχείρισης και μετά στο Λογιστικό Υποσύστημα </a:t>
            </a:r>
          </a:p>
          <a:p>
            <a:pPr marL="1371600" lvl="2" indent="-457200">
              <a:defRPr/>
            </a:pPr>
            <a:r>
              <a:rPr lang="el-GR" dirty="0" smtClean="0"/>
              <a:t>Εξαρτάται από την </a:t>
            </a:r>
          </a:p>
          <a:p>
            <a:pPr marL="1752600" lvl="3" indent="-381000">
              <a:defRPr/>
            </a:pPr>
            <a:r>
              <a:rPr lang="el-GR" dirty="0" smtClean="0"/>
              <a:t>Ύπαρξη υποσυστημάτων διαχείρισης</a:t>
            </a:r>
          </a:p>
          <a:p>
            <a:pPr marL="1752600" lvl="3" indent="-381000">
              <a:defRPr/>
            </a:pPr>
            <a:r>
              <a:rPr lang="el-GR" dirty="0" smtClean="0"/>
              <a:t>Ευχρηστία των υποσυστημάτων διαχείρισης</a:t>
            </a:r>
          </a:p>
          <a:p>
            <a:pPr marL="1752600" lvl="3" indent="-381000">
              <a:defRPr/>
            </a:pPr>
            <a:r>
              <a:rPr lang="el-GR" dirty="0" smtClean="0"/>
              <a:t>Στυλ Διοίκησης και Προσωπικής Επιλογής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800" dirty="0" smtClean="0"/>
              <a:t>Καταχώρηση συναλλαγών μόνο στο Λογιστικό Υποσύστημα</a:t>
            </a:r>
            <a:endParaRPr lang="en-US" sz="3800" dirty="0"/>
          </a:p>
        </p:txBody>
      </p:sp>
      <p:sp>
        <p:nvSpPr>
          <p:cNvPr id="3" name="2 - Θέση περιεχομένου"/>
          <p:cNvSpPr>
            <a:spLocks noGrp="1"/>
          </p:cNvSpPr>
          <p:nvPr>
            <p:ph idx="1"/>
          </p:nvPr>
        </p:nvSpPr>
        <p:spPr>
          <a:xfrm>
            <a:off x="179512" y="1333500"/>
            <a:ext cx="8507288" cy="4116288"/>
          </a:xfrm>
        </p:spPr>
        <p:txBody>
          <a:bodyPr>
            <a:normAutofit fontScale="92500" lnSpcReduction="10000"/>
          </a:bodyPr>
          <a:lstStyle/>
          <a:p>
            <a:pPr>
              <a:lnSpc>
                <a:spcPct val="90000"/>
              </a:lnSpc>
              <a:defRPr/>
            </a:pPr>
            <a:r>
              <a:rPr lang="el-GR" sz="2400" dirty="0" smtClean="0">
                <a:latin typeface="+mj-lt"/>
              </a:rPr>
              <a:t>Αρχική καταχώρηση στο ημερολόγιο και </a:t>
            </a:r>
            <a:r>
              <a:rPr lang="el-GR" sz="2400" u="sng" dirty="0" smtClean="0">
                <a:latin typeface="+mj-lt"/>
              </a:rPr>
              <a:t>αυτόματη</a:t>
            </a:r>
            <a:r>
              <a:rPr lang="el-GR" sz="2400" dirty="0" smtClean="0">
                <a:latin typeface="+mj-lt"/>
              </a:rPr>
              <a:t> ενημέρωση των καθολικών</a:t>
            </a:r>
          </a:p>
          <a:p>
            <a:pPr lvl="1">
              <a:lnSpc>
                <a:spcPct val="90000"/>
              </a:lnSpc>
              <a:defRPr/>
            </a:pPr>
            <a:r>
              <a:rPr lang="el-GR" sz="2000" dirty="0" smtClean="0">
                <a:latin typeface="+mj-lt"/>
              </a:rPr>
              <a:t>Ο Κ.Β.Σ. υποχρεώνει ως προς </a:t>
            </a:r>
          </a:p>
          <a:p>
            <a:pPr lvl="3">
              <a:lnSpc>
                <a:spcPct val="90000"/>
              </a:lnSpc>
              <a:defRPr/>
            </a:pPr>
            <a:r>
              <a:rPr lang="el-GR" sz="1600" dirty="0" smtClean="0">
                <a:latin typeface="+mj-lt"/>
              </a:rPr>
              <a:t>Την ανάπτυξη κωδικών λογαριασμών σύμφωνα με το Ε.Γ.Λ.Σ. ή κλαδικά</a:t>
            </a:r>
          </a:p>
          <a:p>
            <a:pPr lvl="3">
              <a:lnSpc>
                <a:spcPct val="90000"/>
              </a:lnSpc>
              <a:defRPr/>
            </a:pPr>
            <a:r>
              <a:rPr lang="el-GR" sz="1600" dirty="0" smtClean="0">
                <a:latin typeface="+mj-lt"/>
              </a:rPr>
              <a:t>Τη δυνατότητα προσδιορισμού από το χρήστη των φορολογικών συντελεστών</a:t>
            </a:r>
          </a:p>
          <a:p>
            <a:pPr lvl="3">
              <a:lnSpc>
                <a:spcPct val="90000"/>
              </a:lnSpc>
              <a:defRPr/>
            </a:pPr>
            <a:r>
              <a:rPr lang="el-GR" sz="1600" dirty="0" smtClean="0">
                <a:latin typeface="+mj-lt"/>
              </a:rPr>
              <a:t>Αυτόματης ετήσιας προοδευτικής αρίθμησης του ημερολογίου</a:t>
            </a:r>
          </a:p>
          <a:p>
            <a:pPr lvl="3">
              <a:lnSpc>
                <a:spcPct val="90000"/>
              </a:lnSpc>
              <a:defRPr/>
            </a:pPr>
            <a:r>
              <a:rPr lang="el-GR" sz="1600" u="sng" dirty="0" smtClean="0">
                <a:latin typeface="+mj-lt"/>
              </a:rPr>
              <a:t>Διασφάλιση</a:t>
            </a:r>
            <a:r>
              <a:rPr lang="el-GR" sz="1600" dirty="0" smtClean="0">
                <a:latin typeface="+mj-lt"/>
              </a:rPr>
              <a:t> ενημέρωσης βιβλίων κάθε φορά που εκδίδεται ένα στοιχείο</a:t>
            </a:r>
          </a:p>
          <a:p>
            <a:pPr lvl="3">
              <a:lnSpc>
                <a:spcPct val="90000"/>
              </a:lnSpc>
              <a:defRPr/>
            </a:pPr>
            <a:r>
              <a:rPr lang="el-GR" sz="1600" dirty="0" smtClean="0">
                <a:latin typeface="+mj-lt"/>
              </a:rPr>
              <a:t>Ακύρωση εγγραφής με ειδικά ακυρωτικά στοιχεία</a:t>
            </a:r>
          </a:p>
          <a:p>
            <a:pPr lvl="3">
              <a:lnSpc>
                <a:spcPct val="90000"/>
              </a:lnSpc>
              <a:defRPr/>
            </a:pPr>
            <a:r>
              <a:rPr lang="el-GR" sz="1600" dirty="0" smtClean="0">
                <a:latin typeface="+mj-lt"/>
              </a:rPr>
              <a:t>Διαχωρισμού χρήσεων και εγγραφών προσαρμογής από τις εγγραφές του τελευταίου μήνα</a:t>
            </a:r>
          </a:p>
          <a:p>
            <a:pPr lvl="3">
              <a:lnSpc>
                <a:spcPct val="90000"/>
              </a:lnSpc>
              <a:defRPr/>
            </a:pPr>
            <a:r>
              <a:rPr lang="el-GR" sz="1600" dirty="0" smtClean="0">
                <a:latin typeface="+mj-lt"/>
              </a:rPr>
              <a:t>Αναπαραγωγής εγγράφων (τροποποίηση λογισμικού)</a:t>
            </a:r>
          </a:p>
          <a:p>
            <a:pPr lvl="3">
              <a:lnSpc>
                <a:spcPct val="90000"/>
              </a:lnSpc>
              <a:defRPr/>
            </a:pPr>
            <a:r>
              <a:rPr lang="el-GR" sz="1600" dirty="0" smtClean="0">
                <a:latin typeface="+mj-lt"/>
              </a:rPr>
              <a:t>Αυτόματων αθροίσεων</a:t>
            </a:r>
          </a:p>
          <a:p>
            <a:pPr>
              <a:buNone/>
            </a:pPr>
            <a:endParaRPr lang="en-US" dirty="0">
              <a:latin typeface="+mj-lt"/>
            </a:endParaRP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Καταχώρηση πρώτα στα Υποσυστήματα Διαχείρισης &amp; μετά στο Λογιστικό Υποσύστημα </a:t>
            </a:r>
            <a:endParaRPr lang="en-US" sz="2800" dirty="0"/>
          </a:p>
        </p:txBody>
      </p:sp>
      <p:sp>
        <p:nvSpPr>
          <p:cNvPr id="3" name="2 - Θέση περιεχομένου"/>
          <p:cNvSpPr>
            <a:spLocks noGrp="1"/>
          </p:cNvSpPr>
          <p:nvPr>
            <p:ph idx="1"/>
          </p:nvPr>
        </p:nvSpPr>
        <p:spPr>
          <a:xfrm>
            <a:off x="0" y="1333500"/>
            <a:ext cx="8686800" cy="4116288"/>
          </a:xfrm>
        </p:spPr>
        <p:txBody>
          <a:bodyPr>
            <a:normAutofit/>
          </a:bodyPr>
          <a:lstStyle/>
          <a:p>
            <a:pPr marL="609600" indent="-609600">
              <a:lnSpc>
                <a:spcPct val="90000"/>
              </a:lnSpc>
              <a:defRPr/>
            </a:pPr>
            <a:r>
              <a:rPr lang="el-GR" sz="2800" dirty="0" smtClean="0">
                <a:latin typeface="+mj-lt"/>
              </a:rPr>
              <a:t>Ο χρήστης εισάγει αρχικά τα στοιχεία στο υποσύστημα διαχείρισης και </a:t>
            </a:r>
          </a:p>
          <a:p>
            <a:pPr marL="609600" indent="-609600">
              <a:lnSpc>
                <a:spcPct val="90000"/>
              </a:lnSpc>
              <a:defRPr/>
            </a:pPr>
            <a:r>
              <a:rPr lang="el-GR" sz="2800" dirty="0" smtClean="0">
                <a:latin typeface="+mj-lt"/>
              </a:rPr>
              <a:t>Η ενημέρωση του Λογιστικού Κυκλώματος μπορεί ….</a:t>
            </a:r>
          </a:p>
          <a:p>
            <a:pPr marL="1371600" lvl="2" indent="-457200">
              <a:lnSpc>
                <a:spcPct val="90000"/>
              </a:lnSpc>
              <a:defRPr/>
            </a:pPr>
            <a:r>
              <a:rPr lang="el-GR" sz="2000" dirty="0" smtClean="0">
                <a:latin typeface="+mj-lt"/>
              </a:rPr>
              <a:t>να είναι αυτόματη για κάποιες ή όλες τις συναλλαγές (</a:t>
            </a:r>
            <a:r>
              <a:rPr lang="en-US" sz="2000" dirty="0" smtClean="0">
                <a:latin typeface="+mj-lt"/>
              </a:rPr>
              <a:t>real – time) </a:t>
            </a:r>
            <a:endParaRPr lang="el-GR" sz="2000" dirty="0" smtClean="0">
              <a:latin typeface="+mj-lt"/>
            </a:endParaRPr>
          </a:p>
          <a:p>
            <a:pPr marL="1752600" lvl="3" indent="-381000">
              <a:lnSpc>
                <a:spcPct val="90000"/>
              </a:lnSpc>
              <a:defRPr/>
            </a:pPr>
            <a:r>
              <a:rPr lang="el-GR" sz="1800" dirty="0" smtClean="0">
                <a:latin typeface="+mj-lt"/>
              </a:rPr>
              <a:t>στο λογισμικό έχουν ήδη δημιουργηθεί διασυνδέσεις</a:t>
            </a:r>
            <a:endParaRPr lang="en-US" sz="1800" dirty="0" smtClean="0">
              <a:latin typeface="+mj-lt"/>
            </a:endParaRPr>
          </a:p>
          <a:p>
            <a:pPr marL="1752600" lvl="3" indent="-381000">
              <a:lnSpc>
                <a:spcPct val="90000"/>
              </a:lnSpc>
              <a:defRPr/>
            </a:pPr>
            <a:r>
              <a:rPr lang="el-GR" sz="1800" dirty="0" smtClean="0">
                <a:latin typeface="+mj-lt"/>
              </a:rPr>
              <a:t>….ή δίνεται στο χρήστη η δυνατότητα να δημιουργεί αυτόματες διασυνδέσεις </a:t>
            </a:r>
          </a:p>
          <a:p>
            <a:pPr marL="1371600" lvl="2" indent="-457200">
              <a:lnSpc>
                <a:spcPct val="90000"/>
              </a:lnSpc>
              <a:defRPr/>
            </a:pPr>
            <a:r>
              <a:rPr lang="el-GR" sz="2000" dirty="0" smtClean="0">
                <a:latin typeface="+mj-lt"/>
              </a:rPr>
              <a:t>να γίνεται ύστερα από έγκριση – εξουσιοδότηση με τα στοιχεία που έχουν περαστεί στα υποσυστήματα διαχείρισης (</a:t>
            </a:r>
            <a:r>
              <a:rPr lang="en-US" sz="2000" dirty="0" smtClean="0">
                <a:latin typeface="+mj-lt"/>
              </a:rPr>
              <a:t>batch data)</a:t>
            </a:r>
            <a:r>
              <a:rPr lang="el-GR" sz="2000" dirty="0" smtClean="0">
                <a:latin typeface="+mj-lt"/>
              </a:rPr>
              <a:t>  </a:t>
            </a:r>
          </a:p>
          <a:p>
            <a:pPr>
              <a:buNone/>
            </a:pPr>
            <a:endParaRPr lang="en-US" dirty="0">
              <a:latin typeface="+mj-lt"/>
            </a:endParaRP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Λ.Π.Σ. με χρήση Η/Υ(1)</a:t>
            </a:r>
            <a:endParaRPr lang="en-US" dirty="0"/>
          </a:p>
        </p:txBody>
      </p:sp>
      <p:sp>
        <p:nvSpPr>
          <p:cNvPr id="3" name="2 - Θέση περιεχομένου"/>
          <p:cNvSpPr>
            <a:spLocks noGrp="1"/>
          </p:cNvSpPr>
          <p:nvPr>
            <p:ph idx="1"/>
          </p:nvPr>
        </p:nvSpPr>
        <p:spPr/>
        <p:txBody>
          <a:bodyPr>
            <a:noAutofit/>
          </a:bodyPr>
          <a:lstStyle/>
          <a:p>
            <a:pPr>
              <a:lnSpc>
                <a:spcPct val="80000"/>
              </a:lnSpc>
              <a:defRPr/>
            </a:pPr>
            <a:r>
              <a:rPr lang="el-GR" sz="2000" dirty="0" smtClean="0">
                <a:latin typeface="+mj-lt"/>
              </a:rPr>
              <a:t>Η </a:t>
            </a:r>
            <a:r>
              <a:rPr lang="el-GR" sz="2000" b="1" u="sng" dirty="0" smtClean="0">
                <a:latin typeface="+mj-lt"/>
              </a:rPr>
              <a:t>καταχώρηση</a:t>
            </a:r>
            <a:r>
              <a:rPr lang="el-GR" sz="2000" dirty="0" smtClean="0">
                <a:latin typeface="+mj-lt"/>
              </a:rPr>
              <a:t> γίνεται σε αρχεία</a:t>
            </a:r>
          </a:p>
          <a:p>
            <a:pPr lvl="1">
              <a:lnSpc>
                <a:spcPct val="80000"/>
              </a:lnSpc>
              <a:defRPr/>
            </a:pPr>
            <a:r>
              <a:rPr lang="el-GR" sz="2000" dirty="0" smtClean="0">
                <a:latin typeface="+mj-lt"/>
              </a:rPr>
              <a:t>Κύρια αρχεία (</a:t>
            </a:r>
            <a:r>
              <a:rPr lang="en-US" sz="2000" dirty="0" smtClean="0">
                <a:latin typeface="+mj-lt"/>
              </a:rPr>
              <a:t>Master Files)</a:t>
            </a:r>
            <a:r>
              <a:rPr lang="el-GR" sz="2000" dirty="0" smtClean="0">
                <a:latin typeface="+mj-lt"/>
              </a:rPr>
              <a:t>: Περιλαμβάνουν στοιχεία που παραμένουν σχετικά σταθερά (π.χ. Λογαριασμοί Γενικού ή Αναλυτικού Καθολικού π.χ. Πελάτες)</a:t>
            </a:r>
          </a:p>
          <a:p>
            <a:pPr lvl="1">
              <a:lnSpc>
                <a:spcPct val="80000"/>
              </a:lnSpc>
              <a:defRPr/>
            </a:pPr>
            <a:r>
              <a:rPr lang="el-GR" sz="2000" dirty="0" smtClean="0">
                <a:latin typeface="+mj-lt"/>
              </a:rPr>
              <a:t>Αρχεία Συναλλαγών (</a:t>
            </a:r>
            <a:r>
              <a:rPr lang="en-US" sz="2000" dirty="0" smtClean="0">
                <a:latin typeface="+mj-lt"/>
              </a:rPr>
              <a:t>Transaction Files)</a:t>
            </a:r>
            <a:r>
              <a:rPr lang="el-GR" sz="2000" dirty="0" smtClean="0">
                <a:latin typeface="+mj-lt"/>
              </a:rPr>
              <a:t>: Σε αυτά καταχωρούνται οι συναλλαγές σε ένα Λ.Π.Σ. </a:t>
            </a:r>
          </a:p>
          <a:p>
            <a:pPr lvl="2">
              <a:lnSpc>
                <a:spcPct val="80000"/>
              </a:lnSpc>
              <a:defRPr/>
            </a:pPr>
            <a:r>
              <a:rPr lang="el-GR" sz="2000" dirty="0" smtClean="0">
                <a:latin typeface="+mj-lt"/>
              </a:rPr>
              <a:t>Συνδέονται με τα κύρια αρχεία με κάποιο κοινό ‘κλειδί’ (π.χ. Λογαριασμούς του Ε.Γ.Λ.Σ.)</a:t>
            </a:r>
          </a:p>
          <a:p>
            <a:pPr lvl="1">
              <a:lnSpc>
                <a:spcPct val="80000"/>
              </a:lnSpc>
              <a:defRPr/>
            </a:pPr>
            <a:r>
              <a:rPr lang="el-GR" sz="2000" dirty="0" smtClean="0">
                <a:latin typeface="+mj-lt"/>
              </a:rPr>
              <a:t>Ιστορικά Αρχεία (</a:t>
            </a:r>
            <a:r>
              <a:rPr lang="en-US" sz="2000" dirty="0" smtClean="0">
                <a:latin typeface="+mj-lt"/>
              </a:rPr>
              <a:t>Archive Files)</a:t>
            </a:r>
            <a:r>
              <a:rPr lang="el-GR" sz="2000" dirty="0" smtClean="0">
                <a:latin typeface="+mj-lt"/>
              </a:rPr>
              <a:t>: Αρχεία με ιστορικά στοιχεία ήδη επεξεργασμένα (π.χ. Ημερολόγιο, ή πωλήσεις προηγούμενου έτους)</a:t>
            </a:r>
          </a:p>
          <a:p>
            <a:pPr lvl="1">
              <a:lnSpc>
                <a:spcPct val="80000"/>
              </a:lnSpc>
              <a:defRPr/>
            </a:pPr>
            <a:r>
              <a:rPr lang="el-GR" sz="2000" dirty="0" smtClean="0">
                <a:latin typeface="+mj-lt"/>
              </a:rPr>
              <a:t>Εφεδρικά αρχεία: προσωρινά αρχεία για προστασία από ζημιά ή απώλεια δεδομένων.</a:t>
            </a:r>
          </a:p>
          <a:p>
            <a:pPr>
              <a:lnSpc>
                <a:spcPct val="80000"/>
              </a:lnSpc>
              <a:buNone/>
            </a:pPr>
            <a:endParaRPr lang="en-US" sz="2000" dirty="0">
              <a:latin typeface="+mj-lt"/>
            </a:endParaRP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Λ.Π.Σ. με χρήση Η/Υ (2)</a:t>
            </a:r>
            <a:endParaRPr lang="en-US" dirty="0"/>
          </a:p>
        </p:txBody>
      </p:sp>
      <p:sp>
        <p:nvSpPr>
          <p:cNvPr id="3" name="2 - Θέση περιεχομένου"/>
          <p:cNvSpPr>
            <a:spLocks noGrp="1"/>
          </p:cNvSpPr>
          <p:nvPr>
            <p:ph idx="1"/>
          </p:nvPr>
        </p:nvSpPr>
        <p:spPr/>
        <p:txBody>
          <a:bodyPr/>
          <a:lstStyle/>
          <a:p>
            <a:pPr marL="609600" indent="-609600">
              <a:defRPr/>
            </a:pPr>
            <a:r>
              <a:rPr lang="el-GR" b="1" u="sng" dirty="0" smtClean="0"/>
              <a:t>Εισαγωγή Δεδομένων</a:t>
            </a:r>
          </a:p>
          <a:p>
            <a:pPr marL="990600" lvl="1" indent="-533400">
              <a:buFont typeface="Wingdings" pitchFamily="2" charset="2"/>
              <a:buAutoNum type="arabicPeriod"/>
              <a:defRPr/>
            </a:pPr>
            <a:r>
              <a:rPr lang="el-GR" dirty="0" smtClean="0"/>
              <a:t>ανά ομάδες (</a:t>
            </a:r>
            <a:r>
              <a:rPr lang="en-US" dirty="0" smtClean="0"/>
              <a:t>batch data entry)</a:t>
            </a:r>
            <a:endParaRPr lang="el-GR" dirty="0" smtClean="0"/>
          </a:p>
          <a:p>
            <a:pPr marL="1752600" lvl="3" indent="-381000">
              <a:defRPr/>
            </a:pPr>
            <a:r>
              <a:rPr lang="el-GR" dirty="0" smtClean="0"/>
              <a:t>ομαδοποίηση παραστατικών και εισαγωγή στο σύστημα </a:t>
            </a:r>
            <a:endParaRPr lang="en-US" dirty="0" smtClean="0"/>
          </a:p>
          <a:p>
            <a:pPr marL="990600" lvl="1" indent="-533400">
              <a:buFont typeface="Wingdings" pitchFamily="2" charset="2"/>
              <a:buAutoNum type="arabicPeriod"/>
              <a:defRPr/>
            </a:pPr>
            <a:r>
              <a:rPr lang="el-GR" dirty="0" smtClean="0"/>
              <a:t>σε άμεσο χρόνο </a:t>
            </a:r>
            <a:r>
              <a:rPr lang="en-US" dirty="0" smtClean="0"/>
              <a:t>(real time)</a:t>
            </a:r>
            <a:r>
              <a:rPr lang="el-GR" dirty="0" smtClean="0"/>
              <a:t> </a:t>
            </a:r>
          </a:p>
          <a:p>
            <a:pPr marL="1752600" lvl="3" indent="-381000">
              <a:defRPr/>
            </a:pPr>
            <a:r>
              <a:rPr lang="el-GR" dirty="0" smtClean="0"/>
              <a:t>εισαγωγή άμεσα στο σύστημα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Λ.Π.Σ. με χρήση Η/Υ (3)</a:t>
            </a:r>
            <a:endParaRPr lang="en-US" dirty="0"/>
          </a:p>
        </p:txBody>
      </p:sp>
      <p:sp>
        <p:nvSpPr>
          <p:cNvPr id="3" name="2 - Θέση περιεχομένου"/>
          <p:cNvSpPr>
            <a:spLocks noGrp="1"/>
          </p:cNvSpPr>
          <p:nvPr>
            <p:ph idx="1"/>
          </p:nvPr>
        </p:nvSpPr>
        <p:spPr>
          <a:xfrm>
            <a:off x="457200" y="1129308"/>
            <a:ext cx="8229600" cy="4585692"/>
          </a:xfrm>
        </p:spPr>
        <p:txBody>
          <a:bodyPr>
            <a:normAutofit fontScale="92500" lnSpcReduction="20000"/>
          </a:bodyPr>
          <a:lstStyle/>
          <a:p>
            <a:pPr marL="533400" indent="-533400">
              <a:defRPr/>
            </a:pPr>
            <a:r>
              <a:rPr lang="el-GR" sz="2800" b="1" u="sng" dirty="0" smtClean="0">
                <a:latin typeface="+mj-lt"/>
              </a:rPr>
              <a:t>Επεξεργασία δεδομένων</a:t>
            </a:r>
            <a:r>
              <a:rPr lang="el-GR" sz="2800" dirty="0" smtClean="0">
                <a:latin typeface="+mj-lt"/>
              </a:rPr>
              <a:t> (Ενημέρωση λογιστικού υποσυστήματος)</a:t>
            </a:r>
          </a:p>
          <a:p>
            <a:pPr marL="914400" lvl="1" indent="-457200">
              <a:buFont typeface="Wingdings" pitchFamily="2" charset="2"/>
              <a:buAutoNum type="arabicPeriod"/>
              <a:defRPr/>
            </a:pPr>
            <a:r>
              <a:rPr lang="el-GR" sz="2400" dirty="0" smtClean="0">
                <a:latin typeface="+mj-lt"/>
              </a:rPr>
              <a:t>ανά ομάδες συναλλαγών (</a:t>
            </a:r>
            <a:r>
              <a:rPr lang="en-US" sz="2400" dirty="0" smtClean="0">
                <a:latin typeface="+mj-lt"/>
              </a:rPr>
              <a:t>batch data process)</a:t>
            </a:r>
            <a:endParaRPr lang="el-GR" sz="2400" dirty="0" smtClean="0">
              <a:latin typeface="+mj-lt"/>
            </a:endParaRPr>
          </a:p>
          <a:p>
            <a:pPr marL="1714500" lvl="3" indent="-342900">
              <a:defRPr/>
            </a:pPr>
            <a:r>
              <a:rPr lang="el-GR" sz="1800" dirty="0" smtClean="0">
                <a:latin typeface="+mj-lt"/>
              </a:rPr>
              <a:t>Ενημέρωση κύριων αρχείων σε ομάδες διακριτών συναλλαγών σε προκαθορισμένες ημερομηνίες π.χ. μισθοδοσία</a:t>
            </a:r>
          </a:p>
          <a:p>
            <a:pPr marL="914400" lvl="1" indent="-457200">
              <a:buFont typeface="Wingdings" pitchFamily="2" charset="2"/>
              <a:buAutoNum type="arabicPeriod"/>
              <a:defRPr/>
            </a:pPr>
            <a:r>
              <a:rPr lang="el-GR" sz="2400" dirty="0" smtClean="0">
                <a:latin typeface="+mj-lt"/>
              </a:rPr>
              <a:t>σε άμεσο χρόνο κάθε μία συναλλαγή </a:t>
            </a:r>
            <a:r>
              <a:rPr lang="en-US" sz="2400" dirty="0" smtClean="0">
                <a:latin typeface="+mj-lt"/>
              </a:rPr>
              <a:t>(real time)</a:t>
            </a:r>
            <a:endParaRPr lang="el-GR" sz="2400" dirty="0" smtClean="0">
              <a:latin typeface="+mj-lt"/>
            </a:endParaRPr>
          </a:p>
          <a:p>
            <a:pPr marL="1714500" lvl="3" indent="-342900">
              <a:defRPr/>
            </a:pPr>
            <a:r>
              <a:rPr lang="el-GR" sz="1800" dirty="0" smtClean="0">
                <a:latin typeface="+mj-lt"/>
              </a:rPr>
              <a:t>Ενημέρωση κύριων αρχείων άμεσα π.χ. ΑΤΜ, </a:t>
            </a:r>
          </a:p>
          <a:p>
            <a:pPr marL="914400" lvl="1" indent="-457200">
              <a:defRPr/>
            </a:pPr>
            <a:r>
              <a:rPr lang="el-GR" sz="2400" dirty="0" smtClean="0">
                <a:latin typeface="+mj-lt"/>
              </a:rPr>
              <a:t>Η επιλογή επηρεάζει</a:t>
            </a:r>
          </a:p>
          <a:p>
            <a:pPr marL="1295400" lvl="2" indent="-381000">
              <a:defRPr/>
            </a:pPr>
            <a:r>
              <a:rPr lang="el-GR" sz="2000" dirty="0" smtClean="0">
                <a:latin typeface="+mj-lt"/>
              </a:rPr>
              <a:t>Τους πόρους που χρησιμοποιεί το Λ.Π.Σ.</a:t>
            </a:r>
          </a:p>
          <a:p>
            <a:pPr marL="1295400" lvl="2" indent="-381000">
              <a:defRPr/>
            </a:pPr>
            <a:r>
              <a:rPr lang="el-GR" sz="2000" dirty="0" smtClean="0">
                <a:latin typeface="+mj-lt"/>
              </a:rPr>
              <a:t>Τους πόρους που πρέπει να δαπανήσει η εταιρεία</a:t>
            </a:r>
          </a:p>
          <a:p>
            <a:pPr marL="1295400" lvl="2" indent="-381000">
              <a:defRPr/>
            </a:pPr>
            <a:r>
              <a:rPr lang="el-GR" sz="2000" dirty="0" smtClean="0">
                <a:latin typeface="+mj-lt"/>
              </a:rPr>
              <a:t>Την λειτουργική ικανότητα του Λ.Π.Σ.</a:t>
            </a:r>
          </a:p>
          <a:p>
            <a:pPr marL="1714500" lvl="3" indent="-342900">
              <a:defRPr/>
            </a:pPr>
            <a:r>
              <a:rPr lang="el-GR" sz="1800" dirty="0" smtClean="0">
                <a:latin typeface="+mj-lt"/>
              </a:rPr>
              <a:t>Τη χρονική υστέρηση της πληροφορίας</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7504" y="841276"/>
            <a:ext cx="8579296" cy="4176464"/>
          </a:xfrm>
        </p:spPr>
        <p:txBody>
          <a:bodyPr>
            <a:normAutofit/>
          </a:bodyPr>
          <a:lstStyle/>
          <a:p>
            <a:pPr marL="0">
              <a:lnSpc>
                <a:spcPct val="95000"/>
              </a:lnSpc>
              <a:buNone/>
            </a:pPr>
            <a:r>
              <a:rPr lang="el-GR" sz="2600" b="1" dirty="0" smtClean="0">
                <a:latin typeface="+mj-lt"/>
              </a:rPr>
              <a:t>Η επιλογή στον τρόπο εισαγωγής και καταχώρησης των δεδομένων εξαρτάται από……</a:t>
            </a:r>
            <a:endParaRPr lang="en-US" sz="2600" b="1" dirty="0" smtClean="0">
              <a:latin typeface="+mj-lt"/>
            </a:endParaRPr>
          </a:p>
          <a:p>
            <a:pPr>
              <a:lnSpc>
                <a:spcPct val="95000"/>
              </a:lnSpc>
              <a:defRPr/>
            </a:pPr>
            <a:r>
              <a:rPr lang="el-GR" sz="2400" dirty="0" smtClean="0">
                <a:latin typeface="+mj-lt"/>
              </a:rPr>
              <a:t>Τις ανάγκες της επιχείρησης</a:t>
            </a:r>
          </a:p>
          <a:p>
            <a:pPr>
              <a:lnSpc>
                <a:spcPct val="95000"/>
              </a:lnSpc>
              <a:defRPr/>
            </a:pPr>
            <a:r>
              <a:rPr lang="el-GR" sz="2400" dirty="0" smtClean="0">
                <a:latin typeface="+mj-lt"/>
              </a:rPr>
              <a:t>Τους πόρους του Λ.Π.Σ. (ανθρώπινο δυναμικό)</a:t>
            </a:r>
          </a:p>
          <a:p>
            <a:pPr>
              <a:lnSpc>
                <a:spcPct val="95000"/>
              </a:lnSpc>
              <a:defRPr/>
            </a:pPr>
            <a:r>
              <a:rPr lang="el-GR" sz="2400" dirty="0" smtClean="0">
                <a:latin typeface="+mj-lt"/>
              </a:rPr>
              <a:t>Τις νομοθετικές απαιτήσεις</a:t>
            </a:r>
            <a:r>
              <a:rPr lang="el-GR" sz="2800" dirty="0" smtClean="0">
                <a:latin typeface="+mj-lt"/>
              </a:rPr>
              <a:t> </a:t>
            </a:r>
          </a:p>
          <a:p>
            <a:pPr lvl="1">
              <a:lnSpc>
                <a:spcPct val="95000"/>
              </a:lnSpc>
              <a:buFontTx/>
              <a:buChar char="o"/>
              <a:defRPr/>
            </a:pPr>
            <a:r>
              <a:rPr lang="el-GR" sz="2400" dirty="0" smtClean="0">
                <a:latin typeface="+mj-lt"/>
              </a:rPr>
              <a:t>Κ.Φ.Α.Σ., συγκεντρωτικές εγγραφές (π.χ. μικροποσά) ή ειδικές ρυθμίσεις (π.χ. ξενοδοχεία)</a:t>
            </a:r>
          </a:p>
          <a:p>
            <a:pPr>
              <a:lnSpc>
                <a:spcPct val="95000"/>
              </a:lnSpc>
              <a:buNone/>
            </a:pPr>
            <a:endParaRPr lang="en-US" dirty="0">
              <a:latin typeface="+mj-lt"/>
            </a:endParaRP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000" dirty="0" smtClean="0"/>
              <a:t>Ο Κ.Φ.Α. Σ. (Κ.Β.Σ.)  απαιτούσε !!!!! </a:t>
            </a:r>
            <a:r>
              <a:rPr lang="el-GR" sz="2600" dirty="0" smtClean="0"/>
              <a:t/>
            </a:r>
            <a:br>
              <a:rPr lang="el-GR" sz="2600" dirty="0" smtClean="0"/>
            </a:br>
            <a:r>
              <a:rPr lang="el-GR" sz="2200" dirty="0" smtClean="0"/>
              <a:t>(καταργήθηκε με τον Ν. 4309/2014 (Ε.Λ.Π.)</a:t>
            </a:r>
            <a:endParaRPr lang="en-US" sz="2200" dirty="0"/>
          </a:p>
        </p:txBody>
      </p:sp>
      <p:sp>
        <p:nvSpPr>
          <p:cNvPr id="3" name="2 - Θέση περιεχομένου"/>
          <p:cNvSpPr>
            <a:spLocks noGrp="1"/>
          </p:cNvSpPr>
          <p:nvPr>
            <p:ph idx="1"/>
          </p:nvPr>
        </p:nvSpPr>
        <p:spPr/>
        <p:txBody>
          <a:bodyPr>
            <a:normAutofit fontScale="92500"/>
          </a:bodyPr>
          <a:lstStyle/>
          <a:p>
            <a:pPr lvl="2">
              <a:lnSpc>
                <a:spcPct val="95000"/>
              </a:lnSpc>
              <a:defRPr/>
            </a:pPr>
            <a:r>
              <a:rPr lang="el-GR" sz="2000" dirty="0" smtClean="0"/>
              <a:t>Χρονικοί περιορισμοί στην ενημέρωση του ημερολογίου και βιβλίων</a:t>
            </a:r>
          </a:p>
          <a:p>
            <a:pPr lvl="3">
              <a:lnSpc>
                <a:spcPct val="95000"/>
              </a:lnSpc>
              <a:defRPr/>
            </a:pPr>
            <a:r>
              <a:rPr lang="el-GR" sz="1600" dirty="0" smtClean="0"/>
              <a:t>Ημερολόγιο: εντός 15 ημερών του επόμενου μήνα</a:t>
            </a:r>
          </a:p>
          <a:p>
            <a:pPr lvl="3">
              <a:lnSpc>
                <a:spcPct val="95000"/>
              </a:lnSpc>
              <a:defRPr/>
            </a:pPr>
            <a:r>
              <a:rPr lang="el-GR" sz="1600" dirty="0" smtClean="0"/>
              <a:t>Καθολικά: εντός του επόμενου μήνα</a:t>
            </a:r>
          </a:p>
          <a:p>
            <a:pPr lvl="3">
              <a:lnSpc>
                <a:spcPct val="95000"/>
              </a:lnSpc>
              <a:defRPr/>
            </a:pPr>
            <a:r>
              <a:rPr lang="el-GR" sz="1600" dirty="0" smtClean="0"/>
              <a:t>Αποθήκης: ποσοτικά εντός 10 ημερών, αξίας εντός 15 ημερών του επόμενου μήνα</a:t>
            </a:r>
          </a:p>
          <a:p>
            <a:pPr lvl="3">
              <a:lnSpc>
                <a:spcPct val="95000"/>
              </a:lnSpc>
              <a:defRPr/>
            </a:pPr>
            <a:r>
              <a:rPr lang="el-GR" sz="1600" dirty="0" smtClean="0"/>
              <a:t>Λογιστικές Καταστάσεις: 3μηνο – 4μηνο – 6μηνο</a:t>
            </a:r>
          </a:p>
          <a:p>
            <a:pPr lvl="3">
              <a:lnSpc>
                <a:spcPct val="95000"/>
              </a:lnSpc>
              <a:defRPr/>
            </a:pPr>
            <a:r>
              <a:rPr lang="el-GR" sz="1600" dirty="0" smtClean="0"/>
              <a:t>Μητρώο Παγίων: όπως και οι Λογιστικές Καταστάσεις</a:t>
            </a:r>
          </a:p>
          <a:p>
            <a:pPr lvl="3">
              <a:lnSpc>
                <a:spcPct val="95000"/>
              </a:lnSpc>
              <a:defRPr/>
            </a:pPr>
            <a:r>
              <a:rPr lang="el-GR" sz="1600" dirty="0" smtClean="0"/>
              <a:t>Απογραφή Αποθεμάτων: 20 του μεθεπόμενου από τη λήξη μήνα</a:t>
            </a:r>
          </a:p>
          <a:p>
            <a:pPr lvl="3">
              <a:lnSpc>
                <a:spcPct val="95000"/>
              </a:lnSpc>
              <a:defRPr/>
            </a:pPr>
            <a:r>
              <a:rPr lang="el-GR" sz="1600" dirty="0" smtClean="0"/>
              <a:t>Άλλες καταστάσεις: ΦΠΑ, ΙΚΑ, ΦΜΥ, Συγκεντρωτικές </a:t>
            </a:r>
            <a:r>
              <a:rPr lang="el-GR" sz="1600" dirty="0" err="1" smtClean="0"/>
              <a:t>Πελ</a:t>
            </a:r>
            <a:r>
              <a:rPr lang="el-GR" sz="1600" dirty="0" smtClean="0"/>
              <a:t>. Προμ.</a:t>
            </a:r>
          </a:p>
          <a:p>
            <a:pPr>
              <a:lnSpc>
                <a:spcPct val="95000"/>
              </a:lnSpc>
              <a:defRPr/>
            </a:pPr>
            <a:r>
              <a:rPr lang="el-GR" sz="2400" dirty="0" smtClean="0"/>
              <a:t>Τον χρόνο για έλεγχο των συναλλαγών</a:t>
            </a:r>
          </a:p>
          <a:p>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Μηχανογραφημένη Λογιστική Ι</a:t>
            </a:r>
          </a:p>
          <a:p>
            <a:pPr algn="l"/>
            <a:r>
              <a:rPr lang="el-GR" sz="2800" b="1" dirty="0" smtClean="0"/>
              <a:t>Ενότητα 3: Το Λογιστικό Κύκλωμα</a:t>
            </a:r>
            <a:endParaRPr lang="en-US" sz="2800" dirty="0" smtClean="0"/>
          </a:p>
          <a:p>
            <a:pPr algn="l"/>
            <a:r>
              <a:rPr lang="el-GR" sz="2800" dirty="0" smtClean="0"/>
              <a:t>Χύτης Ευάγγελος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
            </a:r>
            <a:br>
              <a:rPr lang="el-GR" sz="3600" dirty="0" smtClean="0"/>
            </a:br>
            <a:r>
              <a:rPr lang="el-GR" sz="3600" dirty="0" smtClean="0"/>
              <a:t>Ο Κ.Φ.Α. Σ. (Κ.Β.Σ.)  προέβλεπε .......</a:t>
            </a:r>
            <a:endParaRPr lang="en-US" sz="3600" dirty="0"/>
          </a:p>
        </p:txBody>
      </p:sp>
      <p:sp>
        <p:nvSpPr>
          <p:cNvPr id="3" name="2 - Θέση περιεχομένου"/>
          <p:cNvSpPr>
            <a:spLocks noGrp="1"/>
          </p:cNvSpPr>
          <p:nvPr>
            <p:ph idx="1"/>
          </p:nvPr>
        </p:nvSpPr>
        <p:spPr/>
        <p:txBody>
          <a:bodyPr>
            <a:normAutofit fontScale="92500" lnSpcReduction="10000"/>
          </a:bodyPr>
          <a:lstStyle/>
          <a:p>
            <a:pPr>
              <a:buNone/>
            </a:pPr>
            <a:r>
              <a:rPr lang="el-GR" dirty="0" smtClean="0"/>
              <a:t>Εκτυπώσεις – Αποθηκεύσεις</a:t>
            </a:r>
            <a:endParaRPr lang="en-US" dirty="0" smtClean="0"/>
          </a:p>
          <a:p>
            <a:pPr>
              <a:lnSpc>
                <a:spcPct val="90000"/>
              </a:lnSpc>
              <a:defRPr/>
            </a:pPr>
            <a:r>
              <a:rPr lang="el-GR" dirty="0" smtClean="0"/>
              <a:t>Υποχρέωση </a:t>
            </a:r>
            <a:endParaRPr lang="en-US" dirty="0" smtClean="0"/>
          </a:p>
          <a:p>
            <a:pPr lvl="1">
              <a:lnSpc>
                <a:spcPct val="90000"/>
              </a:lnSpc>
              <a:defRPr/>
            </a:pPr>
            <a:r>
              <a:rPr lang="el-GR" dirty="0" smtClean="0"/>
              <a:t>προς εκτύπωση  για την εφορία</a:t>
            </a:r>
          </a:p>
          <a:p>
            <a:pPr lvl="2">
              <a:lnSpc>
                <a:spcPct val="90000"/>
              </a:lnSpc>
              <a:defRPr/>
            </a:pPr>
            <a:r>
              <a:rPr lang="el-GR" dirty="0" smtClean="0"/>
              <a:t>Των ισοζυγίων αναλυτικών και γενικού καθολικού</a:t>
            </a:r>
          </a:p>
          <a:p>
            <a:pPr lvl="2">
              <a:lnSpc>
                <a:spcPct val="90000"/>
              </a:lnSpc>
              <a:defRPr/>
            </a:pPr>
            <a:r>
              <a:rPr lang="el-GR" dirty="0" smtClean="0"/>
              <a:t>Του βιβλίου αποθήκης</a:t>
            </a:r>
          </a:p>
          <a:p>
            <a:pPr lvl="2">
              <a:lnSpc>
                <a:spcPct val="90000"/>
              </a:lnSpc>
              <a:defRPr/>
            </a:pPr>
            <a:r>
              <a:rPr lang="el-GR" dirty="0" smtClean="0"/>
              <a:t>Του ημερολογίου</a:t>
            </a:r>
          </a:p>
          <a:p>
            <a:pPr lvl="1">
              <a:lnSpc>
                <a:spcPct val="90000"/>
              </a:lnSpc>
              <a:buNone/>
              <a:defRPr/>
            </a:pPr>
            <a:r>
              <a:rPr lang="el-GR" dirty="0" smtClean="0"/>
              <a:t>ή</a:t>
            </a:r>
          </a:p>
          <a:p>
            <a:pPr lvl="1">
              <a:lnSpc>
                <a:spcPct val="90000"/>
              </a:lnSpc>
              <a:defRPr/>
            </a:pPr>
            <a:r>
              <a:rPr lang="el-GR" dirty="0" smtClean="0"/>
              <a:t>Αποθήκευση σε Αρχείο (ηλεκτρονική)</a:t>
            </a:r>
          </a:p>
          <a:p>
            <a:pPr lvl="1">
              <a:lnSpc>
                <a:spcPct val="90000"/>
              </a:lnSpc>
              <a:defRPr/>
            </a:pPr>
            <a:endParaRPr lang="el-GR"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ECCE2D6-8932-4B3C-82ED-6ADC6AC51070}" type="slidenum">
              <a:rPr lang="el-GR"/>
              <a:pPr>
                <a:defRPr/>
              </a:pPr>
              <a:t>21</a:t>
            </a:fld>
            <a:endParaRPr lang="el-GR"/>
          </a:p>
        </p:txBody>
      </p:sp>
      <p:sp>
        <p:nvSpPr>
          <p:cNvPr id="140290" name="Rectangle 1026"/>
          <p:cNvSpPr>
            <a:spLocks noGrp="1" noChangeArrowheads="1"/>
          </p:cNvSpPr>
          <p:nvPr>
            <p:ph type="title"/>
          </p:nvPr>
        </p:nvSpPr>
        <p:spPr>
          <a:xfrm>
            <a:off x="457200" y="243417"/>
            <a:ext cx="8229600" cy="813594"/>
          </a:xfrm>
        </p:spPr>
        <p:txBody>
          <a:bodyPr>
            <a:normAutofit fontScale="90000"/>
          </a:bodyPr>
          <a:lstStyle/>
          <a:p>
            <a:pPr lvl="1" eaLnBrk="1" hangingPunct="1">
              <a:defRPr/>
            </a:pPr>
            <a:r>
              <a:rPr lang="el-GR" sz="3600" b="1" dirty="0" smtClean="0">
                <a:solidFill>
                  <a:schemeClr val="tx1"/>
                </a:solidFill>
              </a:rPr>
              <a:t/>
            </a:r>
            <a:br>
              <a:rPr lang="el-GR" sz="3600" b="1" dirty="0" smtClean="0">
                <a:solidFill>
                  <a:schemeClr val="tx1"/>
                </a:solidFill>
              </a:rPr>
            </a:br>
            <a:r>
              <a:rPr lang="en-US" sz="3600" b="1" dirty="0" smtClean="0">
                <a:solidFill>
                  <a:schemeClr val="tx1"/>
                </a:solidFill>
              </a:rPr>
              <a:t>O </a:t>
            </a:r>
            <a:r>
              <a:rPr lang="en-US" sz="3600" b="1" dirty="0">
                <a:solidFill>
                  <a:schemeClr val="tx1"/>
                </a:solidFill>
              </a:rPr>
              <a:t>N</a:t>
            </a:r>
            <a:r>
              <a:rPr lang="el-GR" sz="3600" b="1" dirty="0">
                <a:solidFill>
                  <a:schemeClr val="tx1"/>
                </a:solidFill>
              </a:rPr>
              <a:t>.4308/2014  (ΕΛΠ)  </a:t>
            </a:r>
            <a:r>
              <a:rPr lang="el-GR" sz="3600" dirty="0" smtClean="0">
                <a:solidFill>
                  <a:schemeClr val="tx1"/>
                </a:solidFill>
              </a:rPr>
              <a:t>υποχρεώνει</a:t>
            </a:r>
            <a:r>
              <a:rPr lang="el-GR" sz="3600" dirty="0">
                <a:solidFill>
                  <a:schemeClr val="tx1"/>
                </a:solidFill>
              </a:rPr>
              <a:t>:</a:t>
            </a:r>
            <a:r>
              <a:rPr lang="en-US" sz="3600" dirty="0">
                <a:solidFill>
                  <a:schemeClr val="tx1"/>
                </a:solidFill>
              </a:rPr>
              <a:t/>
            </a:r>
            <a:br>
              <a:rPr lang="en-US" sz="3600" dirty="0">
                <a:solidFill>
                  <a:schemeClr val="tx1"/>
                </a:solidFill>
              </a:rPr>
            </a:br>
            <a:endParaRPr lang="el-GR" sz="3600" dirty="0" smtClean="0">
              <a:solidFill>
                <a:schemeClr val="tx1"/>
              </a:solidFill>
              <a:latin typeface="Times New Roman" pitchFamily="18" charset="0"/>
            </a:endParaRPr>
          </a:p>
        </p:txBody>
      </p:sp>
      <p:sp>
        <p:nvSpPr>
          <p:cNvPr id="140291" name="Rectangle 1027"/>
          <p:cNvSpPr>
            <a:spLocks noGrp="1" noChangeArrowheads="1"/>
          </p:cNvSpPr>
          <p:nvPr>
            <p:ph type="body" idx="1"/>
          </p:nvPr>
        </p:nvSpPr>
        <p:spPr>
          <a:xfrm>
            <a:off x="457201" y="937948"/>
            <a:ext cx="8435975" cy="4078552"/>
          </a:xfrm>
        </p:spPr>
        <p:txBody>
          <a:bodyPr>
            <a:normAutofit/>
          </a:bodyPr>
          <a:lstStyle/>
          <a:p>
            <a:pPr marL="0" lvl="1" eaLnBrk="1" hangingPunct="1">
              <a:lnSpc>
                <a:spcPct val="80000"/>
              </a:lnSpc>
              <a:buFont typeface="Tahoma" charset="0"/>
              <a:buNone/>
              <a:defRPr/>
            </a:pPr>
            <a:r>
              <a:rPr lang="el-GR" dirty="0" smtClean="0"/>
              <a:t>Το λογιστικό σύστημα να παρέχει τη δυνατότητα</a:t>
            </a:r>
            <a:r>
              <a:rPr lang="en-US" dirty="0" smtClean="0"/>
              <a:t> </a:t>
            </a:r>
            <a:r>
              <a:rPr lang="el-GR" dirty="0" smtClean="0"/>
              <a:t>σε ένα πρόσωπο, που διαθέτει τις </a:t>
            </a:r>
            <a:r>
              <a:rPr lang="el-GR" b="1" dirty="0" smtClean="0"/>
              <a:t>απαιτούμενες γνώσεις </a:t>
            </a:r>
            <a:r>
              <a:rPr lang="el-GR" dirty="0" smtClean="0"/>
              <a:t>και εμπειρία, να αποκτά, εντός ευλόγου χρόνου, κατανόηση της δομής και της λειτουργίας του, των</a:t>
            </a:r>
            <a:r>
              <a:rPr lang="en-US" dirty="0" smtClean="0"/>
              <a:t> </a:t>
            </a:r>
            <a:r>
              <a:rPr lang="el-GR" dirty="0" smtClean="0"/>
              <a:t>τηρούμενων αρχείων στα οποία </a:t>
            </a:r>
            <a:r>
              <a:rPr lang="el-GR" b="1" dirty="0" smtClean="0"/>
              <a:t>καταχωρούνται</a:t>
            </a:r>
            <a:r>
              <a:rPr lang="el-GR" dirty="0" smtClean="0"/>
              <a:t> οι συναλλαγές και τα γεγονότα της οντότητας, καθώς και της </a:t>
            </a:r>
            <a:r>
              <a:rPr lang="el-GR" b="1" dirty="0" smtClean="0"/>
              <a:t>χρηματοοικονομικής κατάστασης </a:t>
            </a:r>
            <a:r>
              <a:rPr lang="el-GR" dirty="0" smtClean="0"/>
              <a:t>στην οποία βρίσκεται η εταιρεία.</a:t>
            </a:r>
            <a:endParaRPr lang="el-GR" dirty="0" smtClean="0">
              <a:latin typeface="Times New Roman" pitchFamily="18" charset="0"/>
            </a:endParaRPr>
          </a:p>
        </p:txBody>
      </p:sp>
    </p:spTree>
    <p:extLst>
      <p:ext uri="{BB962C8B-B14F-4D97-AF65-F5344CB8AC3E}">
        <p14:creationId xmlns="" xmlns:p14="http://schemas.microsoft.com/office/powerpoint/2010/main" val="2419948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17"/>
            <a:ext cx="8229600" cy="754063"/>
          </a:xfrm>
        </p:spPr>
        <p:txBody>
          <a:bodyPr>
            <a:normAutofit fontScale="90000"/>
          </a:bodyPr>
          <a:lstStyle/>
          <a:p>
            <a:pPr>
              <a:defRPr/>
            </a:pPr>
            <a:r>
              <a:rPr lang="el-GR" sz="3600" dirty="0"/>
              <a:t/>
            </a:r>
            <a:br>
              <a:rPr lang="el-GR" sz="3600" dirty="0"/>
            </a:br>
            <a:r>
              <a:rPr lang="el-GR" sz="3600" dirty="0" smtClean="0"/>
              <a:t/>
            </a:r>
            <a:br>
              <a:rPr lang="el-GR" sz="3600" dirty="0" smtClean="0"/>
            </a:br>
            <a:r>
              <a:rPr lang="en-US" sz="3100" b="1" dirty="0" smtClean="0"/>
              <a:t>N</a:t>
            </a:r>
            <a:r>
              <a:rPr lang="el-GR" sz="3100" b="1" dirty="0"/>
              <a:t>.4308/2014  (ΕΛΠ) </a:t>
            </a:r>
            <a:r>
              <a:rPr lang="el-GR" sz="3100" dirty="0" smtClean="0"/>
              <a:t>– </a:t>
            </a:r>
            <a:br>
              <a:rPr lang="el-GR" sz="3100" dirty="0" smtClean="0"/>
            </a:br>
            <a:r>
              <a:rPr lang="el-GR" sz="3100" dirty="0" smtClean="0"/>
              <a:t>Ενημέρωση λογιστικών </a:t>
            </a:r>
            <a:r>
              <a:rPr lang="el-GR" sz="3100" dirty="0"/>
              <a:t>αρχείων (βιβλίων) : </a:t>
            </a:r>
            <a:r>
              <a:rPr lang="el-GR" sz="3600" dirty="0" smtClean="0"/>
              <a:t>οχρεώνει</a:t>
            </a:r>
            <a:r>
              <a:rPr lang="el-GR" sz="3600" dirty="0"/>
              <a:t>:</a:t>
            </a:r>
            <a:r>
              <a:rPr lang="en-US" sz="3600" dirty="0"/>
              <a:t/>
            </a:r>
            <a:br>
              <a:rPr lang="en-US" sz="3600" dirty="0"/>
            </a:br>
            <a:endParaRPr lang="el-GR" dirty="0"/>
          </a:p>
        </p:txBody>
      </p:sp>
      <p:sp>
        <p:nvSpPr>
          <p:cNvPr id="3" name="Content Placeholder 2"/>
          <p:cNvSpPr>
            <a:spLocks noGrp="1"/>
          </p:cNvSpPr>
          <p:nvPr>
            <p:ph idx="1"/>
          </p:nvPr>
        </p:nvSpPr>
        <p:spPr>
          <a:xfrm>
            <a:off x="539552" y="1417340"/>
            <a:ext cx="8147248" cy="3599160"/>
          </a:xfrm>
        </p:spPr>
        <p:txBody>
          <a:bodyPr>
            <a:normAutofit/>
          </a:bodyPr>
          <a:lstStyle/>
          <a:p>
            <a:pPr marL="457200" lvl="1" indent="0" eaLnBrk="1" hangingPunct="1">
              <a:lnSpc>
                <a:spcPct val="90000"/>
              </a:lnSpc>
              <a:buFont typeface="Tahoma" charset="0"/>
              <a:buNone/>
              <a:defRPr/>
            </a:pPr>
            <a:r>
              <a:rPr lang="el-GR" sz="3200" dirty="0" smtClean="0"/>
              <a:t>α) Όταν η οντότητα συντάσσει ισολογισμό, η ενημέρωση για τα εκδιδόμενα ή λαμβανόμενα παραστατικά του κάθε μήνα γίνεται το αργότερο μέχρι το τέλος του επόμενου μήνα. </a:t>
            </a:r>
            <a:endParaRPr lang="en-US" sz="3200" dirty="0" smtClean="0"/>
          </a:p>
          <a:p>
            <a:pPr marL="0" indent="0">
              <a:buFontTx/>
              <a:buNone/>
              <a:defRPr/>
            </a:pPr>
            <a:endParaRPr lang="el-GR" dirty="0"/>
          </a:p>
        </p:txBody>
      </p:sp>
      <p:sp>
        <p:nvSpPr>
          <p:cNvPr id="4" name="Slide Number Placeholder 3"/>
          <p:cNvSpPr>
            <a:spLocks noGrp="1"/>
          </p:cNvSpPr>
          <p:nvPr>
            <p:ph type="sldNum" sz="quarter" idx="12"/>
          </p:nvPr>
        </p:nvSpPr>
        <p:spPr/>
        <p:txBody>
          <a:bodyPr/>
          <a:lstStyle/>
          <a:p>
            <a:pPr>
              <a:defRPr/>
            </a:pPr>
            <a:fld id="{9D92B72C-E97E-4F56-881E-D689CE2F7865}" type="slidenum">
              <a:rPr lang="el-GR" smtClean="0"/>
              <a:pPr>
                <a:defRPr/>
              </a:pPr>
              <a:t>22</a:t>
            </a:fld>
            <a:endParaRPr lang="el-GR"/>
          </a:p>
        </p:txBody>
      </p:sp>
    </p:spTree>
    <p:extLst>
      <p:ext uri="{BB962C8B-B14F-4D97-AF65-F5344CB8AC3E}">
        <p14:creationId xmlns="" xmlns:p14="http://schemas.microsoft.com/office/powerpoint/2010/main" val="3725661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17"/>
            <a:ext cx="8229600" cy="933979"/>
          </a:xfrm>
        </p:spPr>
        <p:txBody>
          <a:bodyPr>
            <a:normAutofit fontScale="90000"/>
          </a:bodyPr>
          <a:lstStyle/>
          <a:p>
            <a:pPr marL="342900" indent="-342900">
              <a:lnSpc>
                <a:spcPct val="90000"/>
              </a:lnSpc>
              <a:spcBef>
                <a:spcPct val="20000"/>
              </a:spcBef>
            </a:pPr>
            <a:r>
              <a:rPr lang="en-US" sz="3200" b="1" dirty="0" smtClean="0"/>
              <a:t>       </a:t>
            </a:r>
            <a:r>
              <a:rPr lang="en-US" sz="3600" b="1" dirty="0" smtClean="0"/>
              <a:t>N</a:t>
            </a:r>
            <a:r>
              <a:rPr lang="el-GR" sz="3600" b="1" dirty="0" smtClean="0"/>
              <a:t>.4308/2014  (ΕΛΠ)</a:t>
            </a:r>
            <a:r>
              <a:rPr lang="el-GR" sz="3600" dirty="0" smtClean="0"/>
              <a:t>– </a:t>
            </a:r>
            <a:r>
              <a:rPr lang="el-GR" sz="3600" dirty="0"/>
              <a:t/>
            </a:r>
            <a:br>
              <a:rPr lang="el-GR" sz="3600" dirty="0"/>
            </a:br>
            <a:r>
              <a:rPr lang="el-GR" sz="3600" dirty="0"/>
              <a:t>Ενημέρωση λογιστικών αρχείων (βιβλίων</a:t>
            </a:r>
            <a:r>
              <a:rPr lang="el-GR" sz="3600" dirty="0" smtClean="0"/>
              <a:t>)...</a:t>
            </a:r>
            <a:endParaRPr lang="el-GR" dirty="0" smtClean="0"/>
          </a:p>
        </p:txBody>
      </p:sp>
      <p:sp>
        <p:nvSpPr>
          <p:cNvPr id="3" name="Content Placeholder 2"/>
          <p:cNvSpPr>
            <a:spLocks noGrp="1"/>
          </p:cNvSpPr>
          <p:nvPr>
            <p:ph idx="1"/>
          </p:nvPr>
        </p:nvSpPr>
        <p:spPr>
          <a:xfrm>
            <a:off x="457200" y="1117865"/>
            <a:ext cx="8229600" cy="4380177"/>
          </a:xfrm>
        </p:spPr>
        <p:txBody>
          <a:bodyPr/>
          <a:lstStyle/>
          <a:p>
            <a:pPr marL="800100" lvl="1" indent="-342900" eaLnBrk="1" hangingPunct="1">
              <a:lnSpc>
                <a:spcPct val="90000"/>
              </a:lnSpc>
              <a:buFont typeface="Tahoma" charset="0"/>
              <a:buNone/>
              <a:defRPr/>
            </a:pPr>
            <a:endParaRPr lang="el-GR" sz="3200" dirty="0" smtClean="0"/>
          </a:p>
          <a:p>
            <a:pPr marL="800100" lvl="1" indent="-342900" eaLnBrk="1" hangingPunct="1">
              <a:lnSpc>
                <a:spcPct val="90000"/>
              </a:lnSpc>
              <a:buFont typeface="Tahoma" charset="0"/>
              <a:buNone/>
              <a:defRPr/>
            </a:pPr>
            <a:r>
              <a:rPr lang="el-GR" sz="3200" dirty="0" smtClean="0"/>
              <a:t>β</a:t>
            </a:r>
            <a:r>
              <a:rPr lang="el-GR" sz="3200" dirty="0"/>
              <a:t>) Όταν η οντότητα </a:t>
            </a:r>
            <a:r>
              <a:rPr lang="el-GR" sz="3200" b="1" dirty="0"/>
              <a:t>δεν συντάσσει ισολογισμό</a:t>
            </a:r>
            <a:r>
              <a:rPr lang="el-GR" sz="3200" dirty="0"/>
              <a:t>, η ενημέρωση για τα εκδιδόμενα ή λαμβανόμενα παραστατικά του κάθε ημερολογιακού τριμήνου γίνεται το αργότερο </a:t>
            </a:r>
            <a:r>
              <a:rPr lang="el-GR" sz="3200" b="1" dirty="0"/>
              <a:t>μέχρι το τέλος του επόμενου μήνα</a:t>
            </a:r>
            <a:r>
              <a:rPr lang="el-GR" sz="3200" dirty="0"/>
              <a:t> </a:t>
            </a:r>
            <a:r>
              <a:rPr lang="el-GR" sz="3200" b="1" dirty="0"/>
              <a:t>από τη λήξη του </a:t>
            </a:r>
            <a:r>
              <a:rPr lang="el-GR" sz="3200" dirty="0"/>
              <a:t>τριμήνου. </a:t>
            </a:r>
            <a:endParaRPr lang="en-US" sz="3200" dirty="0"/>
          </a:p>
          <a:p>
            <a:pPr marL="0" indent="0">
              <a:buFontTx/>
              <a:buNone/>
              <a:defRPr/>
            </a:pPr>
            <a:endParaRPr lang="el-GR" dirty="0"/>
          </a:p>
        </p:txBody>
      </p:sp>
      <p:sp>
        <p:nvSpPr>
          <p:cNvPr id="4" name="Slide Number Placeholder 3"/>
          <p:cNvSpPr>
            <a:spLocks noGrp="1"/>
          </p:cNvSpPr>
          <p:nvPr>
            <p:ph type="sldNum" sz="quarter" idx="12"/>
          </p:nvPr>
        </p:nvSpPr>
        <p:spPr/>
        <p:txBody>
          <a:bodyPr/>
          <a:lstStyle/>
          <a:p>
            <a:pPr>
              <a:defRPr/>
            </a:pPr>
            <a:fld id="{5C1B4DC5-895D-490E-AEAA-D1EB26B7D3B6}" type="slidenum">
              <a:rPr lang="el-GR" smtClean="0"/>
              <a:pPr>
                <a:defRPr/>
              </a:pPr>
              <a:t>23</a:t>
            </a:fld>
            <a:endParaRPr lang="el-GR"/>
          </a:p>
        </p:txBody>
      </p:sp>
    </p:spTree>
    <p:extLst>
      <p:ext uri="{BB962C8B-B14F-4D97-AF65-F5344CB8AC3E}">
        <p14:creationId xmlns="" xmlns:p14="http://schemas.microsoft.com/office/powerpoint/2010/main" val="4088085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17"/>
            <a:ext cx="8229600" cy="874448"/>
          </a:xfrm>
        </p:spPr>
        <p:txBody>
          <a:bodyPr>
            <a:normAutofit fontScale="90000"/>
          </a:bodyPr>
          <a:lstStyle/>
          <a:p>
            <a:pPr>
              <a:defRPr/>
            </a:pPr>
            <a:r>
              <a:rPr lang="en-US" sz="3200" dirty="0"/>
              <a:t>N</a:t>
            </a:r>
            <a:r>
              <a:rPr lang="el-GR" sz="3200" dirty="0"/>
              <a:t>.4308/2014  (ΕΛΠ)– </a:t>
            </a:r>
            <a:br>
              <a:rPr lang="el-GR" sz="3200" dirty="0"/>
            </a:br>
            <a:r>
              <a:rPr lang="el-GR" sz="3200" dirty="0"/>
              <a:t>Ενημέρωση λογιστικών αρχείων (βιβλίων)...</a:t>
            </a:r>
            <a:endParaRPr lang="el-GR" dirty="0"/>
          </a:p>
        </p:txBody>
      </p:sp>
      <p:sp>
        <p:nvSpPr>
          <p:cNvPr id="3" name="Content Placeholder 2"/>
          <p:cNvSpPr>
            <a:spLocks noGrp="1"/>
          </p:cNvSpPr>
          <p:nvPr>
            <p:ph idx="1"/>
          </p:nvPr>
        </p:nvSpPr>
        <p:spPr>
          <a:xfrm>
            <a:off x="457200" y="1117865"/>
            <a:ext cx="8229600" cy="3898635"/>
          </a:xfrm>
        </p:spPr>
        <p:txBody>
          <a:bodyPr/>
          <a:lstStyle/>
          <a:p>
            <a:pPr marL="800100" lvl="1" indent="-342900" eaLnBrk="1" hangingPunct="1">
              <a:lnSpc>
                <a:spcPct val="90000"/>
              </a:lnSpc>
              <a:buFont typeface="Tahoma" charset="0"/>
              <a:buNone/>
              <a:defRPr/>
            </a:pPr>
            <a:endParaRPr lang="en-US" sz="3200" dirty="0"/>
          </a:p>
          <a:p>
            <a:pPr marL="800100" lvl="1" indent="-342900" eaLnBrk="1" hangingPunct="1">
              <a:lnSpc>
                <a:spcPct val="90000"/>
              </a:lnSpc>
              <a:buFont typeface="Tahoma" charset="0"/>
              <a:buNone/>
              <a:defRPr/>
            </a:pPr>
            <a:r>
              <a:rPr lang="el-GR" sz="3200" dirty="0" smtClean="0"/>
              <a:t>γ</a:t>
            </a:r>
            <a:r>
              <a:rPr lang="el-GR" sz="3200" dirty="0"/>
              <a:t>) Σε κάθε περίπτωση, η ενημέρωση γίνεται εντός του απαιτούμενου χρόνου </a:t>
            </a:r>
            <a:r>
              <a:rPr lang="el-GR" sz="3200" b="1" dirty="0"/>
              <a:t>για την έγκαιρη σύνταξη των χρηματοοικονομικών καταστάσεων. </a:t>
            </a:r>
            <a:endParaRPr lang="en-US" sz="3200" b="1" dirty="0"/>
          </a:p>
          <a:p>
            <a:pPr>
              <a:defRPr/>
            </a:pPr>
            <a:endParaRPr lang="el-GR" dirty="0"/>
          </a:p>
        </p:txBody>
      </p:sp>
      <p:sp>
        <p:nvSpPr>
          <p:cNvPr id="4" name="Slide Number Placeholder 3"/>
          <p:cNvSpPr>
            <a:spLocks noGrp="1"/>
          </p:cNvSpPr>
          <p:nvPr>
            <p:ph type="sldNum" sz="quarter" idx="12"/>
          </p:nvPr>
        </p:nvSpPr>
        <p:spPr/>
        <p:txBody>
          <a:bodyPr/>
          <a:lstStyle/>
          <a:p>
            <a:pPr>
              <a:defRPr/>
            </a:pPr>
            <a:fld id="{DA89DD47-F45B-4DE7-B9E9-D48E470933B1}" type="slidenum">
              <a:rPr lang="el-GR" smtClean="0"/>
              <a:pPr>
                <a:defRPr/>
              </a:pPr>
              <a:t>24</a:t>
            </a:fld>
            <a:endParaRPr lang="el-GR"/>
          </a:p>
        </p:txBody>
      </p:sp>
    </p:spTree>
    <p:extLst>
      <p:ext uri="{BB962C8B-B14F-4D97-AF65-F5344CB8AC3E}">
        <p14:creationId xmlns="" xmlns:p14="http://schemas.microsoft.com/office/powerpoint/2010/main" val="4026222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17"/>
            <a:ext cx="8229600" cy="874448"/>
          </a:xfrm>
        </p:spPr>
        <p:txBody>
          <a:bodyPr/>
          <a:lstStyle/>
          <a:p>
            <a:pPr algn="ctr">
              <a:defRPr/>
            </a:pPr>
            <a:r>
              <a:rPr lang="en-US" sz="4000" b="1" dirty="0"/>
              <a:t>O N</a:t>
            </a:r>
            <a:r>
              <a:rPr lang="el-GR" sz="4000" b="1" dirty="0"/>
              <a:t>.</a:t>
            </a:r>
            <a:r>
              <a:rPr lang="en-US" sz="4000" b="1" dirty="0"/>
              <a:t> </a:t>
            </a:r>
            <a:r>
              <a:rPr lang="el-GR" sz="4000" b="1" dirty="0"/>
              <a:t>4308/2014  (ΕΛΠ</a:t>
            </a:r>
            <a:r>
              <a:rPr lang="el-GR" sz="4000" b="1" dirty="0" smtClean="0"/>
              <a:t>) - ΑΠΟΘΕΜΑΤΑ</a:t>
            </a:r>
            <a:endParaRPr lang="el-GR" sz="4000" dirty="0"/>
          </a:p>
        </p:txBody>
      </p:sp>
      <p:sp>
        <p:nvSpPr>
          <p:cNvPr id="3" name="Content Placeholder 2"/>
          <p:cNvSpPr>
            <a:spLocks noGrp="1"/>
          </p:cNvSpPr>
          <p:nvPr>
            <p:ph idx="1"/>
          </p:nvPr>
        </p:nvSpPr>
        <p:spPr>
          <a:xfrm>
            <a:off x="457200" y="1177396"/>
            <a:ext cx="8229600" cy="3839104"/>
          </a:xfrm>
        </p:spPr>
        <p:txBody>
          <a:bodyPr>
            <a:normAutofit/>
          </a:bodyPr>
          <a:lstStyle/>
          <a:p>
            <a:pPr marL="0" lvl="1" indent="-342900" eaLnBrk="1" hangingPunct="1">
              <a:lnSpc>
                <a:spcPct val="90000"/>
              </a:lnSpc>
              <a:buFont typeface="Tahoma" charset="0"/>
              <a:buNone/>
              <a:defRPr/>
            </a:pPr>
            <a:r>
              <a:rPr lang="el-GR" sz="3200" dirty="0" smtClean="0">
                <a:solidFill>
                  <a:srgbClr val="FFFFFF"/>
                </a:solidFill>
              </a:rPr>
              <a:t> </a:t>
            </a:r>
            <a:r>
              <a:rPr lang="el-GR" sz="3200" dirty="0"/>
              <a:t>Ο προσδιορισμός της </a:t>
            </a:r>
            <a:r>
              <a:rPr lang="el-GR" sz="3200" b="1" dirty="0"/>
              <a:t>ποσότητας </a:t>
            </a:r>
            <a:r>
              <a:rPr lang="el-GR" sz="3200" b="1" dirty="0" smtClean="0"/>
              <a:t>αποθεμάτων</a:t>
            </a:r>
            <a:r>
              <a:rPr lang="el-GR" sz="3200" dirty="0"/>
              <a:t> </a:t>
            </a:r>
            <a:r>
              <a:rPr lang="el-GR" sz="3200" dirty="0" smtClean="0"/>
              <a:t>διενεργείται </a:t>
            </a:r>
            <a:r>
              <a:rPr lang="el-GR" sz="3200" dirty="0"/>
              <a:t>σε </a:t>
            </a:r>
            <a:r>
              <a:rPr lang="el-GR" sz="3200" b="1" dirty="0"/>
              <a:t>κατάλληλο χρόνο </a:t>
            </a:r>
            <a:r>
              <a:rPr lang="el-GR" sz="3200" dirty="0"/>
              <a:t>που διασφαλίζει την </a:t>
            </a:r>
            <a:r>
              <a:rPr lang="el-GR" sz="3200" b="1" dirty="0"/>
              <a:t>αξιοπιστία</a:t>
            </a:r>
            <a:r>
              <a:rPr lang="el-GR" sz="3200" dirty="0"/>
              <a:t> των δεδομένων σε σχέση με την ημερομηνία αναφοράς των χρηματοοικονομικών καταστάσεων της οντότητας. </a:t>
            </a:r>
            <a:endParaRPr lang="en-US" sz="3200" dirty="0"/>
          </a:p>
          <a:p>
            <a:pPr marL="0" lvl="1" indent="-342900" eaLnBrk="1" hangingPunct="1">
              <a:lnSpc>
                <a:spcPct val="90000"/>
              </a:lnSpc>
              <a:buFont typeface="Tahoma" charset="0"/>
              <a:buNone/>
              <a:defRPr/>
            </a:pPr>
            <a:endParaRPr lang="el-GR" sz="3200" dirty="0"/>
          </a:p>
        </p:txBody>
      </p:sp>
      <p:sp>
        <p:nvSpPr>
          <p:cNvPr id="4" name="Slide Number Placeholder 3"/>
          <p:cNvSpPr>
            <a:spLocks noGrp="1"/>
          </p:cNvSpPr>
          <p:nvPr>
            <p:ph type="sldNum" sz="quarter" idx="12"/>
          </p:nvPr>
        </p:nvSpPr>
        <p:spPr/>
        <p:txBody>
          <a:bodyPr/>
          <a:lstStyle/>
          <a:p>
            <a:pPr>
              <a:defRPr/>
            </a:pPr>
            <a:fld id="{796C9E62-AEF8-416B-8F94-4B88D0EEC55A}" type="slidenum">
              <a:rPr lang="el-GR" smtClean="0"/>
              <a:pPr>
                <a:defRPr/>
              </a:pPr>
              <a:t>25</a:t>
            </a:fld>
            <a:endParaRPr lang="el-GR"/>
          </a:p>
        </p:txBody>
      </p:sp>
    </p:spTree>
    <p:extLst>
      <p:ext uri="{BB962C8B-B14F-4D97-AF65-F5344CB8AC3E}">
        <p14:creationId xmlns="" xmlns:p14="http://schemas.microsoft.com/office/powerpoint/2010/main" val="867709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17"/>
            <a:ext cx="8229600" cy="754063"/>
          </a:xfrm>
        </p:spPr>
        <p:txBody>
          <a:bodyPr/>
          <a:lstStyle/>
          <a:p>
            <a:pPr algn="ctr">
              <a:defRPr/>
            </a:pPr>
            <a:r>
              <a:rPr lang="en-US" sz="4000" b="1" dirty="0"/>
              <a:t>O N</a:t>
            </a:r>
            <a:r>
              <a:rPr lang="el-GR" sz="4000" b="1" dirty="0"/>
              <a:t>.</a:t>
            </a:r>
            <a:r>
              <a:rPr lang="en-US" sz="4000" b="1" dirty="0"/>
              <a:t> </a:t>
            </a:r>
            <a:r>
              <a:rPr lang="el-GR" sz="4000" b="1" dirty="0"/>
              <a:t>4308/2014  (ΕΛΠ)</a:t>
            </a:r>
            <a:endParaRPr lang="el-GR" dirty="0"/>
          </a:p>
        </p:txBody>
      </p:sp>
      <p:sp>
        <p:nvSpPr>
          <p:cNvPr id="3" name="Content Placeholder 2"/>
          <p:cNvSpPr>
            <a:spLocks noGrp="1"/>
          </p:cNvSpPr>
          <p:nvPr>
            <p:ph idx="1"/>
          </p:nvPr>
        </p:nvSpPr>
        <p:spPr>
          <a:xfrm>
            <a:off x="457200" y="997480"/>
            <a:ext cx="8229600" cy="4019021"/>
          </a:xfrm>
        </p:spPr>
        <p:txBody>
          <a:bodyPr>
            <a:normAutofit lnSpcReduction="10000"/>
          </a:bodyPr>
          <a:lstStyle/>
          <a:p>
            <a:pPr marL="0" lvl="1" indent="0">
              <a:buClr>
                <a:schemeClr val="hlink"/>
              </a:buClr>
              <a:buSzPct val="120000"/>
              <a:buFont typeface="Tahoma" charset="0"/>
              <a:buNone/>
              <a:defRPr/>
            </a:pPr>
            <a:r>
              <a:rPr lang="el-GR" sz="3200" dirty="0" smtClean="0"/>
              <a:t> </a:t>
            </a:r>
            <a:r>
              <a:rPr lang="el-GR" sz="3200" b="1" dirty="0" smtClean="0"/>
              <a:t>Η </a:t>
            </a:r>
            <a:r>
              <a:rPr lang="el-GR" sz="3200" b="1" dirty="0"/>
              <a:t>κατάρτιση </a:t>
            </a:r>
            <a:r>
              <a:rPr lang="el-GR" sz="3200" dirty="0"/>
              <a:t>των χρηματοοικονομικών καταστάσεων της </a:t>
            </a:r>
            <a:r>
              <a:rPr lang="el-GR" sz="3200" dirty="0" smtClean="0"/>
              <a:t>περιόδου</a:t>
            </a:r>
            <a:r>
              <a:rPr lang="en-US" sz="3200" dirty="0" smtClean="0"/>
              <a:t> </a:t>
            </a:r>
            <a:r>
              <a:rPr lang="el-GR" sz="3200" b="1" dirty="0" smtClean="0"/>
              <a:t>ολοκληρώνεται </a:t>
            </a:r>
            <a:r>
              <a:rPr lang="el-GR" sz="3200" dirty="0"/>
              <a:t>στο συντομότερο χρόνο από: </a:t>
            </a:r>
            <a:endParaRPr lang="en-US" sz="3200" dirty="0" smtClean="0"/>
          </a:p>
          <a:p>
            <a:pPr marL="0" lvl="1" indent="0">
              <a:buClr>
                <a:schemeClr val="hlink"/>
              </a:buClr>
              <a:buSzPct val="120000"/>
              <a:buFont typeface="Tahoma" charset="0"/>
              <a:buNone/>
              <a:defRPr/>
            </a:pPr>
            <a:r>
              <a:rPr lang="el-GR" sz="3200" dirty="0" smtClean="0"/>
              <a:t>α</a:t>
            </a:r>
            <a:r>
              <a:rPr lang="el-GR" sz="3200" dirty="0"/>
              <a:t>) </a:t>
            </a:r>
            <a:r>
              <a:rPr lang="en-US" sz="3200" dirty="0"/>
              <a:t> </a:t>
            </a:r>
            <a:r>
              <a:rPr lang="en-US" sz="3200" b="1" dirty="0" smtClean="0"/>
              <a:t>6 </a:t>
            </a:r>
            <a:r>
              <a:rPr lang="el-GR" sz="3200" b="1" dirty="0" smtClean="0"/>
              <a:t>μήνες </a:t>
            </a:r>
            <a:r>
              <a:rPr lang="el-GR" sz="3200" dirty="0"/>
              <a:t>από τη λήξη της περιόδου </a:t>
            </a:r>
            <a:r>
              <a:rPr lang="el-GR" sz="3200" dirty="0" smtClean="0"/>
              <a:t>ή</a:t>
            </a:r>
            <a:endParaRPr lang="en-US" sz="3200" dirty="0" smtClean="0"/>
          </a:p>
          <a:p>
            <a:pPr marL="0" lvl="1" indent="0">
              <a:buClr>
                <a:schemeClr val="hlink"/>
              </a:buClr>
              <a:buSzPct val="120000"/>
              <a:buFont typeface="Tahoma" charset="0"/>
              <a:buNone/>
              <a:defRPr/>
            </a:pPr>
            <a:r>
              <a:rPr lang="el-GR" sz="3200" dirty="0" smtClean="0"/>
              <a:t> </a:t>
            </a:r>
            <a:r>
              <a:rPr lang="el-GR" sz="3200" dirty="0"/>
              <a:t>β) το </a:t>
            </a:r>
            <a:r>
              <a:rPr lang="el-GR" sz="3200" b="1" dirty="0"/>
              <a:t>χρονικό όριο </a:t>
            </a:r>
            <a:r>
              <a:rPr lang="el-GR" sz="3200" dirty="0"/>
              <a:t>που επιτρέπει την εκπλήρωση των υποχρεώσεων που τίθενται από τη </a:t>
            </a:r>
            <a:r>
              <a:rPr lang="el-GR" sz="3200" b="1" dirty="0"/>
              <a:t>φορολογική </a:t>
            </a:r>
            <a:r>
              <a:rPr lang="el-GR" sz="3200" dirty="0"/>
              <a:t>ή άλλη νομοθεσία της χώρας.</a:t>
            </a:r>
            <a:r>
              <a:rPr lang="el-GR" sz="3200" dirty="0" smtClean="0">
                <a:latin typeface="Times New Roman" pitchFamily="18" charset="0"/>
              </a:rPr>
              <a:t>.</a:t>
            </a:r>
          </a:p>
          <a:p>
            <a:pPr>
              <a:defRPr/>
            </a:pPr>
            <a:endParaRPr lang="el-GR" dirty="0"/>
          </a:p>
        </p:txBody>
      </p:sp>
      <p:sp>
        <p:nvSpPr>
          <p:cNvPr id="4" name="Slide Number Placeholder 3"/>
          <p:cNvSpPr>
            <a:spLocks noGrp="1"/>
          </p:cNvSpPr>
          <p:nvPr>
            <p:ph type="sldNum" sz="quarter" idx="12"/>
          </p:nvPr>
        </p:nvSpPr>
        <p:spPr/>
        <p:txBody>
          <a:bodyPr/>
          <a:lstStyle/>
          <a:p>
            <a:pPr>
              <a:defRPr/>
            </a:pPr>
            <a:fld id="{C345F32D-AB17-4571-9869-79F7709D1A07}" type="slidenum">
              <a:rPr lang="el-GR" smtClean="0"/>
              <a:pPr>
                <a:defRPr/>
              </a:pPr>
              <a:t>26</a:t>
            </a:fld>
            <a:endParaRPr lang="el-GR"/>
          </a:p>
        </p:txBody>
      </p:sp>
    </p:spTree>
    <p:extLst>
      <p:ext uri="{BB962C8B-B14F-4D97-AF65-F5344CB8AC3E}">
        <p14:creationId xmlns="" xmlns:p14="http://schemas.microsoft.com/office/powerpoint/2010/main" val="1117828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Στεφάνου Κωνσταντίνος (2013), Λογιστική και Εμπορική Διαχείριση με Ηλεκτρονικούς Υπολογιστές, εκδόσεις Στεφάνου Κωνσταντίνος,</a:t>
            </a: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Δρ. Νικόλαος Δ. </a:t>
            </a:r>
            <a:r>
              <a:rPr lang="el-GR" sz="1400" dirty="0" err="1" smtClean="0">
                <a:ea typeface="Arial Unicode MS"/>
                <a:cs typeface="Times New Roman" pitchFamily="18" charset="0"/>
              </a:rPr>
              <a:t>Καρτάλης</a:t>
            </a:r>
            <a:r>
              <a:rPr lang="el-GR" sz="1400" dirty="0" smtClean="0">
                <a:ea typeface="Arial Unicode MS"/>
                <a:cs typeface="Times New Roman" pitchFamily="18" charset="0"/>
              </a:rPr>
              <a:t> (2012), Μηχανογραφημένη Λογιστική, Εκδόσεις </a:t>
            </a:r>
            <a:r>
              <a:rPr lang="el-GR" sz="1400" dirty="0" err="1" smtClean="0">
                <a:ea typeface="Arial Unicode MS"/>
                <a:cs typeface="Times New Roman" pitchFamily="18" charset="0"/>
              </a:rPr>
              <a:t>Καρτάλης</a:t>
            </a:r>
            <a:r>
              <a:rPr lang="el-GR" sz="1400" dirty="0" smtClean="0">
                <a:ea typeface="Arial Unicode MS"/>
                <a:cs typeface="Times New Roman" pitchFamily="18" charset="0"/>
              </a:rPr>
              <a:t> </a:t>
            </a:r>
            <a:r>
              <a:rPr lang="el-GR" sz="1400" dirty="0" smtClean="0">
                <a:ea typeface="Arial Unicode MS"/>
                <a:cs typeface="Times New Roman" pitchFamily="18" charset="0"/>
              </a:rPr>
              <a:t>Νικόλαος,</a:t>
            </a:r>
            <a:endParaRPr lang="el-GR" sz="1400" dirty="0" smtClean="0">
              <a:ea typeface="Arial Unicode MS"/>
              <a:cs typeface="Times New Roman" pitchFamily="18" charset="0"/>
            </a:endParaRP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Δ. </a:t>
            </a:r>
            <a:r>
              <a:rPr lang="el-GR" sz="1400" dirty="0" err="1" smtClean="0">
                <a:ea typeface="Arial Unicode MS"/>
                <a:cs typeface="Times New Roman" pitchFamily="18" charset="0"/>
              </a:rPr>
              <a:t>Γκίνογλου</a:t>
            </a:r>
            <a:r>
              <a:rPr lang="el-GR" sz="1400" dirty="0" smtClean="0">
                <a:ea typeface="Arial Unicode MS"/>
                <a:cs typeface="Times New Roman" pitchFamily="18" charset="0"/>
              </a:rPr>
              <a:t>, Π. </a:t>
            </a:r>
            <a:r>
              <a:rPr lang="el-GR" sz="1400" dirty="0" err="1" smtClean="0">
                <a:ea typeface="Arial Unicode MS"/>
                <a:cs typeface="Times New Roman" pitchFamily="18" charset="0"/>
              </a:rPr>
              <a:t>Ταχυνάκης</a:t>
            </a:r>
            <a:r>
              <a:rPr lang="el-GR" sz="1400" dirty="0" smtClean="0">
                <a:ea typeface="Arial Unicode MS"/>
                <a:cs typeface="Times New Roman" pitchFamily="18" charset="0"/>
              </a:rPr>
              <a:t>, Ν. Πρωτοψάλτης (2004), Λογιστικά Πληροφοριακά Συστήματα Μηχανογραφημένη Λογιστική, εκδόσεις Εκδοτική </a:t>
            </a:r>
            <a:r>
              <a:rPr lang="en-US" sz="1400" dirty="0" err="1" smtClean="0">
                <a:ea typeface="Arial Unicode MS"/>
                <a:cs typeface="Times New Roman" pitchFamily="18" charset="0"/>
              </a:rPr>
              <a:t>Rosili</a:t>
            </a:r>
            <a:r>
              <a:rPr lang="en-US" sz="1400" dirty="0" smtClean="0">
                <a:ea typeface="Arial Unicode MS"/>
                <a:cs typeface="Times New Roman" pitchFamily="18" charset="0"/>
              </a:rPr>
              <a:t> </a:t>
            </a:r>
            <a:r>
              <a:rPr lang="el-GR" sz="1400" dirty="0" smtClean="0">
                <a:ea typeface="Arial Unicode MS"/>
                <a:cs typeface="Times New Roman" pitchFamily="18" charset="0"/>
              </a:rPr>
              <a:t>Εμπορική – </a:t>
            </a:r>
            <a:r>
              <a:rPr lang="el-GR" sz="1400" dirty="0" smtClean="0">
                <a:ea typeface="Arial Unicode MS"/>
                <a:cs typeface="Times New Roman" pitchFamily="18" charset="0"/>
              </a:rPr>
              <a:t>Μ.ΕΠΕ,</a:t>
            </a:r>
            <a:endParaRPr lang="el-GR" sz="1400" dirty="0" smtClean="0">
              <a:ea typeface="Arial Unicode MS"/>
              <a:cs typeface="Times New Roman" pitchFamily="18" charset="0"/>
            </a:endParaRP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Αθανασίου Δημήτριος (2015), Η σύγχρονη μηχανογραφική οργάνωση επιχειρήσεων, εκδόσεις </a:t>
            </a:r>
            <a:r>
              <a:rPr lang="el-GR" sz="1400" dirty="0" err="1" smtClean="0">
                <a:ea typeface="Arial Unicode MS"/>
                <a:cs typeface="Times New Roman" pitchFamily="18" charset="0"/>
              </a:rPr>
              <a:t>Μούργκος</a:t>
            </a:r>
            <a:r>
              <a:rPr lang="el-GR" sz="1400" dirty="0" smtClean="0">
                <a:ea typeface="Arial Unicode MS"/>
                <a:cs typeface="Times New Roman" pitchFamily="18" charset="0"/>
              </a:rPr>
              <a:t> </a:t>
            </a:r>
            <a:r>
              <a:rPr lang="el-GR" sz="1400" dirty="0" smtClean="0">
                <a:ea typeface="Arial Unicode MS"/>
                <a:cs typeface="Times New Roman" pitchFamily="18" charset="0"/>
              </a:rPr>
              <a:t>Ιωάννης,</a:t>
            </a:r>
            <a:endParaRPr lang="el-GR" sz="1400" dirty="0" smtClean="0">
              <a:ea typeface="Arial Unicode MS"/>
              <a:cs typeface="Times New Roman" pitchFamily="18" charset="0"/>
            </a:endParaRPr>
          </a:p>
          <a:p>
            <a:pPr>
              <a:buNone/>
            </a:pPr>
            <a:r>
              <a:rPr lang="el-GR" sz="1400" dirty="0" smtClean="0"/>
              <a:t>Ν. 4308/2014 «</a:t>
            </a:r>
            <a:r>
              <a:rPr lang="el-GR" sz="1400" dirty="0" err="1" smtClean="0"/>
              <a:t>Eλληνικά</a:t>
            </a:r>
            <a:r>
              <a:rPr lang="el-GR" sz="1400" dirty="0" smtClean="0"/>
              <a:t> Λογιστικά Πρότυπα, συναφείς ρυθμίσεις</a:t>
            </a:r>
            <a:br>
              <a:rPr lang="el-GR" sz="1400" dirty="0" smtClean="0"/>
            </a:br>
            <a:r>
              <a:rPr lang="el-GR" sz="1400" dirty="0" smtClean="0"/>
              <a:t>και άλλες διατάξεις » , ΦΕΚ  251/ τ. Α΄ /</a:t>
            </a:r>
            <a:r>
              <a:rPr lang="el-GR" sz="1400" dirty="0" smtClean="0"/>
              <a:t>24-11-2014,</a:t>
            </a:r>
            <a:endParaRPr lang="el-GR" sz="1400" dirty="0" smtClean="0"/>
          </a:p>
          <a:p>
            <a:pPr>
              <a:buNone/>
            </a:pPr>
            <a:r>
              <a:rPr lang="el-GR" sz="1400" dirty="0" smtClean="0"/>
              <a:t>ΠΟΛ</a:t>
            </a:r>
            <a:r>
              <a:rPr lang="el-GR" sz="1400" dirty="0" smtClean="0"/>
              <a:t>. 1003/2015: Παροχή οδηγιών για την εφαρμογή του ν. 4308/2014 (ΦΕΚ Α΄ 251) περί των «Ελληνικών Λογιστικών Προτύπων, συναφείς ρυθμίσεις και άλλες </a:t>
            </a:r>
            <a:r>
              <a:rPr lang="el-GR" sz="1400" dirty="0" smtClean="0"/>
              <a:t>διατάξεις</a:t>
            </a:r>
            <a:r>
              <a:rPr lang="el-GR" sz="1400" dirty="0" smtClean="0"/>
              <a:t>,</a:t>
            </a:r>
            <a:endParaRPr lang="en-US" sz="1400" dirty="0" smtClean="0"/>
          </a:p>
          <a:p>
            <a:pPr>
              <a:buNone/>
            </a:pPr>
            <a:r>
              <a:rPr lang="el-GR" sz="1400" dirty="0" smtClean="0"/>
              <a:t>Λογιστική  Οδηγία Εφαρμογής του Νόμου </a:t>
            </a:r>
            <a:r>
              <a:rPr lang="el-GR" sz="1400" dirty="0" smtClean="0"/>
              <a:t>4308/2014 «Ελληνικά Λογιστικά Πρότυπα, συναφείς ρυθμίσεις και άλλες διατάξεις», </a:t>
            </a:r>
            <a:r>
              <a:rPr lang="el-GR" sz="1400" dirty="0" smtClean="0"/>
              <a:t>Επιτροπή  Λογιστικής Τυποποίησης και Ελέγχων</a:t>
            </a:r>
            <a:r>
              <a:rPr lang="el-GR" sz="1400" i="1" dirty="0" smtClean="0"/>
              <a:t> </a:t>
            </a:r>
            <a:r>
              <a:rPr lang="el-GR" sz="1400" i="1" dirty="0" smtClean="0"/>
              <a:t>,</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28</a:t>
            </a:fld>
            <a:endParaRPr lang="el-GR" dirty="0"/>
          </a:p>
        </p:txBody>
      </p:sp>
      <p:sp>
        <p:nvSpPr>
          <p:cNvPr id="5" name="Θέση περιεχομένου 2"/>
          <p:cNvSpPr>
            <a:spLocks noGrp="1"/>
          </p:cNvSpPr>
          <p:nvPr>
            <p:ph idx="1"/>
          </p:nvPr>
        </p:nvSpPr>
        <p:spPr/>
        <p:txBody>
          <a:bodyPr>
            <a:noAutofit/>
          </a:bodyPr>
          <a:lstStyle/>
          <a:p>
            <a:pPr marL="447675" indent="-447675" algn="just">
              <a:lnSpc>
                <a:spcPts val="2065"/>
              </a:lnSpc>
              <a:spcBef>
                <a:spcPts val="0"/>
              </a:spcBef>
              <a:buClr>
                <a:srgbClr val="000000"/>
              </a:buClr>
              <a:buSzPts val="1200"/>
              <a:buNone/>
            </a:pPr>
            <a:r>
              <a:rPr lang="en-US" sz="1400" b="1" dirty="0" smtClean="0">
                <a:hlinkClick r:id="rId2"/>
              </a:rPr>
              <a:t>www</a:t>
            </a:r>
            <a:r>
              <a:rPr lang="el-GR" sz="1400" b="1" dirty="0" smtClean="0">
                <a:hlinkClick r:id="rId2"/>
              </a:rPr>
              <a:t>.</a:t>
            </a:r>
            <a:r>
              <a:rPr lang="en-US" sz="1400" b="1" dirty="0" err="1" smtClean="0">
                <a:hlinkClick r:id="rId2"/>
              </a:rPr>
              <a:t>elte</a:t>
            </a:r>
            <a:r>
              <a:rPr lang="el-GR" sz="1400" b="1" dirty="0" smtClean="0">
                <a:hlinkClick r:id="rId2"/>
              </a:rPr>
              <a:t>.</a:t>
            </a:r>
            <a:r>
              <a:rPr lang="en-US" sz="1400" b="1" dirty="0" smtClean="0">
                <a:hlinkClick r:id="rId2"/>
              </a:rPr>
              <a:t>org</a:t>
            </a:r>
            <a:r>
              <a:rPr lang="el-GR" sz="1400" b="1" dirty="0" smtClean="0">
                <a:hlinkClick r:id="rId2"/>
              </a:rPr>
              <a:t>.</a:t>
            </a:r>
            <a:r>
              <a:rPr lang="en-US" sz="1400" b="1" dirty="0" err="1" smtClean="0">
                <a:hlinkClick r:id="rId2"/>
              </a:rPr>
              <a:t>gr</a:t>
            </a:r>
            <a:r>
              <a:rPr lang="el-GR" sz="1400" b="1" dirty="0" smtClean="0"/>
              <a:t>,</a:t>
            </a:r>
            <a:endParaRPr lang="en-US" sz="1400" b="1" dirty="0" smtClean="0"/>
          </a:p>
          <a:p>
            <a:pPr marL="447675" indent="-447675" algn="just">
              <a:lnSpc>
                <a:spcPts val="2065"/>
              </a:lnSpc>
              <a:spcBef>
                <a:spcPts val="0"/>
              </a:spcBef>
              <a:buClr>
                <a:srgbClr val="000000"/>
              </a:buClr>
              <a:buSzPts val="1200"/>
              <a:buNone/>
            </a:pPr>
            <a:endParaRPr lang="en-US" sz="1400" b="1" dirty="0" smtClean="0">
              <a:ea typeface="Arial Unicode MS"/>
              <a:cs typeface="Times New Roman" pitchFamily="18" charset="0"/>
            </a:endParaRP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Κ. </a:t>
            </a:r>
            <a:r>
              <a:rPr lang="el-GR" sz="1400" dirty="0" err="1" smtClean="0">
                <a:ea typeface="Arial Unicode MS"/>
                <a:cs typeface="Times New Roman" pitchFamily="18" charset="0"/>
              </a:rPr>
              <a:t>Καραμάνης</a:t>
            </a:r>
            <a:r>
              <a:rPr lang="el-GR" sz="1400" dirty="0" smtClean="0">
                <a:ea typeface="Arial Unicode MS"/>
                <a:cs typeface="Times New Roman" pitchFamily="18" charset="0"/>
              </a:rPr>
              <a:t> και </a:t>
            </a:r>
            <a:r>
              <a:rPr lang="el-GR" sz="1400" dirty="0" err="1" smtClean="0">
                <a:ea typeface="Arial Unicode MS"/>
                <a:cs typeface="Times New Roman" pitchFamily="18" charset="0"/>
              </a:rPr>
              <a:t>Π.Βρουστούρης</a:t>
            </a:r>
            <a:r>
              <a:rPr lang="el-GR" sz="1400" dirty="0" smtClean="0">
                <a:ea typeface="Arial Unicode MS"/>
                <a:cs typeface="Times New Roman" pitchFamily="18" charset="0"/>
              </a:rPr>
              <a:t> (2015), « Λογιστική Οργάνωση στα Πλαίσια των Ε.Λ.Π. – Πρακτικό βοήθημα για τον Λογιστή », Εκδόσεις ΜΕΝΙΠΠΟΣ Ε.Π.Ε.</a:t>
            </a:r>
            <a:endParaRPr lang="el-GR" sz="1400" dirty="0">
              <a:ea typeface="Arial Unicode MS"/>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Χύτης Ε. (2015) Μηχανογραφημένη Λογιστική Ι.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Να γίνει κατανοητή ή αλυσίδα που διαμορφώνουν τα μέρη του λογιστικού κυκλώματος και της σημασίας της επιλογής του τρόπου εισαγωγής και ταξινόμησης των δεδομένων σε συνδυασμό με τις ανάγκες, τις ιδιαιτερότητες της επιχείρησης, τους πόρους του Λ.Π.Σ. και τις νομοθετικές απαιτήσεις.</a:t>
            </a:r>
          </a:p>
          <a:p>
            <a:pPr marL="0" algn="just">
              <a:buNone/>
            </a:pP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Λογιστικό Κύκλωμα</a:t>
            </a:r>
            <a:endParaRPr lang="en-US" dirty="0"/>
          </a:p>
        </p:txBody>
      </p:sp>
      <p:sp>
        <p:nvSpPr>
          <p:cNvPr id="3" name="2 - Θέση περιεχομένου"/>
          <p:cNvSpPr>
            <a:spLocks noGrp="1"/>
          </p:cNvSpPr>
          <p:nvPr>
            <p:ph idx="1"/>
          </p:nvPr>
        </p:nvSpPr>
        <p:spPr/>
        <p:txBody>
          <a:bodyPr>
            <a:normAutofit lnSpcReduction="10000"/>
          </a:bodyPr>
          <a:lstStyle/>
          <a:p>
            <a:pPr>
              <a:lnSpc>
                <a:spcPct val="90000"/>
              </a:lnSpc>
              <a:defRPr/>
            </a:pPr>
            <a:r>
              <a:rPr lang="el-GR" sz="2800" dirty="0" smtClean="0"/>
              <a:t>Λογιστικό Κύκλωμα &amp; τα συστατικά του στοιχεία</a:t>
            </a:r>
            <a:endParaRPr lang="en-US" sz="2800" dirty="0" smtClean="0"/>
          </a:p>
          <a:p>
            <a:pPr>
              <a:lnSpc>
                <a:spcPct val="90000"/>
              </a:lnSpc>
              <a:defRPr/>
            </a:pPr>
            <a:r>
              <a:rPr lang="el-GR" sz="2800" dirty="0" smtClean="0"/>
              <a:t>Λογιστικό Υποσύστημα και Υποσυστήματα Διαχείρισης</a:t>
            </a:r>
          </a:p>
          <a:p>
            <a:pPr>
              <a:lnSpc>
                <a:spcPct val="90000"/>
              </a:lnSpc>
              <a:defRPr/>
            </a:pPr>
            <a:r>
              <a:rPr lang="el-GR" sz="2800" dirty="0" smtClean="0"/>
              <a:t>Καταχώρηση στο σύστημα συναλλαγών</a:t>
            </a:r>
          </a:p>
          <a:p>
            <a:pPr lvl="1">
              <a:lnSpc>
                <a:spcPct val="90000"/>
              </a:lnSpc>
              <a:defRPr/>
            </a:pPr>
            <a:r>
              <a:rPr lang="el-GR" sz="2400" dirty="0" smtClean="0"/>
              <a:t>Υποσυστήματα</a:t>
            </a:r>
          </a:p>
          <a:p>
            <a:pPr lvl="1">
              <a:lnSpc>
                <a:spcPct val="90000"/>
              </a:lnSpc>
              <a:defRPr/>
            </a:pPr>
            <a:r>
              <a:rPr lang="el-GR" sz="2400" dirty="0" smtClean="0"/>
              <a:t>Τρόποι καταχώρησης</a:t>
            </a:r>
          </a:p>
          <a:p>
            <a:pPr lvl="1">
              <a:lnSpc>
                <a:spcPct val="90000"/>
              </a:lnSpc>
              <a:defRPr/>
            </a:pPr>
            <a:r>
              <a:rPr lang="el-GR" sz="2400" dirty="0" smtClean="0"/>
              <a:t>Έλεγχος Ακεραιότητας</a:t>
            </a:r>
          </a:p>
          <a:p>
            <a:pPr lvl="1">
              <a:lnSpc>
                <a:spcPct val="90000"/>
              </a:lnSpc>
              <a:defRPr/>
            </a:pPr>
            <a:r>
              <a:rPr lang="el-GR" sz="2400" dirty="0" smtClean="0"/>
              <a:t>Εσωτερικός Έλεγχος</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12"/>
          <p:cNvSpPr>
            <a:spLocks noChangeArrowheads="1"/>
          </p:cNvSpPr>
          <p:nvPr/>
        </p:nvSpPr>
        <p:spPr bwMode="auto">
          <a:xfrm>
            <a:off x="381000" y="1206500"/>
            <a:ext cx="8153400" cy="31115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413" y="16709"/>
                </a:moveTo>
                <a:cubicBezTo>
                  <a:pt x="7681" y="17651"/>
                  <a:pt x="9219" y="18160"/>
                  <a:pt x="10800" y="18160"/>
                </a:cubicBezTo>
                <a:cubicBezTo>
                  <a:pt x="14864" y="18160"/>
                  <a:pt x="18160" y="14864"/>
                  <a:pt x="18160" y="10800"/>
                </a:cubicBezTo>
                <a:cubicBezTo>
                  <a:pt x="18160" y="6735"/>
                  <a:pt x="14864" y="3440"/>
                  <a:pt x="10800" y="3440"/>
                </a:cubicBezTo>
                <a:cubicBezTo>
                  <a:pt x="6735" y="3440"/>
                  <a:pt x="3440" y="6735"/>
                  <a:pt x="3440" y="10800"/>
                </a:cubicBezTo>
                <a:cubicBezTo>
                  <a:pt x="3439" y="10833"/>
                  <a:pt x="3440" y="10867"/>
                  <a:pt x="3440" y="10901"/>
                </a:cubicBezTo>
                <a:lnTo>
                  <a:pt x="1" y="10948"/>
                </a:lnTo>
                <a:cubicBezTo>
                  <a:pt x="0" y="10899"/>
                  <a:pt x="0" y="10849"/>
                  <a:pt x="0" y="10800"/>
                </a:cubicBezTo>
                <a:cubicBezTo>
                  <a:pt x="0" y="4835"/>
                  <a:pt x="4835" y="0"/>
                  <a:pt x="10800" y="0"/>
                </a:cubicBezTo>
                <a:cubicBezTo>
                  <a:pt x="16764" y="0"/>
                  <a:pt x="21600" y="4835"/>
                  <a:pt x="21600" y="10800"/>
                </a:cubicBezTo>
                <a:cubicBezTo>
                  <a:pt x="21600" y="16764"/>
                  <a:pt x="16764" y="21600"/>
                  <a:pt x="10800" y="21600"/>
                </a:cubicBezTo>
                <a:cubicBezTo>
                  <a:pt x="8481" y="21600"/>
                  <a:pt x="6224" y="20853"/>
                  <a:pt x="4362" y="19471"/>
                </a:cubicBezTo>
                <a:lnTo>
                  <a:pt x="2753" y="21639"/>
                </a:lnTo>
                <a:lnTo>
                  <a:pt x="1838" y="15455"/>
                </a:lnTo>
                <a:lnTo>
                  <a:pt x="8022" y="14541"/>
                </a:lnTo>
                <a:lnTo>
                  <a:pt x="6413" y="16709"/>
                </a:lnTo>
                <a:close/>
              </a:path>
            </a:pathLst>
          </a:custGeom>
          <a:solidFill>
            <a:srgbClr val="CCFF99"/>
          </a:solidFill>
          <a:ln w="12700">
            <a:solidFill>
              <a:srgbClr val="CC0099"/>
            </a:solidFill>
            <a:miter lim="800000"/>
            <a:headEnd type="none" w="sm" len="sm"/>
            <a:tailEnd type="none" w="sm" len="sm"/>
          </a:ln>
          <a:effectLst/>
        </p:spPr>
        <p:txBody>
          <a:bodyPr wrap="none" anchor="ctr"/>
          <a:lstStyle/>
          <a:p>
            <a:endParaRPr lang="en-US"/>
          </a:p>
        </p:txBody>
      </p:sp>
      <p:sp>
        <p:nvSpPr>
          <p:cNvPr id="2" name="Rectangle 2"/>
          <p:cNvSpPr>
            <a:spLocks noGrp="1" noChangeArrowheads="1"/>
          </p:cNvSpPr>
          <p:nvPr>
            <p:ph type="title"/>
          </p:nvPr>
        </p:nvSpPr>
        <p:spPr>
          <a:xfrm>
            <a:off x="609600" y="381000"/>
            <a:ext cx="7772400" cy="508000"/>
          </a:xfrm>
        </p:spPr>
        <p:txBody>
          <a:bodyPr>
            <a:normAutofit fontScale="90000"/>
          </a:bodyPr>
          <a:lstStyle/>
          <a:p>
            <a:pPr algn="ctr" eaLnBrk="1" hangingPunct="1">
              <a:defRPr/>
            </a:pPr>
            <a:r>
              <a:rPr lang="el-GR" dirty="0" smtClean="0">
                <a:solidFill>
                  <a:schemeClr val="tx1"/>
                </a:solidFill>
              </a:rPr>
              <a:t>Λογιστικό Κύκλωμα</a:t>
            </a:r>
          </a:p>
        </p:txBody>
      </p:sp>
      <p:sp>
        <p:nvSpPr>
          <p:cNvPr id="43012" name="Rectangle 4"/>
          <p:cNvSpPr>
            <a:spLocks noChangeArrowheads="1"/>
          </p:cNvSpPr>
          <p:nvPr/>
        </p:nvSpPr>
        <p:spPr bwMode="auto">
          <a:xfrm>
            <a:off x="0" y="2095500"/>
            <a:ext cx="1828800" cy="635000"/>
          </a:xfrm>
          <a:prstGeom prst="rect">
            <a:avLst/>
          </a:prstGeom>
          <a:noFill/>
          <a:ln w="9525">
            <a:noFill/>
            <a:miter lim="800000"/>
            <a:headEnd/>
            <a:tailEnd type="none" w="lg" len="lg"/>
          </a:ln>
          <a:effectLst/>
        </p:spPr>
        <p:txBody>
          <a:bodyPr wrap="none" lIns="90000" tIns="46800" rIns="90000" bIns="46800" anchor="ctr"/>
          <a:lstStyle/>
          <a:p>
            <a:pPr algn="ctr" eaLnBrk="0" hangingPunct="0">
              <a:spcBef>
                <a:spcPct val="20000"/>
              </a:spcBef>
            </a:pPr>
            <a:r>
              <a:rPr lang="el-GR" sz="2000" b="1" dirty="0">
                <a:latin typeface="+mj-lt"/>
              </a:rPr>
              <a:t>Συναλλαγές</a:t>
            </a:r>
            <a:endParaRPr lang="el-GR" sz="2000" dirty="0">
              <a:latin typeface="+mj-lt"/>
            </a:endParaRPr>
          </a:p>
        </p:txBody>
      </p:sp>
      <p:sp>
        <p:nvSpPr>
          <p:cNvPr id="43013" name="Rectangle 11"/>
          <p:cNvSpPr>
            <a:spLocks noChangeArrowheads="1"/>
          </p:cNvSpPr>
          <p:nvPr/>
        </p:nvSpPr>
        <p:spPr bwMode="auto">
          <a:xfrm>
            <a:off x="2743200" y="825500"/>
            <a:ext cx="2057400" cy="762000"/>
          </a:xfrm>
          <a:prstGeom prst="rect">
            <a:avLst/>
          </a:prstGeom>
          <a:noFill/>
          <a:ln w="9525">
            <a:noFill/>
            <a:miter lim="800000"/>
            <a:headEnd/>
            <a:tailEnd type="none" w="lg" len="lg"/>
          </a:ln>
          <a:effectLst/>
        </p:spPr>
        <p:txBody>
          <a:bodyPr wrap="none" lIns="90000" tIns="46800" rIns="90000" bIns="46800" anchor="ctr"/>
          <a:lstStyle/>
          <a:p>
            <a:pPr algn="ctr" eaLnBrk="0" hangingPunct="0">
              <a:spcBef>
                <a:spcPct val="20000"/>
              </a:spcBef>
            </a:pPr>
            <a:r>
              <a:rPr lang="el-GR" sz="2000" b="1" dirty="0">
                <a:latin typeface="+mj-lt"/>
              </a:rPr>
              <a:t>Καταχώριση</a:t>
            </a:r>
          </a:p>
          <a:p>
            <a:pPr algn="ctr" eaLnBrk="0" hangingPunct="0">
              <a:spcBef>
                <a:spcPct val="20000"/>
              </a:spcBef>
            </a:pPr>
            <a:r>
              <a:rPr lang="el-GR" sz="2000" b="1" dirty="0">
                <a:latin typeface="+mj-lt"/>
              </a:rPr>
              <a:t>στο ημερολόγιο</a:t>
            </a:r>
            <a:endParaRPr lang="el-GR" sz="2400" dirty="0">
              <a:latin typeface="+mj-lt"/>
            </a:endParaRPr>
          </a:p>
        </p:txBody>
      </p:sp>
      <p:sp>
        <p:nvSpPr>
          <p:cNvPr id="43014" name="Rectangle 13"/>
          <p:cNvSpPr>
            <a:spLocks noChangeArrowheads="1"/>
          </p:cNvSpPr>
          <p:nvPr/>
        </p:nvSpPr>
        <p:spPr bwMode="auto">
          <a:xfrm>
            <a:off x="762000" y="1143000"/>
            <a:ext cx="1600200" cy="762000"/>
          </a:xfrm>
          <a:prstGeom prst="rect">
            <a:avLst/>
          </a:prstGeom>
          <a:noFill/>
          <a:ln w="9525">
            <a:noFill/>
            <a:miter lim="800000"/>
            <a:headEnd/>
            <a:tailEnd type="none" w="lg" len="lg"/>
          </a:ln>
          <a:effectLst/>
        </p:spPr>
        <p:txBody>
          <a:bodyPr wrap="none" lIns="90000" tIns="46800" rIns="90000" bIns="46800" anchor="ctr"/>
          <a:lstStyle/>
          <a:p>
            <a:pPr algn="ctr" eaLnBrk="0" hangingPunct="0">
              <a:spcBef>
                <a:spcPct val="20000"/>
              </a:spcBef>
            </a:pPr>
            <a:r>
              <a:rPr lang="el-GR" sz="2000" b="1" dirty="0">
                <a:latin typeface="+mj-lt"/>
              </a:rPr>
              <a:t>Προετοιμασία</a:t>
            </a:r>
          </a:p>
          <a:p>
            <a:pPr algn="ctr" eaLnBrk="0" hangingPunct="0">
              <a:spcBef>
                <a:spcPct val="20000"/>
              </a:spcBef>
            </a:pPr>
            <a:r>
              <a:rPr lang="el-GR" sz="2000" b="1" dirty="0">
                <a:latin typeface="+mj-lt"/>
              </a:rPr>
              <a:t>παραστατικών</a:t>
            </a:r>
            <a:endParaRPr lang="el-GR" sz="2400" dirty="0">
              <a:latin typeface="+mj-lt"/>
            </a:endParaRPr>
          </a:p>
        </p:txBody>
      </p:sp>
      <p:sp>
        <p:nvSpPr>
          <p:cNvPr id="43015" name="Rectangle 14"/>
          <p:cNvSpPr>
            <a:spLocks noChangeArrowheads="1"/>
          </p:cNvSpPr>
          <p:nvPr/>
        </p:nvSpPr>
        <p:spPr bwMode="auto">
          <a:xfrm>
            <a:off x="5638800" y="1143000"/>
            <a:ext cx="1828800" cy="635000"/>
          </a:xfrm>
          <a:prstGeom prst="rect">
            <a:avLst/>
          </a:prstGeom>
          <a:noFill/>
          <a:ln w="9525">
            <a:noFill/>
            <a:miter lim="800000"/>
            <a:headEnd/>
            <a:tailEnd type="none" w="lg" len="lg"/>
          </a:ln>
          <a:effectLst/>
        </p:spPr>
        <p:txBody>
          <a:bodyPr wrap="none" lIns="90000" tIns="46800" rIns="90000" bIns="46800" anchor="ctr"/>
          <a:lstStyle/>
          <a:p>
            <a:pPr algn="ctr" eaLnBrk="0" hangingPunct="0">
              <a:spcBef>
                <a:spcPct val="20000"/>
              </a:spcBef>
            </a:pPr>
            <a:r>
              <a:rPr lang="el-GR" sz="2000" b="1" dirty="0">
                <a:latin typeface="+mj-lt"/>
              </a:rPr>
              <a:t>Ενημέρωση λογαριασμών </a:t>
            </a:r>
          </a:p>
          <a:p>
            <a:pPr algn="ctr" eaLnBrk="0" hangingPunct="0">
              <a:spcBef>
                <a:spcPct val="20000"/>
              </a:spcBef>
            </a:pPr>
            <a:r>
              <a:rPr lang="el-GR" sz="2000" b="1" dirty="0">
                <a:latin typeface="+mj-lt"/>
              </a:rPr>
              <a:t>καθολικού</a:t>
            </a:r>
            <a:r>
              <a:rPr lang="el-GR" sz="2400" dirty="0">
                <a:latin typeface="+mj-lt"/>
              </a:rPr>
              <a:t> </a:t>
            </a:r>
          </a:p>
        </p:txBody>
      </p:sp>
      <p:sp>
        <p:nvSpPr>
          <p:cNvPr id="43016" name="Rectangle 15"/>
          <p:cNvSpPr>
            <a:spLocks noChangeArrowheads="1"/>
          </p:cNvSpPr>
          <p:nvPr/>
        </p:nvSpPr>
        <p:spPr bwMode="auto">
          <a:xfrm>
            <a:off x="6934200" y="1778000"/>
            <a:ext cx="1600200" cy="762000"/>
          </a:xfrm>
          <a:prstGeom prst="rect">
            <a:avLst/>
          </a:prstGeom>
          <a:noFill/>
          <a:ln w="9525">
            <a:noFill/>
            <a:miter lim="800000"/>
            <a:headEnd/>
            <a:tailEnd type="none" w="lg" len="lg"/>
          </a:ln>
          <a:effectLst/>
        </p:spPr>
        <p:txBody>
          <a:bodyPr wrap="none" lIns="90000" tIns="46800" rIns="90000" bIns="46800" anchor="ctr"/>
          <a:lstStyle/>
          <a:p>
            <a:pPr algn="ctr" eaLnBrk="0" hangingPunct="0">
              <a:spcBef>
                <a:spcPct val="20000"/>
              </a:spcBef>
            </a:pPr>
            <a:r>
              <a:rPr lang="el-GR" sz="2000" b="1" dirty="0">
                <a:latin typeface="+mj-lt"/>
              </a:rPr>
              <a:t>Προσωρινό</a:t>
            </a:r>
          </a:p>
          <a:p>
            <a:pPr algn="ctr" eaLnBrk="0" hangingPunct="0">
              <a:spcBef>
                <a:spcPct val="20000"/>
              </a:spcBef>
            </a:pPr>
            <a:r>
              <a:rPr lang="el-GR" sz="2000" b="1" dirty="0">
                <a:latin typeface="+mj-lt"/>
              </a:rPr>
              <a:t>ισοζύγιο</a:t>
            </a:r>
          </a:p>
        </p:txBody>
      </p:sp>
      <p:sp>
        <p:nvSpPr>
          <p:cNvPr id="43017" name="Rectangle 16"/>
          <p:cNvSpPr>
            <a:spLocks noChangeArrowheads="1"/>
          </p:cNvSpPr>
          <p:nvPr/>
        </p:nvSpPr>
        <p:spPr bwMode="auto">
          <a:xfrm>
            <a:off x="6477000" y="2603500"/>
            <a:ext cx="2133600" cy="889000"/>
          </a:xfrm>
          <a:prstGeom prst="rect">
            <a:avLst/>
          </a:prstGeom>
          <a:noFill/>
          <a:ln w="9525">
            <a:noFill/>
            <a:miter lim="800000"/>
            <a:headEnd/>
            <a:tailEnd type="none" w="lg" len="lg"/>
          </a:ln>
          <a:effectLst/>
        </p:spPr>
        <p:txBody>
          <a:bodyPr wrap="none" lIns="90000" tIns="46800" rIns="90000" bIns="46800" anchor="ctr"/>
          <a:lstStyle/>
          <a:p>
            <a:pPr algn="ctr" eaLnBrk="0" hangingPunct="0">
              <a:spcBef>
                <a:spcPct val="20000"/>
              </a:spcBef>
            </a:pPr>
            <a:r>
              <a:rPr lang="el-GR" sz="2000" b="1" dirty="0">
                <a:latin typeface="+mj-lt"/>
              </a:rPr>
              <a:t>Εγγραφές προσαρμογής</a:t>
            </a:r>
          </a:p>
          <a:p>
            <a:pPr algn="ctr" eaLnBrk="0" hangingPunct="0">
              <a:spcBef>
                <a:spcPct val="20000"/>
              </a:spcBef>
            </a:pPr>
            <a:r>
              <a:rPr lang="el-GR" sz="2000" b="1" dirty="0">
                <a:latin typeface="+mj-lt"/>
              </a:rPr>
              <a:t>&amp; καταχώρησή τους</a:t>
            </a:r>
            <a:endParaRPr lang="el-GR" sz="2400" dirty="0">
              <a:latin typeface="+mj-lt"/>
            </a:endParaRPr>
          </a:p>
        </p:txBody>
      </p:sp>
      <p:sp>
        <p:nvSpPr>
          <p:cNvPr id="43018" name="Rectangle 17"/>
          <p:cNvSpPr>
            <a:spLocks noChangeArrowheads="1"/>
          </p:cNvSpPr>
          <p:nvPr/>
        </p:nvSpPr>
        <p:spPr bwMode="auto">
          <a:xfrm>
            <a:off x="5791200" y="3429000"/>
            <a:ext cx="1600200" cy="762000"/>
          </a:xfrm>
          <a:prstGeom prst="rect">
            <a:avLst/>
          </a:prstGeom>
          <a:noFill/>
          <a:ln w="9525">
            <a:noFill/>
            <a:miter lim="800000"/>
            <a:headEnd/>
            <a:tailEnd type="none" w="lg" len="lg"/>
          </a:ln>
          <a:effectLst/>
        </p:spPr>
        <p:txBody>
          <a:bodyPr wrap="none" lIns="90000" tIns="46800" rIns="90000" bIns="46800" anchor="ctr"/>
          <a:lstStyle/>
          <a:p>
            <a:pPr algn="ctr" eaLnBrk="0" hangingPunct="0">
              <a:spcBef>
                <a:spcPct val="20000"/>
              </a:spcBef>
            </a:pPr>
            <a:r>
              <a:rPr lang="el-GR" sz="2000" b="1" dirty="0">
                <a:latin typeface="+mj-lt"/>
              </a:rPr>
              <a:t>Οριστικό</a:t>
            </a:r>
          </a:p>
          <a:p>
            <a:pPr algn="ctr" eaLnBrk="0" hangingPunct="0">
              <a:spcBef>
                <a:spcPct val="20000"/>
              </a:spcBef>
            </a:pPr>
            <a:r>
              <a:rPr lang="el-GR" sz="2000" b="1" dirty="0">
                <a:latin typeface="+mj-lt"/>
              </a:rPr>
              <a:t>ισοζύγιο</a:t>
            </a:r>
          </a:p>
        </p:txBody>
      </p:sp>
      <p:sp>
        <p:nvSpPr>
          <p:cNvPr id="43019" name="Rectangle 18"/>
          <p:cNvSpPr>
            <a:spLocks noChangeArrowheads="1"/>
          </p:cNvSpPr>
          <p:nvPr/>
        </p:nvSpPr>
        <p:spPr bwMode="auto">
          <a:xfrm>
            <a:off x="3886200" y="3683000"/>
            <a:ext cx="1676400" cy="952500"/>
          </a:xfrm>
          <a:prstGeom prst="rect">
            <a:avLst/>
          </a:prstGeom>
          <a:noFill/>
          <a:ln w="9525">
            <a:noFill/>
            <a:miter lim="800000"/>
            <a:headEnd/>
            <a:tailEnd type="none" w="lg" len="lg"/>
          </a:ln>
          <a:effectLst/>
        </p:spPr>
        <p:txBody>
          <a:bodyPr wrap="none" lIns="90000" tIns="46800" rIns="90000" bIns="46800" anchor="ctr"/>
          <a:lstStyle/>
          <a:p>
            <a:pPr algn="ctr" eaLnBrk="0" hangingPunct="0">
              <a:spcBef>
                <a:spcPct val="20000"/>
              </a:spcBef>
            </a:pPr>
            <a:r>
              <a:rPr lang="el-GR" sz="2000" b="1" dirty="0">
                <a:latin typeface="+mj-lt"/>
              </a:rPr>
              <a:t>Προετοιμασία</a:t>
            </a:r>
          </a:p>
          <a:p>
            <a:pPr algn="ctr" eaLnBrk="0" hangingPunct="0">
              <a:spcBef>
                <a:spcPct val="20000"/>
              </a:spcBef>
            </a:pPr>
            <a:r>
              <a:rPr lang="el-GR" sz="2000" b="1" dirty="0">
                <a:latin typeface="+mj-lt"/>
              </a:rPr>
              <a:t>λογιστικών</a:t>
            </a:r>
          </a:p>
          <a:p>
            <a:pPr algn="ctr" eaLnBrk="0" hangingPunct="0">
              <a:spcBef>
                <a:spcPct val="20000"/>
              </a:spcBef>
            </a:pPr>
            <a:r>
              <a:rPr lang="el-GR" sz="2000" b="1" dirty="0">
                <a:latin typeface="+mj-lt"/>
              </a:rPr>
              <a:t>καταστάσεων</a:t>
            </a:r>
            <a:endParaRPr lang="el-GR" sz="2400" dirty="0">
              <a:latin typeface="+mj-lt"/>
            </a:endParaRPr>
          </a:p>
        </p:txBody>
      </p:sp>
      <p:sp>
        <p:nvSpPr>
          <p:cNvPr id="43020" name="Rectangle 19"/>
          <p:cNvSpPr>
            <a:spLocks noChangeArrowheads="1"/>
          </p:cNvSpPr>
          <p:nvPr/>
        </p:nvSpPr>
        <p:spPr bwMode="auto">
          <a:xfrm>
            <a:off x="1752600" y="3238500"/>
            <a:ext cx="1828800" cy="825500"/>
          </a:xfrm>
          <a:prstGeom prst="rect">
            <a:avLst/>
          </a:prstGeom>
          <a:noFill/>
          <a:ln w="9525">
            <a:noFill/>
            <a:miter lim="800000"/>
            <a:headEnd/>
            <a:tailEnd type="none" w="lg" len="lg"/>
          </a:ln>
          <a:effectLst/>
        </p:spPr>
        <p:txBody>
          <a:bodyPr wrap="none" lIns="90000" tIns="46800" rIns="90000" bIns="46800" anchor="ctr"/>
          <a:lstStyle/>
          <a:p>
            <a:pPr algn="ctr" eaLnBrk="0" hangingPunct="0">
              <a:spcBef>
                <a:spcPct val="20000"/>
              </a:spcBef>
            </a:pPr>
            <a:r>
              <a:rPr lang="el-GR" sz="2000" b="1" dirty="0">
                <a:latin typeface="+mj-lt"/>
              </a:rPr>
              <a:t>Εγγραφές</a:t>
            </a:r>
          </a:p>
          <a:p>
            <a:pPr algn="ctr" eaLnBrk="0" hangingPunct="0">
              <a:spcBef>
                <a:spcPct val="20000"/>
              </a:spcBef>
            </a:pPr>
            <a:r>
              <a:rPr lang="el-GR" sz="2000" b="1" dirty="0">
                <a:latin typeface="+mj-lt"/>
              </a:rPr>
              <a:t>κλεισίματος</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Συστατικά μέρη του Λογιστικού Κυκλώματος </a:t>
            </a:r>
            <a:endParaRPr lang="en-US" dirty="0"/>
          </a:p>
        </p:txBody>
      </p:sp>
      <p:sp>
        <p:nvSpPr>
          <p:cNvPr id="3" name="2 - Θέση περιεχομένου"/>
          <p:cNvSpPr>
            <a:spLocks noGrp="1"/>
          </p:cNvSpPr>
          <p:nvPr>
            <p:ph idx="1"/>
          </p:nvPr>
        </p:nvSpPr>
        <p:spPr>
          <a:xfrm>
            <a:off x="457200" y="1333500"/>
            <a:ext cx="8229600" cy="4044280"/>
          </a:xfrm>
        </p:spPr>
        <p:txBody>
          <a:bodyPr>
            <a:normAutofit fontScale="92500" lnSpcReduction="20000"/>
          </a:bodyPr>
          <a:lstStyle/>
          <a:p>
            <a:pPr>
              <a:lnSpc>
                <a:spcPct val="90000"/>
              </a:lnSpc>
              <a:defRPr/>
            </a:pPr>
            <a:r>
              <a:rPr lang="el-GR" sz="2800" dirty="0" smtClean="0">
                <a:latin typeface="+mj-lt"/>
              </a:rPr>
              <a:t>Έγγραφα - Παραστατικά </a:t>
            </a:r>
          </a:p>
          <a:p>
            <a:pPr lvl="3">
              <a:lnSpc>
                <a:spcPct val="90000"/>
              </a:lnSpc>
              <a:defRPr/>
            </a:pPr>
            <a:r>
              <a:rPr lang="el-GR" sz="1800" dirty="0" smtClean="0">
                <a:latin typeface="+mj-lt"/>
              </a:rPr>
              <a:t>Εισροή στο Λ.Π.Σ. π.χ. Δ.Α.Τ.Π. από αγορά Α’ Υλών</a:t>
            </a:r>
          </a:p>
          <a:p>
            <a:pPr lvl="3">
              <a:lnSpc>
                <a:spcPct val="90000"/>
              </a:lnSpc>
              <a:defRPr/>
            </a:pPr>
            <a:r>
              <a:rPr lang="el-GR" sz="1800" dirty="0" smtClean="0">
                <a:latin typeface="+mj-lt"/>
              </a:rPr>
              <a:t>Εκροή στο Λ.Π.Σ π.χ. Εκθέσεις – Αναφορές</a:t>
            </a:r>
          </a:p>
          <a:p>
            <a:pPr lvl="3">
              <a:lnSpc>
                <a:spcPct val="90000"/>
              </a:lnSpc>
              <a:defRPr/>
            </a:pPr>
            <a:r>
              <a:rPr lang="el-GR" sz="1800" dirty="0" smtClean="0">
                <a:latin typeface="+mj-lt"/>
              </a:rPr>
              <a:t>Και εισροή και εκροή π.χ. δελτίο εσωτερικής διακίνησης </a:t>
            </a:r>
          </a:p>
          <a:p>
            <a:pPr>
              <a:lnSpc>
                <a:spcPct val="90000"/>
              </a:lnSpc>
              <a:defRPr/>
            </a:pPr>
            <a:r>
              <a:rPr lang="el-GR" sz="2800" dirty="0" smtClean="0">
                <a:latin typeface="+mj-lt"/>
              </a:rPr>
              <a:t>Ημερολόγιο, Γενικό Καθολικό, Αναλυτικό Καθολικό, Ισοζύγια, Βιβλία (Μητρώο Παγίων, Βιβλίο Αποθήκης, Βιβλίο Απογραφής </a:t>
            </a:r>
            <a:r>
              <a:rPr lang="el-GR" sz="2800" dirty="0" err="1" smtClean="0">
                <a:latin typeface="+mj-lt"/>
              </a:rPr>
              <a:t>κ.λ.π</a:t>
            </a:r>
            <a:r>
              <a:rPr lang="el-GR" sz="2800" dirty="0" smtClean="0">
                <a:latin typeface="+mj-lt"/>
              </a:rPr>
              <a:t>.)</a:t>
            </a:r>
          </a:p>
          <a:p>
            <a:pPr>
              <a:lnSpc>
                <a:spcPct val="90000"/>
              </a:lnSpc>
              <a:defRPr/>
            </a:pPr>
            <a:r>
              <a:rPr lang="el-GR" sz="2800" dirty="0" smtClean="0">
                <a:latin typeface="+mj-lt"/>
              </a:rPr>
              <a:t>Λογιστικό Σχέδιο</a:t>
            </a:r>
          </a:p>
          <a:p>
            <a:pPr>
              <a:lnSpc>
                <a:spcPct val="90000"/>
              </a:lnSpc>
              <a:defRPr/>
            </a:pPr>
            <a:r>
              <a:rPr lang="el-GR" sz="2800" dirty="0" smtClean="0">
                <a:latin typeface="+mj-lt"/>
              </a:rPr>
              <a:t>Εσωτερικός Έλεγχος</a:t>
            </a:r>
          </a:p>
          <a:p>
            <a:pPr lvl="1">
              <a:lnSpc>
                <a:spcPct val="90000"/>
              </a:lnSpc>
              <a:defRPr/>
            </a:pPr>
            <a:r>
              <a:rPr lang="el-GR" sz="2400" dirty="0" smtClean="0">
                <a:latin typeface="+mj-lt"/>
              </a:rPr>
              <a:t>Δυνατότητα ελέγχου στη συνέχεια της τεκμηρίωσης της επεξεργασίας των συναλλαγών (</a:t>
            </a:r>
            <a:r>
              <a:rPr lang="en-US" sz="2400" dirty="0" smtClean="0">
                <a:latin typeface="+mj-lt"/>
              </a:rPr>
              <a:t>audit trail).</a:t>
            </a:r>
            <a:endParaRPr lang="el-GR" sz="2400" dirty="0" smtClean="0">
              <a:latin typeface="+mj-lt"/>
            </a:endParaRPr>
          </a:p>
          <a:p>
            <a:pPr>
              <a:buNone/>
            </a:pPr>
            <a:endParaRPr lang="en-US" dirty="0">
              <a:latin typeface="+mj-lt"/>
            </a:endParaRP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AutoShape 2"/>
          <p:cNvSpPr>
            <a:spLocks noChangeArrowheads="1"/>
          </p:cNvSpPr>
          <p:nvPr/>
        </p:nvSpPr>
        <p:spPr bwMode="auto">
          <a:xfrm>
            <a:off x="0" y="444500"/>
            <a:ext cx="9144000" cy="4508500"/>
          </a:xfrm>
          <a:prstGeom prst="triangle">
            <a:avLst>
              <a:gd name="adj" fmla="val 50000"/>
            </a:avLst>
          </a:prstGeom>
          <a:noFill/>
          <a:ln w="38100">
            <a:solidFill>
              <a:schemeClr val="tx1"/>
            </a:solidFill>
            <a:miter lim="800000"/>
            <a:headEnd/>
            <a:tailEnd type="none" w="lg" len="lg"/>
          </a:ln>
          <a:effectLst/>
        </p:spPr>
        <p:txBody>
          <a:bodyPr wrap="none" lIns="90000" tIns="46800" rIns="90000" bIns="46800" anchor="ctr"/>
          <a:lstStyle/>
          <a:p>
            <a:endParaRPr lang="en-US"/>
          </a:p>
        </p:txBody>
      </p:sp>
      <p:sp>
        <p:nvSpPr>
          <p:cNvPr id="45059" name="Rectangle 7"/>
          <p:cNvSpPr>
            <a:spLocks noChangeArrowheads="1"/>
          </p:cNvSpPr>
          <p:nvPr/>
        </p:nvSpPr>
        <p:spPr bwMode="auto">
          <a:xfrm>
            <a:off x="457200" y="254000"/>
            <a:ext cx="2438400" cy="635000"/>
          </a:xfrm>
          <a:prstGeom prst="rect">
            <a:avLst/>
          </a:prstGeom>
          <a:noFill/>
          <a:ln w="9525">
            <a:noFill/>
            <a:miter lim="800000"/>
            <a:headEnd/>
            <a:tailEnd type="none" w="lg" len="lg"/>
          </a:ln>
          <a:effectLst/>
        </p:spPr>
        <p:txBody>
          <a:bodyPr wrap="none" lIns="90000" tIns="46800" rIns="90000" bIns="46800" anchor="ctr"/>
          <a:lstStyle/>
          <a:p>
            <a:pPr algn="ctr" eaLnBrk="0" hangingPunct="0">
              <a:spcBef>
                <a:spcPct val="20000"/>
              </a:spcBef>
            </a:pPr>
            <a:r>
              <a:rPr lang="el-GR" sz="2000" b="1" dirty="0">
                <a:latin typeface="+mj-lt"/>
              </a:rPr>
              <a:t>Διοικητική Ιεραρχία &amp;</a:t>
            </a:r>
          </a:p>
          <a:p>
            <a:pPr algn="ctr" eaLnBrk="0" hangingPunct="0">
              <a:spcBef>
                <a:spcPct val="20000"/>
              </a:spcBef>
            </a:pPr>
            <a:r>
              <a:rPr lang="el-GR" sz="2000" b="1" dirty="0">
                <a:latin typeface="+mj-lt"/>
              </a:rPr>
              <a:t>Λ.Π.Σ.</a:t>
            </a:r>
          </a:p>
        </p:txBody>
      </p:sp>
      <p:sp>
        <p:nvSpPr>
          <p:cNvPr id="134152" name="Rectangle 8"/>
          <p:cNvSpPr>
            <a:spLocks noChangeArrowheads="1"/>
          </p:cNvSpPr>
          <p:nvPr/>
        </p:nvSpPr>
        <p:spPr bwMode="auto">
          <a:xfrm>
            <a:off x="4038600" y="635000"/>
            <a:ext cx="1066800" cy="381000"/>
          </a:xfrm>
          <a:prstGeom prst="rect">
            <a:avLst/>
          </a:prstGeom>
          <a:noFill/>
          <a:ln w="9525">
            <a:noFill/>
            <a:miter lim="800000"/>
            <a:headEnd/>
            <a:tailEnd type="none" w="lg" len="lg"/>
          </a:ln>
          <a:effectLst/>
        </p:spPr>
        <p:txBody>
          <a:bodyPr wrap="none" lIns="90000" tIns="46800" rIns="90000" bIns="46800" anchor="ctr"/>
          <a:lstStyle/>
          <a:p>
            <a:pPr algn="ctr" eaLnBrk="0" hangingPunct="0">
              <a:spcBef>
                <a:spcPct val="20000"/>
              </a:spcBef>
            </a:pPr>
            <a:r>
              <a:rPr lang="el-GR" sz="1600" b="1" dirty="0">
                <a:solidFill>
                  <a:srgbClr val="003300"/>
                </a:solidFill>
                <a:latin typeface="+mj-lt"/>
              </a:rPr>
              <a:t>Δ.Σ.</a:t>
            </a:r>
          </a:p>
        </p:txBody>
      </p:sp>
      <p:sp>
        <p:nvSpPr>
          <p:cNvPr id="134153" name="Rectangle 9"/>
          <p:cNvSpPr>
            <a:spLocks noChangeArrowheads="1"/>
          </p:cNvSpPr>
          <p:nvPr/>
        </p:nvSpPr>
        <p:spPr bwMode="auto">
          <a:xfrm>
            <a:off x="6858000" y="4572000"/>
            <a:ext cx="2057400" cy="508000"/>
          </a:xfrm>
          <a:prstGeom prst="rect">
            <a:avLst/>
          </a:prstGeom>
          <a:noFill/>
          <a:ln w="9525">
            <a:noFill/>
            <a:miter lim="800000"/>
            <a:headEnd/>
            <a:tailEnd type="none" w="lg" len="lg"/>
          </a:ln>
          <a:effectLst/>
        </p:spPr>
        <p:txBody>
          <a:bodyPr wrap="none" lIns="90000" tIns="46800" rIns="90000" bIns="46800" anchor="ctr"/>
          <a:lstStyle/>
          <a:p>
            <a:pPr algn="ctr" eaLnBrk="0" hangingPunct="0">
              <a:spcBef>
                <a:spcPct val="20000"/>
              </a:spcBef>
            </a:pPr>
            <a:r>
              <a:rPr lang="el-GR" sz="1600" b="1" dirty="0">
                <a:latin typeface="+mj-lt"/>
              </a:rPr>
              <a:t>Λειτουργικό επίπεδο</a:t>
            </a:r>
          </a:p>
        </p:txBody>
      </p:sp>
      <p:sp>
        <p:nvSpPr>
          <p:cNvPr id="134159" name="Oval 15"/>
          <p:cNvSpPr>
            <a:spLocks noChangeArrowheads="1"/>
          </p:cNvSpPr>
          <p:nvPr/>
        </p:nvSpPr>
        <p:spPr bwMode="auto">
          <a:xfrm>
            <a:off x="7467600" y="2286000"/>
            <a:ext cx="1676400" cy="1079500"/>
          </a:xfrm>
          <a:prstGeom prst="ellipse">
            <a:avLst/>
          </a:prstGeom>
          <a:noFill/>
          <a:ln w="38100">
            <a:solidFill>
              <a:schemeClr val="tx1"/>
            </a:solidFill>
            <a:round/>
            <a:headEnd/>
            <a:tailEnd type="none" w="lg" len="lg"/>
          </a:ln>
          <a:effectLst/>
        </p:spPr>
        <p:txBody>
          <a:bodyPr wrap="none" lIns="90000" tIns="46800" rIns="90000" bIns="46800" anchor="ctr"/>
          <a:lstStyle/>
          <a:p>
            <a:pPr algn="ctr" eaLnBrk="0" hangingPunct="0">
              <a:spcBef>
                <a:spcPct val="20000"/>
              </a:spcBef>
            </a:pPr>
            <a:r>
              <a:rPr lang="el-GR" sz="1600" dirty="0">
                <a:latin typeface="+mj-lt"/>
              </a:rPr>
              <a:t>Πελάτες,</a:t>
            </a:r>
          </a:p>
          <a:p>
            <a:pPr algn="ctr" eaLnBrk="0" hangingPunct="0">
              <a:spcBef>
                <a:spcPct val="20000"/>
              </a:spcBef>
            </a:pPr>
            <a:r>
              <a:rPr lang="el-GR" sz="1600" dirty="0">
                <a:latin typeface="+mj-lt"/>
              </a:rPr>
              <a:t>Προμηθευτές</a:t>
            </a:r>
          </a:p>
        </p:txBody>
      </p:sp>
      <p:sp>
        <p:nvSpPr>
          <p:cNvPr id="134162" name="Line 18"/>
          <p:cNvSpPr>
            <a:spLocks noChangeShapeType="1"/>
          </p:cNvSpPr>
          <p:nvPr/>
        </p:nvSpPr>
        <p:spPr bwMode="auto">
          <a:xfrm flipH="1">
            <a:off x="8382000" y="3365500"/>
            <a:ext cx="304800" cy="762000"/>
          </a:xfrm>
          <a:prstGeom prst="line">
            <a:avLst/>
          </a:prstGeom>
          <a:noFill/>
          <a:ln w="9525">
            <a:solidFill>
              <a:schemeClr val="tx1"/>
            </a:solidFill>
            <a:round/>
            <a:headEnd type="arrow" w="med" len="med"/>
            <a:tailEnd type="arrow" w="lg" len="lg"/>
          </a:ln>
          <a:effectLst/>
        </p:spPr>
        <p:txBody>
          <a:bodyPr wrap="none" lIns="90000" tIns="46800" rIns="90000" bIns="46800" anchor="ctr"/>
          <a:lstStyle/>
          <a:p>
            <a:endParaRPr lang="en-US"/>
          </a:p>
        </p:txBody>
      </p:sp>
      <p:sp>
        <p:nvSpPr>
          <p:cNvPr id="134163" name="Oval 19"/>
          <p:cNvSpPr>
            <a:spLocks noChangeArrowheads="1"/>
          </p:cNvSpPr>
          <p:nvPr/>
        </p:nvSpPr>
        <p:spPr bwMode="auto">
          <a:xfrm>
            <a:off x="5791200" y="190500"/>
            <a:ext cx="1676400" cy="825500"/>
          </a:xfrm>
          <a:prstGeom prst="ellipse">
            <a:avLst/>
          </a:prstGeom>
          <a:noFill/>
          <a:ln w="38100">
            <a:solidFill>
              <a:schemeClr val="tx1"/>
            </a:solidFill>
            <a:round/>
            <a:headEnd/>
            <a:tailEnd type="none" w="lg" len="lg"/>
          </a:ln>
          <a:effectLst/>
        </p:spPr>
        <p:txBody>
          <a:bodyPr wrap="none" lIns="90000" tIns="46800" rIns="90000" bIns="46800" anchor="ctr"/>
          <a:lstStyle/>
          <a:p>
            <a:pPr algn="ctr" eaLnBrk="0" hangingPunct="0">
              <a:spcBef>
                <a:spcPct val="20000"/>
              </a:spcBef>
            </a:pPr>
            <a:r>
              <a:rPr lang="el-GR" sz="1600" dirty="0">
                <a:latin typeface="+mj-lt"/>
              </a:rPr>
              <a:t>Μέτοχοι</a:t>
            </a:r>
          </a:p>
        </p:txBody>
      </p:sp>
      <p:sp>
        <p:nvSpPr>
          <p:cNvPr id="134164" name="Line 20"/>
          <p:cNvSpPr>
            <a:spLocks noChangeShapeType="1"/>
          </p:cNvSpPr>
          <p:nvPr/>
        </p:nvSpPr>
        <p:spPr bwMode="auto">
          <a:xfrm flipH="1">
            <a:off x="5029200" y="571500"/>
            <a:ext cx="685800" cy="254000"/>
          </a:xfrm>
          <a:prstGeom prst="line">
            <a:avLst/>
          </a:prstGeom>
          <a:noFill/>
          <a:ln w="9525">
            <a:solidFill>
              <a:schemeClr val="tx1"/>
            </a:solidFill>
            <a:round/>
            <a:headEnd type="arrow" w="med" len="med"/>
            <a:tailEnd type="arrow" w="lg" len="lg"/>
          </a:ln>
          <a:effectLst/>
        </p:spPr>
        <p:txBody>
          <a:bodyPr wrap="none" lIns="90000" tIns="46800" rIns="90000" bIns="46800" anchor="ctr"/>
          <a:lstStyle/>
          <a:p>
            <a:endParaRPr lang="en-US"/>
          </a:p>
        </p:txBody>
      </p:sp>
      <p:sp>
        <p:nvSpPr>
          <p:cNvPr id="134165" name="Oval 21"/>
          <p:cNvSpPr>
            <a:spLocks noChangeArrowheads="1"/>
          </p:cNvSpPr>
          <p:nvPr/>
        </p:nvSpPr>
        <p:spPr bwMode="auto">
          <a:xfrm>
            <a:off x="2743200" y="3048000"/>
            <a:ext cx="3733800" cy="1778000"/>
          </a:xfrm>
          <a:prstGeom prst="ellipse">
            <a:avLst/>
          </a:prstGeom>
          <a:noFill/>
          <a:ln w="9525">
            <a:solidFill>
              <a:schemeClr val="tx1"/>
            </a:solidFill>
            <a:round/>
            <a:headEnd/>
            <a:tailEnd type="none" w="sm" len="sm"/>
          </a:ln>
          <a:effectLst/>
        </p:spPr>
        <p:txBody>
          <a:bodyPr wrap="none" lIns="90000" tIns="46800" rIns="90000" bIns="46800" anchor="ctr"/>
          <a:lstStyle/>
          <a:p>
            <a:pPr algn="ctr"/>
            <a:r>
              <a:rPr lang="el-GR" sz="1600" b="1" dirty="0">
                <a:latin typeface="+mj-lt"/>
              </a:rPr>
              <a:t>Συστήματα Προσδιορισμού </a:t>
            </a:r>
          </a:p>
          <a:p>
            <a:pPr algn="ctr"/>
            <a:r>
              <a:rPr lang="el-GR" sz="1600" b="1" dirty="0">
                <a:latin typeface="+mj-lt"/>
              </a:rPr>
              <a:t>φόρου, λογιστικών κανόνων</a:t>
            </a:r>
          </a:p>
          <a:p>
            <a:pPr algn="ctr"/>
            <a:r>
              <a:rPr lang="el-GR" sz="1600" b="1" dirty="0" err="1">
                <a:latin typeface="+mj-lt"/>
              </a:rPr>
              <a:t>Εσωτ</a:t>
            </a:r>
            <a:r>
              <a:rPr lang="el-GR" sz="1600" b="1" dirty="0">
                <a:latin typeface="+mj-lt"/>
              </a:rPr>
              <a:t>. ελέγχου</a:t>
            </a:r>
            <a:endParaRPr lang="en-US" sz="1600" b="1" dirty="0">
              <a:latin typeface="+mj-lt"/>
            </a:endParaRPr>
          </a:p>
          <a:p>
            <a:pPr algn="ctr"/>
            <a:endParaRPr lang="en-US" sz="1600" b="1" dirty="0">
              <a:latin typeface="+mj-lt"/>
            </a:endParaRPr>
          </a:p>
          <a:p>
            <a:pPr algn="ctr"/>
            <a:endParaRPr lang="en-US" sz="1600" dirty="0">
              <a:latin typeface="+mj-lt"/>
            </a:endParaRPr>
          </a:p>
          <a:p>
            <a:pPr algn="ctr"/>
            <a:endParaRPr lang="en-US" sz="1600" dirty="0">
              <a:latin typeface="+mj-lt"/>
            </a:endParaRPr>
          </a:p>
          <a:p>
            <a:pPr algn="ctr"/>
            <a:endParaRPr lang="en-US" sz="1600" dirty="0">
              <a:latin typeface="+mj-lt"/>
            </a:endParaRPr>
          </a:p>
          <a:p>
            <a:pPr algn="ctr"/>
            <a:endParaRPr lang="el-GR" sz="1600" dirty="0">
              <a:latin typeface="+mj-lt"/>
            </a:endParaRPr>
          </a:p>
        </p:txBody>
      </p:sp>
      <p:sp>
        <p:nvSpPr>
          <p:cNvPr id="134166" name="Oval 22"/>
          <p:cNvSpPr>
            <a:spLocks noChangeArrowheads="1"/>
          </p:cNvSpPr>
          <p:nvPr/>
        </p:nvSpPr>
        <p:spPr bwMode="auto">
          <a:xfrm>
            <a:off x="2971800" y="3746500"/>
            <a:ext cx="3276600" cy="1079500"/>
          </a:xfrm>
          <a:prstGeom prst="ellipse">
            <a:avLst/>
          </a:prstGeom>
          <a:noFill/>
          <a:ln w="9525">
            <a:solidFill>
              <a:schemeClr val="tx1"/>
            </a:solidFill>
            <a:round/>
            <a:headEnd/>
            <a:tailEnd type="none" w="sm" len="sm"/>
          </a:ln>
          <a:effectLst/>
        </p:spPr>
        <p:txBody>
          <a:bodyPr wrap="none" lIns="90000" tIns="46800" rIns="90000" bIns="46800" anchor="ctr"/>
          <a:lstStyle/>
          <a:p>
            <a:pPr algn="ctr"/>
            <a:r>
              <a:rPr lang="el-GR" sz="1400" b="1" dirty="0" err="1">
                <a:latin typeface="+mj-lt"/>
              </a:rPr>
              <a:t>Συστ</a:t>
            </a:r>
            <a:r>
              <a:rPr lang="el-GR" sz="1400" b="1" dirty="0">
                <a:latin typeface="+mj-lt"/>
              </a:rPr>
              <a:t>. Επεξ. </a:t>
            </a:r>
            <a:r>
              <a:rPr lang="el-GR" sz="1400" b="1" dirty="0" err="1">
                <a:latin typeface="+mj-lt"/>
              </a:rPr>
              <a:t>Συναλ</a:t>
            </a:r>
            <a:r>
              <a:rPr lang="el-GR" sz="1400" b="1" dirty="0">
                <a:latin typeface="+mj-lt"/>
              </a:rPr>
              <a:t>. (</a:t>
            </a:r>
            <a:r>
              <a:rPr lang="en-US" sz="1400" b="1" dirty="0">
                <a:latin typeface="+mj-lt"/>
              </a:rPr>
              <a:t>T.P.S.</a:t>
            </a:r>
            <a:r>
              <a:rPr lang="el-GR" sz="1400" b="1" dirty="0">
                <a:latin typeface="+mj-lt"/>
              </a:rPr>
              <a:t>)</a:t>
            </a:r>
          </a:p>
          <a:p>
            <a:pPr algn="ctr"/>
            <a:r>
              <a:rPr lang="el-GR" sz="1400" b="1" dirty="0">
                <a:latin typeface="+mj-lt"/>
              </a:rPr>
              <a:t>1.Λογιστικό Υποσύστημα </a:t>
            </a:r>
          </a:p>
          <a:p>
            <a:pPr algn="ctr"/>
            <a:r>
              <a:rPr lang="el-GR" sz="1400" b="1" dirty="0">
                <a:latin typeface="+mj-lt"/>
              </a:rPr>
              <a:t>(Χρηματοοικονομικής &amp; Διοικητικής Λογιστικής)</a:t>
            </a:r>
          </a:p>
          <a:p>
            <a:pPr algn="ctr"/>
            <a:r>
              <a:rPr lang="el-GR" sz="1400" b="1" dirty="0">
                <a:latin typeface="+mj-lt"/>
              </a:rPr>
              <a:t>2. Υποσύστημα Διαχείρισης</a:t>
            </a:r>
          </a:p>
        </p:txBody>
      </p:sp>
      <p:sp>
        <p:nvSpPr>
          <p:cNvPr id="134167" name="Oval 23"/>
          <p:cNvSpPr>
            <a:spLocks noChangeArrowheads="1"/>
          </p:cNvSpPr>
          <p:nvPr/>
        </p:nvSpPr>
        <p:spPr bwMode="auto">
          <a:xfrm>
            <a:off x="2286000" y="1651000"/>
            <a:ext cx="4648200" cy="3175000"/>
          </a:xfrm>
          <a:prstGeom prst="ellipse">
            <a:avLst/>
          </a:prstGeom>
          <a:noFill/>
          <a:ln w="9525">
            <a:solidFill>
              <a:schemeClr val="tx1"/>
            </a:solidFill>
            <a:round/>
            <a:headEnd/>
            <a:tailEnd type="none" w="sm" len="sm"/>
          </a:ln>
          <a:effectLst/>
        </p:spPr>
        <p:txBody>
          <a:bodyPr wrap="none" lIns="90000" tIns="46800" rIns="90000" bIns="46800" anchor="ctr"/>
          <a:lstStyle/>
          <a:p>
            <a:pPr algn="ctr"/>
            <a:r>
              <a:rPr lang="el-GR" sz="1600" b="1" dirty="0">
                <a:latin typeface="+mj-lt"/>
              </a:rPr>
              <a:t>Συστήματα Αναφορών και Στήριξης</a:t>
            </a:r>
          </a:p>
          <a:p>
            <a:pPr algn="ctr"/>
            <a:r>
              <a:rPr lang="el-GR" sz="1600" b="1" dirty="0">
                <a:latin typeface="+mj-lt"/>
              </a:rPr>
              <a:t>αποφάσεων</a:t>
            </a:r>
          </a:p>
          <a:p>
            <a:pPr algn="ctr"/>
            <a:endParaRPr lang="el-GR" sz="1600" b="1" dirty="0">
              <a:latin typeface="+mj-lt"/>
            </a:endParaRPr>
          </a:p>
          <a:p>
            <a:pPr algn="ctr"/>
            <a:endParaRPr lang="el-GR" sz="1600" b="1" dirty="0">
              <a:latin typeface="+mj-lt"/>
            </a:endParaRPr>
          </a:p>
          <a:p>
            <a:pPr algn="ctr"/>
            <a:endParaRPr lang="el-GR" sz="1600" b="1" dirty="0">
              <a:latin typeface="+mj-lt"/>
            </a:endParaRPr>
          </a:p>
          <a:p>
            <a:pPr algn="ctr"/>
            <a:endParaRPr lang="en-US" sz="1600" b="1" dirty="0">
              <a:latin typeface="+mj-lt"/>
            </a:endParaRPr>
          </a:p>
          <a:p>
            <a:pPr algn="ctr"/>
            <a:endParaRPr lang="en-US" sz="1600" b="1" dirty="0">
              <a:latin typeface="+mj-lt"/>
            </a:endParaRPr>
          </a:p>
          <a:p>
            <a:pPr algn="ctr"/>
            <a:endParaRPr lang="en-US" sz="1600" dirty="0">
              <a:latin typeface="+mj-lt"/>
            </a:endParaRPr>
          </a:p>
          <a:p>
            <a:pPr algn="ctr"/>
            <a:endParaRPr lang="en-US" sz="1600" dirty="0">
              <a:latin typeface="+mj-lt"/>
            </a:endParaRPr>
          </a:p>
          <a:p>
            <a:pPr algn="ctr"/>
            <a:endParaRPr lang="en-US" sz="1600" dirty="0">
              <a:latin typeface="+mj-lt"/>
            </a:endParaRPr>
          </a:p>
          <a:p>
            <a:pPr algn="ctr"/>
            <a:endParaRPr lang="el-GR" sz="1600" dirty="0">
              <a:latin typeface="+mj-lt"/>
            </a:endParaRPr>
          </a:p>
        </p:txBody>
      </p:sp>
      <p:sp>
        <p:nvSpPr>
          <p:cNvPr id="134168" name="Line 24"/>
          <p:cNvSpPr>
            <a:spLocks noChangeShapeType="1"/>
          </p:cNvSpPr>
          <p:nvPr/>
        </p:nvSpPr>
        <p:spPr bwMode="auto">
          <a:xfrm flipH="1">
            <a:off x="6096000" y="4508500"/>
            <a:ext cx="1905000" cy="0"/>
          </a:xfrm>
          <a:prstGeom prst="line">
            <a:avLst/>
          </a:prstGeom>
          <a:noFill/>
          <a:ln w="9525">
            <a:solidFill>
              <a:schemeClr val="tx1"/>
            </a:solidFill>
            <a:round/>
            <a:headEnd/>
            <a:tailEnd type="arrow" w="sm" len="sm"/>
          </a:ln>
          <a:effectLst/>
        </p:spPr>
        <p:txBody>
          <a:bodyPr wrap="none" lIns="90000" tIns="46800" rIns="90000" bIns="46800"/>
          <a:lstStyle/>
          <a:p>
            <a:endParaRPr lang="en-US"/>
          </a:p>
        </p:txBody>
      </p:sp>
      <p:sp>
        <p:nvSpPr>
          <p:cNvPr id="134169" name="Rectangle 25"/>
          <p:cNvSpPr>
            <a:spLocks noChangeArrowheads="1"/>
          </p:cNvSpPr>
          <p:nvPr/>
        </p:nvSpPr>
        <p:spPr bwMode="auto">
          <a:xfrm>
            <a:off x="6172200" y="4127500"/>
            <a:ext cx="2057400" cy="508000"/>
          </a:xfrm>
          <a:prstGeom prst="rect">
            <a:avLst/>
          </a:prstGeom>
          <a:noFill/>
          <a:ln w="9525">
            <a:noFill/>
            <a:miter lim="800000"/>
            <a:headEnd/>
            <a:tailEnd type="none" w="lg" len="lg"/>
          </a:ln>
          <a:effectLst/>
        </p:spPr>
        <p:txBody>
          <a:bodyPr wrap="none" lIns="90000" tIns="46800" rIns="90000" bIns="46800" anchor="ctr"/>
          <a:lstStyle/>
          <a:p>
            <a:pPr algn="ctr" eaLnBrk="0" hangingPunct="0">
              <a:spcBef>
                <a:spcPct val="20000"/>
              </a:spcBef>
            </a:pPr>
            <a:r>
              <a:rPr lang="el-GR" sz="1600" b="1" dirty="0">
                <a:latin typeface="+mj-lt"/>
              </a:rPr>
              <a:t>Συναλλαγές</a:t>
            </a:r>
          </a:p>
        </p:txBody>
      </p:sp>
      <p:sp>
        <p:nvSpPr>
          <p:cNvPr id="134170" name="Line 26"/>
          <p:cNvSpPr>
            <a:spLocks noChangeShapeType="1"/>
          </p:cNvSpPr>
          <p:nvPr/>
        </p:nvSpPr>
        <p:spPr bwMode="auto">
          <a:xfrm flipH="1">
            <a:off x="1219200" y="4445000"/>
            <a:ext cx="1905000" cy="0"/>
          </a:xfrm>
          <a:prstGeom prst="line">
            <a:avLst/>
          </a:prstGeom>
          <a:noFill/>
          <a:ln w="9525">
            <a:solidFill>
              <a:schemeClr val="tx1"/>
            </a:solidFill>
            <a:round/>
            <a:headEnd/>
            <a:tailEnd type="arrow" w="sm" len="sm"/>
          </a:ln>
          <a:effectLst/>
        </p:spPr>
        <p:txBody>
          <a:bodyPr wrap="none" lIns="90000" tIns="46800" rIns="90000" bIns="46800"/>
          <a:lstStyle/>
          <a:p>
            <a:endParaRPr lang="en-US"/>
          </a:p>
        </p:txBody>
      </p:sp>
      <p:sp>
        <p:nvSpPr>
          <p:cNvPr id="134171" name="Oval 27"/>
          <p:cNvSpPr>
            <a:spLocks noChangeArrowheads="1"/>
          </p:cNvSpPr>
          <p:nvPr/>
        </p:nvSpPr>
        <p:spPr bwMode="auto">
          <a:xfrm>
            <a:off x="0" y="2603500"/>
            <a:ext cx="1676400" cy="1079500"/>
          </a:xfrm>
          <a:prstGeom prst="ellipse">
            <a:avLst/>
          </a:prstGeom>
          <a:noFill/>
          <a:ln w="38100">
            <a:solidFill>
              <a:schemeClr val="tx1"/>
            </a:solidFill>
            <a:round/>
            <a:headEnd/>
            <a:tailEnd type="none" w="lg" len="lg"/>
          </a:ln>
          <a:effectLst/>
        </p:spPr>
        <p:txBody>
          <a:bodyPr wrap="none" lIns="90000" tIns="46800" rIns="90000" bIns="46800" anchor="ctr"/>
          <a:lstStyle/>
          <a:p>
            <a:pPr algn="ctr" eaLnBrk="0" hangingPunct="0">
              <a:spcBef>
                <a:spcPct val="20000"/>
              </a:spcBef>
            </a:pPr>
            <a:r>
              <a:rPr lang="el-GR" sz="1600" dirty="0">
                <a:latin typeface="+mj-lt"/>
              </a:rPr>
              <a:t>Εφορία </a:t>
            </a:r>
          </a:p>
          <a:p>
            <a:pPr algn="ctr" eaLnBrk="0" hangingPunct="0">
              <a:spcBef>
                <a:spcPct val="20000"/>
              </a:spcBef>
            </a:pPr>
            <a:r>
              <a:rPr lang="el-GR" sz="1600" dirty="0">
                <a:latin typeface="+mj-lt"/>
              </a:rPr>
              <a:t>ΙΚΑ</a:t>
            </a:r>
          </a:p>
        </p:txBody>
      </p:sp>
      <p:sp>
        <p:nvSpPr>
          <p:cNvPr id="134172" name="Rectangle 28"/>
          <p:cNvSpPr>
            <a:spLocks noChangeArrowheads="1"/>
          </p:cNvSpPr>
          <p:nvPr/>
        </p:nvSpPr>
        <p:spPr bwMode="auto">
          <a:xfrm>
            <a:off x="838200" y="4318000"/>
            <a:ext cx="2057400" cy="508000"/>
          </a:xfrm>
          <a:prstGeom prst="rect">
            <a:avLst/>
          </a:prstGeom>
          <a:noFill/>
          <a:ln w="9525">
            <a:noFill/>
            <a:miter lim="800000"/>
            <a:headEnd/>
            <a:tailEnd type="none" w="lg" len="lg"/>
          </a:ln>
          <a:effectLst/>
        </p:spPr>
        <p:txBody>
          <a:bodyPr wrap="none" lIns="90000" tIns="46800" rIns="90000" bIns="46800" anchor="ctr"/>
          <a:lstStyle/>
          <a:p>
            <a:pPr algn="ctr" eaLnBrk="0" hangingPunct="0">
              <a:spcBef>
                <a:spcPct val="20000"/>
              </a:spcBef>
            </a:pPr>
            <a:r>
              <a:rPr lang="el-GR" sz="1400" b="1" dirty="0">
                <a:latin typeface="+mj-lt"/>
              </a:rPr>
              <a:t>Πληροφορίες για</a:t>
            </a:r>
          </a:p>
          <a:p>
            <a:pPr algn="ctr" eaLnBrk="0" hangingPunct="0">
              <a:spcBef>
                <a:spcPct val="20000"/>
              </a:spcBef>
            </a:pPr>
            <a:r>
              <a:rPr lang="el-GR" sz="1400" b="1" dirty="0">
                <a:latin typeface="+mj-lt"/>
              </a:rPr>
              <a:t>διεκπεραίωση </a:t>
            </a:r>
            <a:r>
              <a:rPr lang="el-GR" sz="1400" b="1" dirty="0" err="1">
                <a:latin typeface="+mj-lt"/>
              </a:rPr>
              <a:t>λειτ</a:t>
            </a:r>
            <a:r>
              <a:rPr lang="el-GR" sz="1400" b="1" dirty="0">
                <a:latin typeface="+mj-lt"/>
              </a:rPr>
              <a:t>. </a:t>
            </a:r>
          </a:p>
          <a:p>
            <a:pPr algn="ctr" eaLnBrk="0" hangingPunct="0">
              <a:spcBef>
                <a:spcPct val="20000"/>
              </a:spcBef>
            </a:pPr>
            <a:r>
              <a:rPr lang="el-GR" sz="1400" b="1" dirty="0">
                <a:latin typeface="+mj-lt"/>
              </a:rPr>
              <a:t>δραστηριοτήτων</a:t>
            </a:r>
          </a:p>
        </p:txBody>
      </p:sp>
      <p:sp>
        <p:nvSpPr>
          <p:cNvPr id="134173" name="Line 29"/>
          <p:cNvSpPr>
            <a:spLocks noChangeShapeType="1"/>
          </p:cNvSpPr>
          <p:nvPr/>
        </p:nvSpPr>
        <p:spPr bwMode="auto">
          <a:xfrm flipH="1">
            <a:off x="457200" y="3683000"/>
            <a:ext cx="304800" cy="762000"/>
          </a:xfrm>
          <a:prstGeom prst="line">
            <a:avLst/>
          </a:prstGeom>
          <a:noFill/>
          <a:ln w="9525">
            <a:solidFill>
              <a:schemeClr val="tx1"/>
            </a:solidFill>
            <a:round/>
            <a:headEnd type="arrow" w="med" len="med"/>
            <a:tailEnd type="arrow" w="lg" len="lg"/>
          </a:ln>
          <a:effectLst/>
        </p:spPr>
        <p:txBody>
          <a:bodyPr wrap="none" lIns="90000" tIns="46800" rIns="90000" bIns="46800" anchor="ctr"/>
          <a:lstStyle/>
          <a:p>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146"/>
                                        </p:tgtEl>
                                        <p:attrNameLst>
                                          <p:attrName>style.visibility</p:attrName>
                                        </p:attrNameLst>
                                      </p:cBhvr>
                                      <p:to>
                                        <p:strVal val="visible"/>
                                      </p:to>
                                    </p:set>
                                    <p:animEffect transition="in" filter="barn(inVertical)">
                                      <p:cBhvr>
                                        <p:cTn id="7" dur="500"/>
                                        <p:tgtEl>
                                          <p:spTgt spid="134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4152"/>
                                        </p:tgtEl>
                                        <p:attrNameLst>
                                          <p:attrName>style.visibility</p:attrName>
                                        </p:attrNameLst>
                                      </p:cBhvr>
                                      <p:to>
                                        <p:strVal val="visible"/>
                                      </p:to>
                                    </p:set>
                                    <p:animEffect transition="in" filter="box(in)">
                                      <p:cBhvr>
                                        <p:cTn id="12" dur="500"/>
                                        <p:tgtEl>
                                          <p:spTgt spid="1341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4153"/>
                                        </p:tgtEl>
                                        <p:attrNameLst>
                                          <p:attrName>style.visibility</p:attrName>
                                        </p:attrNameLst>
                                      </p:cBhvr>
                                      <p:to>
                                        <p:strVal val="visible"/>
                                      </p:to>
                                    </p:set>
                                    <p:animEffect transition="in" filter="box(out)">
                                      <p:cBhvr>
                                        <p:cTn id="17" dur="500"/>
                                        <p:tgtEl>
                                          <p:spTgt spid="1341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34162"/>
                                        </p:tgtEl>
                                        <p:attrNameLst>
                                          <p:attrName>style.visibility</p:attrName>
                                        </p:attrNameLst>
                                      </p:cBhvr>
                                      <p:to>
                                        <p:strVal val="visible"/>
                                      </p:to>
                                    </p:set>
                                    <p:anim calcmode="lin" valueType="num">
                                      <p:cBhvr additive="base">
                                        <p:cTn id="22" dur="500" fill="hold"/>
                                        <p:tgtEl>
                                          <p:spTgt spid="134162"/>
                                        </p:tgtEl>
                                        <p:attrNameLst>
                                          <p:attrName>ppt_x</p:attrName>
                                        </p:attrNameLst>
                                      </p:cBhvr>
                                      <p:tavLst>
                                        <p:tav tm="0">
                                          <p:val>
                                            <p:strVal val="1+#ppt_w/2"/>
                                          </p:val>
                                        </p:tav>
                                        <p:tav tm="100000">
                                          <p:val>
                                            <p:strVal val="#ppt_x"/>
                                          </p:val>
                                        </p:tav>
                                      </p:tavLst>
                                    </p:anim>
                                    <p:anim calcmode="lin" valueType="num">
                                      <p:cBhvr additive="base">
                                        <p:cTn id="23" dur="500" fill="hold"/>
                                        <p:tgtEl>
                                          <p:spTgt spid="134162"/>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34159"/>
                                        </p:tgtEl>
                                        <p:attrNameLst>
                                          <p:attrName>style.visibility</p:attrName>
                                        </p:attrNameLst>
                                      </p:cBhvr>
                                      <p:to>
                                        <p:strVal val="visible"/>
                                      </p:to>
                                    </p:set>
                                    <p:anim calcmode="lin" valueType="num">
                                      <p:cBhvr additive="base">
                                        <p:cTn id="28" dur="500" fill="hold"/>
                                        <p:tgtEl>
                                          <p:spTgt spid="134159"/>
                                        </p:tgtEl>
                                        <p:attrNameLst>
                                          <p:attrName>ppt_x</p:attrName>
                                        </p:attrNameLst>
                                      </p:cBhvr>
                                      <p:tavLst>
                                        <p:tav tm="0">
                                          <p:val>
                                            <p:strVal val="1+#ppt_w/2"/>
                                          </p:val>
                                        </p:tav>
                                        <p:tav tm="100000">
                                          <p:val>
                                            <p:strVal val="#ppt_x"/>
                                          </p:val>
                                        </p:tav>
                                      </p:tavLst>
                                    </p:anim>
                                    <p:anim calcmode="lin" valueType="num">
                                      <p:cBhvr additive="base">
                                        <p:cTn id="29" dur="500" fill="hold"/>
                                        <p:tgtEl>
                                          <p:spTgt spid="134159"/>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4168"/>
                                        </p:tgtEl>
                                        <p:attrNameLst>
                                          <p:attrName>style.visibility</p:attrName>
                                        </p:attrNameLst>
                                      </p:cBhvr>
                                      <p:to>
                                        <p:strVal val="visible"/>
                                      </p:to>
                                    </p:set>
                                    <p:animEffect transition="in" filter="barn(inVertical)">
                                      <p:cBhvr>
                                        <p:cTn id="34" dur="500"/>
                                        <p:tgtEl>
                                          <p:spTgt spid="13416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4169"/>
                                        </p:tgtEl>
                                        <p:attrNameLst>
                                          <p:attrName>style.visibility</p:attrName>
                                        </p:attrNameLst>
                                      </p:cBhvr>
                                      <p:to>
                                        <p:strVal val="visible"/>
                                      </p:to>
                                    </p:set>
                                    <p:animEffect transition="in" filter="barn(inVertical)">
                                      <p:cBhvr>
                                        <p:cTn id="39" dur="500"/>
                                        <p:tgtEl>
                                          <p:spTgt spid="13416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272" fill="hold" grpId="0" nodeType="clickEffect">
                                  <p:stCondLst>
                                    <p:cond delay="0"/>
                                  </p:stCondLst>
                                  <p:childTnLst>
                                    <p:set>
                                      <p:cBhvr>
                                        <p:cTn id="43" dur="1" fill="hold">
                                          <p:stCondLst>
                                            <p:cond delay="0"/>
                                          </p:stCondLst>
                                        </p:cTn>
                                        <p:tgtEl>
                                          <p:spTgt spid="134166">
                                            <p:bg/>
                                          </p:spTgt>
                                        </p:tgtEl>
                                        <p:attrNameLst>
                                          <p:attrName>style.visibility</p:attrName>
                                        </p:attrNameLst>
                                      </p:cBhvr>
                                      <p:to>
                                        <p:strVal val="visible"/>
                                      </p:to>
                                    </p:set>
                                    <p:anim calcmode="lin" valueType="num">
                                      <p:cBhvr>
                                        <p:cTn id="44" dur="500" fill="hold"/>
                                        <p:tgtEl>
                                          <p:spTgt spid="134166">
                                            <p:bg/>
                                          </p:spTgt>
                                        </p:tgtEl>
                                        <p:attrNameLst>
                                          <p:attrName>ppt_w</p:attrName>
                                        </p:attrNameLst>
                                      </p:cBhvr>
                                      <p:tavLst>
                                        <p:tav tm="0">
                                          <p:val>
                                            <p:strVal val="2/3*#ppt_w"/>
                                          </p:val>
                                        </p:tav>
                                        <p:tav tm="100000">
                                          <p:val>
                                            <p:strVal val="#ppt_w"/>
                                          </p:val>
                                        </p:tav>
                                      </p:tavLst>
                                    </p:anim>
                                    <p:anim calcmode="lin" valueType="num">
                                      <p:cBhvr>
                                        <p:cTn id="45" dur="500" fill="hold"/>
                                        <p:tgtEl>
                                          <p:spTgt spid="134166">
                                            <p:bg/>
                                          </p:spTgt>
                                        </p:tgtEl>
                                        <p:attrNameLst>
                                          <p:attrName>ppt_h</p:attrName>
                                        </p:attrNameLst>
                                      </p:cBhvr>
                                      <p:tavLst>
                                        <p:tav tm="0">
                                          <p:val>
                                            <p:strVal val="2/3*#ppt_h"/>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272" fill="hold" grpId="0" nodeType="clickEffect">
                                  <p:stCondLst>
                                    <p:cond delay="0"/>
                                  </p:stCondLst>
                                  <p:childTnLst>
                                    <p:set>
                                      <p:cBhvr>
                                        <p:cTn id="49" dur="1" fill="hold">
                                          <p:stCondLst>
                                            <p:cond delay="0"/>
                                          </p:stCondLst>
                                        </p:cTn>
                                        <p:tgtEl>
                                          <p:spTgt spid="134166">
                                            <p:txEl>
                                              <p:pRg st="0" end="0"/>
                                            </p:txEl>
                                          </p:spTgt>
                                        </p:tgtEl>
                                        <p:attrNameLst>
                                          <p:attrName>style.visibility</p:attrName>
                                        </p:attrNameLst>
                                      </p:cBhvr>
                                      <p:to>
                                        <p:strVal val="visible"/>
                                      </p:to>
                                    </p:set>
                                    <p:anim calcmode="lin" valueType="num">
                                      <p:cBhvr>
                                        <p:cTn id="50" dur="500" fill="hold"/>
                                        <p:tgtEl>
                                          <p:spTgt spid="134166">
                                            <p:txEl>
                                              <p:pRg st="0" end="0"/>
                                            </p:txEl>
                                          </p:spTgt>
                                        </p:tgtEl>
                                        <p:attrNameLst>
                                          <p:attrName>ppt_w</p:attrName>
                                        </p:attrNameLst>
                                      </p:cBhvr>
                                      <p:tavLst>
                                        <p:tav tm="0">
                                          <p:val>
                                            <p:strVal val="2/3*#ppt_w"/>
                                          </p:val>
                                        </p:tav>
                                        <p:tav tm="100000">
                                          <p:val>
                                            <p:strVal val="#ppt_w"/>
                                          </p:val>
                                        </p:tav>
                                      </p:tavLst>
                                    </p:anim>
                                    <p:anim calcmode="lin" valueType="num">
                                      <p:cBhvr>
                                        <p:cTn id="51" dur="500" fill="hold"/>
                                        <p:tgtEl>
                                          <p:spTgt spid="134166">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272" fill="hold" grpId="0" nodeType="clickEffect">
                                  <p:stCondLst>
                                    <p:cond delay="0"/>
                                  </p:stCondLst>
                                  <p:childTnLst>
                                    <p:set>
                                      <p:cBhvr>
                                        <p:cTn id="55" dur="1" fill="hold">
                                          <p:stCondLst>
                                            <p:cond delay="0"/>
                                          </p:stCondLst>
                                        </p:cTn>
                                        <p:tgtEl>
                                          <p:spTgt spid="134166">
                                            <p:txEl>
                                              <p:pRg st="1" end="1"/>
                                            </p:txEl>
                                          </p:spTgt>
                                        </p:tgtEl>
                                        <p:attrNameLst>
                                          <p:attrName>style.visibility</p:attrName>
                                        </p:attrNameLst>
                                      </p:cBhvr>
                                      <p:to>
                                        <p:strVal val="visible"/>
                                      </p:to>
                                    </p:set>
                                    <p:anim calcmode="lin" valueType="num">
                                      <p:cBhvr>
                                        <p:cTn id="56" dur="500" fill="hold"/>
                                        <p:tgtEl>
                                          <p:spTgt spid="134166">
                                            <p:txEl>
                                              <p:pRg st="1" end="1"/>
                                            </p:txEl>
                                          </p:spTgt>
                                        </p:tgtEl>
                                        <p:attrNameLst>
                                          <p:attrName>ppt_w</p:attrName>
                                        </p:attrNameLst>
                                      </p:cBhvr>
                                      <p:tavLst>
                                        <p:tav tm="0">
                                          <p:val>
                                            <p:strVal val="2/3*#ppt_w"/>
                                          </p:val>
                                        </p:tav>
                                        <p:tav tm="100000">
                                          <p:val>
                                            <p:strVal val="#ppt_w"/>
                                          </p:val>
                                        </p:tav>
                                      </p:tavLst>
                                    </p:anim>
                                    <p:anim calcmode="lin" valueType="num">
                                      <p:cBhvr>
                                        <p:cTn id="57" dur="500" fill="hold"/>
                                        <p:tgtEl>
                                          <p:spTgt spid="134166">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3" presetClass="entr" presetSubtype="272" fill="hold" grpId="0" nodeType="clickEffect">
                                  <p:stCondLst>
                                    <p:cond delay="0"/>
                                  </p:stCondLst>
                                  <p:childTnLst>
                                    <p:set>
                                      <p:cBhvr>
                                        <p:cTn id="61" dur="1" fill="hold">
                                          <p:stCondLst>
                                            <p:cond delay="0"/>
                                          </p:stCondLst>
                                        </p:cTn>
                                        <p:tgtEl>
                                          <p:spTgt spid="134166">
                                            <p:txEl>
                                              <p:pRg st="2" end="2"/>
                                            </p:txEl>
                                          </p:spTgt>
                                        </p:tgtEl>
                                        <p:attrNameLst>
                                          <p:attrName>style.visibility</p:attrName>
                                        </p:attrNameLst>
                                      </p:cBhvr>
                                      <p:to>
                                        <p:strVal val="visible"/>
                                      </p:to>
                                    </p:set>
                                    <p:anim calcmode="lin" valueType="num">
                                      <p:cBhvr>
                                        <p:cTn id="62" dur="500" fill="hold"/>
                                        <p:tgtEl>
                                          <p:spTgt spid="134166">
                                            <p:txEl>
                                              <p:pRg st="2" end="2"/>
                                            </p:txEl>
                                          </p:spTgt>
                                        </p:tgtEl>
                                        <p:attrNameLst>
                                          <p:attrName>ppt_w</p:attrName>
                                        </p:attrNameLst>
                                      </p:cBhvr>
                                      <p:tavLst>
                                        <p:tav tm="0">
                                          <p:val>
                                            <p:strVal val="2/3*#ppt_w"/>
                                          </p:val>
                                        </p:tav>
                                        <p:tav tm="100000">
                                          <p:val>
                                            <p:strVal val="#ppt_w"/>
                                          </p:val>
                                        </p:tav>
                                      </p:tavLst>
                                    </p:anim>
                                    <p:anim calcmode="lin" valueType="num">
                                      <p:cBhvr>
                                        <p:cTn id="63" dur="500" fill="hold"/>
                                        <p:tgtEl>
                                          <p:spTgt spid="134166">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272" fill="hold" grpId="0" nodeType="clickEffect">
                                  <p:stCondLst>
                                    <p:cond delay="0"/>
                                  </p:stCondLst>
                                  <p:childTnLst>
                                    <p:set>
                                      <p:cBhvr>
                                        <p:cTn id="67" dur="1" fill="hold">
                                          <p:stCondLst>
                                            <p:cond delay="0"/>
                                          </p:stCondLst>
                                        </p:cTn>
                                        <p:tgtEl>
                                          <p:spTgt spid="134166">
                                            <p:txEl>
                                              <p:pRg st="3" end="3"/>
                                            </p:txEl>
                                          </p:spTgt>
                                        </p:tgtEl>
                                        <p:attrNameLst>
                                          <p:attrName>style.visibility</p:attrName>
                                        </p:attrNameLst>
                                      </p:cBhvr>
                                      <p:to>
                                        <p:strVal val="visible"/>
                                      </p:to>
                                    </p:set>
                                    <p:anim calcmode="lin" valueType="num">
                                      <p:cBhvr>
                                        <p:cTn id="68" dur="500" fill="hold"/>
                                        <p:tgtEl>
                                          <p:spTgt spid="134166">
                                            <p:txEl>
                                              <p:pRg st="3" end="3"/>
                                            </p:txEl>
                                          </p:spTgt>
                                        </p:tgtEl>
                                        <p:attrNameLst>
                                          <p:attrName>ppt_w</p:attrName>
                                        </p:attrNameLst>
                                      </p:cBhvr>
                                      <p:tavLst>
                                        <p:tav tm="0">
                                          <p:val>
                                            <p:strVal val="2/3*#ppt_w"/>
                                          </p:val>
                                        </p:tav>
                                        <p:tav tm="100000">
                                          <p:val>
                                            <p:strVal val="#ppt_w"/>
                                          </p:val>
                                        </p:tav>
                                      </p:tavLst>
                                    </p:anim>
                                    <p:anim calcmode="lin" valueType="num">
                                      <p:cBhvr>
                                        <p:cTn id="69" dur="500" fill="hold"/>
                                        <p:tgtEl>
                                          <p:spTgt spid="134166">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6" presetClass="entr" presetSubtype="37" fill="hold" grpId="0" nodeType="clickEffect">
                                  <p:stCondLst>
                                    <p:cond delay="0"/>
                                  </p:stCondLst>
                                  <p:childTnLst>
                                    <p:set>
                                      <p:cBhvr>
                                        <p:cTn id="73" dur="1" fill="hold">
                                          <p:stCondLst>
                                            <p:cond delay="0"/>
                                          </p:stCondLst>
                                        </p:cTn>
                                        <p:tgtEl>
                                          <p:spTgt spid="134170"/>
                                        </p:tgtEl>
                                        <p:attrNameLst>
                                          <p:attrName>style.visibility</p:attrName>
                                        </p:attrNameLst>
                                      </p:cBhvr>
                                      <p:to>
                                        <p:strVal val="visible"/>
                                      </p:to>
                                    </p:set>
                                    <p:animEffect transition="in" filter="barn(outVertical)">
                                      <p:cBhvr>
                                        <p:cTn id="74" dur="500"/>
                                        <p:tgtEl>
                                          <p:spTgt spid="13417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6" presetClass="entr" presetSubtype="37" fill="hold" grpId="0" nodeType="clickEffect">
                                  <p:stCondLst>
                                    <p:cond delay="0"/>
                                  </p:stCondLst>
                                  <p:childTnLst>
                                    <p:set>
                                      <p:cBhvr>
                                        <p:cTn id="78" dur="1" fill="hold">
                                          <p:stCondLst>
                                            <p:cond delay="0"/>
                                          </p:stCondLst>
                                        </p:cTn>
                                        <p:tgtEl>
                                          <p:spTgt spid="134172"/>
                                        </p:tgtEl>
                                        <p:attrNameLst>
                                          <p:attrName>style.visibility</p:attrName>
                                        </p:attrNameLst>
                                      </p:cBhvr>
                                      <p:to>
                                        <p:strVal val="visible"/>
                                      </p:to>
                                    </p:set>
                                    <p:animEffect transition="in" filter="barn(outVertical)">
                                      <p:cBhvr>
                                        <p:cTn id="79" dur="500"/>
                                        <p:tgtEl>
                                          <p:spTgt spid="13417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6" presetClass="entr" presetSubtype="37" fill="hold" grpId="0" nodeType="clickEffect">
                                  <p:stCondLst>
                                    <p:cond delay="0"/>
                                  </p:stCondLst>
                                  <p:childTnLst>
                                    <p:set>
                                      <p:cBhvr>
                                        <p:cTn id="83" dur="1" fill="hold">
                                          <p:stCondLst>
                                            <p:cond delay="0"/>
                                          </p:stCondLst>
                                        </p:cTn>
                                        <p:tgtEl>
                                          <p:spTgt spid="134173"/>
                                        </p:tgtEl>
                                        <p:attrNameLst>
                                          <p:attrName>style.visibility</p:attrName>
                                        </p:attrNameLst>
                                      </p:cBhvr>
                                      <p:to>
                                        <p:strVal val="visible"/>
                                      </p:to>
                                    </p:set>
                                    <p:animEffect transition="in" filter="barn(outVertical)">
                                      <p:cBhvr>
                                        <p:cTn id="84" dur="500"/>
                                        <p:tgtEl>
                                          <p:spTgt spid="13417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134171"/>
                                        </p:tgtEl>
                                        <p:attrNameLst>
                                          <p:attrName>style.visibility</p:attrName>
                                        </p:attrNameLst>
                                      </p:cBhvr>
                                      <p:to>
                                        <p:strVal val="visible"/>
                                      </p:to>
                                    </p:set>
                                    <p:anim calcmode="lin" valueType="num">
                                      <p:cBhvr additive="base">
                                        <p:cTn id="89" dur="500" fill="hold"/>
                                        <p:tgtEl>
                                          <p:spTgt spid="134171"/>
                                        </p:tgtEl>
                                        <p:attrNameLst>
                                          <p:attrName>ppt_x</p:attrName>
                                        </p:attrNameLst>
                                      </p:cBhvr>
                                      <p:tavLst>
                                        <p:tav tm="0">
                                          <p:val>
                                            <p:strVal val="1+#ppt_w/2"/>
                                          </p:val>
                                        </p:tav>
                                        <p:tav tm="100000">
                                          <p:val>
                                            <p:strVal val="#ppt_x"/>
                                          </p:val>
                                        </p:tav>
                                      </p:tavLst>
                                    </p:anim>
                                    <p:anim calcmode="lin" valueType="num">
                                      <p:cBhvr additive="base">
                                        <p:cTn id="90" dur="500" fill="hold"/>
                                        <p:tgtEl>
                                          <p:spTgt spid="134171"/>
                                        </p:tgtEl>
                                        <p:attrNameLst>
                                          <p:attrName>ppt_y</p:attrName>
                                        </p:attrNameLst>
                                      </p:cBhvr>
                                      <p:tavLst>
                                        <p:tav tm="0">
                                          <p:val>
                                            <p:strVal val="#ppt_y"/>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272" fill="hold" grpId="0" nodeType="clickEffect">
                                  <p:stCondLst>
                                    <p:cond delay="0"/>
                                  </p:stCondLst>
                                  <p:childTnLst>
                                    <p:set>
                                      <p:cBhvr>
                                        <p:cTn id="94" dur="1" fill="hold">
                                          <p:stCondLst>
                                            <p:cond delay="0"/>
                                          </p:stCondLst>
                                        </p:cTn>
                                        <p:tgtEl>
                                          <p:spTgt spid="134165"/>
                                        </p:tgtEl>
                                        <p:attrNameLst>
                                          <p:attrName>style.visibility</p:attrName>
                                        </p:attrNameLst>
                                      </p:cBhvr>
                                      <p:to>
                                        <p:strVal val="visible"/>
                                      </p:to>
                                    </p:set>
                                    <p:anim calcmode="lin" valueType="num">
                                      <p:cBhvr>
                                        <p:cTn id="95" dur="500" fill="hold"/>
                                        <p:tgtEl>
                                          <p:spTgt spid="134165"/>
                                        </p:tgtEl>
                                        <p:attrNameLst>
                                          <p:attrName>ppt_w</p:attrName>
                                        </p:attrNameLst>
                                      </p:cBhvr>
                                      <p:tavLst>
                                        <p:tav tm="0">
                                          <p:val>
                                            <p:strVal val="2/3*#ppt_w"/>
                                          </p:val>
                                        </p:tav>
                                        <p:tav tm="100000">
                                          <p:val>
                                            <p:strVal val="#ppt_w"/>
                                          </p:val>
                                        </p:tav>
                                      </p:tavLst>
                                    </p:anim>
                                    <p:anim calcmode="lin" valueType="num">
                                      <p:cBhvr>
                                        <p:cTn id="96" dur="500" fill="hold"/>
                                        <p:tgtEl>
                                          <p:spTgt spid="134165"/>
                                        </p:tgtEl>
                                        <p:attrNameLst>
                                          <p:attrName>ppt_h</p:attrName>
                                        </p:attrNameLst>
                                      </p:cBhvr>
                                      <p:tavLst>
                                        <p:tav tm="0">
                                          <p:val>
                                            <p:strVal val="2/3*#ppt_h"/>
                                          </p:val>
                                        </p:tav>
                                        <p:tav tm="100000">
                                          <p:val>
                                            <p:strVal val="#ppt_h"/>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3" presetClass="entr" presetSubtype="272" fill="hold" grpId="0" nodeType="clickEffect">
                                  <p:stCondLst>
                                    <p:cond delay="0"/>
                                  </p:stCondLst>
                                  <p:childTnLst>
                                    <p:set>
                                      <p:cBhvr>
                                        <p:cTn id="100" dur="1" fill="hold">
                                          <p:stCondLst>
                                            <p:cond delay="0"/>
                                          </p:stCondLst>
                                        </p:cTn>
                                        <p:tgtEl>
                                          <p:spTgt spid="134167"/>
                                        </p:tgtEl>
                                        <p:attrNameLst>
                                          <p:attrName>style.visibility</p:attrName>
                                        </p:attrNameLst>
                                      </p:cBhvr>
                                      <p:to>
                                        <p:strVal val="visible"/>
                                      </p:to>
                                    </p:set>
                                    <p:anim calcmode="lin" valueType="num">
                                      <p:cBhvr>
                                        <p:cTn id="101" dur="500" fill="hold"/>
                                        <p:tgtEl>
                                          <p:spTgt spid="134167"/>
                                        </p:tgtEl>
                                        <p:attrNameLst>
                                          <p:attrName>ppt_w</p:attrName>
                                        </p:attrNameLst>
                                      </p:cBhvr>
                                      <p:tavLst>
                                        <p:tav tm="0">
                                          <p:val>
                                            <p:strVal val="2/3*#ppt_w"/>
                                          </p:val>
                                        </p:tav>
                                        <p:tav tm="100000">
                                          <p:val>
                                            <p:strVal val="#ppt_w"/>
                                          </p:val>
                                        </p:tav>
                                      </p:tavLst>
                                    </p:anim>
                                    <p:anim calcmode="lin" valueType="num">
                                      <p:cBhvr>
                                        <p:cTn id="102" dur="500" fill="hold"/>
                                        <p:tgtEl>
                                          <p:spTgt spid="134167"/>
                                        </p:tgtEl>
                                        <p:attrNameLst>
                                          <p:attrName>ppt_h</p:attrName>
                                        </p:attrNameLst>
                                      </p:cBhvr>
                                      <p:tavLst>
                                        <p:tav tm="0">
                                          <p:val>
                                            <p:strVal val="2/3*#ppt_h"/>
                                          </p:val>
                                        </p:tav>
                                        <p:tav tm="100000">
                                          <p:val>
                                            <p:strVal val="#ppt_h"/>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6" presetClass="entr" presetSubtype="37" fill="hold" grpId="0" nodeType="clickEffect">
                                  <p:stCondLst>
                                    <p:cond delay="0"/>
                                  </p:stCondLst>
                                  <p:childTnLst>
                                    <p:set>
                                      <p:cBhvr>
                                        <p:cTn id="106" dur="1" fill="hold">
                                          <p:stCondLst>
                                            <p:cond delay="0"/>
                                          </p:stCondLst>
                                        </p:cTn>
                                        <p:tgtEl>
                                          <p:spTgt spid="134164"/>
                                        </p:tgtEl>
                                        <p:attrNameLst>
                                          <p:attrName>style.visibility</p:attrName>
                                        </p:attrNameLst>
                                      </p:cBhvr>
                                      <p:to>
                                        <p:strVal val="visible"/>
                                      </p:to>
                                    </p:set>
                                    <p:animEffect transition="in" filter="barn(outVertical)">
                                      <p:cBhvr>
                                        <p:cTn id="107" dur="500"/>
                                        <p:tgtEl>
                                          <p:spTgt spid="13416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2" fill="hold" grpId="0" nodeType="clickEffect">
                                  <p:stCondLst>
                                    <p:cond delay="0"/>
                                  </p:stCondLst>
                                  <p:childTnLst>
                                    <p:set>
                                      <p:cBhvr>
                                        <p:cTn id="111" dur="1" fill="hold">
                                          <p:stCondLst>
                                            <p:cond delay="0"/>
                                          </p:stCondLst>
                                        </p:cTn>
                                        <p:tgtEl>
                                          <p:spTgt spid="134163"/>
                                        </p:tgtEl>
                                        <p:attrNameLst>
                                          <p:attrName>style.visibility</p:attrName>
                                        </p:attrNameLst>
                                      </p:cBhvr>
                                      <p:to>
                                        <p:strVal val="visible"/>
                                      </p:to>
                                    </p:set>
                                    <p:anim calcmode="lin" valueType="num">
                                      <p:cBhvr additive="base">
                                        <p:cTn id="112" dur="500" fill="hold"/>
                                        <p:tgtEl>
                                          <p:spTgt spid="134163"/>
                                        </p:tgtEl>
                                        <p:attrNameLst>
                                          <p:attrName>ppt_x</p:attrName>
                                        </p:attrNameLst>
                                      </p:cBhvr>
                                      <p:tavLst>
                                        <p:tav tm="0">
                                          <p:val>
                                            <p:strVal val="1+#ppt_w/2"/>
                                          </p:val>
                                        </p:tav>
                                        <p:tav tm="100000">
                                          <p:val>
                                            <p:strVal val="#ppt_x"/>
                                          </p:val>
                                        </p:tav>
                                      </p:tavLst>
                                    </p:anim>
                                    <p:anim calcmode="lin" valueType="num">
                                      <p:cBhvr additive="base">
                                        <p:cTn id="113" dur="500" fill="hold"/>
                                        <p:tgtEl>
                                          <p:spTgt spid="134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animBg="1"/>
      <p:bldP spid="134152" grpId="0" autoUpdateAnimBg="0"/>
      <p:bldP spid="134153" grpId="0" autoUpdateAnimBg="0"/>
      <p:bldP spid="134159" grpId="0" animBg="1" autoUpdateAnimBg="0"/>
      <p:bldP spid="134162" grpId="0" animBg="1"/>
      <p:bldP spid="134163" grpId="0" animBg="1" autoUpdateAnimBg="0"/>
      <p:bldP spid="134164" grpId="0" animBg="1"/>
      <p:bldP spid="134165" grpId="0" animBg="1" autoUpdateAnimBg="0"/>
      <p:bldP spid="134166" grpId="0" build="p" animBg="1" autoUpdateAnimBg="0"/>
      <p:bldP spid="134167" grpId="0" animBg="1" autoUpdateAnimBg="0"/>
      <p:bldP spid="134168" grpId="0" animBg="1"/>
      <p:bldP spid="134169" grpId="0" autoUpdateAnimBg="0"/>
      <p:bldP spid="134170" grpId="0" animBg="1"/>
      <p:bldP spid="134171" grpId="0" animBg="1" autoUpdateAnimBg="0"/>
      <p:bldP spid="134172" grpId="0" autoUpdateAnimBg="0"/>
      <p:bldP spid="13417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1353</TotalTime>
  <Words>1648</Words>
  <Application>Microsoft Office PowerPoint</Application>
  <PresentationFormat>Προβολή στην οθόνη (16:10)</PresentationFormat>
  <Paragraphs>277</Paragraphs>
  <Slides>34</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Θέμα του Office</vt:lpstr>
      <vt:lpstr>Μηχανογραφημένη Λογιστική Ι</vt:lpstr>
      <vt:lpstr>Διαφάνεια 2</vt:lpstr>
      <vt:lpstr>Άδειες Χρήσης</vt:lpstr>
      <vt:lpstr>Χρηματοδότηση</vt:lpstr>
      <vt:lpstr>Σκοποί  ενότητας</vt:lpstr>
      <vt:lpstr>Το Λογιστικό Κύκλωμα</vt:lpstr>
      <vt:lpstr>Λογιστικό Κύκλωμα</vt:lpstr>
      <vt:lpstr>Συστατικά μέρη του Λογιστικού Κυκλώματος </vt:lpstr>
      <vt:lpstr>Διαφάνεια 9</vt:lpstr>
      <vt:lpstr>Λογιστικό Υποσύστημα &amp; Υποσύστημα διαχείρισης</vt:lpstr>
      <vt:lpstr>Προσοχή!!!!!</vt:lpstr>
      <vt:lpstr>Καταχώρηση στο σύστημα των συναλλαγών</vt:lpstr>
      <vt:lpstr>Καταχώρηση συναλλαγών μόνο στο Λογιστικό Υποσύστημα</vt:lpstr>
      <vt:lpstr>Καταχώρηση πρώτα στα Υποσυστήματα Διαχείρισης &amp; μετά στο Λογιστικό Υποσύστημα </vt:lpstr>
      <vt:lpstr>Λ.Π.Σ. με χρήση Η/Υ(1)</vt:lpstr>
      <vt:lpstr>Λ.Π.Σ. με χρήση Η/Υ (2)</vt:lpstr>
      <vt:lpstr>Λ.Π.Σ. με χρήση Η/Υ (3)</vt:lpstr>
      <vt:lpstr>Διαφάνεια 18</vt:lpstr>
      <vt:lpstr>Ο Κ.Φ.Α. Σ. (Κ.Β.Σ.)  απαιτούσε !!!!!  (καταργήθηκε με τον Ν. 4309/2014 (Ε.Λ.Π.)</vt:lpstr>
      <vt:lpstr> Ο Κ.Φ.Α. Σ. (Κ.Β.Σ.)  προέβλεπε .......</vt:lpstr>
      <vt:lpstr> O N.4308/2014  (ΕΛΠ)  υποχρεώνει: </vt:lpstr>
      <vt:lpstr>  N.4308/2014  (ΕΛΠ) –  Ενημέρωση λογιστικών αρχείων (βιβλίων) : οχρεώνει: </vt:lpstr>
      <vt:lpstr>       N.4308/2014  (ΕΛΠ)–  Ενημέρωση λογιστικών αρχείων (βιβλίων)...</vt:lpstr>
      <vt:lpstr>N.4308/2014  (ΕΛΠ)–  Ενημέρωση λογιστικών αρχείων (βιβλίων)...</vt:lpstr>
      <vt:lpstr>O N. 4308/2014  (ΕΛΠ) - ΑΠΟΘΕΜΑΤΑ</vt:lpstr>
      <vt:lpstr>O N. 4308/2014  (ΕΛΠ)</vt:lpstr>
      <vt:lpstr>Βιβλιογραφία</vt:lpstr>
      <vt:lpstr>Βιβλιογραφία</vt:lpstr>
      <vt:lpstr>Σημείωμα Αναφοράς</vt:lpstr>
      <vt:lpstr>Σημείωμα Αδειοδότησης</vt:lpstr>
      <vt:lpstr>Διαφάνεια 31</vt:lpstr>
      <vt:lpstr>Διαφάνεια 32</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202</cp:revision>
  <dcterms:created xsi:type="dcterms:W3CDTF">2012-09-06T09:03:05Z</dcterms:created>
  <dcterms:modified xsi:type="dcterms:W3CDTF">2016-03-06T11:13:08Z</dcterms:modified>
</cp:coreProperties>
</file>