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89" r:id="rId3"/>
    <p:sldId id="257" r:id="rId4"/>
    <p:sldId id="259" r:id="rId5"/>
    <p:sldId id="416" r:id="rId6"/>
    <p:sldId id="438" r:id="rId7"/>
    <p:sldId id="439" r:id="rId8"/>
    <p:sldId id="440" r:id="rId9"/>
    <p:sldId id="441" r:id="rId10"/>
    <p:sldId id="442" r:id="rId11"/>
    <p:sldId id="443" r:id="rId12"/>
    <p:sldId id="444" r:id="rId13"/>
    <p:sldId id="445" r:id="rId14"/>
    <p:sldId id="446" r:id="rId15"/>
    <p:sldId id="447" r:id="rId16"/>
    <p:sldId id="448" r:id="rId17"/>
    <p:sldId id="449" r:id="rId18"/>
    <p:sldId id="450" r:id="rId19"/>
    <p:sldId id="451" r:id="rId20"/>
    <p:sldId id="452" r:id="rId21"/>
    <p:sldId id="453" r:id="rId22"/>
    <p:sldId id="454" r:id="rId23"/>
    <p:sldId id="455" r:id="rId24"/>
    <p:sldId id="456" r:id="rId25"/>
    <p:sldId id="457" r:id="rId26"/>
    <p:sldId id="458" r:id="rId27"/>
    <p:sldId id="459" r:id="rId28"/>
    <p:sldId id="460" r:id="rId29"/>
    <p:sldId id="461" r:id="rId30"/>
    <p:sldId id="462" r:id="rId31"/>
    <p:sldId id="463" r:id="rId32"/>
    <p:sldId id="464" r:id="rId33"/>
    <p:sldId id="465" r:id="rId34"/>
    <p:sldId id="466" r:id="rId35"/>
    <p:sldId id="467" r:id="rId36"/>
    <p:sldId id="437" r:id="rId37"/>
    <p:sldId id="291" r:id="rId38"/>
    <p:sldId id="292" r:id="rId39"/>
    <p:sldId id="293" r:id="rId40"/>
    <p:sldId id="280" r:id="rId41"/>
  </p:sldIdLst>
  <p:sldSz cx="9144000" cy="5715000" type="screen16x10"/>
  <p:notesSz cx="6858000" cy="9144000"/>
  <p:custDataLst>
    <p:tags r:id="rId4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9309" autoAdjust="0"/>
  </p:normalViewPr>
  <p:slideViewPr>
    <p:cSldViewPr>
      <p:cViewPr varScale="1">
        <p:scale>
          <a:sx n="102" d="100"/>
          <a:sy n="102" d="100"/>
        </p:scale>
        <p:origin x="936" y="5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4580D2-819C-437D-BF8B-14238C87CB7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l-GR"/>
        </a:p>
      </dgm:t>
    </dgm:pt>
    <dgm:pt modelId="{4C201CA3-8677-48DA-BD59-F04DE4A3DCCC}">
      <dgm:prSet phldrT="[Κείμενο]" custT="1"/>
      <dgm:spPr>
        <a:xfrm>
          <a:off x="481766" y="20304"/>
          <a:ext cx="1133682" cy="793540"/>
        </a:xfrm>
        <a:prstGeom prst="roundRect">
          <a:avLst>
            <a:gd name="adj" fmla="val 16670"/>
          </a:avLst>
        </a:prstGeom>
        <a:solidFill>
          <a:srgbClr val="94C6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l-GR" sz="1800" dirty="0" smtClean="0">
              <a:solidFill>
                <a:sysClr val="window" lastClr="FFFFFF"/>
              </a:solidFill>
              <a:latin typeface="+mn-lt"/>
              <a:ea typeface="+mn-ea"/>
              <a:cs typeface="+mn-cs"/>
            </a:rPr>
            <a:t>Ανάλυση</a:t>
          </a:r>
          <a:endParaRPr lang="el-GR" sz="1800" dirty="0">
            <a:solidFill>
              <a:sysClr val="window" lastClr="FFFFFF"/>
            </a:solidFill>
            <a:latin typeface="+mn-lt"/>
            <a:ea typeface="+mn-ea"/>
            <a:cs typeface="+mn-cs"/>
          </a:endParaRPr>
        </a:p>
      </dgm:t>
    </dgm:pt>
    <dgm:pt modelId="{C319B699-3333-4637-9DA7-93BDF8548B92}" type="parTrans" cxnId="{B41C2D1E-A109-4A78-A91B-4933AACCCC33}">
      <dgm:prSet/>
      <dgm:spPr/>
      <dgm:t>
        <a:bodyPr/>
        <a:lstStyle/>
        <a:p>
          <a:endParaRPr lang="el-GR" sz="2400">
            <a:latin typeface="+mn-lt"/>
          </a:endParaRPr>
        </a:p>
      </dgm:t>
    </dgm:pt>
    <dgm:pt modelId="{F7F82D76-AAA2-4987-AB3F-62BCC76CAA65}" type="sibTrans" cxnId="{B41C2D1E-A109-4A78-A91B-4933AACCCC33}">
      <dgm:prSet/>
      <dgm:spPr/>
      <dgm:t>
        <a:bodyPr/>
        <a:lstStyle/>
        <a:p>
          <a:endParaRPr lang="el-GR" sz="2400">
            <a:latin typeface="+mn-lt"/>
          </a:endParaRPr>
        </a:p>
      </dgm:t>
    </dgm:pt>
    <dgm:pt modelId="{460E5097-3709-4015-AC73-4013EDF6DEDF}">
      <dgm:prSet phldrT="[Κείμενο]" custT="1"/>
      <dgm:spPr>
        <a:xfrm>
          <a:off x="1656185" y="72005"/>
          <a:ext cx="2657806" cy="641374"/>
        </a:xfrm>
        <a:prstGeom prst="rect">
          <a:avLst/>
        </a:prstGeom>
        <a:noFill/>
        <a:ln>
          <a:noFill/>
        </a:ln>
        <a:effectLst/>
      </dgm:spPr>
      <dgm:t>
        <a:bodyPr/>
        <a:lstStyle/>
        <a:p>
          <a:r>
            <a:rPr lang="el-GR" sz="1100" dirty="0" smtClean="0">
              <a:solidFill>
                <a:sysClr val="windowText" lastClr="000000">
                  <a:hueOff val="0"/>
                  <a:satOff val="0"/>
                  <a:lumOff val="0"/>
                  <a:alphaOff val="0"/>
                </a:sysClr>
              </a:solidFill>
              <a:latin typeface="+mn-lt"/>
              <a:ea typeface="+mn-ea"/>
              <a:cs typeface="+mn-cs"/>
            </a:rPr>
            <a:t>Προσδιορίζει </a:t>
          </a:r>
          <a:r>
            <a:rPr lang="el-GR" sz="1100" b="1" dirty="0" smtClean="0">
              <a:solidFill>
                <a:sysClr val="windowText" lastClr="000000">
                  <a:hueOff val="0"/>
                  <a:satOff val="0"/>
                  <a:lumOff val="0"/>
                  <a:alphaOff val="0"/>
                </a:sysClr>
              </a:solidFill>
              <a:latin typeface="+mn-lt"/>
              <a:ea typeface="+mn-ea"/>
              <a:cs typeface="+mn-cs"/>
            </a:rPr>
            <a:t>τι</a:t>
          </a:r>
          <a:r>
            <a:rPr lang="el-GR" sz="1100" dirty="0" smtClean="0">
              <a:solidFill>
                <a:sysClr val="windowText" lastClr="000000">
                  <a:hueOff val="0"/>
                  <a:satOff val="0"/>
                  <a:lumOff val="0"/>
                  <a:alphaOff val="0"/>
                </a:sysClr>
              </a:solidFill>
              <a:latin typeface="+mn-lt"/>
              <a:ea typeface="+mn-ea"/>
              <a:cs typeface="+mn-cs"/>
            </a:rPr>
            <a:t> θα κάνει το λογισμικό. </a:t>
          </a:r>
          <a:endParaRPr lang="el-GR" sz="1100" dirty="0">
            <a:solidFill>
              <a:sysClr val="windowText" lastClr="000000">
                <a:hueOff val="0"/>
                <a:satOff val="0"/>
                <a:lumOff val="0"/>
                <a:alphaOff val="0"/>
              </a:sysClr>
            </a:solidFill>
            <a:latin typeface="+mn-lt"/>
            <a:ea typeface="+mn-ea"/>
            <a:cs typeface="+mn-cs"/>
          </a:endParaRPr>
        </a:p>
      </dgm:t>
    </dgm:pt>
    <dgm:pt modelId="{32823962-DB46-4924-9BE0-5B6B55D6D9F2}" type="parTrans" cxnId="{C3771986-6775-4E4B-909D-026D38B74407}">
      <dgm:prSet/>
      <dgm:spPr/>
      <dgm:t>
        <a:bodyPr/>
        <a:lstStyle/>
        <a:p>
          <a:endParaRPr lang="el-GR" sz="2400">
            <a:latin typeface="+mn-lt"/>
          </a:endParaRPr>
        </a:p>
      </dgm:t>
    </dgm:pt>
    <dgm:pt modelId="{77ACDC09-3202-41FA-958E-B8323A27AB9B}" type="sibTrans" cxnId="{C3771986-6775-4E4B-909D-026D38B74407}">
      <dgm:prSet/>
      <dgm:spPr/>
      <dgm:t>
        <a:bodyPr/>
        <a:lstStyle/>
        <a:p>
          <a:endParaRPr lang="el-GR" sz="2400">
            <a:latin typeface="+mn-lt"/>
          </a:endParaRPr>
        </a:p>
      </dgm:t>
    </dgm:pt>
    <dgm:pt modelId="{D92D7AF0-E887-4737-B8A5-70E3767A4063}">
      <dgm:prSet phldrT="[Κείμενο]" custT="1"/>
      <dgm:spPr>
        <a:xfrm>
          <a:off x="1861695" y="911712"/>
          <a:ext cx="1133682" cy="793540"/>
        </a:xfrm>
        <a:prstGeom prst="roundRect">
          <a:avLst>
            <a:gd name="adj" fmla="val 16670"/>
          </a:avLst>
        </a:prstGeom>
        <a:solidFill>
          <a:srgbClr val="94C6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l-GR" sz="1800" dirty="0" smtClean="0">
              <a:solidFill>
                <a:sysClr val="window" lastClr="FFFFFF"/>
              </a:solidFill>
              <a:latin typeface="+mn-lt"/>
              <a:ea typeface="+mn-ea"/>
              <a:cs typeface="+mn-cs"/>
            </a:rPr>
            <a:t>Σχεδιασμός</a:t>
          </a:r>
          <a:endParaRPr lang="el-GR" sz="1800" dirty="0">
            <a:solidFill>
              <a:sysClr val="window" lastClr="FFFFFF"/>
            </a:solidFill>
            <a:latin typeface="+mn-lt"/>
            <a:ea typeface="+mn-ea"/>
            <a:cs typeface="+mn-cs"/>
          </a:endParaRPr>
        </a:p>
      </dgm:t>
    </dgm:pt>
    <dgm:pt modelId="{261A6905-C04F-42DF-B2EC-34B1A7E6F707}" type="parTrans" cxnId="{3CDBC880-0A05-469F-8D3C-8D96692A0384}">
      <dgm:prSet/>
      <dgm:spPr/>
      <dgm:t>
        <a:bodyPr/>
        <a:lstStyle/>
        <a:p>
          <a:endParaRPr lang="el-GR" sz="2400">
            <a:latin typeface="+mn-lt"/>
          </a:endParaRPr>
        </a:p>
      </dgm:t>
    </dgm:pt>
    <dgm:pt modelId="{176678CD-2CF8-4049-820F-E472E60AEBBB}" type="sibTrans" cxnId="{3CDBC880-0A05-469F-8D3C-8D96692A0384}">
      <dgm:prSet/>
      <dgm:spPr/>
      <dgm:t>
        <a:bodyPr/>
        <a:lstStyle/>
        <a:p>
          <a:endParaRPr lang="el-GR" sz="2400">
            <a:latin typeface="+mn-lt"/>
          </a:endParaRPr>
        </a:p>
      </dgm:t>
    </dgm:pt>
    <dgm:pt modelId="{D746561C-BFB2-4AD8-9D35-859DAAB59228}">
      <dgm:prSet phldrT="[Κείμενο]" custT="1"/>
      <dgm:spPr>
        <a:xfrm>
          <a:off x="3043395" y="960887"/>
          <a:ext cx="2456703" cy="641374"/>
        </a:xfrm>
        <a:prstGeom prst="rect">
          <a:avLst/>
        </a:prstGeom>
        <a:noFill/>
        <a:ln>
          <a:noFill/>
        </a:ln>
        <a:effectLst/>
      </dgm:spPr>
      <dgm:t>
        <a:bodyPr/>
        <a:lstStyle/>
        <a:p>
          <a:r>
            <a:rPr lang="el-GR" sz="1100" dirty="0" smtClean="0">
              <a:solidFill>
                <a:sysClr val="windowText" lastClr="000000">
                  <a:hueOff val="0"/>
                  <a:satOff val="0"/>
                  <a:lumOff val="0"/>
                  <a:alphaOff val="0"/>
                </a:sysClr>
              </a:solidFill>
              <a:latin typeface="+mn-lt"/>
              <a:ea typeface="+mn-ea"/>
              <a:cs typeface="+mn-cs"/>
            </a:rPr>
            <a:t>Δείχνει </a:t>
          </a:r>
          <a:r>
            <a:rPr lang="el-GR" sz="1100" b="1" dirty="0" smtClean="0">
              <a:solidFill>
                <a:sysClr val="windowText" lastClr="000000">
                  <a:hueOff val="0"/>
                  <a:satOff val="0"/>
                  <a:lumOff val="0"/>
                  <a:alphaOff val="0"/>
                </a:sysClr>
              </a:solidFill>
              <a:latin typeface="+mn-lt"/>
              <a:ea typeface="+mn-ea"/>
              <a:cs typeface="+mn-cs"/>
            </a:rPr>
            <a:t>πως</a:t>
          </a:r>
          <a:r>
            <a:rPr lang="el-GR" sz="1100" dirty="0" smtClean="0">
              <a:solidFill>
                <a:sysClr val="windowText" lastClr="000000">
                  <a:hueOff val="0"/>
                  <a:satOff val="0"/>
                  <a:lumOff val="0"/>
                  <a:alphaOff val="0"/>
                </a:sysClr>
              </a:solidFill>
              <a:latin typeface="+mn-lt"/>
              <a:ea typeface="+mn-ea"/>
              <a:cs typeface="+mn-cs"/>
            </a:rPr>
            <a:t> θα πραγματοποιεί το σύστημα αυτά που έχουν καθοριστεί στην φάση της ανάλυσης</a:t>
          </a:r>
          <a:endParaRPr lang="el-GR" sz="1100" dirty="0">
            <a:solidFill>
              <a:sysClr val="windowText" lastClr="000000">
                <a:hueOff val="0"/>
                <a:satOff val="0"/>
                <a:lumOff val="0"/>
                <a:alphaOff val="0"/>
              </a:sysClr>
            </a:solidFill>
            <a:latin typeface="+mn-lt"/>
            <a:ea typeface="+mn-ea"/>
            <a:cs typeface="+mn-cs"/>
          </a:endParaRPr>
        </a:p>
      </dgm:t>
    </dgm:pt>
    <dgm:pt modelId="{CE7CE579-65A2-4AFF-8735-24312E4479A8}" type="parTrans" cxnId="{B5415ABA-5EA2-41A1-BCCD-34897780DBAB}">
      <dgm:prSet/>
      <dgm:spPr/>
      <dgm:t>
        <a:bodyPr/>
        <a:lstStyle/>
        <a:p>
          <a:endParaRPr lang="el-GR" sz="2400">
            <a:latin typeface="+mn-lt"/>
          </a:endParaRPr>
        </a:p>
      </dgm:t>
    </dgm:pt>
    <dgm:pt modelId="{CE2656E7-E0D9-4C4F-996B-019A4BAF0077}" type="sibTrans" cxnId="{B5415ABA-5EA2-41A1-BCCD-34897780DBAB}">
      <dgm:prSet/>
      <dgm:spPr/>
      <dgm:t>
        <a:bodyPr/>
        <a:lstStyle/>
        <a:p>
          <a:endParaRPr lang="el-GR" sz="2400">
            <a:latin typeface="+mn-lt"/>
          </a:endParaRPr>
        </a:p>
      </dgm:t>
    </dgm:pt>
    <dgm:pt modelId="{ED05BC41-D33D-4C51-A89D-FC8DD2BA59C1}">
      <dgm:prSet phldrT="[Κείμενο]" custT="1"/>
      <dgm:spPr>
        <a:xfrm>
          <a:off x="3241624" y="1803121"/>
          <a:ext cx="1133682" cy="793540"/>
        </a:xfrm>
        <a:prstGeom prst="roundRect">
          <a:avLst>
            <a:gd name="adj" fmla="val 16670"/>
          </a:avLst>
        </a:prstGeom>
        <a:solidFill>
          <a:srgbClr val="94C6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l-GR" sz="1800" dirty="0" smtClean="0">
              <a:solidFill>
                <a:sysClr val="window" lastClr="FFFFFF"/>
              </a:solidFill>
              <a:latin typeface="+mn-lt"/>
              <a:ea typeface="+mn-ea"/>
              <a:cs typeface="+mn-cs"/>
            </a:rPr>
            <a:t>Υλοποίηση</a:t>
          </a:r>
          <a:endParaRPr lang="el-GR" sz="1800" dirty="0">
            <a:solidFill>
              <a:sysClr val="window" lastClr="FFFFFF"/>
            </a:solidFill>
            <a:latin typeface="+mn-lt"/>
            <a:ea typeface="+mn-ea"/>
            <a:cs typeface="+mn-cs"/>
          </a:endParaRPr>
        </a:p>
      </dgm:t>
    </dgm:pt>
    <dgm:pt modelId="{8250DCC9-0329-4DC6-9C01-254DBAD471ED}" type="parTrans" cxnId="{C45A91ED-432E-4A81-8796-BF3254CCDFD2}">
      <dgm:prSet/>
      <dgm:spPr/>
      <dgm:t>
        <a:bodyPr/>
        <a:lstStyle/>
        <a:p>
          <a:endParaRPr lang="el-GR" sz="2400">
            <a:latin typeface="+mn-lt"/>
          </a:endParaRPr>
        </a:p>
      </dgm:t>
    </dgm:pt>
    <dgm:pt modelId="{040C7CB5-62B9-4867-BBBC-E0CFF53ABF9F}" type="sibTrans" cxnId="{C45A91ED-432E-4A81-8796-BF3254CCDFD2}">
      <dgm:prSet/>
      <dgm:spPr/>
      <dgm:t>
        <a:bodyPr/>
        <a:lstStyle/>
        <a:p>
          <a:endParaRPr lang="el-GR" sz="2400">
            <a:latin typeface="+mn-lt"/>
          </a:endParaRPr>
        </a:p>
      </dgm:t>
    </dgm:pt>
    <dgm:pt modelId="{D305A08B-29B3-49AE-B488-13B5259C745E}">
      <dgm:prSet phldrT="[Κείμενο]" custT="1"/>
      <dgm:spPr>
        <a:xfrm>
          <a:off x="4332716" y="1896986"/>
          <a:ext cx="2258633" cy="641374"/>
        </a:xfrm>
        <a:prstGeom prst="rect">
          <a:avLst/>
        </a:prstGeom>
        <a:noFill/>
        <a:ln>
          <a:noFill/>
        </a:ln>
        <a:effectLst/>
      </dgm:spPr>
      <dgm:t>
        <a:bodyPr/>
        <a:lstStyle/>
        <a:p>
          <a:r>
            <a:rPr lang="el-GR" sz="1100" dirty="0" smtClean="0">
              <a:solidFill>
                <a:sysClr val="windowText" lastClr="000000">
                  <a:hueOff val="0"/>
                  <a:satOff val="0"/>
                  <a:lumOff val="0"/>
                  <a:alphaOff val="0"/>
                </a:sysClr>
              </a:solidFill>
              <a:latin typeface="+mn-lt"/>
              <a:ea typeface="+mn-ea"/>
              <a:cs typeface="+mn-cs"/>
            </a:rPr>
            <a:t>Γίνεται η συγγραφή του κώδικα</a:t>
          </a:r>
          <a:endParaRPr lang="el-GR" sz="1100" dirty="0">
            <a:solidFill>
              <a:sysClr val="windowText" lastClr="000000">
                <a:hueOff val="0"/>
                <a:satOff val="0"/>
                <a:lumOff val="0"/>
                <a:alphaOff val="0"/>
              </a:sysClr>
            </a:solidFill>
            <a:latin typeface="+mn-lt"/>
            <a:ea typeface="+mn-ea"/>
            <a:cs typeface="+mn-cs"/>
          </a:endParaRPr>
        </a:p>
      </dgm:t>
    </dgm:pt>
    <dgm:pt modelId="{170C3B42-0F5B-4EA2-A9C4-2967EBAC6DEB}" type="parTrans" cxnId="{E61E9DB7-609B-4FF9-ABE7-E2E5EE9E2150}">
      <dgm:prSet/>
      <dgm:spPr/>
      <dgm:t>
        <a:bodyPr/>
        <a:lstStyle/>
        <a:p>
          <a:endParaRPr lang="el-GR" sz="2400">
            <a:latin typeface="+mn-lt"/>
          </a:endParaRPr>
        </a:p>
      </dgm:t>
    </dgm:pt>
    <dgm:pt modelId="{247482CA-5B3A-4F74-BB3D-D0468BBAC598}" type="sibTrans" cxnId="{E61E9DB7-609B-4FF9-ABE7-E2E5EE9E2150}">
      <dgm:prSet/>
      <dgm:spPr/>
      <dgm:t>
        <a:bodyPr/>
        <a:lstStyle/>
        <a:p>
          <a:endParaRPr lang="el-GR" sz="2400">
            <a:latin typeface="+mn-lt"/>
          </a:endParaRPr>
        </a:p>
      </dgm:t>
    </dgm:pt>
    <dgm:pt modelId="{7601AE37-6C41-4E11-9F95-F5F15391E7CE}">
      <dgm:prSet phldrT="[Κείμενο]" custT="1"/>
      <dgm:spPr>
        <a:xfrm>
          <a:off x="4621554" y="2694529"/>
          <a:ext cx="1133682" cy="793540"/>
        </a:xfrm>
        <a:prstGeom prst="roundRect">
          <a:avLst>
            <a:gd name="adj" fmla="val 16670"/>
          </a:avLst>
        </a:prstGeom>
        <a:solidFill>
          <a:srgbClr val="94C6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l-GR" sz="1800" dirty="0" smtClean="0">
              <a:solidFill>
                <a:sysClr val="window" lastClr="FFFFFF"/>
              </a:solidFill>
              <a:latin typeface="+mn-lt"/>
              <a:ea typeface="+mn-ea"/>
              <a:cs typeface="+mn-cs"/>
            </a:rPr>
            <a:t>Έλεγχος</a:t>
          </a:r>
          <a:endParaRPr lang="el-GR" sz="1800" dirty="0">
            <a:solidFill>
              <a:sysClr val="window" lastClr="FFFFFF"/>
            </a:solidFill>
            <a:latin typeface="+mn-lt"/>
            <a:ea typeface="+mn-ea"/>
            <a:cs typeface="+mn-cs"/>
          </a:endParaRPr>
        </a:p>
      </dgm:t>
    </dgm:pt>
    <dgm:pt modelId="{66E2C201-5F91-4C8C-815B-22B357EA0402}" type="parTrans" cxnId="{23405632-D2F3-4E5E-AEFD-1183D0E70A99}">
      <dgm:prSet/>
      <dgm:spPr/>
      <dgm:t>
        <a:bodyPr/>
        <a:lstStyle/>
        <a:p>
          <a:endParaRPr lang="el-GR" sz="2400">
            <a:latin typeface="+mn-lt"/>
          </a:endParaRPr>
        </a:p>
      </dgm:t>
    </dgm:pt>
    <dgm:pt modelId="{E866A0C5-8EC2-4A59-9D28-AE1D2FCAE5C8}" type="sibTrans" cxnId="{23405632-D2F3-4E5E-AEFD-1183D0E70A99}">
      <dgm:prSet/>
      <dgm:spPr/>
      <dgm:t>
        <a:bodyPr/>
        <a:lstStyle/>
        <a:p>
          <a:endParaRPr lang="el-GR" sz="2400">
            <a:latin typeface="+mn-lt"/>
          </a:endParaRPr>
        </a:p>
      </dgm:t>
    </dgm:pt>
    <dgm:pt modelId="{5E6F233C-4C6C-4A7E-96BF-0FFE911FE6BD}">
      <dgm:prSet phldrT="[Κείμενο]" custT="1"/>
      <dgm:spPr>
        <a:xfrm>
          <a:off x="5737699" y="2761085"/>
          <a:ext cx="1823140" cy="641374"/>
        </a:xfrm>
        <a:prstGeom prst="rect">
          <a:avLst/>
        </a:prstGeom>
        <a:noFill/>
        <a:ln>
          <a:noFill/>
        </a:ln>
        <a:effectLst/>
      </dgm:spPr>
      <dgm:t>
        <a:bodyPr/>
        <a:lstStyle/>
        <a:p>
          <a:r>
            <a:rPr lang="el-GR" sz="1100" dirty="0" smtClean="0">
              <a:solidFill>
                <a:sysClr val="windowText" lastClr="000000">
                  <a:hueOff val="0"/>
                  <a:satOff val="0"/>
                  <a:lumOff val="0"/>
                  <a:alphaOff val="0"/>
                </a:sysClr>
              </a:solidFill>
              <a:latin typeface="+mn-lt"/>
              <a:ea typeface="+mn-ea"/>
              <a:cs typeface="+mn-cs"/>
            </a:rPr>
            <a:t>Γίνεται δοκιμή της ορθής λειτουργίας των προγραμμάτων που δημιουργήθηκαν στην προηγούμενη φάση</a:t>
          </a:r>
          <a:endParaRPr lang="el-GR" sz="1100" dirty="0">
            <a:solidFill>
              <a:sysClr val="windowText" lastClr="000000">
                <a:hueOff val="0"/>
                <a:satOff val="0"/>
                <a:lumOff val="0"/>
                <a:alphaOff val="0"/>
              </a:sysClr>
            </a:solidFill>
            <a:latin typeface="+mn-lt"/>
            <a:ea typeface="+mn-ea"/>
            <a:cs typeface="+mn-cs"/>
          </a:endParaRPr>
        </a:p>
      </dgm:t>
    </dgm:pt>
    <dgm:pt modelId="{E972DD44-DE8C-4682-AC81-29213F36F768}" type="parTrans" cxnId="{FAAB9885-01F1-40AB-8E3A-6C9D6C8D674F}">
      <dgm:prSet/>
      <dgm:spPr/>
      <dgm:t>
        <a:bodyPr/>
        <a:lstStyle/>
        <a:p>
          <a:endParaRPr lang="el-GR" sz="2400">
            <a:latin typeface="+mn-lt"/>
          </a:endParaRPr>
        </a:p>
      </dgm:t>
    </dgm:pt>
    <dgm:pt modelId="{31B54BB1-A358-49BC-A0FA-992C630EC6B8}" type="sibTrans" cxnId="{FAAB9885-01F1-40AB-8E3A-6C9D6C8D674F}">
      <dgm:prSet/>
      <dgm:spPr/>
      <dgm:t>
        <a:bodyPr/>
        <a:lstStyle/>
        <a:p>
          <a:endParaRPr lang="el-GR" sz="2400">
            <a:latin typeface="+mn-lt"/>
          </a:endParaRPr>
        </a:p>
      </dgm:t>
    </dgm:pt>
    <dgm:pt modelId="{523B7D61-73AC-4B72-B29D-A0AB47F4D716}">
      <dgm:prSet phldrT="[Κείμενο]" custT="1"/>
      <dgm:spPr>
        <a:xfrm>
          <a:off x="1656185" y="72005"/>
          <a:ext cx="2657806" cy="641374"/>
        </a:xfrm>
        <a:prstGeom prst="rect">
          <a:avLst/>
        </a:prstGeom>
        <a:noFill/>
        <a:ln>
          <a:noFill/>
        </a:ln>
        <a:effectLst/>
      </dgm:spPr>
      <dgm:t>
        <a:bodyPr/>
        <a:lstStyle/>
        <a:p>
          <a:r>
            <a:rPr lang="el-GR" sz="1100" dirty="0" smtClean="0">
              <a:solidFill>
                <a:sysClr val="windowText" lastClr="000000">
                  <a:hueOff val="0"/>
                  <a:satOff val="0"/>
                  <a:lumOff val="0"/>
                  <a:alphaOff val="0"/>
                </a:sysClr>
              </a:solidFill>
              <a:latin typeface="+mn-lt"/>
              <a:ea typeface="+mn-ea"/>
              <a:cs typeface="+mn-cs"/>
            </a:rPr>
            <a:t>Ο αναλυτής προσδιορίζει σε γλώσσα κατανοητή από τον χρήστη τις λειτουργίες του συστήματος</a:t>
          </a:r>
          <a:endParaRPr lang="el-GR" sz="1100" dirty="0">
            <a:solidFill>
              <a:sysClr val="windowText" lastClr="000000">
                <a:hueOff val="0"/>
                <a:satOff val="0"/>
                <a:lumOff val="0"/>
                <a:alphaOff val="0"/>
              </a:sysClr>
            </a:solidFill>
            <a:latin typeface="+mn-lt"/>
            <a:ea typeface="+mn-ea"/>
            <a:cs typeface="+mn-cs"/>
          </a:endParaRPr>
        </a:p>
      </dgm:t>
    </dgm:pt>
    <dgm:pt modelId="{CED4BE12-C378-4960-AFE8-3CAB5633BEEA}" type="parTrans" cxnId="{A93D1717-DCA6-4D1A-BF84-AC9FF7ADC53F}">
      <dgm:prSet/>
      <dgm:spPr/>
      <dgm:t>
        <a:bodyPr/>
        <a:lstStyle/>
        <a:p>
          <a:endParaRPr lang="el-GR" sz="2400">
            <a:latin typeface="+mn-lt"/>
          </a:endParaRPr>
        </a:p>
      </dgm:t>
    </dgm:pt>
    <dgm:pt modelId="{9EF8BDF3-D2BD-4452-9C91-FF04F16DD6B2}" type="sibTrans" cxnId="{A93D1717-DCA6-4D1A-BF84-AC9FF7ADC53F}">
      <dgm:prSet/>
      <dgm:spPr/>
      <dgm:t>
        <a:bodyPr/>
        <a:lstStyle/>
        <a:p>
          <a:endParaRPr lang="el-GR" sz="2400">
            <a:latin typeface="+mn-lt"/>
          </a:endParaRPr>
        </a:p>
      </dgm:t>
    </dgm:pt>
    <dgm:pt modelId="{2345F5B8-7941-4E98-BA4E-5E8B9181FF18}" type="pres">
      <dgm:prSet presAssocID="{B64580D2-819C-437D-BF8B-14238C87CB7D}" presName="rootnode" presStyleCnt="0">
        <dgm:presLayoutVars>
          <dgm:chMax/>
          <dgm:chPref/>
          <dgm:dir/>
          <dgm:animLvl val="lvl"/>
        </dgm:presLayoutVars>
      </dgm:prSet>
      <dgm:spPr/>
      <dgm:t>
        <a:bodyPr/>
        <a:lstStyle/>
        <a:p>
          <a:endParaRPr lang="el-GR"/>
        </a:p>
      </dgm:t>
    </dgm:pt>
    <dgm:pt modelId="{FD692E14-7E91-484F-BE55-600A38149D47}" type="pres">
      <dgm:prSet presAssocID="{4C201CA3-8677-48DA-BD59-F04DE4A3DCCC}" presName="composite" presStyleCnt="0"/>
      <dgm:spPr/>
    </dgm:pt>
    <dgm:pt modelId="{C04B6158-DD64-4983-A3AC-95FF19BE3B40}" type="pres">
      <dgm:prSet presAssocID="{4C201CA3-8677-48DA-BD59-F04DE4A3DCCC}" presName="bentUpArrow1" presStyleLbl="alignImgPlace1" presStyleIdx="0" presStyleCnt="3" custLinFactNeighborX="42069" custLinFactNeighborY="-3173"/>
      <dgm:spPr>
        <a:xfrm rot="5400000">
          <a:off x="660188" y="766830"/>
          <a:ext cx="673443" cy="766691"/>
        </a:xfrm>
        <a:prstGeom prst="bentUpArrow">
          <a:avLst>
            <a:gd name="adj1" fmla="val 32840"/>
            <a:gd name="adj2" fmla="val 25000"/>
            <a:gd name="adj3" fmla="val 35780"/>
          </a:avLst>
        </a:prstGeom>
        <a:solidFill>
          <a:srgbClr val="94C600">
            <a:tint val="500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endParaRPr lang="el-GR"/>
        </a:p>
      </dgm:t>
    </dgm:pt>
    <dgm:pt modelId="{C23A21F4-C320-4778-A98A-F8F3230193DB}" type="pres">
      <dgm:prSet presAssocID="{4C201CA3-8677-48DA-BD59-F04DE4A3DCCC}" presName="ParentText" presStyleLbl="node1" presStyleIdx="0" presStyleCnt="4">
        <dgm:presLayoutVars>
          <dgm:chMax val="1"/>
          <dgm:chPref val="1"/>
          <dgm:bulletEnabled val="1"/>
        </dgm:presLayoutVars>
      </dgm:prSet>
      <dgm:spPr/>
      <dgm:t>
        <a:bodyPr/>
        <a:lstStyle/>
        <a:p>
          <a:endParaRPr lang="el-GR"/>
        </a:p>
      </dgm:t>
    </dgm:pt>
    <dgm:pt modelId="{A0A51473-B6A8-41A2-989B-EDF22CE55EE1}" type="pres">
      <dgm:prSet presAssocID="{4C201CA3-8677-48DA-BD59-F04DE4A3DCCC}" presName="ChildText" presStyleLbl="revTx" presStyleIdx="0" presStyleCnt="4" custScaleX="322341" custLinFactX="16111" custLinFactNeighborX="100000" custLinFactNeighborY="-3739">
        <dgm:presLayoutVars>
          <dgm:chMax val="0"/>
          <dgm:chPref val="0"/>
          <dgm:bulletEnabled val="1"/>
        </dgm:presLayoutVars>
      </dgm:prSet>
      <dgm:spPr/>
      <dgm:t>
        <a:bodyPr/>
        <a:lstStyle/>
        <a:p>
          <a:endParaRPr lang="el-GR"/>
        </a:p>
      </dgm:t>
    </dgm:pt>
    <dgm:pt modelId="{756C8DBC-79CE-4163-8214-EEC759D99C02}" type="pres">
      <dgm:prSet presAssocID="{F7F82D76-AAA2-4987-AB3F-62BCC76CAA65}" presName="sibTrans" presStyleCnt="0"/>
      <dgm:spPr/>
    </dgm:pt>
    <dgm:pt modelId="{3D397AEC-F895-4BF9-8B64-861C28B3BA5A}" type="pres">
      <dgm:prSet presAssocID="{D92D7AF0-E887-4737-B8A5-70E3767A4063}" presName="composite" presStyleCnt="0"/>
      <dgm:spPr/>
    </dgm:pt>
    <dgm:pt modelId="{BFE56742-0478-4A52-923F-ABD30C033B69}" type="pres">
      <dgm:prSet presAssocID="{D92D7AF0-E887-4737-B8A5-70E3767A4063}" presName="bentUpArrow1" presStyleLbl="alignImgPlace1" presStyleIdx="1" presStyleCnt="3" custLinFactNeighborX="32512" custLinFactNeighborY="3464"/>
      <dgm:spPr>
        <a:xfrm rot="5400000">
          <a:off x="2040117" y="1658238"/>
          <a:ext cx="673443" cy="766691"/>
        </a:xfrm>
        <a:prstGeom prst="bentUpArrow">
          <a:avLst>
            <a:gd name="adj1" fmla="val 32840"/>
            <a:gd name="adj2" fmla="val 25000"/>
            <a:gd name="adj3" fmla="val 35780"/>
          </a:avLst>
        </a:prstGeom>
        <a:solidFill>
          <a:srgbClr val="94C600">
            <a:tint val="500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endParaRPr lang="el-GR"/>
        </a:p>
      </dgm:t>
    </dgm:pt>
    <dgm:pt modelId="{987A8073-2068-45C5-89D5-8D866ABA3823}" type="pres">
      <dgm:prSet presAssocID="{D92D7AF0-E887-4737-B8A5-70E3767A4063}" presName="ParentText" presStyleLbl="node1" presStyleIdx="1" presStyleCnt="4" custScaleX="148959">
        <dgm:presLayoutVars>
          <dgm:chMax val="1"/>
          <dgm:chPref val="1"/>
          <dgm:bulletEnabled val="1"/>
        </dgm:presLayoutVars>
      </dgm:prSet>
      <dgm:spPr/>
      <dgm:t>
        <a:bodyPr/>
        <a:lstStyle/>
        <a:p>
          <a:endParaRPr lang="el-GR"/>
        </a:p>
      </dgm:t>
    </dgm:pt>
    <dgm:pt modelId="{A1FDB1F3-7BDB-46A4-9EC1-577248B5C245}" type="pres">
      <dgm:prSet presAssocID="{D92D7AF0-E887-4737-B8A5-70E3767A4063}" presName="ChildText" presStyleLbl="revTx" presStyleIdx="1" presStyleCnt="4" custScaleX="297951" custLinFactX="29962" custLinFactNeighborX="100000" custLinFactNeighborY="-2997">
        <dgm:presLayoutVars>
          <dgm:chMax val="0"/>
          <dgm:chPref val="0"/>
          <dgm:bulletEnabled val="1"/>
        </dgm:presLayoutVars>
      </dgm:prSet>
      <dgm:spPr/>
      <dgm:t>
        <a:bodyPr/>
        <a:lstStyle/>
        <a:p>
          <a:endParaRPr lang="el-GR"/>
        </a:p>
      </dgm:t>
    </dgm:pt>
    <dgm:pt modelId="{F43D0A01-AC46-4F46-B212-A8D6EF7EAABE}" type="pres">
      <dgm:prSet presAssocID="{176678CD-2CF8-4049-820F-E472E60AEBBB}" presName="sibTrans" presStyleCnt="0"/>
      <dgm:spPr/>
    </dgm:pt>
    <dgm:pt modelId="{359044DC-A29D-4CEE-9491-761F2920576F}" type="pres">
      <dgm:prSet presAssocID="{ED05BC41-D33D-4C51-A89D-FC8DD2BA59C1}" presName="composite" presStyleCnt="0"/>
      <dgm:spPr/>
    </dgm:pt>
    <dgm:pt modelId="{EB5C2CEA-DAC2-4D90-8574-DF68ECB7EC1E}" type="pres">
      <dgm:prSet presAssocID="{ED05BC41-D33D-4C51-A89D-FC8DD2BA59C1}" presName="bentUpArrow1" presStyleLbl="alignImgPlace1" presStyleIdx="2" presStyleCnt="3" custLinFactNeighborX="38832" custLinFactNeighborY="-591"/>
      <dgm:spPr>
        <a:xfrm rot="5400000">
          <a:off x="3420046" y="2549646"/>
          <a:ext cx="673443" cy="766691"/>
        </a:xfrm>
        <a:prstGeom prst="bentUpArrow">
          <a:avLst>
            <a:gd name="adj1" fmla="val 32840"/>
            <a:gd name="adj2" fmla="val 25000"/>
            <a:gd name="adj3" fmla="val 35780"/>
          </a:avLst>
        </a:prstGeom>
        <a:solidFill>
          <a:srgbClr val="94C600">
            <a:tint val="500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endParaRPr lang="el-GR"/>
        </a:p>
      </dgm:t>
    </dgm:pt>
    <dgm:pt modelId="{A28B8268-FA22-4B59-A417-7153838B8DD8}" type="pres">
      <dgm:prSet presAssocID="{ED05BC41-D33D-4C51-A89D-FC8DD2BA59C1}" presName="ParentText" presStyleLbl="node1" presStyleIdx="2" presStyleCnt="4" custScaleX="138333">
        <dgm:presLayoutVars>
          <dgm:chMax val="1"/>
          <dgm:chPref val="1"/>
          <dgm:bulletEnabled val="1"/>
        </dgm:presLayoutVars>
      </dgm:prSet>
      <dgm:spPr/>
      <dgm:t>
        <a:bodyPr/>
        <a:lstStyle/>
        <a:p>
          <a:endParaRPr lang="el-GR"/>
        </a:p>
      </dgm:t>
    </dgm:pt>
    <dgm:pt modelId="{CB89C1F4-A9B5-4E65-8FBE-68DF80DF5EC9}" type="pres">
      <dgm:prSet presAssocID="{ED05BC41-D33D-4C51-A89D-FC8DD2BA59C1}" presName="ChildText" presStyleLbl="revTx" presStyleIdx="2" presStyleCnt="4" custScaleX="273929" custLinFactX="13613" custLinFactNeighborX="100000" custLinFactNeighborY="-1028">
        <dgm:presLayoutVars>
          <dgm:chMax val="0"/>
          <dgm:chPref val="0"/>
          <dgm:bulletEnabled val="1"/>
        </dgm:presLayoutVars>
      </dgm:prSet>
      <dgm:spPr/>
      <dgm:t>
        <a:bodyPr/>
        <a:lstStyle/>
        <a:p>
          <a:endParaRPr lang="el-GR"/>
        </a:p>
      </dgm:t>
    </dgm:pt>
    <dgm:pt modelId="{8AB56626-BA91-4794-B1AA-EA207C11703B}" type="pres">
      <dgm:prSet presAssocID="{040C7CB5-62B9-4867-BBBC-E0CFF53ABF9F}" presName="sibTrans" presStyleCnt="0"/>
      <dgm:spPr/>
    </dgm:pt>
    <dgm:pt modelId="{1E3052D3-9480-4399-B108-3C7E3CB44262}" type="pres">
      <dgm:prSet presAssocID="{7601AE37-6C41-4E11-9F95-F5F15391E7CE}" presName="composite" presStyleCnt="0"/>
      <dgm:spPr/>
    </dgm:pt>
    <dgm:pt modelId="{3E1559DE-3FF5-4758-A830-E5581DC57EFB}" type="pres">
      <dgm:prSet presAssocID="{7601AE37-6C41-4E11-9F95-F5F15391E7CE}" presName="ParentText" presStyleLbl="node1" presStyleIdx="3" presStyleCnt="4">
        <dgm:presLayoutVars>
          <dgm:chMax val="1"/>
          <dgm:chPref val="1"/>
          <dgm:bulletEnabled val="1"/>
        </dgm:presLayoutVars>
      </dgm:prSet>
      <dgm:spPr/>
      <dgm:t>
        <a:bodyPr/>
        <a:lstStyle/>
        <a:p>
          <a:endParaRPr lang="el-GR"/>
        </a:p>
      </dgm:t>
    </dgm:pt>
    <dgm:pt modelId="{C6BAE037-EE6C-4996-B97D-FC577A1DA05B}" type="pres">
      <dgm:prSet presAssocID="{7601AE37-6C41-4E11-9F95-F5F15391E7CE}" presName="FinalChildText" presStyleLbl="revTx" presStyleIdx="3" presStyleCnt="4" custScaleX="221112" custLinFactNeighborX="73199" custLinFactNeighborY="-1423">
        <dgm:presLayoutVars>
          <dgm:chMax val="0"/>
          <dgm:chPref val="0"/>
          <dgm:bulletEnabled val="1"/>
        </dgm:presLayoutVars>
      </dgm:prSet>
      <dgm:spPr/>
      <dgm:t>
        <a:bodyPr/>
        <a:lstStyle/>
        <a:p>
          <a:endParaRPr lang="el-GR"/>
        </a:p>
      </dgm:t>
    </dgm:pt>
  </dgm:ptLst>
  <dgm:cxnLst>
    <dgm:cxn modelId="{C4DC1603-EA52-458D-9AE2-2BEC94C675AD}" type="presOf" srcId="{460E5097-3709-4015-AC73-4013EDF6DEDF}" destId="{A0A51473-B6A8-41A2-989B-EDF22CE55EE1}" srcOrd="0" destOrd="0" presId="urn:microsoft.com/office/officeart/2005/8/layout/StepDownProcess"/>
    <dgm:cxn modelId="{D8997061-CA2C-40F4-944A-4AB30796C7E8}" type="presOf" srcId="{D305A08B-29B3-49AE-B488-13B5259C745E}" destId="{CB89C1F4-A9B5-4E65-8FBE-68DF80DF5EC9}" srcOrd="0" destOrd="0" presId="urn:microsoft.com/office/officeart/2005/8/layout/StepDownProcess"/>
    <dgm:cxn modelId="{82C5AB80-457E-436A-B9B8-2183E8E0259B}" type="presOf" srcId="{D92D7AF0-E887-4737-B8A5-70E3767A4063}" destId="{987A8073-2068-45C5-89D5-8D866ABA3823}" srcOrd="0" destOrd="0" presId="urn:microsoft.com/office/officeart/2005/8/layout/StepDownProcess"/>
    <dgm:cxn modelId="{3CDEEDCD-AFC3-4395-8CFB-7F85718E2069}" type="presOf" srcId="{D746561C-BFB2-4AD8-9D35-859DAAB59228}" destId="{A1FDB1F3-7BDB-46A4-9EC1-577248B5C245}" srcOrd="0" destOrd="0" presId="urn:microsoft.com/office/officeart/2005/8/layout/StepDownProcess"/>
    <dgm:cxn modelId="{1BA53364-43DA-4B00-8491-DD990360C473}" type="presOf" srcId="{5E6F233C-4C6C-4A7E-96BF-0FFE911FE6BD}" destId="{C6BAE037-EE6C-4996-B97D-FC577A1DA05B}" srcOrd="0" destOrd="0" presId="urn:microsoft.com/office/officeart/2005/8/layout/StepDownProcess"/>
    <dgm:cxn modelId="{FAAB9885-01F1-40AB-8E3A-6C9D6C8D674F}" srcId="{7601AE37-6C41-4E11-9F95-F5F15391E7CE}" destId="{5E6F233C-4C6C-4A7E-96BF-0FFE911FE6BD}" srcOrd="0" destOrd="0" parTransId="{E972DD44-DE8C-4682-AC81-29213F36F768}" sibTransId="{31B54BB1-A358-49BC-A0FA-992C630EC6B8}"/>
    <dgm:cxn modelId="{57E7DA8E-BDBD-413D-9865-8E717D49D755}" type="presOf" srcId="{4C201CA3-8677-48DA-BD59-F04DE4A3DCCC}" destId="{C23A21F4-C320-4778-A98A-F8F3230193DB}" srcOrd="0" destOrd="0" presId="urn:microsoft.com/office/officeart/2005/8/layout/StepDownProcess"/>
    <dgm:cxn modelId="{B5415ABA-5EA2-41A1-BCCD-34897780DBAB}" srcId="{D92D7AF0-E887-4737-B8A5-70E3767A4063}" destId="{D746561C-BFB2-4AD8-9D35-859DAAB59228}" srcOrd="0" destOrd="0" parTransId="{CE7CE579-65A2-4AFF-8735-24312E4479A8}" sibTransId="{CE2656E7-E0D9-4C4F-996B-019A4BAF0077}"/>
    <dgm:cxn modelId="{CEC7A806-5765-46E3-A799-B472A09A8801}" type="presOf" srcId="{7601AE37-6C41-4E11-9F95-F5F15391E7CE}" destId="{3E1559DE-3FF5-4758-A830-E5581DC57EFB}" srcOrd="0" destOrd="0" presId="urn:microsoft.com/office/officeart/2005/8/layout/StepDownProcess"/>
    <dgm:cxn modelId="{23405632-D2F3-4E5E-AEFD-1183D0E70A99}" srcId="{B64580D2-819C-437D-BF8B-14238C87CB7D}" destId="{7601AE37-6C41-4E11-9F95-F5F15391E7CE}" srcOrd="3" destOrd="0" parTransId="{66E2C201-5F91-4C8C-815B-22B357EA0402}" sibTransId="{E866A0C5-8EC2-4A59-9D28-AE1D2FCAE5C8}"/>
    <dgm:cxn modelId="{CD234C57-C1C9-4429-A153-9C60AF44122E}" type="presOf" srcId="{ED05BC41-D33D-4C51-A89D-FC8DD2BA59C1}" destId="{A28B8268-FA22-4B59-A417-7153838B8DD8}" srcOrd="0" destOrd="0" presId="urn:microsoft.com/office/officeart/2005/8/layout/StepDownProcess"/>
    <dgm:cxn modelId="{C45A91ED-432E-4A81-8796-BF3254CCDFD2}" srcId="{B64580D2-819C-437D-BF8B-14238C87CB7D}" destId="{ED05BC41-D33D-4C51-A89D-FC8DD2BA59C1}" srcOrd="2" destOrd="0" parTransId="{8250DCC9-0329-4DC6-9C01-254DBAD471ED}" sibTransId="{040C7CB5-62B9-4867-BBBC-E0CFF53ABF9F}"/>
    <dgm:cxn modelId="{A93D1717-DCA6-4D1A-BF84-AC9FF7ADC53F}" srcId="{4C201CA3-8677-48DA-BD59-F04DE4A3DCCC}" destId="{523B7D61-73AC-4B72-B29D-A0AB47F4D716}" srcOrd="1" destOrd="0" parTransId="{CED4BE12-C378-4960-AFE8-3CAB5633BEEA}" sibTransId="{9EF8BDF3-D2BD-4452-9C91-FF04F16DD6B2}"/>
    <dgm:cxn modelId="{B41C2D1E-A109-4A78-A91B-4933AACCCC33}" srcId="{B64580D2-819C-437D-BF8B-14238C87CB7D}" destId="{4C201CA3-8677-48DA-BD59-F04DE4A3DCCC}" srcOrd="0" destOrd="0" parTransId="{C319B699-3333-4637-9DA7-93BDF8548B92}" sibTransId="{F7F82D76-AAA2-4987-AB3F-62BCC76CAA65}"/>
    <dgm:cxn modelId="{C3771986-6775-4E4B-909D-026D38B74407}" srcId="{4C201CA3-8677-48DA-BD59-F04DE4A3DCCC}" destId="{460E5097-3709-4015-AC73-4013EDF6DEDF}" srcOrd="0" destOrd="0" parTransId="{32823962-DB46-4924-9BE0-5B6B55D6D9F2}" sibTransId="{77ACDC09-3202-41FA-958E-B8323A27AB9B}"/>
    <dgm:cxn modelId="{A84EE797-0AB5-4C2E-A674-62229E9ECA03}" type="presOf" srcId="{523B7D61-73AC-4B72-B29D-A0AB47F4D716}" destId="{A0A51473-B6A8-41A2-989B-EDF22CE55EE1}" srcOrd="0" destOrd="1" presId="urn:microsoft.com/office/officeart/2005/8/layout/StepDownProcess"/>
    <dgm:cxn modelId="{3CDBC880-0A05-469F-8D3C-8D96692A0384}" srcId="{B64580D2-819C-437D-BF8B-14238C87CB7D}" destId="{D92D7AF0-E887-4737-B8A5-70E3767A4063}" srcOrd="1" destOrd="0" parTransId="{261A6905-C04F-42DF-B2EC-34B1A7E6F707}" sibTransId="{176678CD-2CF8-4049-820F-E472E60AEBBB}"/>
    <dgm:cxn modelId="{E61E9DB7-609B-4FF9-ABE7-E2E5EE9E2150}" srcId="{ED05BC41-D33D-4C51-A89D-FC8DD2BA59C1}" destId="{D305A08B-29B3-49AE-B488-13B5259C745E}" srcOrd="0" destOrd="0" parTransId="{170C3B42-0F5B-4EA2-A9C4-2967EBAC6DEB}" sibTransId="{247482CA-5B3A-4F74-BB3D-D0468BBAC598}"/>
    <dgm:cxn modelId="{367CD897-5519-4D6B-BBFF-B0450B14A81C}" type="presOf" srcId="{B64580D2-819C-437D-BF8B-14238C87CB7D}" destId="{2345F5B8-7941-4E98-BA4E-5E8B9181FF18}" srcOrd="0" destOrd="0" presId="urn:microsoft.com/office/officeart/2005/8/layout/StepDownProcess"/>
    <dgm:cxn modelId="{6AE8AF6A-6750-4C6E-BDBA-FDA9D37CA4C0}" type="presParOf" srcId="{2345F5B8-7941-4E98-BA4E-5E8B9181FF18}" destId="{FD692E14-7E91-484F-BE55-600A38149D47}" srcOrd="0" destOrd="0" presId="urn:microsoft.com/office/officeart/2005/8/layout/StepDownProcess"/>
    <dgm:cxn modelId="{5B27C44F-8D98-45E7-B7A0-95550D16D25A}" type="presParOf" srcId="{FD692E14-7E91-484F-BE55-600A38149D47}" destId="{C04B6158-DD64-4983-A3AC-95FF19BE3B40}" srcOrd="0" destOrd="0" presId="urn:microsoft.com/office/officeart/2005/8/layout/StepDownProcess"/>
    <dgm:cxn modelId="{0393E23F-1C72-4B93-9BCD-3E5CCB0E880B}" type="presParOf" srcId="{FD692E14-7E91-484F-BE55-600A38149D47}" destId="{C23A21F4-C320-4778-A98A-F8F3230193DB}" srcOrd="1" destOrd="0" presId="urn:microsoft.com/office/officeart/2005/8/layout/StepDownProcess"/>
    <dgm:cxn modelId="{79F56BFA-C8B2-472F-8FAB-42114B60399C}" type="presParOf" srcId="{FD692E14-7E91-484F-BE55-600A38149D47}" destId="{A0A51473-B6A8-41A2-989B-EDF22CE55EE1}" srcOrd="2" destOrd="0" presId="urn:microsoft.com/office/officeart/2005/8/layout/StepDownProcess"/>
    <dgm:cxn modelId="{D917175E-3EB2-4144-9B4F-0F7A7AD0942F}" type="presParOf" srcId="{2345F5B8-7941-4E98-BA4E-5E8B9181FF18}" destId="{756C8DBC-79CE-4163-8214-EEC759D99C02}" srcOrd="1" destOrd="0" presId="urn:microsoft.com/office/officeart/2005/8/layout/StepDownProcess"/>
    <dgm:cxn modelId="{533DAA28-EE95-4D03-ADB5-9D0B5EEA9765}" type="presParOf" srcId="{2345F5B8-7941-4E98-BA4E-5E8B9181FF18}" destId="{3D397AEC-F895-4BF9-8B64-861C28B3BA5A}" srcOrd="2" destOrd="0" presId="urn:microsoft.com/office/officeart/2005/8/layout/StepDownProcess"/>
    <dgm:cxn modelId="{59A37614-0089-4F40-B9BC-505BDFEE1CF8}" type="presParOf" srcId="{3D397AEC-F895-4BF9-8B64-861C28B3BA5A}" destId="{BFE56742-0478-4A52-923F-ABD30C033B69}" srcOrd="0" destOrd="0" presId="urn:microsoft.com/office/officeart/2005/8/layout/StepDownProcess"/>
    <dgm:cxn modelId="{8A0D34CB-5F72-4B8B-9E3F-F2BEE90D250C}" type="presParOf" srcId="{3D397AEC-F895-4BF9-8B64-861C28B3BA5A}" destId="{987A8073-2068-45C5-89D5-8D866ABA3823}" srcOrd="1" destOrd="0" presId="urn:microsoft.com/office/officeart/2005/8/layout/StepDownProcess"/>
    <dgm:cxn modelId="{F9A2AF70-F557-4605-95C1-EB55AF50EEAA}" type="presParOf" srcId="{3D397AEC-F895-4BF9-8B64-861C28B3BA5A}" destId="{A1FDB1F3-7BDB-46A4-9EC1-577248B5C245}" srcOrd="2" destOrd="0" presId="urn:microsoft.com/office/officeart/2005/8/layout/StepDownProcess"/>
    <dgm:cxn modelId="{9BBFDD1D-BC98-4419-B9C5-7B8D854888A7}" type="presParOf" srcId="{2345F5B8-7941-4E98-BA4E-5E8B9181FF18}" destId="{F43D0A01-AC46-4F46-B212-A8D6EF7EAABE}" srcOrd="3" destOrd="0" presId="urn:microsoft.com/office/officeart/2005/8/layout/StepDownProcess"/>
    <dgm:cxn modelId="{309815D3-39BD-4841-84CF-524331142EC4}" type="presParOf" srcId="{2345F5B8-7941-4E98-BA4E-5E8B9181FF18}" destId="{359044DC-A29D-4CEE-9491-761F2920576F}" srcOrd="4" destOrd="0" presId="urn:microsoft.com/office/officeart/2005/8/layout/StepDownProcess"/>
    <dgm:cxn modelId="{A259F80A-CC08-41EC-A133-173A69216546}" type="presParOf" srcId="{359044DC-A29D-4CEE-9491-761F2920576F}" destId="{EB5C2CEA-DAC2-4D90-8574-DF68ECB7EC1E}" srcOrd="0" destOrd="0" presId="urn:microsoft.com/office/officeart/2005/8/layout/StepDownProcess"/>
    <dgm:cxn modelId="{49987268-717C-4573-BB7D-625750051A12}" type="presParOf" srcId="{359044DC-A29D-4CEE-9491-761F2920576F}" destId="{A28B8268-FA22-4B59-A417-7153838B8DD8}" srcOrd="1" destOrd="0" presId="urn:microsoft.com/office/officeart/2005/8/layout/StepDownProcess"/>
    <dgm:cxn modelId="{B258BC6D-C9E2-413A-A482-808803329142}" type="presParOf" srcId="{359044DC-A29D-4CEE-9491-761F2920576F}" destId="{CB89C1F4-A9B5-4E65-8FBE-68DF80DF5EC9}" srcOrd="2" destOrd="0" presId="urn:microsoft.com/office/officeart/2005/8/layout/StepDownProcess"/>
    <dgm:cxn modelId="{ABA2F745-6F5D-487A-91A4-74523E06C552}" type="presParOf" srcId="{2345F5B8-7941-4E98-BA4E-5E8B9181FF18}" destId="{8AB56626-BA91-4794-B1AA-EA207C11703B}" srcOrd="5" destOrd="0" presId="urn:microsoft.com/office/officeart/2005/8/layout/StepDownProcess"/>
    <dgm:cxn modelId="{D08AF7A3-0975-4F79-8797-D15AA1D7F468}" type="presParOf" srcId="{2345F5B8-7941-4E98-BA4E-5E8B9181FF18}" destId="{1E3052D3-9480-4399-B108-3C7E3CB44262}" srcOrd="6" destOrd="0" presId="urn:microsoft.com/office/officeart/2005/8/layout/StepDownProcess"/>
    <dgm:cxn modelId="{19FC985F-6D1C-4D33-8C7F-F6EF647758F7}" type="presParOf" srcId="{1E3052D3-9480-4399-B108-3C7E3CB44262}" destId="{3E1559DE-3FF5-4758-A830-E5581DC57EFB}" srcOrd="0" destOrd="0" presId="urn:microsoft.com/office/officeart/2005/8/layout/StepDownProcess"/>
    <dgm:cxn modelId="{ED4B94B7-DBE8-4D53-BB56-4D1621D8365A}" type="presParOf" srcId="{1E3052D3-9480-4399-B108-3C7E3CB44262}" destId="{C6BAE037-EE6C-4996-B97D-FC577A1DA05B}"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0DB7DB-7451-4C8F-AAE8-CD4C20BB7F0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DB4E8D2D-C943-4D2C-8819-5557D07BC8B6}">
      <dgm:prSet phldrT="[Κείμενο]" custT="1"/>
      <dgm:spPr>
        <a:xfrm>
          <a:off x="936473" y="811394"/>
          <a:ext cx="1546527" cy="773263"/>
        </a:xfrm>
        <a:prstGeom prst="rect">
          <a:avLst/>
        </a:prstGeom>
        <a:solidFill>
          <a:srgbClr val="94C6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l-GR" sz="1600" dirty="0" smtClean="0">
              <a:solidFill>
                <a:sysClr val="window" lastClr="FFFFFF"/>
              </a:solidFill>
              <a:latin typeface="Century Gothic"/>
              <a:ea typeface="+mn-ea"/>
              <a:cs typeface="+mn-cs"/>
            </a:rPr>
            <a:t>Μοντέλα διαδικασιών ανάπτυξης</a:t>
          </a:r>
          <a:endParaRPr lang="el-GR" sz="1600" dirty="0">
            <a:solidFill>
              <a:sysClr val="window" lastClr="FFFFFF"/>
            </a:solidFill>
            <a:latin typeface="Century Gothic"/>
            <a:ea typeface="+mn-ea"/>
            <a:cs typeface="+mn-cs"/>
          </a:endParaRPr>
        </a:p>
      </dgm:t>
    </dgm:pt>
    <dgm:pt modelId="{37123311-6328-4523-BB89-2DE21FB1228E}" type="parTrans" cxnId="{8E8F726E-1450-4EDB-B2F0-59B373BB03D5}">
      <dgm:prSet/>
      <dgm:spPr/>
      <dgm:t>
        <a:bodyPr/>
        <a:lstStyle/>
        <a:p>
          <a:endParaRPr lang="el-GR" sz="1100"/>
        </a:p>
      </dgm:t>
    </dgm:pt>
    <dgm:pt modelId="{29E0E672-0ECA-4F74-8D49-1C2D39A6B9DF}" type="sibTrans" cxnId="{8E8F726E-1450-4EDB-B2F0-59B373BB03D5}">
      <dgm:prSet/>
      <dgm:spPr/>
      <dgm:t>
        <a:bodyPr/>
        <a:lstStyle/>
        <a:p>
          <a:endParaRPr lang="el-GR" sz="1100"/>
        </a:p>
      </dgm:t>
    </dgm:pt>
    <dgm:pt modelId="{125F251D-6EB8-49EB-86A5-DA31E6F3E683}">
      <dgm:prSet phldrT="[Κείμενο]" custT="1"/>
      <dgm:spPr>
        <a:xfrm>
          <a:off x="824" y="1909428"/>
          <a:ext cx="1546527" cy="773263"/>
        </a:xfrm>
        <a:prstGeom prst="rect">
          <a:avLst/>
        </a:prstGeom>
        <a:solidFill>
          <a:srgbClr val="94C6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l-GR" sz="1600" dirty="0" smtClean="0">
              <a:solidFill>
                <a:sysClr val="window" lastClr="FFFFFF"/>
              </a:solidFill>
              <a:latin typeface="Century Gothic"/>
              <a:ea typeface="+mn-ea"/>
              <a:cs typeface="+mn-cs"/>
            </a:rPr>
            <a:t>Μοντέλο καταρράκτη</a:t>
          </a:r>
          <a:endParaRPr lang="el-GR" sz="1600" dirty="0">
            <a:solidFill>
              <a:sysClr val="window" lastClr="FFFFFF"/>
            </a:solidFill>
            <a:latin typeface="Century Gothic"/>
            <a:ea typeface="+mn-ea"/>
            <a:cs typeface="+mn-cs"/>
          </a:endParaRPr>
        </a:p>
      </dgm:t>
    </dgm:pt>
    <dgm:pt modelId="{4357BD17-6DF9-43A7-8099-6B23EE908DC2}" type="parTrans" cxnId="{3507E0D0-8599-48DF-9647-E52E55D36704}">
      <dgm:prSet/>
      <dgm:spPr>
        <a:xfrm>
          <a:off x="774088" y="1584658"/>
          <a:ext cx="935649" cy="324770"/>
        </a:xfrm>
        <a:custGeom>
          <a:avLst/>
          <a:gdLst/>
          <a:ahLst/>
          <a:cxnLst/>
          <a:rect l="0" t="0" r="0" b="0"/>
          <a:pathLst>
            <a:path>
              <a:moveTo>
                <a:pt x="935649" y="0"/>
              </a:moveTo>
              <a:lnTo>
                <a:pt x="935649" y="162385"/>
              </a:lnTo>
              <a:lnTo>
                <a:pt x="0" y="162385"/>
              </a:lnTo>
              <a:lnTo>
                <a:pt x="0" y="324770"/>
              </a:lnTo>
            </a:path>
          </a:pathLst>
        </a:custGeom>
        <a:noFill/>
        <a:ln w="15875" cap="flat" cmpd="sng" algn="ctr">
          <a:solidFill>
            <a:srgbClr val="94C600">
              <a:shade val="60000"/>
              <a:hueOff val="0"/>
              <a:satOff val="0"/>
              <a:lumOff val="0"/>
              <a:alphaOff val="0"/>
            </a:srgbClr>
          </a:solidFill>
          <a:prstDash val="solid"/>
        </a:ln>
        <a:effectLst/>
      </dgm:spPr>
      <dgm:t>
        <a:bodyPr/>
        <a:lstStyle/>
        <a:p>
          <a:endParaRPr lang="el-GR" sz="1100"/>
        </a:p>
      </dgm:t>
    </dgm:pt>
    <dgm:pt modelId="{AF230D04-2551-408E-AB08-6505B5006FB5}" type="sibTrans" cxnId="{3507E0D0-8599-48DF-9647-E52E55D36704}">
      <dgm:prSet/>
      <dgm:spPr/>
      <dgm:t>
        <a:bodyPr/>
        <a:lstStyle/>
        <a:p>
          <a:endParaRPr lang="el-GR" sz="1100"/>
        </a:p>
      </dgm:t>
    </dgm:pt>
    <dgm:pt modelId="{1D874838-9B54-4267-AFC0-284864A18CC3}">
      <dgm:prSet phldrT="[Κείμενο]" custT="1"/>
      <dgm:spPr>
        <a:xfrm>
          <a:off x="1872122" y="1909428"/>
          <a:ext cx="1546527" cy="773263"/>
        </a:xfrm>
        <a:prstGeom prst="rect">
          <a:avLst/>
        </a:prstGeom>
        <a:solidFill>
          <a:srgbClr val="94C6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l-GR" sz="1600" dirty="0" smtClean="0">
              <a:solidFill>
                <a:sysClr val="window" lastClr="FFFFFF"/>
              </a:solidFill>
              <a:latin typeface="Century Gothic"/>
              <a:ea typeface="+mn-ea"/>
              <a:cs typeface="+mn-cs"/>
            </a:rPr>
            <a:t>Αυξητικό μοντέλο</a:t>
          </a:r>
          <a:endParaRPr lang="el-GR" sz="1600" dirty="0">
            <a:solidFill>
              <a:sysClr val="window" lastClr="FFFFFF"/>
            </a:solidFill>
            <a:latin typeface="Century Gothic"/>
            <a:ea typeface="+mn-ea"/>
            <a:cs typeface="+mn-cs"/>
          </a:endParaRPr>
        </a:p>
      </dgm:t>
    </dgm:pt>
    <dgm:pt modelId="{927385C8-F77C-4546-BFD7-3EF04DFE32E5}" type="parTrans" cxnId="{CD75CD54-4C6D-4E3C-ABAF-BC490D00C7F2}">
      <dgm:prSet/>
      <dgm:spPr>
        <a:xfrm>
          <a:off x="1709737" y="1584658"/>
          <a:ext cx="935649" cy="324770"/>
        </a:xfrm>
        <a:custGeom>
          <a:avLst/>
          <a:gdLst/>
          <a:ahLst/>
          <a:cxnLst/>
          <a:rect l="0" t="0" r="0" b="0"/>
          <a:pathLst>
            <a:path>
              <a:moveTo>
                <a:pt x="0" y="0"/>
              </a:moveTo>
              <a:lnTo>
                <a:pt x="0" y="162385"/>
              </a:lnTo>
              <a:lnTo>
                <a:pt x="935649" y="162385"/>
              </a:lnTo>
              <a:lnTo>
                <a:pt x="935649" y="324770"/>
              </a:lnTo>
            </a:path>
          </a:pathLst>
        </a:custGeom>
        <a:noFill/>
        <a:ln w="15875" cap="flat" cmpd="sng" algn="ctr">
          <a:solidFill>
            <a:srgbClr val="94C600">
              <a:shade val="60000"/>
              <a:hueOff val="0"/>
              <a:satOff val="0"/>
              <a:lumOff val="0"/>
              <a:alphaOff val="0"/>
            </a:srgbClr>
          </a:solidFill>
          <a:prstDash val="solid"/>
        </a:ln>
        <a:effectLst/>
      </dgm:spPr>
      <dgm:t>
        <a:bodyPr/>
        <a:lstStyle/>
        <a:p>
          <a:endParaRPr lang="el-GR" sz="1100"/>
        </a:p>
      </dgm:t>
    </dgm:pt>
    <dgm:pt modelId="{97987C9F-4211-4317-A444-92A4F183A057}" type="sibTrans" cxnId="{CD75CD54-4C6D-4E3C-ABAF-BC490D00C7F2}">
      <dgm:prSet/>
      <dgm:spPr/>
      <dgm:t>
        <a:bodyPr/>
        <a:lstStyle/>
        <a:p>
          <a:endParaRPr lang="el-GR" sz="1100"/>
        </a:p>
      </dgm:t>
    </dgm:pt>
    <dgm:pt modelId="{282AD5B2-659A-4FEC-8277-0985C7FEA0F9}" type="pres">
      <dgm:prSet presAssocID="{910DB7DB-7451-4C8F-AAE8-CD4C20BB7F00}" presName="hierChild1" presStyleCnt="0">
        <dgm:presLayoutVars>
          <dgm:orgChart val="1"/>
          <dgm:chPref val="1"/>
          <dgm:dir/>
          <dgm:animOne val="branch"/>
          <dgm:animLvl val="lvl"/>
          <dgm:resizeHandles/>
        </dgm:presLayoutVars>
      </dgm:prSet>
      <dgm:spPr/>
      <dgm:t>
        <a:bodyPr/>
        <a:lstStyle/>
        <a:p>
          <a:endParaRPr lang="el-GR"/>
        </a:p>
      </dgm:t>
    </dgm:pt>
    <dgm:pt modelId="{0330B028-5517-4362-B047-B7E37F2F1D08}" type="pres">
      <dgm:prSet presAssocID="{DB4E8D2D-C943-4D2C-8819-5557D07BC8B6}" presName="hierRoot1" presStyleCnt="0">
        <dgm:presLayoutVars>
          <dgm:hierBranch val="init"/>
        </dgm:presLayoutVars>
      </dgm:prSet>
      <dgm:spPr/>
    </dgm:pt>
    <dgm:pt modelId="{69CED03A-9A55-4432-8A92-6AC363B7F9B8}" type="pres">
      <dgm:prSet presAssocID="{DB4E8D2D-C943-4D2C-8819-5557D07BC8B6}" presName="rootComposite1" presStyleCnt="0"/>
      <dgm:spPr/>
    </dgm:pt>
    <dgm:pt modelId="{B4D1FC44-A04C-4204-AB9D-37F6D7930F45}" type="pres">
      <dgm:prSet presAssocID="{DB4E8D2D-C943-4D2C-8819-5557D07BC8B6}" presName="rootText1" presStyleLbl="node0" presStyleIdx="0" presStyleCnt="1">
        <dgm:presLayoutVars>
          <dgm:chPref val="3"/>
        </dgm:presLayoutVars>
      </dgm:prSet>
      <dgm:spPr/>
      <dgm:t>
        <a:bodyPr/>
        <a:lstStyle/>
        <a:p>
          <a:endParaRPr lang="el-GR"/>
        </a:p>
      </dgm:t>
    </dgm:pt>
    <dgm:pt modelId="{97B3C45F-B39E-42AF-A5B7-B6E2D858C28B}" type="pres">
      <dgm:prSet presAssocID="{DB4E8D2D-C943-4D2C-8819-5557D07BC8B6}" presName="rootConnector1" presStyleLbl="node1" presStyleIdx="0" presStyleCnt="0"/>
      <dgm:spPr/>
      <dgm:t>
        <a:bodyPr/>
        <a:lstStyle/>
        <a:p>
          <a:endParaRPr lang="el-GR"/>
        </a:p>
      </dgm:t>
    </dgm:pt>
    <dgm:pt modelId="{683C1DC1-151D-4CF3-8ADC-B2BAB0F1193D}" type="pres">
      <dgm:prSet presAssocID="{DB4E8D2D-C943-4D2C-8819-5557D07BC8B6}" presName="hierChild2" presStyleCnt="0"/>
      <dgm:spPr/>
    </dgm:pt>
    <dgm:pt modelId="{61969271-FCCB-4B8F-A05D-CC4A69C4B6F0}" type="pres">
      <dgm:prSet presAssocID="{4357BD17-6DF9-43A7-8099-6B23EE908DC2}" presName="Name37" presStyleLbl="parChTrans1D2" presStyleIdx="0" presStyleCnt="2"/>
      <dgm:spPr/>
      <dgm:t>
        <a:bodyPr/>
        <a:lstStyle/>
        <a:p>
          <a:endParaRPr lang="el-GR"/>
        </a:p>
      </dgm:t>
    </dgm:pt>
    <dgm:pt modelId="{51CBF866-60B2-420D-BE46-92112930D8EA}" type="pres">
      <dgm:prSet presAssocID="{125F251D-6EB8-49EB-86A5-DA31E6F3E683}" presName="hierRoot2" presStyleCnt="0">
        <dgm:presLayoutVars>
          <dgm:hierBranch val="init"/>
        </dgm:presLayoutVars>
      </dgm:prSet>
      <dgm:spPr/>
    </dgm:pt>
    <dgm:pt modelId="{3B059803-2883-4B23-9E53-53AFE0F43FA9}" type="pres">
      <dgm:prSet presAssocID="{125F251D-6EB8-49EB-86A5-DA31E6F3E683}" presName="rootComposite" presStyleCnt="0"/>
      <dgm:spPr/>
    </dgm:pt>
    <dgm:pt modelId="{74AD33C3-5836-40E2-942F-39FDAF1A3DC1}" type="pres">
      <dgm:prSet presAssocID="{125F251D-6EB8-49EB-86A5-DA31E6F3E683}" presName="rootText" presStyleLbl="node2" presStyleIdx="0" presStyleCnt="2">
        <dgm:presLayoutVars>
          <dgm:chPref val="3"/>
        </dgm:presLayoutVars>
      </dgm:prSet>
      <dgm:spPr/>
      <dgm:t>
        <a:bodyPr/>
        <a:lstStyle/>
        <a:p>
          <a:endParaRPr lang="el-GR"/>
        </a:p>
      </dgm:t>
    </dgm:pt>
    <dgm:pt modelId="{31CAB339-4833-45C2-B94C-11965C3C3E0F}" type="pres">
      <dgm:prSet presAssocID="{125F251D-6EB8-49EB-86A5-DA31E6F3E683}" presName="rootConnector" presStyleLbl="node2" presStyleIdx="0" presStyleCnt="2"/>
      <dgm:spPr/>
      <dgm:t>
        <a:bodyPr/>
        <a:lstStyle/>
        <a:p>
          <a:endParaRPr lang="el-GR"/>
        </a:p>
      </dgm:t>
    </dgm:pt>
    <dgm:pt modelId="{DD7DC503-1855-499B-BD85-F690B2CDF784}" type="pres">
      <dgm:prSet presAssocID="{125F251D-6EB8-49EB-86A5-DA31E6F3E683}" presName="hierChild4" presStyleCnt="0"/>
      <dgm:spPr/>
    </dgm:pt>
    <dgm:pt modelId="{DD15719B-DA8A-41BF-8B99-DA1E4C55D096}" type="pres">
      <dgm:prSet presAssocID="{125F251D-6EB8-49EB-86A5-DA31E6F3E683}" presName="hierChild5" presStyleCnt="0"/>
      <dgm:spPr/>
    </dgm:pt>
    <dgm:pt modelId="{9DD51ECA-FBA7-463F-B34C-4170F63997C0}" type="pres">
      <dgm:prSet presAssocID="{927385C8-F77C-4546-BFD7-3EF04DFE32E5}" presName="Name37" presStyleLbl="parChTrans1D2" presStyleIdx="1" presStyleCnt="2"/>
      <dgm:spPr/>
      <dgm:t>
        <a:bodyPr/>
        <a:lstStyle/>
        <a:p>
          <a:endParaRPr lang="el-GR"/>
        </a:p>
      </dgm:t>
    </dgm:pt>
    <dgm:pt modelId="{2DCED9FA-0444-4B6D-AE11-D7E866E0876E}" type="pres">
      <dgm:prSet presAssocID="{1D874838-9B54-4267-AFC0-284864A18CC3}" presName="hierRoot2" presStyleCnt="0">
        <dgm:presLayoutVars>
          <dgm:hierBranch val="init"/>
        </dgm:presLayoutVars>
      </dgm:prSet>
      <dgm:spPr/>
    </dgm:pt>
    <dgm:pt modelId="{44E8271F-D5E9-4A48-B30A-D569042CF6A6}" type="pres">
      <dgm:prSet presAssocID="{1D874838-9B54-4267-AFC0-284864A18CC3}" presName="rootComposite" presStyleCnt="0"/>
      <dgm:spPr/>
    </dgm:pt>
    <dgm:pt modelId="{61E24120-832D-4222-BBFB-91CC62DE4FF5}" type="pres">
      <dgm:prSet presAssocID="{1D874838-9B54-4267-AFC0-284864A18CC3}" presName="rootText" presStyleLbl="node2" presStyleIdx="1" presStyleCnt="2">
        <dgm:presLayoutVars>
          <dgm:chPref val="3"/>
        </dgm:presLayoutVars>
      </dgm:prSet>
      <dgm:spPr/>
      <dgm:t>
        <a:bodyPr/>
        <a:lstStyle/>
        <a:p>
          <a:endParaRPr lang="el-GR"/>
        </a:p>
      </dgm:t>
    </dgm:pt>
    <dgm:pt modelId="{747E4F34-DDE5-41FC-A11D-BB47E6856A42}" type="pres">
      <dgm:prSet presAssocID="{1D874838-9B54-4267-AFC0-284864A18CC3}" presName="rootConnector" presStyleLbl="node2" presStyleIdx="1" presStyleCnt="2"/>
      <dgm:spPr/>
      <dgm:t>
        <a:bodyPr/>
        <a:lstStyle/>
        <a:p>
          <a:endParaRPr lang="el-GR"/>
        </a:p>
      </dgm:t>
    </dgm:pt>
    <dgm:pt modelId="{B999C88C-61AB-4456-9415-E25265D501B3}" type="pres">
      <dgm:prSet presAssocID="{1D874838-9B54-4267-AFC0-284864A18CC3}" presName="hierChild4" presStyleCnt="0"/>
      <dgm:spPr/>
    </dgm:pt>
    <dgm:pt modelId="{FA216395-4E47-4364-BF56-7C548B01D6BA}" type="pres">
      <dgm:prSet presAssocID="{1D874838-9B54-4267-AFC0-284864A18CC3}" presName="hierChild5" presStyleCnt="0"/>
      <dgm:spPr/>
    </dgm:pt>
    <dgm:pt modelId="{3AE02CD6-3782-4C48-B74C-3A581B849519}" type="pres">
      <dgm:prSet presAssocID="{DB4E8D2D-C943-4D2C-8819-5557D07BC8B6}" presName="hierChild3" presStyleCnt="0"/>
      <dgm:spPr/>
    </dgm:pt>
  </dgm:ptLst>
  <dgm:cxnLst>
    <dgm:cxn modelId="{83431644-B7C9-400F-90E6-25843DE7F67D}" type="presOf" srcId="{125F251D-6EB8-49EB-86A5-DA31E6F3E683}" destId="{31CAB339-4833-45C2-B94C-11965C3C3E0F}" srcOrd="1" destOrd="0" presId="urn:microsoft.com/office/officeart/2005/8/layout/orgChart1"/>
    <dgm:cxn modelId="{8E8F726E-1450-4EDB-B2F0-59B373BB03D5}" srcId="{910DB7DB-7451-4C8F-AAE8-CD4C20BB7F00}" destId="{DB4E8D2D-C943-4D2C-8819-5557D07BC8B6}" srcOrd="0" destOrd="0" parTransId="{37123311-6328-4523-BB89-2DE21FB1228E}" sibTransId="{29E0E672-0ECA-4F74-8D49-1C2D39A6B9DF}"/>
    <dgm:cxn modelId="{D6EFBC10-46F9-4597-90CD-4A7D8097AD33}" type="presOf" srcId="{4357BD17-6DF9-43A7-8099-6B23EE908DC2}" destId="{61969271-FCCB-4B8F-A05D-CC4A69C4B6F0}" srcOrd="0" destOrd="0" presId="urn:microsoft.com/office/officeart/2005/8/layout/orgChart1"/>
    <dgm:cxn modelId="{69E71325-11A1-45B5-862B-DF0EB1B62E2E}" type="presOf" srcId="{DB4E8D2D-C943-4D2C-8819-5557D07BC8B6}" destId="{B4D1FC44-A04C-4204-AB9D-37F6D7930F45}" srcOrd="0" destOrd="0" presId="urn:microsoft.com/office/officeart/2005/8/layout/orgChart1"/>
    <dgm:cxn modelId="{6963FD0C-1B2E-48FD-A693-67ADE6D38AB7}" type="presOf" srcId="{927385C8-F77C-4546-BFD7-3EF04DFE32E5}" destId="{9DD51ECA-FBA7-463F-B34C-4170F63997C0}" srcOrd="0" destOrd="0" presId="urn:microsoft.com/office/officeart/2005/8/layout/orgChart1"/>
    <dgm:cxn modelId="{1E517D8C-69C1-434C-9C95-FE0ABC4F23B0}" type="presOf" srcId="{910DB7DB-7451-4C8F-AAE8-CD4C20BB7F00}" destId="{282AD5B2-659A-4FEC-8277-0985C7FEA0F9}" srcOrd="0" destOrd="0" presId="urn:microsoft.com/office/officeart/2005/8/layout/orgChart1"/>
    <dgm:cxn modelId="{3507E0D0-8599-48DF-9647-E52E55D36704}" srcId="{DB4E8D2D-C943-4D2C-8819-5557D07BC8B6}" destId="{125F251D-6EB8-49EB-86A5-DA31E6F3E683}" srcOrd="0" destOrd="0" parTransId="{4357BD17-6DF9-43A7-8099-6B23EE908DC2}" sibTransId="{AF230D04-2551-408E-AB08-6505B5006FB5}"/>
    <dgm:cxn modelId="{4F4062A5-BCAA-41C4-9A49-5A39B329C063}" type="presOf" srcId="{DB4E8D2D-C943-4D2C-8819-5557D07BC8B6}" destId="{97B3C45F-B39E-42AF-A5B7-B6E2D858C28B}" srcOrd="1" destOrd="0" presId="urn:microsoft.com/office/officeart/2005/8/layout/orgChart1"/>
    <dgm:cxn modelId="{F172CBFF-1A14-4767-9F1B-5750125ABA68}" type="presOf" srcId="{1D874838-9B54-4267-AFC0-284864A18CC3}" destId="{61E24120-832D-4222-BBFB-91CC62DE4FF5}" srcOrd="0" destOrd="0" presId="urn:microsoft.com/office/officeart/2005/8/layout/orgChart1"/>
    <dgm:cxn modelId="{CD0F2D07-734B-4A51-A7A4-C4145D7B5773}" type="presOf" srcId="{125F251D-6EB8-49EB-86A5-DA31E6F3E683}" destId="{74AD33C3-5836-40E2-942F-39FDAF1A3DC1}" srcOrd="0" destOrd="0" presId="urn:microsoft.com/office/officeart/2005/8/layout/orgChart1"/>
    <dgm:cxn modelId="{CD75CD54-4C6D-4E3C-ABAF-BC490D00C7F2}" srcId="{DB4E8D2D-C943-4D2C-8819-5557D07BC8B6}" destId="{1D874838-9B54-4267-AFC0-284864A18CC3}" srcOrd="1" destOrd="0" parTransId="{927385C8-F77C-4546-BFD7-3EF04DFE32E5}" sibTransId="{97987C9F-4211-4317-A444-92A4F183A057}"/>
    <dgm:cxn modelId="{9FE7D0A9-6507-4798-A48D-E611C1B3A92F}" type="presOf" srcId="{1D874838-9B54-4267-AFC0-284864A18CC3}" destId="{747E4F34-DDE5-41FC-A11D-BB47E6856A42}" srcOrd="1" destOrd="0" presId="urn:microsoft.com/office/officeart/2005/8/layout/orgChart1"/>
    <dgm:cxn modelId="{9869196D-F6A9-44A5-B11B-C4A664C25908}" type="presParOf" srcId="{282AD5B2-659A-4FEC-8277-0985C7FEA0F9}" destId="{0330B028-5517-4362-B047-B7E37F2F1D08}" srcOrd="0" destOrd="0" presId="urn:microsoft.com/office/officeart/2005/8/layout/orgChart1"/>
    <dgm:cxn modelId="{21AAE549-3C4A-4754-986A-321AB7B0B54C}" type="presParOf" srcId="{0330B028-5517-4362-B047-B7E37F2F1D08}" destId="{69CED03A-9A55-4432-8A92-6AC363B7F9B8}" srcOrd="0" destOrd="0" presId="urn:microsoft.com/office/officeart/2005/8/layout/orgChart1"/>
    <dgm:cxn modelId="{E4587CE8-0644-4F95-81FB-C92DCDF03152}" type="presParOf" srcId="{69CED03A-9A55-4432-8A92-6AC363B7F9B8}" destId="{B4D1FC44-A04C-4204-AB9D-37F6D7930F45}" srcOrd="0" destOrd="0" presId="urn:microsoft.com/office/officeart/2005/8/layout/orgChart1"/>
    <dgm:cxn modelId="{08E0FA9E-587B-40FA-B91F-FD174C730013}" type="presParOf" srcId="{69CED03A-9A55-4432-8A92-6AC363B7F9B8}" destId="{97B3C45F-B39E-42AF-A5B7-B6E2D858C28B}" srcOrd="1" destOrd="0" presId="urn:microsoft.com/office/officeart/2005/8/layout/orgChart1"/>
    <dgm:cxn modelId="{C98E554C-8C2F-4106-89D6-1C3CFF561357}" type="presParOf" srcId="{0330B028-5517-4362-B047-B7E37F2F1D08}" destId="{683C1DC1-151D-4CF3-8ADC-B2BAB0F1193D}" srcOrd="1" destOrd="0" presId="urn:microsoft.com/office/officeart/2005/8/layout/orgChart1"/>
    <dgm:cxn modelId="{2936285C-B3FF-459E-B6A1-17CC5AAAD5D8}" type="presParOf" srcId="{683C1DC1-151D-4CF3-8ADC-B2BAB0F1193D}" destId="{61969271-FCCB-4B8F-A05D-CC4A69C4B6F0}" srcOrd="0" destOrd="0" presId="urn:microsoft.com/office/officeart/2005/8/layout/orgChart1"/>
    <dgm:cxn modelId="{1B6289D6-FECF-4A81-820C-DB8F9EEEDA28}" type="presParOf" srcId="{683C1DC1-151D-4CF3-8ADC-B2BAB0F1193D}" destId="{51CBF866-60B2-420D-BE46-92112930D8EA}" srcOrd="1" destOrd="0" presId="urn:microsoft.com/office/officeart/2005/8/layout/orgChart1"/>
    <dgm:cxn modelId="{11A1836B-CE5A-4140-AF47-01D50340D184}" type="presParOf" srcId="{51CBF866-60B2-420D-BE46-92112930D8EA}" destId="{3B059803-2883-4B23-9E53-53AFE0F43FA9}" srcOrd="0" destOrd="0" presId="urn:microsoft.com/office/officeart/2005/8/layout/orgChart1"/>
    <dgm:cxn modelId="{23ED262A-50CD-4196-8B2A-012D8ECAF051}" type="presParOf" srcId="{3B059803-2883-4B23-9E53-53AFE0F43FA9}" destId="{74AD33C3-5836-40E2-942F-39FDAF1A3DC1}" srcOrd="0" destOrd="0" presId="urn:microsoft.com/office/officeart/2005/8/layout/orgChart1"/>
    <dgm:cxn modelId="{342C2D36-D637-4C4D-9BC6-EE112CDF86FE}" type="presParOf" srcId="{3B059803-2883-4B23-9E53-53AFE0F43FA9}" destId="{31CAB339-4833-45C2-B94C-11965C3C3E0F}" srcOrd="1" destOrd="0" presId="urn:microsoft.com/office/officeart/2005/8/layout/orgChart1"/>
    <dgm:cxn modelId="{2A5EDC91-498B-4C6F-A61C-7FD379D11972}" type="presParOf" srcId="{51CBF866-60B2-420D-BE46-92112930D8EA}" destId="{DD7DC503-1855-499B-BD85-F690B2CDF784}" srcOrd="1" destOrd="0" presId="urn:microsoft.com/office/officeart/2005/8/layout/orgChart1"/>
    <dgm:cxn modelId="{5D750087-3671-486C-B72A-4FA0022F5ED8}" type="presParOf" srcId="{51CBF866-60B2-420D-BE46-92112930D8EA}" destId="{DD15719B-DA8A-41BF-8B99-DA1E4C55D096}" srcOrd="2" destOrd="0" presId="urn:microsoft.com/office/officeart/2005/8/layout/orgChart1"/>
    <dgm:cxn modelId="{0A957973-C4C8-40AF-992F-3D56A1443052}" type="presParOf" srcId="{683C1DC1-151D-4CF3-8ADC-B2BAB0F1193D}" destId="{9DD51ECA-FBA7-463F-B34C-4170F63997C0}" srcOrd="2" destOrd="0" presId="urn:microsoft.com/office/officeart/2005/8/layout/orgChart1"/>
    <dgm:cxn modelId="{5800241F-784E-4A93-9DD8-5EAD6EEF724C}" type="presParOf" srcId="{683C1DC1-151D-4CF3-8ADC-B2BAB0F1193D}" destId="{2DCED9FA-0444-4B6D-AE11-D7E866E0876E}" srcOrd="3" destOrd="0" presId="urn:microsoft.com/office/officeart/2005/8/layout/orgChart1"/>
    <dgm:cxn modelId="{5F88B313-DC46-4C58-9D39-19EBF4DCE29D}" type="presParOf" srcId="{2DCED9FA-0444-4B6D-AE11-D7E866E0876E}" destId="{44E8271F-D5E9-4A48-B30A-D569042CF6A6}" srcOrd="0" destOrd="0" presId="urn:microsoft.com/office/officeart/2005/8/layout/orgChart1"/>
    <dgm:cxn modelId="{8EA4BAB9-CCDF-4105-83FF-249198DBEA84}" type="presParOf" srcId="{44E8271F-D5E9-4A48-B30A-D569042CF6A6}" destId="{61E24120-832D-4222-BBFB-91CC62DE4FF5}" srcOrd="0" destOrd="0" presId="urn:microsoft.com/office/officeart/2005/8/layout/orgChart1"/>
    <dgm:cxn modelId="{68D8FE8B-953C-4EDF-BDCB-4638EF966048}" type="presParOf" srcId="{44E8271F-D5E9-4A48-B30A-D569042CF6A6}" destId="{747E4F34-DDE5-41FC-A11D-BB47E6856A42}" srcOrd="1" destOrd="0" presId="urn:microsoft.com/office/officeart/2005/8/layout/orgChart1"/>
    <dgm:cxn modelId="{73BE706D-A30F-45C7-8C32-F32E6D02F8CD}" type="presParOf" srcId="{2DCED9FA-0444-4B6D-AE11-D7E866E0876E}" destId="{B999C88C-61AB-4456-9415-E25265D501B3}" srcOrd="1" destOrd="0" presId="urn:microsoft.com/office/officeart/2005/8/layout/orgChart1"/>
    <dgm:cxn modelId="{F6E1665A-FD8B-4585-8A04-01C4BF1EFAA6}" type="presParOf" srcId="{2DCED9FA-0444-4B6D-AE11-D7E866E0876E}" destId="{FA216395-4E47-4364-BF56-7C548B01D6BA}" srcOrd="2" destOrd="0" presId="urn:microsoft.com/office/officeart/2005/8/layout/orgChart1"/>
    <dgm:cxn modelId="{1F6DBB72-BBFE-4BA4-A9FD-0BD8F296832E}" type="presParOf" srcId="{0330B028-5517-4362-B047-B7E37F2F1D08}" destId="{3AE02CD6-3782-4C48-B74C-3A581B84951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88511B-CA79-4CBC-895A-1DDD78D11340}"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l-GR"/>
        </a:p>
      </dgm:t>
    </dgm:pt>
    <dgm:pt modelId="{291DCFA1-824A-4286-B895-CC76CD26FF7F}">
      <dgm:prSet phldrT="[Κείμενο]"/>
      <dgm:spPr>
        <a:xfrm>
          <a:off x="1812321" y="0"/>
          <a:ext cx="1094232" cy="1467516"/>
        </a:xfrm>
        <a:prstGeom prst="rect">
          <a:avLst/>
        </a:prstGeom>
        <a:noFill/>
        <a:ln>
          <a:noFill/>
        </a:ln>
        <a:effectLst/>
      </dgm:spPr>
      <dgm:t>
        <a:bodyPr/>
        <a:lstStyle/>
        <a:p>
          <a:r>
            <a:rPr lang="el-GR" dirty="0" smtClean="0">
              <a:solidFill>
                <a:sysClr val="windowText" lastClr="000000">
                  <a:hueOff val="0"/>
                  <a:satOff val="0"/>
                  <a:lumOff val="0"/>
                  <a:alphaOff val="0"/>
                </a:sysClr>
              </a:solidFill>
              <a:latin typeface="Century Gothic"/>
              <a:ea typeface="+mn-ea"/>
              <a:cs typeface="+mn-cs"/>
            </a:rPr>
            <a:t>Απλότητα</a:t>
          </a:r>
          <a:endParaRPr lang="el-GR" dirty="0">
            <a:solidFill>
              <a:sysClr val="windowText" lastClr="000000">
                <a:hueOff val="0"/>
                <a:satOff val="0"/>
                <a:lumOff val="0"/>
                <a:alphaOff val="0"/>
              </a:sysClr>
            </a:solidFill>
            <a:latin typeface="Century Gothic"/>
            <a:ea typeface="+mn-ea"/>
            <a:cs typeface="+mn-cs"/>
          </a:endParaRPr>
        </a:p>
      </dgm:t>
    </dgm:pt>
    <dgm:pt modelId="{20A1A191-C9DD-4BEB-BF97-B44B5B056CE1}" type="parTrans" cxnId="{1F8F8793-68FA-48DF-B67F-0657AA276C45}">
      <dgm:prSet/>
      <dgm:spPr/>
      <dgm:t>
        <a:bodyPr/>
        <a:lstStyle/>
        <a:p>
          <a:endParaRPr lang="el-GR"/>
        </a:p>
      </dgm:t>
    </dgm:pt>
    <dgm:pt modelId="{D80D0345-6A08-424C-AE73-9D87A9947A91}" type="sibTrans" cxnId="{1F8F8793-68FA-48DF-B67F-0657AA276C45}">
      <dgm:prSet/>
      <dgm:spPr/>
      <dgm:t>
        <a:bodyPr/>
        <a:lstStyle/>
        <a:p>
          <a:endParaRPr lang="el-GR"/>
        </a:p>
      </dgm:t>
    </dgm:pt>
    <dgm:pt modelId="{69B70A27-4E28-41A9-9FEE-C66C6C57BBC3}">
      <dgm:prSet phldrT="[Κείμενο]"/>
      <dgm:spPr>
        <a:xfrm>
          <a:off x="104865" y="2026570"/>
          <a:ext cx="1910343" cy="1467516"/>
        </a:xfrm>
        <a:prstGeom prst="rect">
          <a:avLst/>
        </a:prstGeom>
        <a:noFill/>
        <a:ln>
          <a:noFill/>
        </a:ln>
        <a:effectLst/>
      </dgm:spPr>
      <dgm:t>
        <a:bodyPr/>
        <a:lstStyle/>
        <a:p>
          <a:r>
            <a:rPr lang="el-GR" dirty="0" smtClean="0">
              <a:solidFill>
                <a:sysClr val="windowText" lastClr="000000">
                  <a:hueOff val="0"/>
                  <a:satOff val="0"/>
                  <a:lumOff val="0"/>
                  <a:alphaOff val="0"/>
                </a:sysClr>
              </a:solidFill>
              <a:latin typeface="Century Gothic"/>
              <a:ea typeface="+mn-ea"/>
              <a:cs typeface="+mn-cs"/>
            </a:rPr>
            <a:t>Η διαδικασία ανάπτυξης είναι προς μια μόνο κατεύθυνση </a:t>
          </a:r>
        </a:p>
        <a:p>
          <a:r>
            <a:rPr lang="el-GR" dirty="0" smtClean="0">
              <a:solidFill>
                <a:sysClr val="windowText" lastClr="000000">
                  <a:hueOff val="0"/>
                  <a:satOff val="0"/>
                  <a:lumOff val="0"/>
                  <a:alphaOff val="0"/>
                </a:sysClr>
              </a:solidFill>
              <a:latin typeface="Century Gothic"/>
              <a:ea typeface="+mn-ea"/>
              <a:cs typeface="+mn-cs"/>
            </a:rPr>
            <a:t>Προϋποθέτει την ολοκλήρωση μιας φάσης προκειμένου να ξεκινήσει η επόμενη</a:t>
          </a:r>
        </a:p>
        <a:p>
          <a:r>
            <a:rPr lang="el-GR" dirty="0" smtClean="0">
              <a:solidFill>
                <a:sysClr val="windowText" lastClr="000000">
                  <a:hueOff val="0"/>
                  <a:satOff val="0"/>
                  <a:lumOff val="0"/>
                  <a:alphaOff val="0"/>
                </a:sysClr>
              </a:solidFill>
              <a:latin typeface="Century Gothic"/>
              <a:ea typeface="+mn-ea"/>
              <a:cs typeface="+mn-cs"/>
            </a:rPr>
            <a:t>Παρουσιάζει δυσκολία στην  διόρθωση των λαθών</a:t>
          </a:r>
          <a:endParaRPr lang="el-GR" dirty="0">
            <a:solidFill>
              <a:sysClr val="windowText" lastClr="000000">
                <a:hueOff val="0"/>
                <a:satOff val="0"/>
                <a:lumOff val="0"/>
                <a:alphaOff val="0"/>
              </a:sysClr>
            </a:solidFill>
            <a:latin typeface="Century Gothic"/>
            <a:ea typeface="+mn-ea"/>
            <a:cs typeface="+mn-cs"/>
          </a:endParaRPr>
        </a:p>
      </dgm:t>
    </dgm:pt>
    <dgm:pt modelId="{1575659C-C94B-4BAC-AF46-2FBDFAA3E8C1}" type="parTrans" cxnId="{B6C3C9C2-FB02-495F-9287-7333A94DBB42}">
      <dgm:prSet/>
      <dgm:spPr/>
      <dgm:t>
        <a:bodyPr/>
        <a:lstStyle/>
        <a:p>
          <a:endParaRPr lang="el-GR"/>
        </a:p>
      </dgm:t>
    </dgm:pt>
    <dgm:pt modelId="{3EDD6F79-A54C-434D-A404-ADD01EE49FE4}" type="sibTrans" cxnId="{B6C3C9C2-FB02-495F-9287-7333A94DBB42}">
      <dgm:prSet/>
      <dgm:spPr/>
      <dgm:t>
        <a:bodyPr/>
        <a:lstStyle/>
        <a:p>
          <a:endParaRPr lang="el-GR"/>
        </a:p>
      </dgm:t>
    </dgm:pt>
    <dgm:pt modelId="{EAFC24C2-D4E4-48F2-999B-5AE7F1BABB71}" type="pres">
      <dgm:prSet presAssocID="{FF88511B-CA79-4CBC-895A-1DDD78D11340}" presName="compositeShape" presStyleCnt="0">
        <dgm:presLayoutVars>
          <dgm:chMax val="2"/>
          <dgm:dir/>
          <dgm:resizeHandles val="exact"/>
        </dgm:presLayoutVars>
      </dgm:prSet>
      <dgm:spPr/>
      <dgm:t>
        <a:bodyPr/>
        <a:lstStyle/>
        <a:p>
          <a:endParaRPr lang="el-GR"/>
        </a:p>
      </dgm:t>
    </dgm:pt>
    <dgm:pt modelId="{3F883FB7-35A3-4374-8151-8C5B14E3F8F2}" type="pres">
      <dgm:prSet presAssocID="{FF88511B-CA79-4CBC-895A-1DDD78D11340}" presName="divider" presStyleLbl="fgShp" presStyleIdx="0" presStyleCnt="1"/>
      <dgm:spPr>
        <a:xfrm rot="21300000">
          <a:off x="11153" y="1544906"/>
          <a:ext cx="3397167" cy="404273"/>
        </a:xfrm>
        <a:prstGeom prst="mathMinus">
          <a:avLst/>
        </a:prstGeom>
        <a:solidFill>
          <a:srgbClr val="94C600">
            <a:tint val="600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endParaRPr lang="el-GR"/>
        </a:p>
      </dgm:t>
    </dgm:pt>
    <dgm:pt modelId="{B586558D-DAD1-42F9-8756-975DA33C85BE}" type="pres">
      <dgm:prSet presAssocID="{291DCFA1-824A-4286-B895-CC76CD26FF7F}" presName="downArrow" presStyleLbl="node1" presStyleIdx="0" presStyleCnt="2"/>
      <dgm:spPr>
        <a:xfrm>
          <a:off x="410337" y="174704"/>
          <a:ext cx="1025842" cy="1397634"/>
        </a:xfrm>
        <a:prstGeom prst="downArrow">
          <a:avLst/>
        </a:prstGeom>
        <a:solidFill>
          <a:srgbClr val="94C6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endParaRPr lang="el-GR"/>
        </a:p>
      </dgm:t>
    </dgm:pt>
    <dgm:pt modelId="{9A2FAFCD-633E-4353-8A92-73984A52DC47}" type="pres">
      <dgm:prSet presAssocID="{291DCFA1-824A-4286-B895-CC76CD26FF7F}" presName="downArrowText" presStyleLbl="revTx" presStyleIdx="0" presStyleCnt="2">
        <dgm:presLayoutVars>
          <dgm:bulletEnabled val="1"/>
        </dgm:presLayoutVars>
      </dgm:prSet>
      <dgm:spPr/>
      <dgm:t>
        <a:bodyPr/>
        <a:lstStyle/>
        <a:p>
          <a:endParaRPr lang="el-GR"/>
        </a:p>
      </dgm:t>
    </dgm:pt>
    <dgm:pt modelId="{EBA83DDC-7AC7-4FD7-B01C-0BEF3A5EA3A3}" type="pres">
      <dgm:prSet presAssocID="{69B70A27-4E28-41A9-9FEE-C66C6C57BBC3}" presName="upArrow" presStyleLbl="node1" presStyleIdx="1" presStyleCnt="2"/>
      <dgm:spPr>
        <a:xfrm>
          <a:off x="1983295" y="1921747"/>
          <a:ext cx="1025842" cy="1397634"/>
        </a:xfrm>
        <a:prstGeom prst="upArrow">
          <a:avLst/>
        </a:prstGeom>
        <a:solidFill>
          <a:srgbClr val="94C6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endParaRPr lang="el-GR"/>
        </a:p>
      </dgm:t>
    </dgm:pt>
    <dgm:pt modelId="{90B3DCE4-9FF9-4752-BCB6-BC8AFE0E3CB8}" type="pres">
      <dgm:prSet presAssocID="{69B70A27-4E28-41A9-9FEE-C66C6C57BBC3}" presName="upArrowText" presStyleLbl="revTx" presStyleIdx="1" presStyleCnt="2" custScaleX="174583">
        <dgm:presLayoutVars>
          <dgm:bulletEnabled val="1"/>
        </dgm:presLayoutVars>
      </dgm:prSet>
      <dgm:spPr/>
      <dgm:t>
        <a:bodyPr/>
        <a:lstStyle/>
        <a:p>
          <a:endParaRPr lang="el-GR"/>
        </a:p>
      </dgm:t>
    </dgm:pt>
  </dgm:ptLst>
  <dgm:cxnLst>
    <dgm:cxn modelId="{EC231C72-4805-4DE0-AAFA-0712010ABFE0}" type="presOf" srcId="{69B70A27-4E28-41A9-9FEE-C66C6C57BBC3}" destId="{90B3DCE4-9FF9-4752-BCB6-BC8AFE0E3CB8}" srcOrd="0" destOrd="0" presId="urn:microsoft.com/office/officeart/2005/8/layout/arrow3"/>
    <dgm:cxn modelId="{F044A000-71B2-413B-B2FA-596E041087CF}" type="presOf" srcId="{291DCFA1-824A-4286-B895-CC76CD26FF7F}" destId="{9A2FAFCD-633E-4353-8A92-73984A52DC47}" srcOrd="0" destOrd="0" presId="urn:microsoft.com/office/officeart/2005/8/layout/arrow3"/>
    <dgm:cxn modelId="{B6C3C9C2-FB02-495F-9287-7333A94DBB42}" srcId="{FF88511B-CA79-4CBC-895A-1DDD78D11340}" destId="{69B70A27-4E28-41A9-9FEE-C66C6C57BBC3}" srcOrd="1" destOrd="0" parTransId="{1575659C-C94B-4BAC-AF46-2FBDFAA3E8C1}" sibTransId="{3EDD6F79-A54C-434D-A404-ADD01EE49FE4}"/>
    <dgm:cxn modelId="{CB6826BC-9D0B-474F-8BB7-F993FEE5B324}" type="presOf" srcId="{FF88511B-CA79-4CBC-895A-1DDD78D11340}" destId="{EAFC24C2-D4E4-48F2-999B-5AE7F1BABB71}" srcOrd="0" destOrd="0" presId="urn:microsoft.com/office/officeart/2005/8/layout/arrow3"/>
    <dgm:cxn modelId="{1F8F8793-68FA-48DF-B67F-0657AA276C45}" srcId="{FF88511B-CA79-4CBC-895A-1DDD78D11340}" destId="{291DCFA1-824A-4286-B895-CC76CD26FF7F}" srcOrd="0" destOrd="0" parTransId="{20A1A191-C9DD-4BEB-BF97-B44B5B056CE1}" sibTransId="{D80D0345-6A08-424C-AE73-9D87A9947A91}"/>
    <dgm:cxn modelId="{52DA6277-268E-4C92-A08A-E6041B39FCFB}" type="presParOf" srcId="{EAFC24C2-D4E4-48F2-999B-5AE7F1BABB71}" destId="{3F883FB7-35A3-4374-8151-8C5B14E3F8F2}" srcOrd="0" destOrd="0" presId="urn:microsoft.com/office/officeart/2005/8/layout/arrow3"/>
    <dgm:cxn modelId="{44212B38-1879-4CCA-A738-CF6941681AF6}" type="presParOf" srcId="{EAFC24C2-D4E4-48F2-999B-5AE7F1BABB71}" destId="{B586558D-DAD1-42F9-8756-975DA33C85BE}" srcOrd="1" destOrd="0" presId="urn:microsoft.com/office/officeart/2005/8/layout/arrow3"/>
    <dgm:cxn modelId="{6B24AECC-2C83-4401-A9AB-478E505FD964}" type="presParOf" srcId="{EAFC24C2-D4E4-48F2-999B-5AE7F1BABB71}" destId="{9A2FAFCD-633E-4353-8A92-73984A52DC47}" srcOrd="2" destOrd="0" presId="urn:microsoft.com/office/officeart/2005/8/layout/arrow3"/>
    <dgm:cxn modelId="{95166C2B-47F9-4456-8DAF-64E029FF0F0B}" type="presParOf" srcId="{EAFC24C2-D4E4-48F2-999B-5AE7F1BABB71}" destId="{EBA83DDC-7AC7-4FD7-B01C-0BEF3A5EA3A3}" srcOrd="3" destOrd="0" presId="urn:microsoft.com/office/officeart/2005/8/layout/arrow3"/>
    <dgm:cxn modelId="{9B8C0AD0-D2AD-4391-A526-52B0179531B0}" type="presParOf" srcId="{EAFC24C2-D4E4-48F2-999B-5AE7F1BABB71}" destId="{90B3DCE4-9FF9-4752-BCB6-BC8AFE0E3CB8}"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ED656B-CB97-4606-AA78-58E5E313F5C1}"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l-GR"/>
        </a:p>
      </dgm:t>
    </dgm:pt>
    <dgm:pt modelId="{6D2EE813-47CC-4381-96F1-27EB916799B1}">
      <dgm:prSet phldrT="[Κείμενο]"/>
      <dgm:spPr>
        <a:xfrm>
          <a:off x="1164160" y="0"/>
          <a:ext cx="1914906" cy="1677161"/>
        </a:xfrm>
        <a:prstGeom prst="rect">
          <a:avLst/>
        </a:prstGeom>
        <a:noFill/>
        <a:ln>
          <a:noFill/>
        </a:ln>
        <a:effectLst/>
      </dgm:spPr>
      <dgm:t>
        <a:bodyPr/>
        <a:lstStyle/>
        <a:p>
          <a:r>
            <a:rPr lang="el-GR" dirty="0" smtClean="0">
              <a:solidFill>
                <a:sysClr val="windowText" lastClr="000000">
                  <a:hueOff val="0"/>
                  <a:satOff val="0"/>
                  <a:lumOff val="0"/>
                  <a:alphaOff val="0"/>
                </a:sysClr>
              </a:solidFill>
              <a:latin typeface="Century Gothic"/>
              <a:ea typeface="+mn-ea"/>
              <a:cs typeface="+mn-cs"/>
            </a:rPr>
            <a:t>Υψηλή συνεκτικότητα</a:t>
          </a:r>
          <a:endParaRPr lang="el-GR" dirty="0">
            <a:solidFill>
              <a:sysClr val="windowText" lastClr="000000">
                <a:hueOff val="0"/>
                <a:satOff val="0"/>
                <a:lumOff val="0"/>
                <a:alphaOff val="0"/>
              </a:sysClr>
            </a:solidFill>
            <a:latin typeface="Century Gothic"/>
            <a:ea typeface="+mn-ea"/>
            <a:cs typeface="+mn-cs"/>
          </a:endParaRPr>
        </a:p>
      </dgm:t>
    </dgm:pt>
    <dgm:pt modelId="{D757297F-EDA5-426B-8474-8061F2F2B17D}" type="parTrans" cxnId="{C03F286E-063E-4B69-9DC0-7007931AC288}">
      <dgm:prSet/>
      <dgm:spPr/>
      <dgm:t>
        <a:bodyPr/>
        <a:lstStyle/>
        <a:p>
          <a:endParaRPr lang="el-GR"/>
        </a:p>
      </dgm:t>
    </dgm:pt>
    <dgm:pt modelId="{7E97E70C-C8D4-4A3C-B163-B914BAFCEAAB}" type="sibTrans" cxnId="{C03F286E-063E-4B69-9DC0-7007931AC288}">
      <dgm:prSet/>
      <dgm:spPr/>
      <dgm:t>
        <a:bodyPr/>
        <a:lstStyle/>
        <a:p>
          <a:endParaRPr lang="el-GR"/>
        </a:p>
      </dgm:t>
    </dgm:pt>
    <dgm:pt modelId="{1A8683A9-7B26-49FF-BBFC-5F5472802839}">
      <dgm:prSet phldrT="[Κείμενο]"/>
      <dgm:spPr>
        <a:xfrm>
          <a:off x="1502688" y="1816925"/>
          <a:ext cx="1914906" cy="1677161"/>
        </a:xfrm>
        <a:prstGeom prst="rect">
          <a:avLst/>
        </a:prstGeom>
        <a:noFill/>
        <a:ln>
          <a:noFill/>
        </a:ln>
        <a:effectLst/>
      </dgm:spPr>
      <dgm:t>
        <a:bodyPr/>
        <a:lstStyle/>
        <a:p>
          <a:r>
            <a:rPr lang="el-GR" dirty="0" smtClean="0">
              <a:solidFill>
                <a:sysClr val="windowText" lastClr="000000">
                  <a:hueOff val="0"/>
                  <a:satOff val="0"/>
                  <a:lumOff val="0"/>
                  <a:alphaOff val="0"/>
                </a:sysClr>
              </a:solidFill>
              <a:latin typeface="Century Gothic"/>
              <a:ea typeface="+mn-ea"/>
              <a:cs typeface="+mn-cs"/>
            </a:rPr>
            <a:t>Χαμηλή σύζευξη</a:t>
          </a:r>
          <a:endParaRPr lang="el-GR" dirty="0">
            <a:solidFill>
              <a:sysClr val="windowText" lastClr="000000">
                <a:hueOff val="0"/>
                <a:satOff val="0"/>
                <a:lumOff val="0"/>
                <a:alphaOff val="0"/>
              </a:sysClr>
            </a:solidFill>
            <a:latin typeface="Century Gothic"/>
            <a:ea typeface="+mn-ea"/>
            <a:cs typeface="+mn-cs"/>
          </a:endParaRPr>
        </a:p>
      </dgm:t>
    </dgm:pt>
    <dgm:pt modelId="{915BD092-F5EE-403A-B508-C4228FF1C740}" type="parTrans" cxnId="{86A5BAC4-E4B1-4D0C-AC7E-64730A3E51F0}">
      <dgm:prSet/>
      <dgm:spPr/>
      <dgm:t>
        <a:bodyPr/>
        <a:lstStyle/>
        <a:p>
          <a:endParaRPr lang="el-GR"/>
        </a:p>
      </dgm:t>
    </dgm:pt>
    <dgm:pt modelId="{DF76812D-419F-4466-857C-8EF050BB9131}" type="sibTrans" cxnId="{86A5BAC4-E4B1-4D0C-AC7E-64730A3E51F0}">
      <dgm:prSet/>
      <dgm:spPr/>
      <dgm:t>
        <a:bodyPr/>
        <a:lstStyle/>
        <a:p>
          <a:endParaRPr lang="el-GR"/>
        </a:p>
      </dgm:t>
    </dgm:pt>
    <dgm:pt modelId="{2D6ACF0F-2E3C-4999-9F43-4AFD60C588FC}" type="pres">
      <dgm:prSet presAssocID="{C3ED656B-CB97-4606-AA78-58E5E313F5C1}" presName="compositeShape" presStyleCnt="0">
        <dgm:presLayoutVars>
          <dgm:chMax val="2"/>
          <dgm:dir/>
          <dgm:resizeHandles val="exact"/>
        </dgm:presLayoutVars>
      </dgm:prSet>
      <dgm:spPr/>
      <dgm:t>
        <a:bodyPr/>
        <a:lstStyle/>
        <a:p>
          <a:endParaRPr lang="el-GR"/>
        </a:p>
      </dgm:t>
    </dgm:pt>
    <dgm:pt modelId="{082CA7AD-D6F4-4AC3-915D-2B805EF1E0CC}" type="pres">
      <dgm:prSet presAssocID="{6D2EE813-47CC-4381-96F1-27EB916799B1}" presName="upArrow" presStyleLbl="node1" presStyleIdx="0" presStyleCnt="2"/>
      <dgm:spPr>
        <a:xfrm>
          <a:off x="1880" y="0"/>
          <a:ext cx="1128426" cy="1677161"/>
        </a:xfrm>
        <a:prstGeom prst="upArrow">
          <a:avLst/>
        </a:prstGeom>
        <a:solidFill>
          <a:srgbClr val="94C6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endParaRPr lang="el-GR"/>
        </a:p>
      </dgm:t>
    </dgm:pt>
    <dgm:pt modelId="{E1BC27AC-D44C-43AF-8F5D-FB07AC4D2349}" type="pres">
      <dgm:prSet presAssocID="{6D2EE813-47CC-4381-96F1-27EB916799B1}" presName="upArrowText" presStyleLbl="revTx" presStyleIdx="0" presStyleCnt="2">
        <dgm:presLayoutVars>
          <dgm:chMax val="0"/>
          <dgm:bulletEnabled val="1"/>
        </dgm:presLayoutVars>
      </dgm:prSet>
      <dgm:spPr/>
      <dgm:t>
        <a:bodyPr/>
        <a:lstStyle/>
        <a:p>
          <a:endParaRPr lang="el-GR"/>
        </a:p>
      </dgm:t>
    </dgm:pt>
    <dgm:pt modelId="{01001EF5-AFFF-49A9-A6B9-6B016E06A02C}" type="pres">
      <dgm:prSet presAssocID="{1A8683A9-7B26-49FF-BBFC-5F5472802839}" presName="downArrow" presStyleLbl="node1" presStyleIdx="1" presStyleCnt="2"/>
      <dgm:spPr>
        <a:xfrm>
          <a:off x="340408" y="1816925"/>
          <a:ext cx="1128426" cy="1677161"/>
        </a:xfrm>
        <a:prstGeom prst="downArrow">
          <a:avLst/>
        </a:prstGeom>
        <a:solidFill>
          <a:srgbClr val="94C6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endParaRPr lang="el-GR"/>
        </a:p>
      </dgm:t>
    </dgm:pt>
    <dgm:pt modelId="{D09F5835-EA9B-4324-B7F4-1A1D44E7D5AA}" type="pres">
      <dgm:prSet presAssocID="{1A8683A9-7B26-49FF-BBFC-5F5472802839}" presName="downArrowText" presStyleLbl="revTx" presStyleIdx="1" presStyleCnt="2">
        <dgm:presLayoutVars>
          <dgm:chMax val="0"/>
          <dgm:bulletEnabled val="1"/>
        </dgm:presLayoutVars>
      </dgm:prSet>
      <dgm:spPr/>
      <dgm:t>
        <a:bodyPr/>
        <a:lstStyle/>
        <a:p>
          <a:endParaRPr lang="el-GR"/>
        </a:p>
      </dgm:t>
    </dgm:pt>
  </dgm:ptLst>
  <dgm:cxnLst>
    <dgm:cxn modelId="{C03F286E-063E-4B69-9DC0-7007931AC288}" srcId="{C3ED656B-CB97-4606-AA78-58E5E313F5C1}" destId="{6D2EE813-47CC-4381-96F1-27EB916799B1}" srcOrd="0" destOrd="0" parTransId="{D757297F-EDA5-426B-8474-8061F2F2B17D}" sibTransId="{7E97E70C-C8D4-4A3C-B163-B914BAFCEAAB}"/>
    <dgm:cxn modelId="{90F57A85-75C6-4F4F-82DA-6B0327D76418}" type="presOf" srcId="{1A8683A9-7B26-49FF-BBFC-5F5472802839}" destId="{D09F5835-EA9B-4324-B7F4-1A1D44E7D5AA}" srcOrd="0" destOrd="0" presId="urn:microsoft.com/office/officeart/2005/8/layout/arrow4"/>
    <dgm:cxn modelId="{86A5BAC4-E4B1-4D0C-AC7E-64730A3E51F0}" srcId="{C3ED656B-CB97-4606-AA78-58E5E313F5C1}" destId="{1A8683A9-7B26-49FF-BBFC-5F5472802839}" srcOrd="1" destOrd="0" parTransId="{915BD092-F5EE-403A-B508-C4228FF1C740}" sibTransId="{DF76812D-419F-4466-857C-8EF050BB9131}"/>
    <dgm:cxn modelId="{9A28353F-2DC6-4D8A-9211-AAEB360A13CC}" type="presOf" srcId="{C3ED656B-CB97-4606-AA78-58E5E313F5C1}" destId="{2D6ACF0F-2E3C-4999-9F43-4AFD60C588FC}" srcOrd="0" destOrd="0" presId="urn:microsoft.com/office/officeart/2005/8/layout/arrow4"/>
    <dgm:cxn modelId="{21219DB5-90F0-4C01-89E5-7F7880D94700}" type="presOf" srcId="{6D2EE813-47CC-4381-96F1-27EB916799B1}" destId="{E1BC27AC-D44C-43AF-8F5D-FB07AC4D2349}" srcOrd="0" destOrd="0" presId="urn:microsoft.com/office/officeart/2005/8/layout/arrow4"/>
    <dgm:cxn modelId="{248690E0-D5E7-4095-A614-A36124770E11}" type="presParOf" srcId="{2D6ACF0F-2E3C-4999-9F43-4AFD60C588FC}" destId="{082CA7AD-D6F4-4AC3-915D-2B805EF1E0CC}" srcOrd="0" destOrd="0" presId="urn:microsoft.com/office/officeart/2005/8/layout/arrow4"/>
    <dgm:cxn modelId="{07FA7733-B5ED-498D-91F0-070776CD6651}" type="presParOf" srcId="{2D6ACF0F-2E3C-4999-9F43-4AFD60C588FC}" destId="{E1BC27AC-D44C-43AF-8F5D-FB07AC4D2349}" srcOrd="1" destOrd="0" presId="urn:microsoft.com/office/officeart/2005/8/layout/arrow4"/>
    <dgm:cxn modelId="{AE98CB8C-7F24-463A-870E-C7B28FD7625B}" type="presParOf" srcId="{2D6ACF0F-2E3C-4999-9F43-4AFD60C588FC}" destId="{01001EF5-AFFF-49A9-A6B9-6B016E06A02C}" srcOrd="2" destOrd="0" presId="urn:microsoft.com/office/officeart/2005/8/layout/arrow4"/>
    <dgm:cxn modelId="{35FF7AC4-D078-47B2-90DF-684325BFDD7A}" type="presParOf" srcId="{2D6ACF0F-2E3C-4999-9F43-4AFD60C588FC}" destId="{D09F5835-EA9B-4324-B7F4-1A1D44E7D5AA}"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D59E84-6F44-4436-8301-280A595C544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4557ABE1-5031-45DB-9558-18037E80B518}">
      <dgm:prSet phldrT="[Κείμενο]"/>
      <dgm:spPr>
        <a:xfrm>
          <a:off x="1044905" y="810164"/>
          <a:ext cx="1725596" cy="862798"/>
        </a:xfrm>
        <a:prstGeom prst="rect">
          <a:avLst/>
        </a:prstGeom>
        <a:solidFill>
          <a:srgbClr val="94C6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l-GR" dirty="0" smtClean="0">
              <a:solidFill>
                <a:sysClr val="window" lastClr="FFFFFF"/>
              </a:solidFill>
              <a:latin typeface="Century Gothic"/>
              <a:ea typeface="+mn-ea"/>
              <a:cs typeface="+mn-cs"/>
            </a:rPr>
            <a:t>Έλεγχος</a:t>
          </a:r>
          <a:endParaRPr lang="el-GR" dirty="0">
            <a:solidFill>
              <a:sysClr val="window" lastClr="FFFFFF"/>
            </a:solidFill>
            <a:latin typeface="Century Gothic"/>
            <a:ea typeface="+mn-ea"/>
            <a:cs typeface="+mn-cs"/>
          </a:endParaRPr>
        </a:p>
      </dgm:t>
    </dgm:pt>
    <dgm:pt modelId="{C9E2F8B1-F278-433E-BD1A-445A3E274824}" type="parTrans" cxnId="{0D80A416-E2CE-4ECA-A512-3B1FB0C3D494}">
      <dgm:prSet/>
      <dgm:spPr/>
      <dgm:t>
        <a:bodyPr/>
        <a:lstStyle/>
        <a:p>
          <a:endParaRPr lang="el-GR"/>
        </a:p>
      </dgm:t>
    </dgm:pt>
    <dgm:pt modelId="{8C74CC82-FB96-44A6-B78E-EB2FB43E4910}" type="sibTrans" cxnId="{0D80A416-E2CE-4ECA-A512-3B1FB0C3D494}">
      <dgm:prSet/>
      <dgm:spPr/>
      <dgm:t>
        <a:bodyPr/>
        <a:lstStyle/>
        <a:p>
          <a:endParaRPr lang="el-GR"/>
        </a:p>
      </dgm:t>
    </dgm:pt>
    <dgm:pt modelId="{3947F3F7-2CD1-490E-9FDC-603B9F66B75A}">
      <dgm:prSet phldrT="[Κείμενο]"/>
      <dgm:spPr>
        <a:xfrm>
          <a:off x="919" y="2035337"/>
          <a:ext cx="1725596" cy="862798"/>
        </a:xfrm>
        <a:prstGeom prst="rect">
          <a:avLst/>
        </a:prstGeom>
        <a:solidFill>
          <a:srgbClr val="94C6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l-GR" dirty="0" smtClean="0">
              <a:solidFill>
                <a:sysClr val="window" lastClr="FFFFFF"/>
              </a:solidFill>
              <a:latin typeface="Century Gothic"/>
              <a:ea typeface="+mn-ea"/>
              <a:cs typeface="+mn-cs"/>
            </a:rPr>
            <a:t>Έλεγχος διάφανου κουτιού</a:t>
          </a:r>
          <a:endParaRPr lang="el-GR" dirty="0">
            <a:solidFill>
              <a:sysClr val="window" lastClr="FFFFFF"/>
            </a:solidFill>
            <a:latin typeface="Century Gothic"/>
            <a:ea typeface="+mn-ea"/>
            <a:cs typeface="+mn-cs"/>
          </a:endParaRPr>
        </a:p>
      </dgm:t>
    </dgm:pt>
    <dgm:pt modelId="{D76491AA-DEBE-4698-9242-C623C0703505}" type="parTrans" cxnId="{D5D96383-7545-4FAC-9D36-2129F7D669F2}">
      <dgm:prSet/>
      <dgm:spPr>
        <a:xfrm>
          <a:off x="863717" y="1672962"/>
          <a:ext cx="1043985" cy="362375"/>
        </a:xfrm>
        <a:custGeom>
          <a:avLst/>
          <a:gdLst/>
          <a:ahLst/>
          <a:cxnLst/>
          <a:rect l="0" t="0" r="0" b="0"/>
          <a:pathLst>
            <a:path>
              <a:moveTo>
                <a:pt x="1043985" y="0"/>
              </a:moveTo>
              <a:lnTo>
                <a:pt x="1043985" y="181187"/>
              </a:lnTo>
              <a:lnTo>
                <a:pt x="0" y="181187"/>
              </a:lnTo>
              <a:lnTo>
                <a:pt x="0" y="362375"/>
              </a:lnTo>
            </a:path>
          </a:pathLst>
        </a:custGeom>
        <a:noFill/>
        <a:ln w="15875" cap="flat" cmpd="sng" algn="ctr">
          <a:solidFill>
            <a:srgbClr val="94C600">
              <a:shade val="60000"/>
              <a:hueOff val="0"/>
              <a:satOff val="0"/>
              <a:lumOff val="0"/>
              <a:alphaOff val="0"/>
            </a:srgbClr>
          </a:solidFill>
          <a:prstDash val="solid"/>
        </a:ln>
        <a:effectLst/>
      </dgm:spPr>
      <dgm:t>
        <a:bodyPr/>
        <a:lstStyle/>
        <a:p>
          <a:endParaRPr lang="el-GR"/>
        </a:p>
      </dgm:t>
    </dgm:pt>
    <dgm:pt modelId="{C27B4A0F-3083-4BA7-85EB-31A72AE2E1FE}" type="sibTrans" cxnId="{D5D96383-7545-4FAC-9D36-2129F7D669F2}">
      <dgm:prSet/>
      <dgm:spPr/>
      <dgm:t>
        <a:bodyPr/>
        <a:lstStyle/>
        <a:p>
          <a:endParaRPr lang="el-GR"/>
        </a:p>
      </dgm:t>
    </dgm:pt>
    <dgm:pt modelId="{84955437-C1FE-4FB1-A9BE-1408DAC2A91B}">
      <dgm:prSet phldrT="[Κείμενο]"/>
      <dgm:spPr>
        <a:xfrm>
          <a:off x="2088891" y="2035337"/>
          <a:ext cx="1725596" cy="862798"/>
        </a:xfrm>
        <a:prstGeom prst="rect">
          <a:avLst/>
        </a:prstGeom>
        <a:solidFill>
          <a:srgbClr val="94C6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l-GR" dirty="0" smtClean="0">
              <a:solidFill>
                <a:sysClr val="window" lastClr="FFFFFF"/>
              </a:solidFill>
              <a:latin typeface="Century Gothic"/>
              <a:ea typeface="+mn-ea"/>
              <a:cs typeface="+mn-cs"/>
            </a:rPr>
            <a:t>Έλεγχος μαύρου κουτιού</a:t>
          </a:r>
          <a:endParaRPr lang="el-GR" dirty="0">
            <a:solidFill>
              <a:sysClr val="window" lastClr="FFFFFF"/>
            </a:solidFill>
            <a:latin typeface="Century Gothic"/>
            <a:ea typeface="+mn-ea"/>
            <a:cs typeface="+mn-cs"/>
          </a:endParaRPr>
        </a:p>
      </dgm:t>
    </dgm:pt>
    <dgm:pt modelId="{64834CB5-FABA-478C-89A9-68D79BD0ADE2}" type="parTrans" cxnId="{6F23AB62-B0B2-4319-B900-EFC4AE4C7148}">
      <dgm:prSet/>
      <dgm:spPr>
        <a:xfrm>
          <a:off x="1907703" y="1672962"/>
          <a:ext cx="1043985" cy="362375"/>
        </a:xfrm>
        <a:custGeom>
          <a:avLst/>
          <a:gdLst/>
          <a:ahLst/>
          <a:cxnLst/>
          <a:rect l="0" t="0" r="0" b="0"/>
          <a:pathLst>
            <a:path>
              <a:moveTo>
                <a:pt x="0" y="0"/>
              </a:moveTo>
              <a:lnTo>
                <a:pt x="0" y="181187"/>
              </a:lnTo>
              <a:lnTo>
                <a:pt x="1043985" y="181187"/>
              </a:lnTo>
              <a:lnTo>
                <a:pt x="1043985" y="362375"/>
              </a:lnTo>
            </a:path>
          </a:pathLst>
        </a:custGeom>
        <a:noFill/>
        <a:ln w="15875" cap="flat" cmpd="sng" algn="ctr">
          <a:solidFill>
            <a:srgbClr val="94C600">
              <a:shade val="60000"/>
              <a:hueOff val="0"/>
              <a:satOff val="0"/>
              <a:lumOff val="0"/>
              <a:alphaOff val="0"/>
            </a:srgbClr>
          </a:solidFill>
          <a:prstDash val="solid"/>
        </a:ln>
        <a:effectLst/>
      </dgm:spPr>
      <dgm:t>
        <a:bodyPr/>
        <a:lstStyle/>
        <a:p>
          <a:endParaRPr lang="el-GR"/>
        </a:p>
      </dgm:t>
    </dgm:pt>
    <dgm:pt modelId="{E3CA8D2B-1B96-431B-BD9D-5F85584181B9}" type="sibTrans" cxnId="{6F23AB62-B0B2-4319-B900-EFC4AE4C7148}">
      <dgm:prSet/>
      <dgm:spPr/>
      <dgm:t>
        <a:bodyPr/>
        <a:lstStyle/>
        <a:p>
          <a:endParaRPr lang="el-GR"/>
        </a:p>
      </dgm:t>
    </dgm:pt>
    <dgm:pt modelId="{0BDEE231-8D06-45B3-8C45-FD9EAE68E720}" type="pres">
      <dgm:prSet presAssocID="{60D59E84-6F44-4436-8301-280A595C5444}" presName="hierChild1" presStyleCnt="0">
        <dgm:presLayoutVars>
          <dgm:orgChart val="1"/>
          <dgm:chPref val="1"/>
          <dgm:dir/>
          <dgm:animOne val="branch"/>
          <dgm:animLvl val="lvl"/>
          <dgm:resizeHandles/>
        </dgm:presLayoutVars>
      </dgm:prSet>
      <dgm:spPr/>
      <dgm:t>
        <a:bodyPr/>
        <a:lstStyle/>
        <a:p>
          <a:endParaRPr lang="el-GR"/>
        </a:p>
      </dgm:t>
    </dgm:pt>
    <dgm:pt modelId="{D96B529E-570D-4E39-B107-4FB2B3DAE9FD}" type="pres">
      <dgm:prSet presAssocID="{4557ABE1-5031-45DB-9558-18037E80B518}" presName="hierRoot1" presStyleCnt="0">
        <dgm:presLayoutVars>
          <dgm:hierBranch val="init"/>
        </dgm:presLayoutVars>
      </dgm:prSet>
      <dgm:spPr/>
    </dgm:pt>
    <dgm:pt modelId="{0955F752-A7EA-40D8-BFFA-17E6864F41AC}" type="pres">
      <dgm:prSet presAssocID="{4557ABE1-5031-45DB-9558-18037E80B518}" presName="rootComposite1" presStyleCnt="0"/>
      <dgm:spPr/>
    </dgm:pt>
    <dgm:pt modelId="{4E63C4A9-E463-4967-8C81-74655BBBC622}" type="pres">
      <dgm:prSet presAssocID="{4557ABE1-5031-45DB-9558-18037E80B518}" presName="rootText1" presStyleLbl="node0" presStyleIdx="0" presStyleCnt="1">
        <dgm:presLayoutVars>
          <dgm:chPref val="3"/>
        </dgm:presLayoutVars>
      </dgm:prSet>
      <dgm:spPr/>
      <dgm:t>
        <a:bodyPr/>
        <a:lstStyle/>
        <a:p>
          <a:endParaRPr lang="el-GR"/>
        </a:p>
      </dgm:t>
    </dgm:pt>
    <dgm:pt modelId="{A697909A-14BD-4222-90F1-89F5DB43E646}" type="pres">
      <dgm:prSet presAssocID="{4557ABE1-5031-45DB-9558-18037E80B518}" presName="rootConnector1" presStyleLbl="node1" presStyleIdx="0" presStyleCnt="0"/>
      <dgm:spPr/>
      <dgm:t>
        <a:bodyPr/>
        <a:lstStyle/>
        <a:p>
          <a:endParaRPr lang="el-GR"/>
        </a:p>
      </dgm:t>
    </dgm:pt>
    <dgm:pt modelId="{0F0908D3-0A04-44AF-B150-B67F901BB864}" type="pres">
      <dgm:prSet presAssocID="{4557ABE1-5031-45DB-9558-18037E80B518}" presName="hierChild2" presStyleCnt="0"/>
      <dgm:spPr/>
    </dgm:pt>
    <dgm:pt modelId="{06A9EACF-B158-42F1-9AA8-A095163CF982}" type="pres">
      <dgm:prSet presAssocID="{D76491AA-DEBE-4698-9242-C623C0703505}" presName="Name37" presStyleLbl="parChTrans1D2" presStyleIdx="0" presStyleCnt="2"/>
      <dgm:spPr/>
      <dgm:t>
        <a:bodyPr/>
        <a:lstStyle/>
        <a:p>
          <a:endParaRPr lang="el-GR"/>
        </a:p>
      </dgm:t>
    </dgm:pt>
    <dgm:pt modelId="{784AFC66-BCEC-4D94-A7B5-0E2CA8BD06F5}" type="pres">
      <dgm:prSet presAssocID="{3947F3F7-2CD1-490E-9FDC-603B9F66B75A}" presName="hierRoot2" presStyleCnt="0">
        <dgm:presLayoutVars>
          <dgm:hierBranch val="init"/>
        </dgm:presLayoutVars>
      </dgm:prSet>
      <dgm:spPr/>
    </dgm:pt>
    <dgm:pt modelId="{42D55313-A074-4372-8C01-8A5B7C4AFAB0}" type="pres">
      <dgm:prSet presAssocID="{3947F3F7-2CD1-490E-9FDC-603B9F66B75A}" presName="rootComposite" presStyleCnt="0"/>
      <dgm:spPr/>
    </dgm:pt>
    <dgm:pt modelId="{307BA1F2-A780-4604-9569-B260B5A3D1EF}" type="pres">
      <dgm:prSet presAssocID="{3947F3F7-2CD1-490E-9FDC-603B9F66B75A}" presName="rootText" presStyleLbl="node2" presStyleIdx="0" presStyleCnt="2">
        <dgm:presLayoutVars>
          <dgm:chPref val="3"/>
        </dgm:presLayoutVars>
      </dgm:prSet>
      <dgm:spPr/>
      <dgm:t>
        <a:bodyPr/>
        <a:lstStyle/>
        <a:p>
          <a:endParaRPr lang="el-GR"/>
        </a:p>
      </dgm:t>
    </dgm:pt>
    <dgm:pt modelId="{5DDC05F9-C3A3-4371-BA3D-486D1D3EF511}" type="pres">
      <dgm:prSet presAssocID="{3947F3F7-2CD1-490E-9FDC-603B9F66B75A}" presName="rootConnector" presStyleLbl="node2" presStyleIdx="0" presStyleCnt="2"/>
      <dgm:spPr/>
      <dgm:t>
        <a:bodyPr/>
        <a:lstStyle/>
        <a:p>
          <a:endParaRPr lang="el-GR"/>
        </a:p>
      </dgm:t>
    </dgm:pt>
    <dgm:pt modelId="{316932AE-B93E-437C-9266-1E3271F47782}" type="pres">
      <dgm:prSet presAssocID="{3947F3F7-2CD1-490E-9FDC-603B9F66B75A}" presName="hierChild4" presStyleCnt="0"/>
      <dgm:spPr/>
    </dgm:pt>
    <dgm:pt modelId="{D140CF60-D5F9-4344-A442-53FD66C0AEAA}" type="pres">
      <dgm:prSet presAssocID="{3947F3F7-2CD1-490E-9FDC-603B9F66B75A}" presName="hierChild5" presStyleCnt="0"/>
      <dgm:spPr/>
    </dgm:pt>
    <dgm:pt modelId="{66FAFFF1-6761-4274-A042-B66D3CFA2021}" type="pres">
      <dgm:prSet presAssocID="{64834CB5-FABA-478C-89A9-68D79BD0ADE2}" presName="Name37" presStyleLbl="parChTrans1D2" presStyleIdx="1" presStyleCnt="2"/>
      <dgm:spPr/>
      <dgm:t>
        <a:bodyPr/>
        <a:lstStyle/>
        <a:p>
          <a:endParaRPr lang="el-GR"/>
        </a:p>
      </dgm:t>
    </dgm:pt>
    <dgm:pt modelId="{C0861DB2-16A4-4233-9566-37439200F860}" type="pres">
      <dgm:prSet presAssocID="{84955437-C1FE-4FB1-A9BE-1408DAC2A91B}" presName="hierRoot2" presStyleCnt="0">
        <dgm:presLayoutVars>
          <dgm:hierBranch val="init"/>
        </dgm:presLayoutVars>
      </dgm:prSet>
      <dgm:spPr/>
    </dgm:pt>
    <dgm:pt modelId="{B911B87F-4DC7-4977-9934-F490AD671B0B}" type="pres">
      <dgm:prSet presAssocID="{84955437-C1FE-4FB1-A9BE-1408DAC2A91B}" presName="rootComposite" presStyleCnt="0"/>
      <dgm:spPr/>
    </dgm:pt>
    <dgm:pt modelId="{F7BA2C85-C67A-4B40-B29B-B1EEB88856A7}" type="pres">
      <dgm:prSet presAssocID="{84955437-C1FE-4FB1-A9BE-1408DAC2A91B}" presName="rootText" presStyleLbl="node2" presStyleIdx="1" presStyleCnt="2">
        <dgm:presLayoutVars>
          <dgm:chPref val="3"/>
        </dgm:presLayoutVars>
      </dgm:prSet>
      <dgm:spPr/>
      <dgm:t>
        <a:bodyPr/>
        <a:lstStyle/>
        <a:p>
          <a:endParaRPr lang="el-GR"/>
        </a:p>
      </dgm:t>
    </dgm:pt>
    <dgm:pt modelId="{8B3F2202-421D-4EBC-B3F9-853F5065867A}" type="pres">
      <dgm:prSet presAssocID="{84955437-C1FE-4FB1-A9BE-1408DAC2A91B}" presName="rootConnector" presStyleLbl="node2" presStyleIdx="1" presStyleCnt="2"/>
      <dgm:spPr/>
      <dgm:t>
        <a:bodyPr/>
        <a:lstStyle/>
        <a:p>
          <a:endParaRPr lang="el-GR"/>
        </a:p>
      </dgm:t>
    </dgm:pt>
    <dgm:pt modelId="{6DB9CEA5-FCE8-4E87-A388-F45CC8BC46C5}" type="pres">
      <dgm:prSet presAssocID="{84955437-C1FE-4FB1-A9BE-1408DAC2A91B}" presName="hierChild4" presStyleCnt="0"/>
      <dgm:spPr/>
    </dgm:pt>
    <dgm:pt modelId="{00B6989C-7099-4841-8783-05CC21B0AD24}" type="pres">
      <dgm:prSet presAssocID="{84955437-C1FE-4FB1-A9BE-1408DAC2A91B}" presName="hierChild5" presStyleCnt="0"/>
      <dgm:spPr/>
    </dgm:pt>
    <dgm:pt modelId="{20DC942F-0E7D-43C5-BD4A-8A2CA97D984A}" type="pres">
      <dgm:prSet presAssocID="{4557ABE1-5031-45DB-9558-18037E80B518}" presName="hierChild3" presStyleCnt="0"/>
      <dgm:spPr/>
    </dgm:pt>
  </dgm:ptLst>
  <dgm:cxnLst>
    <dgm:cxn modelId="{569485E5-EB94-4E26-B2FF-D82B30E19AFE}" type="presOf" srcId="{3947F3F7-2CD1-490E-9FDC-603B9F66B75A}" destId="{307BA1F2-A780-4604-9569-B260B5A3D1EF}" srcOrd="0" destOrd="0" presId="urn:microsoft.com/office/officeart/2005/8/layout/orgChart1"/>
    <dgm:cxn modelId="{D1760B4D-8960-4F5B-AB75-498BDF7F2308}" type="presOf" srcId="{60D59E84-6F44-4436-8301-280A595C5444}" destId="{0BDEE231-8D06-45B3-8C45-FD9EAE68E720}" srcOrd="0" destOrd="0" presId="urn:microsoft.com/office/officeart/2005/8/layout/orgChart1"/>
    <dgm:cxn modelId="{43B3FCA0-D260-4DD4-A4A0-21EE08647B76}" type="presOf" srcId="{3947F3F7-2CD1-490E-9FDC-603B9F66B75A}" destId="{5DDC05F9-C3A3-4371-BA3D-486D1D3EF511}" srcOrd="1" destOrd="0" presId="urn:microsoft.com/office/officeart/2005/8/layout/orgChart1"/>
    <dgm:cxn modelId="{9B7A1DF9-B227-4D2B-8E04-115C0C7A089E}" type="presOf" srcId="{D76491AA-DEBE-4698-9242-C623C0703505}" destId="{06A9EACF-B158-42F1-9AA8-A095163CF982}" srcOrd="0" destOrd="0" presId="urn:microsoft.com/office/officeart/2005/8/layout/orgChart1"/>
    <dgm:cxn modelId="{0D6136D6-9383-4034-ADDC-D9C2A1B064D5}" type="presOf" srcId="{4557ABE1-5031-45DB-9558-18037E80B518}" destId="{A697909A-14BD-4222-90F1-89F5DB43E646}" srcOrd="1" destOrd="0" presId="urn:microsoft.com/office/officeart/2005/8/layout/orgChart1"/>
    <dgm:cxn modelId="{0D80A416-E2CE-4ECA-A512-3B1FB0C3D494}" srcId="{60D59E84-6F44-4436-8301-280A595C5444}" destId="{4557ABE1-5031-45DB-9558-18037E80B518}" srcOrd="0" destOrd="0" parTransId="{C9E2F8B1-F278-433E-BD1A-445A3E274824}" sibTransId="{8C74CC82-FB96-44A6-B78E-EB2FB43E4910}"/>
    <dgm:cxn modelId="{053D165C-4298-44C0-AE8B-D3E2540284BD}" type="presOf" srcId="{84955437-C1FE-4FB1-A9BE-1408DAC2A91B}" destId="{F7BA2C85-C67A-4B40-B29B-B1EEB88856A7}" srcOrd="0" destOrd="0" presId="urn:microsoft.com/office/officeart/2005/8/layout/orgChart1"/>
    <dgm:cxn modelId="{907C6069-858F-44BA-AF03-9C07B10250E2}" type="presOf" srcId="{84955437-C1FE-4FB1-A9BE-1408DAC2A91B}" destId="{8B3F2202-421D-4EBC-B3F9-853F5065867A}" srcOrd="1" destOrd="0" presId="urn:microsoft.com/office/officeart/2005/8/layout/orgChart1"/>
    <dgm:cxn modelId="{6F23AB62-B0B2-4319-B900-EFC4AE4C7148}" srcId="{4557ABE1-5031-45DB-9558-18037E80B518}" destId="{84955437-C1FE-4FB1-A9BE-1408DAC2A91B}" srcOrd="1" destOrd="0" parTransId="{64834CB5-FABA-478C-89A9-68D79BD0ADE2}" sibTransId="{E3CA8D2B-1B96-431B-BD9D-5F85584181B9}"/>
    <dgm:cxn modelId="{D5D96383-7545-4FAC-9D36-2129F7D669F2}" srcId="{4557ABE1-5031-45DB-9558-18037E80B518}" destId="{3947F3F7-2CD1-490E-9FDC-603B9F66B75A}" srcOrd="0" destOrd="0" parTransId="{D76491AA-DEBE-4698-9242-C623C0703505}" sibTransId="{C27B4A0F-3083-4BA7-85EB-31A72AE2E1FE}"/>
    <dgm:cxn modelId="{2B8C6AA4-8EB2-4D4B-B80A-7400369D8263}" type="presOf" srcId="{64834CB5-FABA-478C-89A9-68D79BD0ADE2}" destId="{66FAFFF1-6761-4274-A042-B66D3CFA2021}" srcOrd="0" destOrd="0" presId="urn:microsoft.com/office/officeart/2005/8/layout/orgChart1"/>
    <dgm:cxn modelId="{C1EE0BBF-9D6A-41F7-AA42-2E8B8425BC84}" type="presOf" srcId="{4557ABE1-5031-45DB-9558-18037E80B518}" destId="{4E63C4A9-E463-4967-8C81-74655BBBC622}" srcOrd="0" destOrd="0" presId="urn:microsoft.com/office/officeart/2005/8/layout/orgChart1"/>
    <dgm:cxn modelId="{F1404FA4-2982-46AF-A855-E78E58E44ACB}" type="presParOf" srcId="{0BDEE231-8D06-45B3-8C45-FD9EAE68E720}" destId="{D96B529E-570D-4E39-B107-4FB2B3DAE9FD}" srcOrd="0" destOrd="0" presId="urn:microsoft.com/office/officeart/2005/8/layout/orgChart1"/>
    <dgm:cxn modelId="{BE04B20E-D179-43FF-88CC-A9DF55A97DC4}" type="presParOf" srcId="{D96B529E-570D-4E39-B107-4FB2B3DAE9FD}" destId="{0955F752-A7EA-40D8-BFFA-17E6864F41AC}" srcOrd="0" destOrd="0" presId="urn:microsoft.com/office/officeart/2005/8/layout/orgChart1"/>
    <dgm:cxn modelId="{03891641-3114-4189-B19F-2F943078E148}" type="presParOf" srcId="{0955F752-A7EA-40D8-BFFA-17E6864F41AC}" destId="{4E63C4A9-E463-4967-8C81-74655BBBC622}" srcOrd="0" destOrd="0" presId="urn:microsoft.com/office/officeart/2005/8/layout/orgChart1"/>
    <dgm:cxn modelId="{D1A310B1-B428-4CC9-AC7A-34AA52F140C9}" type="presParOf" srcId="{0955F752-A7EA-40D8-BFFA-17E6864F41AC}" destId="{A697909A-14BD-4222-90F1-89F5DB43E646}" srcOrd="1" destOrd="0" presId="urn:microsoft.com/office/officeart/2005/8/layout/orgChart1"/>
    <dgm:cxn modelId="{4FAA7173-7C44-4739-BBDB-310B41BA9717}" type="presParOf" srcId="{D96B529E-570D-4E39-B107-4FB2B3DAE9FD}" destId="{0F0908D3-0A04-44AF-B150-B67F901BB864}" srcOrd="1" destOrd="0" presId="urn:microsoft.com/office/officeart/2005/8/layout/orgChart1"/>
    <dgm:cxn modelId="{6ECF2DE7-9165-41FC-B57F-15AD7E77276B}" type="presParOf" srcId="{0F0908D3-0A04-44AF-B150-B67F901BB864}" destId="{06A9EACF-B158-42F1-9AA8-A095163CF982}" srcOrd="0" destOrd="0" presId="urn:microsoft.com/office/officeart/2005/8/layout/orgChart1"/>
    <dgm:cxn modelId="{80D9D5F2-AAB5-4466-8855-D09F4F1C4B50}" type="presParOf" srcId="{0F0908D3-0A04-44AF-B150-B67F901BB864}" destId="{784AFC66-BCEC-4D94-A7B5-0E2CA8BD06F5}" srcOrd="1" destOrd="0" presId="urn:microsoft.com/office/officeart/2005/8/layout/orgChart1"/>
    <dgm:cxn modelId="{CBA022F5-A1F0-4AFD-A30E-4946E475BA29}" type="presParOf" srcId="{784AFC66-BCEC-4D94-A7B5-0E2CA8BD06F5}" destId="{42D55313-A074-4372-8C01-8A5B7C4AFAB0}" srcOrd="0" destOrd="0" presId="urn:microsoft.com/office/officeart/2005/8/layout/orgChart1"/>
    <dgm:cxn modelId="{51A1B320-F649-479F-86DA-B61FA302362A}" type="presParOf" srcId="{42D55313-A074-4372-8C01-8A5B7C4AFAB0}" destId="{307BA1F2-A780-4604-9569-B260B5A3D1EF}" srcOrd="0" destOrd="0" presId="urn:microsoft.com/office/officeart/2005/8/layout/orgChart1"/>
    <dgm:cxn modelId="{6A978BC5-E9AF-499E-B33E-A12046E8B603}" type="presParOf" srcId="{42D55313-A074-4372-8C01-8A5B7C4AFAB0}" destId="{5DDC05F9-C3A3-4371-BA3D-486D1D3EF511}" srcOrd="1" destOrd="0" presId="urn:microsoft.com/office/officeart/2005/8/layout/orgChart1"/>
    <dgm:cxn modelId="{EDD8B669-EE2E-4241-99BF-47581EAD0B02}" type="presParOf" srcId="{784AFC66-BCEC-4D94-A7B5-0E2CA8BD06F5}" destId="{316932AE-B93E-437C-9266-1E3271F47782}" srcOrd="1" destOrd="0" presId="urn:microsoft.com/office/officeart/2005/8/layout/orgChart1"/>
    <dgm:cxn modelId="{66918767-7D25-48EC-A305-669B1A0C7B2A}" type="presParOf" srcId="{784AFC66-BCEC-4D94-A7B5-0E2CA8BD06F5}" destId="{D140CF60-D5F9-4344-A442-53FD66C0AEAA}" srcOrd="2" destOrd="0" presId="urn:microsoft.com/office/officeart/2005/8/layout/orgChart1"/>
    <dgm:cxn modelId="{A7AFC99F-D476-4F3C-83DA-5170E24F7DDB}" type="presParOf" srcId="{0F0908D3-0A04-44AF-B150-B67F901BB864}" destId="{66FAFFF1-6761-4274-A042-B66D3CFA2021}" srcOrd="2" destOrd="0" presId="urn:microsoft.com/office/officeart/2005/8/layout/orgChart1"/>
    <dgm:cxn modelId="{FDCA45D9-E16F-4BFF-90F3-E9118B9180B9}" type="presParOf" srcId="{0F0908D3-0A04-44AF-B150-B67F901BB864}" destId="{C0861DB2-16A4-4233-9566-37439200F860}" srcOrd="3" destOrd="0" presId="urn:microsoft.com/office/officeart/2005/8/layout/orgChart1"/>
    <dgm:cxn modelId="{5E5936D4-7AAF-4FA0-9F6E-9AD6FC6A3E8F}" type="presParOf" srcId="{C0861DB2-16A4-4233-9566-37439200F860}" destId="{B911B87F-4DC7-4977-9934-F490AD671B0B}" srcOrd="0" destOrd="0" presId="urn:microsoft.com/office/officeart/2005/8/layout/orgChart1"/>
    <dgm:cxn modelId="{9DCF37AE-D0C3-43B2-851B-A04CDAB11FE6}" type="presParOf" srcId="{B911B87F-4DC7-4977-9934-F490AD671B0B}" destId="{F7BA2C85-C67A-4B40-B29B-B1EEB88856A7}" srcOrd="0" destOrd="0" presId="urn:microsoft.com/office/officeart/2005/8/layout/orgChart1"/>
    <dgm:cxn modelId="{A26D9AF7-60C9-4FA6-866C-00FE2AEF86BF}" type="presParOf" srcId="{B911B87F-4DC7-4977-9934-F490AD671B0B}" destId="{8B3F2202-421D-4EBC-B3F9-853F5065867A}" srcOrd="1" destOrd="0" presId="urn:microsoft.com/office/officeart/2005/8/layout/orgChart1"/>
    <dgm:cxn modelId="{22529EC0-330D-401E-8679-97DBDC88316D}" type="presParOf" srcId="{C0861DB2-16A4-4233-9566-37439200F860}" destId="{6DB9CEA5-FCE8-4E87-A388-F45CC8BC46C5}" srcOrd="1" destOrd="0" presId="urn:microsoft.com/office/officeart/2005/8/layout/orgChart1"/>
    <dgm:cxn modelId="{4B763C27-FB0C-41B6-930D-C576CDA5FC9E}" type="presParOf" srcId="{C0861DB2-16A4-4233-9566-37439200F860}" destId="{00B6989C-7099-4841-8783-05CC21B0AD24}" srcOrd="2" destOrd="0" presId="urn:microsoft.com/office/officeart/2005/8/layout/orgChart1"/>
    <dgm:cxn modelId="{553EE8D9-13B0-4C32-804C-227F542B175A}" type="presParOf" srcId="{D96B529E-570D-4E39-B107-4FB2B3DAE9FD}" destId="{20DC942F-0E7D-43C5-BD4A-8A2CA97D984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56BA2D-4407-437F-B7CA-85F2B5DE4C8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67EC3CA9-ACC9-4129-926A-DDF5B6817CD9}">
      <dgm:prSet phldrT="[Κείμενο]"/>
      <dgm:spPr>
        <a:xfrm>
          <a:off x="1209881" y="1142217"/>
          <a:ext cx="999712" cy="499856"/>
        </a:xfrm>
        <a:prstGeom prst="rect">
          <a:avLst/>
        </a:prstGeom>
        <a:solidFill>
          <a:srgbClr val="94C6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l-GR" dirty="0" smtClean="0">
              <a:solidFill>
                <a:sysClr val="window" lastClr="FFFFFF"/>
              </a:solidFill>
              <a:latin typeface="Century Gothic"/>
              <a:ea typeface="+mn-ea"/>
              <a:cs typeface="+mn-cs"/>
            </a:rPr>
            <a:t>Τεκμηρίωση</a:t>
          </a:r>
          <a:endParaRPr lang="el-GR" dirty="0">
            <a:solidFill>
              <a:sysClr val="window" lastClr="FFFFFF"/>
            </a:solidFill>
            <a:latin typeface="Century Gothic"/>
            <a:ea typeface="+mn-ea"/>
            <a:cs typeface="+mn-cs"/>
          </a:endParaRPr>
        </a:p>
      </dgm:t>
    </dgm:pt>
    <dgm:pt modelId="{F5898DAB-FFE6-43E7-8358-0CFE1E4AFF91}" type="parTrans" cxnId="{43D2A8E9-8F4D-486E-990D-573A420BEAF2}">
      <dgm:prSet/>
      <dgm:spPr/>
      <dgm:t>
        <a:bodyPr/>
        <a:lstStyle/>
        <a:p>
          <a:endParaRPr lang="el-GR"/>
        </a:p>
      </dgm:t>
    </dgm:pt>
    <dgm:pt modelId="{D8D47BE4-1A4E-49C1-AD63-2817D1036E8C}" type="sibTrans" cxnId="{43D2A8E9-8F4D-486E-990D-573A420BEAF2}">
      <dgm:prSet/>
      <dgm:spPr/>
      <dgm:t>
        <a:bodyPr/>
        <a:lstStyle/>
        <a:p>
          <a:endParaRPr lang="el-GR"/>
        </a:p>
      </dgm:t>
    </dgm:pt>
    <dgm:pt modelId="{CEC27D6F-A2B8-4857-80A5-64A71D5EE239}">
      <dgm:prSet phldrT="[Κείμενο]"/>
      <dgm:spPr>
        <a:xfrm>
          <a:off x="229" y="1852013"/>
          <a:ext cx="999712" cy="499856"/>
        </a:xfrm>
        <a:prstGeom prst="rect">
          <a:avLst/>
        </a:prstGeom>
        <a:solidFill>
          <a:srgbClr val="94C6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l-GR" dirty="0" smtClean="0">
              <a:solidFill>
                <a:sysClr val="window" lastClr="FFFFFF"/>
              </a:solidFill>
              <a:latin typeface="Century Gothic"/>
              <a:ea typeface="+mn-ea"/>
              <a:cs typeface="+mn-cs"/>
            </a:rPr>
            <a:t>Τεκμηρίωση χρήστη</a:t>
          </a:r>
          <a:endParaRPr lang="el-GR" dirty="0">
            <a:solidFill>
              <a:sysClr val="window" lastClr="FFFFFF"/>
            </a:solidFill>
            <a:latin typeface="Century Gothic"/>
            <a:ea typeface="+mn-ea"/>
            <a:cs typeface="+mn-cs"/>
          </a:endParaRPr>
        </a:p>
      </dgm:t>
    </dgm:pt>
    <dgm:pt modelId="{A85E8E64-E01D-42F4-97A0-3E7B98623E32}" type="parTrans" cxnId="{0BD3CEC7-0E95-47A9-9FFD-63A050F37ABB}">
      <dgm:prSet/>
      <dgm:spPr>
        <a:xfrm>
          <a:off x="500085" y="1642073"/>
          <a:ext cx="1209651" cy="209939"/>
        </a:xfrm>
        <a:custGeom>
          <a:avLst/>
          <a:gdLst/>
          <a:ahLst/>
          <a:cxnLst/>
          <a:rect l="0" t="0" r="0" b="0"/>
          <a:pathLst>
            <a:path>
              <a:moveTo>
                <a:pt x="1209651" y="0"/>
              </a:moveTo>
              <a:lnTo>
                <a:pt x="1209651" y="104969"/>
              </a:lnTo>
              <a:lnTo>
                <a:pt x="0" y="104969"/>
              </a:lnTo>
              <a:lnTo>
                <a:pt x="0" y="209939"/>
              </a:lnTo>
            </a:path>
          </a:pathLst>
        </a:custGeom>
        <a:noFill/>
        <a:ln w="15875" cap="flat" cmpd="sng" algn="ctr">
          <a:solidFill>
            <a:srgbClr val="94C600">
              <a:shade val="60000"/>
              <a:hueOff val="0"/>
              <a:satOff val="0"/>
              <a:lumOff val="0"/>
              <a:alphaOff val="0"/>
            </a:srgbClr>
          </a:solidFill>
          <a:prstDash val="solid"/>
        </a:ln>
        <a:effectLst/>
      </dgm:spPr>
      <dgm:t>
        <a:bodyPr/>
        <a:lstStyle/>
        <a:p>
          <a:endParaRPr lang="el-GR"/>
        </a:p>
      </dgm:t>
    </dgm:pt>
    <dgm:pt modelId="{6B85B09D-AD66-48BC-BC67-1416BE2969C2}" type="sibTrans" cxnId="{0BD3CEC7-0E95-47A9-9FFD-63A050F37ABB}">
      <dgm:prSet/>
      <dgm:spPr/>
      <dgm:t>
        <a:bodyPr/>
        <a:lstStyle/>
        <a:p>
          <a:endParaRPr lang="el-GR"/>
        </a:p>
      </dgm:t>
    </dgm:pt>
    <dgm:pt modelId="{57D3037C-03A5-49BA-B9E5-15978F7B80F0}">
      <dgm:prSet phldrT="[Κείμενο]"/>
      <dgm:spPr>
        <a:xfrm>
          <a:off x="1209881" y="1852013"/>
          <a:ext cx="999712" cy="499856"/>
        </a:xfrm>
        <a:prstGeom prst="rect">
          <a:avLst/>
        </a:prstGeom>
        <a:solidFill>
          <a:srgbClr val="94C6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l-GR" dirty="0" smtClean="0">
              <a:solidFill>
                <a:sysClr val="window" lastClr="FFFFFF"/>
              </a:solidFill>
              <a:latin typeface="Century Gothic"/>
              <a:ea typeface="+mn-ea"/>
              <a:cs typeface="+mn-cs"/>
            </a:rPr>
            <a:t>Τεκμηρίωση συστήματος</a:t>
          </a:r>
          <a:endParaRPr lang="el-GR" dirty="0">
            <a:solidFill>
              <a:sysClr val="window" lastClr="FFFFFF"/>
            </a:solidFill>
            <a:latin typeface="Century Gothic"/>
            <a:ea typeface="+mn-ea"/>
            <a:cs typeface="+mn-cs"/>
          </a:endParaRPr>
        </a:p>
      </dgm:t>
    </dgm:pt>
    <dgm:pt modelId="{1AE9E18C-93A4-4AB8-B567-577D738CE325}" type="parTrans" cxnId="{9876E49D-48D8-4A1A-9B7F-C303DE5F544D}">
      <dgm:prSet/>
      <dgm:spPr>
        <a:xfrm>
          <a:off x="1664017" y="1642073"/>
          <a:ext cx="91440" cy="209939"/>
        </a:xfrm>
        <a:custGeom>
          <a:avLst/>
          <a:gdLst/>
          <a:ahLst/>
          <a:cxnLst/>
          <a:rect l="0" t="0" r="0" b="0"/>
          <a:pathLst>
            <a:path>
              <a:moveTo>
                <a:pt x="45720" y="0"/>
              </a:moveTo>
              <a:lnTo>
                <a:pt x="45720" y="209939"/>
              </a:lnTo>
            </a:path>
          </a:pathLst>
        </a:custGeom>
        <a:noFill/>
        <a:ln w="15875" cap="flat" cmpd="sng" algn="ctr">
          <a:solidFill>
            <a:srgbClr val="94C600">
              <a:shade val="60000"/>
              <a:hueOff val="0"/>
              <a:satOff val="0"/>
              <a:lumOff val="0"/>
              <a:alphaOff val="0"/>
            </a:srgbClr>
          </a:solidFill>
          <a:prstDash val="solid"/>
        </a:ln>
        <a:effectLst/>
      </dgm:spPr>
      <dgm:t>
        <a:bodyPr/>
        <a:lstStyle/>
        <a:p>
          <a:endParaRPr lang="el-GR"/>
        </a:p>
      </dgm:t>
    </dgm:pt>
    <dgm:pt modelId="{BB796DC5-C2D0-4CC4-8A4E-F73D61D092D1}" type="sibTrans" cxnId="{9876E49D-48D8-4A1A-9B7F-C303DE5F544D}">
      <dgm:prSet/>
      <dgm:spPr/>
      <dgm:t>
        <a:bodyPr/>
        <a:lstStyle/>
        <a:p>
          <a:endParaRPr lang="el-GR"/>
        </a:p>
      </dgm:t>
    </dgm:pt>
    <dgm:pt modelId="{A2BBF816-F5A2-4529-9830-F78567BF9EB4}">
      <dgm:prSet phldrT="[Κείμενο]"/>
      <dgm:spPr>
        <a:xfrm>
          <a:off x="2419533" y="1852013"/>
          <a:ext cx="999712" cy="499856"/>
        </a:xfrm>
        <a:prstGeom prst="rect">
          <a:avLst/>
        </a:prstGeom>
        <a:solidFill>
          <a:srgbClr val="94C6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l-GR" dirty="0" smtClean="0">
              <a:solidFill>
                <a:sysClr val="window" lastClr="FFFFFF"/>
              </a:solidFill>
              <a:latin typeface="Century Gothic"/>
              <a:ea typeface="+mn-ea"/>
              <a:cs typeface="+mn-cs"/>
            </a:rPr>
            <a:t>Τεχνική τεκμηρίωση</a:t>
          </a:r>
          <a:endParaRPr lang="el-GR" dirty="0">
            <a:solidFill>
              <a:sysClr val="window" lastClr="FFFFFF"/>
            </a:solidFill>
            <a:latin typeface="Century Gothic"/>
            <a:ea typeface="+mn-ea"/>
            <a:cs typeface="+mn-cs"/>
          </a:endParaRPr>
        </a:p>
      </dgm:t>
    </dgm:pt>
    <dgm:pt modelId="{1DD5C556-2858-4EB9-B4C2-4058693A8480}" type="parTrans" cxnId="{2E7CE5C3-9EFE-48CC-918B-D572DD94CDE3}">
      <dgm:prSet/>
      <dgm:spPr>
        <a:xfrm>
          <a:off x="1709737" y="1642073"/>
          <a:ext cx="1209651" cy="209939"/>
        </a:xfrm>
        <a:custGeom>
          <a:avLst/>
          <a:gdLst/>
          <a:ahLst/>
          <a:cxnLst/>
          <a:rect l="0" t="0" r="0" b="0"/>
          <a:pathLst>
            <a:path>
              <a:moveTo>
                <a:pt x="0" y="0"/>
              </a:moveTo>
              <a:lnTo>
                <a:pt x="0" y="104969"/>
              </a:lnTo>
              <a:lnTo>
                <a:pt x="1209651" y="104969"/>
              </a:lnTo>
              <a:lnTo>
                <a:pt x="1209651" y="209939"/>
              </a:lnTo>
            </a:path>
          </a:pathLst>
        </a:custGeom>
        <a:noFill/>
        <a:ln w="15875" cap="flat" cmpd="sng" algn="ctr">
          <a:solidFill>
            <a:srgbClr val="94C600">
              <a:shade val="60000"/>
              <a:hueOff val="0"/>
              <a:satOff val="0"/>
              <a:lumOff val="0"/>
              <a:alphaOff val="0"/>
            </a:srgbClr>
          </a:solidFill>
          <a:prstDash val="solid"/>
        </a:ln>
        <a:effectLst/>
      </dgm:spPr>
      <dgm:t>
        <a:bodyPr/>
        <a:lstStyle/>
        <a:p>
          <a:endParaRPr lang="el-GR"/>
        </a:p>
      </dgm:t>
    </dgm:pt>
    <dgm:pt modelId="{148A53C0-F316-41F5-BD9C-D58C1EE8D116}" type="sibTrans" cxnId="{2E7CE5C3-9EFE-48CC-918B-D572DD94CDE3}">
      <dgm:prSet/>
      <dgm:spPr/>
      <dgm:t>
        <a:bodyPr/>
        <a:lstStyle/>
        <a:p>
          <a:endParaRPr lang="el-GR"/>
        </a:p>
      </dgm:t>
    </dgm:pt>
    <dgm:pt modelId="{9E754456-1649-42EA-80FA-2B296ADE0953}" type="pres">
      <dgm:prSet presAssocID="{7F56BA2D-4407-437F-B7CA-85F2B5DE4C87}" presName="hierChild1" presStyleCnt="0">
        <dgm:presLayoutVars>
          <dgm:orgChart val="1"/>
          <dgm:chPref val="1"/>
          <dgm:dir/>
          <dgm:animOne val="branch"/>
          <dgm:animLvl val="lvl"/>
          <dgm:resizeHandles/>
        </dgm:presLayoutVars>
      </dgm:prSet>
      <dgm:spPr/>
      <dgm:t>
        <a:bodyPr/>
        <a:lstStyle/>
        <a:p>
          <a:endParaRPr lang="el-GR"/>
        </a:p>
      </dgm:t>
    </dgm:pt>
    <dgm:pt modelId="{B71F3A57-301C-4178-A0BB-6DCBD524FC19}" type="pres">
      <dgm:prSet presAssocID="{67EC3CA9-ACC9-4129-926A-DDF5B6817CD9}" presName="hierRoot1" presStyleCnt="0">
        <dgm:presLayoutVars>
          <dgm:hierBranch val="init"/>
        </dgm:presLayoutVars>
      </dgm:prSet>
      <dgm:spPr/>
    </dgm:pt>
    <dgm:pt modelId="{8C58BA04-0B47-4DF6-8EB1-B454DEC93B93}" type="pres">
      <dgm:prSet presAssocID="{67EC3CA9-ACC9-4129-926A-DDF5B6817CD9}" presName="rootComposite1" presStyleCnt="0"/>
      <dgm:spPr/>
    </dgm:pt>
    <dgm:pt modelId="{E9586BC1-CCD3-4905-9238-FC17B6A4D39A}" type="pres">
      <dgm:prSet presAssocID="{67EC3CA9-ACC9-4129-926A-DDF5B6817CD9}" presName="rootText1" presStyleLbl="node0" presStyleIdx="0" presStyleCnt="1">
        <dgm:presLayoutVars>
          <dgm:chPref val="3"/>
        </dgm:presLayoutVars>
      </dgm:prSet>
      <dgm:spPr/>
      <dgm:t>
        <a:bodyPr/>
        <a:lstStyle/>
        <a:p>
          <a:endParaRPr lang="el-GR"/>
        </a:p>
      </dgm:t>
    </dgm:pt>
    <dgm:pt modelId="{859ABDDC-0697-4FAC-8E97-8DDB51E0B14A}" type="pres">
      <dgm:prSet presAssocID="{67EC3CA9-ACC9-4129-926A-DDF5B6817CD9}" presName="rootConnector1" presStyleLbl="node1" presStyleIdx="0" presStyleCnt="0"/>
      <dgm:spPr/>
      <dgm:t>
        <a:bodyPr/>
        <a:lstStyle/>
        <a:p>
          <a:endParaRPr lang="el-GR"/>
        </a:p>
      </dgm:t>
    </dgm:pt>
    <dgm:pt modelId="{617EF2A1-DAB7-4444-A10E-2F8AB352F151}" type="pres">
      <dgm:prSet presAssocID="{67EC3CA9-ACC9-4129-926A-DDF5B6817CD9}" presName="hierChild2" presStyleCnt="0"/>
      <dgm:spPr/>
    </dgm:pt>
    <dgm:pt modelId="{C0400828-C782-452E-90EB-3E1B2B2CE225}" type="pres">
      <dgm:prSet presAssocID="{A85E8E64-E01D-42F4-97A0-3E7B98623E32}" presName="Name37" presStyleLbl="parChTrans1D2" presStyleIdx="0" presStyleCnt="3"/>
      <dgm:spPr/>
      <dgm:t>
        <a:bodyPr/>
        <a:lstStyle/>
        <a:p>
          <a:endParaRPr lang="el-GR"/>
        </a:p>
      </dgm:t>
    </dgm:pt>
    <dgm:pt modelId="{58A9B8A2-390F-44AA-AA2F-D7687026A55E}" type="pres">
      <dgm:prSet presAssocID="{CEC27D6F-A2B8-4857-80A5-64A71D5EE239}" presName="hierRoot2" presStyleCnt="0">
        <dgm:presLayoutVars>
          <dgm:hierBranch val="init"/>
        </dgm:presLayoutVars>
      </dgm:prSet>
      <dgm:spPr/>
    </dgm:pt>
    <dgm:pt modelId="{15BDC37C-3698-4B4A-A627-2AF7A1FDFAB3}" type="pres">
      <dgm:prSet presAssocID="{CEC27D6F-A2B8-4857-80A5-64A71D5EE239}" presName="rootComposite" presStyleCnt="0"/>
      <dgm:spPr/>
    </dgm:pt>
    <dgm:pt modelId="{B6D027AE-48AD-45DA-ACEE-113E3A74D205}" type="pres">
      <dgm:prSet presAssocID="{CEC27D6F-A2B8-4857-80A5-64A71D5EE239}" presName="rootText" presStyleLbl="node2" presStyleIdx="0" presStyleCnt="3">
        <dgm:presLayoutVars>
          <dgm:chPref val="3"/>
        </dgm:presLayoutVars>
      </dgm:prSet>
      <dgm:spPr/>
      <dgm:t>
        <a:bodyPr/>
        <a:lstStyle/>
        <a:p>
          <a:endParaRPr lang="el-GR"/>
        </a:p>
      </dgm:t>
    </dgm:pt>
    <dgm:pt modelId="{77A806E6-E6A6-4FEB-B191-B67D5A14919E}" type="pres">
      <dgm:prSet presAssocID="{CEC27D6F-A2B8-4857-80A5-64A71D5EE239}" presName="rootConnector" presStyleLbl="node2" presStyleIdx="0" presStyleCnt="3"/>
      <dgm:spPr/>
      <dgm:t>
        <a:bodyPr/>
        <a:lstStyle/>
        <a:p>
          <a:endParaRPr lang="el-GR"/>
        </a:p>
      </dgm:t>
    </dgm:pt>
    <dgm:pt modelId="{D0D58E7B-CD52-4237-B67D-7C34336EC495}" type="pres">
      <dgm:prSet presAssocID="{CEC27D6F-A2B8-4857-80A5-64A71D5EE239}" presName="hierChild4" presStyleCnt="0"/>
      <dgm:spPr/>
    </dgm:pt>
    <dgm:pt modelId="{C7F04D12-2560-4720-AF61-BA1C420DE024}" type="pres">
      <dgm:prSet presAssocID="{CEC27D6F-A2B8-4857-80A5-64A71D5EE239}" presName="hierChild5" presStyleCnt="0"/>
      <dgm:spPr/>
    </dgm:pt>
    <dgm:pt modelId="{1652E80D-6CB4-4A0B-BAC8-90260C87A175}" type="pres">
      <dgm:prSet presAssocID="{1AE9E18C-93A4-4AB8-B567-577D738CE325}" presName="Name37" presStyleLbl="parChTrans1D2" presStyleIdx="1" presStyleCnt="3"/>
      <dgm:spPr/>
      <dgm:t>
        <a:bodyPr/>
        <a:lstStyle/>
        <a:p>
          <a:endParaRPr lang="el-GR"/>
        </a:p>
      </dgm:t>
    </dgm:pt>
    <dgm:pt modelId="{4A5019E0-628E-498E-9422-408C93085F88}" type="pres">
      <dgm:prSet presAssocID="{57D3037C-03A5-49BA-B9E5-15978F7B80F0}" presName="hierRoot2" presStyleCnt="0">
        <dgm:presLayoutVars>
          <dgm:hierBranch val="init"/>
        </dgm:presLayoutVars>
      </dgm:prSet>
      <dgm:spPr/>
    </dgm:pt>
    <dgm:pt modelId="{E173F825-317C-4147-812A-963AD9269631}" type="pres">
      <dgm:prSet presAssocID="{57D3037C-03A5-49BA-B9E5-15978F7B80F0}" presName="rootComposite" presStyleCnt="0"/>
      <dgm:spPr/>
    </dgm:pt>
    <dgm:pt modelId="{F9CD11C5-DCDD-40F4-8A44-D3BB81603FC6}" type="pres">
      <dgm:prSet presAssocID="{57D3037C-03A5-49BA-B9E5-15978F7B80F0}" presName="rootText" presStyleLbl="node2" presStyleIdx="1" presStyleCnt="3">
        <dgm:presLayoutVars>
          <dgm:chPref val="3"/>
        </dgm:presLayoutVars>
      </dgm:prSet>
      <dgm:spPr/>
      <dgm:t>
        <a:bodyPr/>
        <a:lstStyle/>
        <a:p>
          <a:endParaRPr lang="el-GR"/>
        </a:p>
      </dgm:t>
    </dgm:pt>
    <dgm:pt modelId="{5ED7FCC0-46C7-4FE7-AC1B-F39821B7A504}" type="pres">
      <dgm:prSet presAssocID="{57D3037C-03A5-49BA-B9E5-15978F7B80F0}" presName="rootConnector" presStyleLbl="node2" presStyleIdx="1" presStyleCnt="3"/>
      <dgm:spPr/>
      <dgm:t>
        <a:bodyPr/>
        <a:lstStyle/>
        <a:p>
          <a:endParaRPr lang="el-GR"/>
        </a:p>
      </dgm:t>
    </dgm:pt>
    <dgm:pt modelId="{C5908637-1B51-4F76-AAFB-63775DDA6A71}" type="pres">
      <dgm:prSet presAssocID="{57D3037C-03A5-49BA-B9E5-15978F7B80F0}" presName="hierChild4" presStyleCnt="0"/>
      <dgm:spPr/>
    </dgm:pt>
    <dgm:pt modelId="{EC600D25-4390-4F1F-9EED-ECAB58EFA0E0}" type="pres">
      <dgm:prSet presAssocID="{57D3037C-03A5-49BA-B9E5-15978F7B80F0}" presName="hierChild5" presStyleCnt="0"/>
      <dgm:spPr/>
    </dgm:pt>
    <dgm:pt modelId="{08AB8A39-7649-4B9E-AD03-911A8D7C7FE8}" type="pres">
      <dgm:prSet presAssocID="{1DD5C556-2858-4EB9-B4C2-4058693A8480}" presName="Name37" presStyleLbl="parChTrans1D2" presStyleIdx="2" presStyleCnt="3"/>
      <dgm:spPr/>
      <dgm:t>
        <a:bodyPr/>
        <a:lstStyle/>
        <a:p>
          <a:endParaRPr lang="el-GR"/>
        </a:p>
      </dgm:t>
    </dgm:pt>
    <dgm:pt modelId="{EDAEEBF2-EFF9-433D-8E96-64177BAD045B}" type="pres">
      <dgm:prSet presAssocID="{A2BBF816-F5A2-4529-9830-F78567BF9EB4}" presName="hierRoot2" presStyleCnt="0">
        <dgm:presLayoutVars>
          <dgm:hierBranch val="init"/>
        </dgm:presLayoutVars>
      </dgm:prSet>
      <dgm:spPr/>
    </dgm:pt>
    <dgm:pt modelId="{F7189BEA-72DE-4DCB-B9D3-1BBF967DE09F}" type="pres">
      <dgm:prSet presAssocID="{A2BBF816-F5A2-4529-9830-F78567BF9EB4}" presName="rootComposite" presStyleCnt="0"/>
      <dgm:spPr/>
    </dgm:pt>
    <dgm:pt modelId="{F2B646D1-840B-46E2-B5E7-09F7B949F49B}" type="pres">
      <dgm:prSet presAssocID="{A2BBF816-F5A2-4529-9830-F78567BF9EB4}" presName="rootText" presStyleLbl="node2" presStyleIdx="2" presStyleCnt="3">
        <dgm:presLayoutVars>
          <dgm:chPref val="3"/>
        </dgm:presLayoutVars>
      </dgm:prSet>
      <dgm:spPr/>
      <dgm:t>
        <a:bodyPr/>
        <a:lstStyle/>
        <a:p>
          <a:endParaRPr lang="el-GR"/>
        </a:p>
      </dgm:t>
    </dgm:pt>
    <dgm:pt modelId="{4EBD0419-F92D-42F9-924A-341E98C1F10B}" type="pres">
      <dgm:prSet presAssocID="{A2BBF816-F5A2-4529-9830-F78567BF9EB4}" presName="rootConnector" presStyleLbl="node2" presStyleIdx="2" presStyleCnt="3"/>
      <dgm:spPr/>
      <dgm:t>
        <a:bodyPr/>
        <a:lstStyle/>
        <a:p>
          <a:endParaRPr lang="el-GR"/>
        </a:p>
      </dgm:t>
    </dgm:pt>
    <dgm:pt modelId="{E85F00D7-5345-477C-9918-9E671C621E1C}" type="pres">
      <dgm:prSet presAssocID="{A2BBF816-F5A2-4529-9830-F78567BF9EB4}" presName="hierChild4" presStyleCnt="0"/>
      <dgm:spPr/>
    </dgm:pt>
    <dgm:pt modelId="{319746A2-C79A-4A35-9537-648F35879305}" type="pres">
      <dgm:prSet presAssocID="{A2BBF816-F5A2-4529-9830-F78567BF9EB4}" presName="hierChild5" presStyleCnt="0"/>
      <dgm:spPr/>
    </dgm:pt>
    <dgm:pt modelId="{DD2C0DEE-F450-43EA-8E2D-4D4C295A237C}" type="pres">
      <dgm:prSet presAssocID="{67EC3CA9-ACC9-4129-926A-DDF5B6817CD9}" presName="hierChild3" presStyleCnt="0"/>
      <dgm:spPr/>
    </dgm:pt>
  </dgm:ptLst>
  <dgm:cxnLst>
    <dgm:cxn modelId="{2E7CE5C3-9EFE-48CC-918B-D572DD94CDE3}" srcId="{67EC3CA9-ACC9-4129-926A-DDF5B6817CD9}" destId="{A2BBF816-F5A2-4529-9830-F78567BF9EB4}" srcOrd="2" destOrd="0" parTransId="{1DD5C556-2858-4EB9-B4C2-4058693A8480}" sibTransId="{148A53C0-F316-41F5-BD9C-D58C1EE8D116}"/>
    <dgm:cxn modelId="{56E3013A-2198-4779-AA51-9869C0296CFA}" type="presOf" srcId="{CEC27D6F-A2B8-4857-80A5-64A71D5EE239}" destId="{B6D027AE-48AD-45DA-ACEE-113E3A74D205}" srcOrd="0" destOrd="0" presId="urn:microsoft.com/office/officeart/2005/8/layout/orgChart1"/>
    <dgm:cxn modelId="{90C78C7A-880B-4A09-951B-8A0C76E9E651}" type="presOf" srcId="{67EC3CA9-ACC9-4129-926A-DDF5B6817CD9}" destId="{859ABDDC-0697-4FAC-8E97-8DDB51E0B14A}" srcOrd="1" destOrd="0" presId="urn:microsoft.com/office/officeart/2005/8/layout/orgChart1"/>
    <dgm:cxn modelId="{43D2A8E9-8F4D-486E-990D-573A420BEAF2}" srcId="{7F56BA2D-4407-437F-B7CA-85F2B5DE4C87}" destId="{67EC3CA9-ACC9-4129-926A-DDF5B6817CD9}" srcOrd="0" destOrd="0" parTransId="{F5898DAB-FFE6-43E7-8358-0CFE1E4AFF91}" sibTransId="{D8D47BE4-1A4E-49C1-AD63-2817D1036E8C}"/>
    <dgm:cxn modelId="{9876E49D-48D8-4A1A-9B7F-C303DE5F544D}" srcId="{67EC3CA9-ACC9-4129-926A-DDF5B6817CD9}" destId="{57D3037C-03A5-49BA-B9E5-15978F7B80F0}" srcOrd="1" destOrd="0" parTransId="{1AE9E18C-93A4-4AB8-B567-577D738CE325}" sibTransId="{BB796DC5-C2D0-4CC4-8A4E-F73D61D092D1}"/>
    <dgm:cxn modelId="{0BD3CEC7-0E95-47A9-9FFD-63A050F37ABB}" srcId="{67EC3CA9-ACC9-4129-926A-DDF5B6817CD9}" destId="{CEC27D6F-A2B8-4857-80A5-64A71D5EE239}" srcOrd="0" destOrd="0" parTransId="{A85E8E64-E01D-42F4-97A0-3E7B98623E32}" sibTransId="{6B85B09D-AD66-48BC-BC67-1416BE2969C2}"/>
    <dgm:cxn modelId="{88D4A9EF-E55F-43FB-8A4F-C1E27FDC22BE}" type="presOf" srcId="{1AE9E18C-93A4-4AB8-B567-577D738CE325}" destId="{1652E80D-6CB4-4A0B-BAC8-90260C87A175}" srcOrd="0" destOrd="0" presId="urn:microsoft.com/office/officeart/2005/8/layout/orgChart1"/>
    <dgm:cxn modelId="{A03D698C-4551-49BD-8600-8DB770A23F2F}" type="presOf" srcId="{A2BBF816-F5A2-4529-9830-F78567BF9EB4}" destId="{4EBD0419-F92D-42F9-924A-341E98C1F10B}" srcOrd="1" destOrd="0" presId="urn:microsoft.com/office/officeart/2005/8/layout/orgChart1"/>
    <dgm:cxn modelId="{6C91BCDE-D26E-490F-9C40-A06867D3ED94}" type="presOf" srcId="{A2BBF816-F5A2-4529-9830-F78567BF9EB4}" destId="{F2B646D1-840B-46E2-B5E7-09F7B949F49B}" srcOrd="0" destOrd="0" presId="urn:microsoft.com/office/officeart/2005/8/layout/orgChart1"/>
    <dgm:cxn modelId="{5E498E26-3897-405F-8F9E-C74E70DAD91A}" type="presOf" srcId="{CEC27D6F-A2B8-4857-80A5-64A71D5EE239}" destId="{77A806E6-E6A6-4FEB-B191-B67D5A14919E}" srcOrd="1" destOrd="0" presId="urn:microsoft.com/office/officeart/2005/8/layout/orgChart1"/>
    <dgm:cxn modelId="{1B3F926B-A746-4CE0-9D44-7FAEEEC89285}" type="presOf" srcId="{57D3037C-03A5-49BA-B9E5-15978F7B80F0}" destId="{5ED7FCC0-46C7-4FE7-AC1B-F39821B7A504}" srcOrd="1" destOrd="0" presId="urn:microsoft.com/office/officeart/2005/8/layout/orgChart1"/>
    <dgm:cxn modelId="{76CB6CE5-B736-4D71-A291-0F05C6B97E92}" type="presOf" srcId="{A85E8E64-E01D-42F4-97A0-3E7B98623E32}" destId="{C0400828-C782-452E-90EB-3E1B2B2CE225}" srcOrd="0" destOrd="0" presId="urn:microsoft.com/office/officeart/2005/8/layout/orgChart1"/>
    <dgm:cxn modelId="{3C3A9A0F-B1F5-4F74-A351-0A224D9C7B09}" type="presOf" srcId="{1DD5C556-2858-4EB9-B4C2-4058693A8480}" destId="{08AB8A39-7649-4B9E-AD03-911A8D7C7FE8}" srcOrd="0" destOrd="0" presId="urn:microsoft.com/office/officeart/2005/8/layout/orgChart1"/>
    <dgm:cxn modelId="{A5B77979-039A-4C1A-9075-3ABAF5CE1B41}" type="presOf" srcId="{57D3037C-03A5-49BA-B9E5-15978F7B80F0}" destId="{F9CD11C5-DCDD-40F4-8A44-D3BB81603FC6}" srcOrd="0" destOrd="0" presId="urn:microsoft.com/office/officeart/2005/8/layout/orgChart1"/>
    <dgm:cxn modelId="{F9D751E7-D89C-4465-8A99-8F641DE15721}" type="presOf" srcId="{7F56BA2D-4407-437F-B7CA-85F2B5DE4C87}" destId="{9E754456-1649-42EA-80FA-2B296ADE0953}" srcOrd="0" destOrd="0" presId="urn:microsoft.com/office/officeart/2005/8/layout/orgChart1"/>
    <dgm:cxn modelId="{6F236565-0729-4B5C-B627-B0655683D648}" type="presOf" srcId="{67EC3CA9-ACC9-4129-926A-DDF5B6817CD9}" destId="{E9586BC1-CCD3-4905-9238-FC17B6A4D39A}" srcOrd="0" destOrd="0" presId="urn:microsoft.com/office/officeart/2005/8/layout/orgChart1"/>
    <dgm:cxn modelId="{22F880E1-8231-422B-A32B-75B9FA6FFAE7}" type="presParOf" srcId="{9E754456-1649-42EA-80FA-2B296ADE0953}" destId="{B71F3A57-301C-4178-A0BB-6DCBD524FC19}" srcOrd="0" destOrd="0" presId="urn:microsoft.com/office/officeart/2005/8/layout/orgChart1"/>
    <dgm:cxn modelId="{E5BF20E0-60D7-4D91-995B-A81737D71689}" type="presParOf" srcId="{B71F3A57-301C-4178-A0BB-6DCBD524FC19}" destId="{8C58BA04-0B47-4DF6-8EB1-B454DEC93B93}" srcOrd="0" destOrd="0" presId="urn:microsoft.com/office/officeart/2005/8/layout/orgChart1"/>
    <dgm:cxn modelId="{8D50A70F-8515-490F-8202-77256E17A8B8}" type="presParOf" srcId="{8C58BA04-0B47-4DF6-8EB1-B454DEC93B93}" destId="{E9586BC1-CCD3-4905-9238-FC17B6A4D39A}" srcOrd="0" destOrd="0" presId="urn:microsoft.com/office/officeart/2005/8/layout/orgChart1"/>
    <dgm:cxn modelId="{F51E318D-CC8B-4FFC-B60F-944A9FC2E255}" type="presParOf" srcId="{8C58BA04-0B47-4DF6-8EB1-B454DEC93B93}" destId="{859ABDDC-0697-4FAC-8E97-8DDB51E0B14A}" srcOrd="1" destOrd="0" presId="urn:microsoft.com/office/officeart/2005/8/layout/orgChart1"/>
    <dgm:cxn modelId="{4A08508A-22D2-4262-8FB0-B3C5A2B9A1F9}" type="presParOf" srcId="{B71F3A57-301C-4178-A0BB-6DCBD524FC19}" destId="{617EF2A1-DAB7-4444-A10E-2F8AB352F151}" srcOrd="1" destOrd="0" presId="urn:microsoft.com/office/officeart/2005/8/layout/orgChart1"/>
    <dgm:cxn modelId="{DB291926-AC90-4E2D-A181-01086CB7519F}" type="presParOf" srcId="{617EF2A1-DAB7-4444-A10E-2F8AB352F151}" destId="{C0400828-C782-452E-90EB-3E1B2B2CE225}" srcOrd="0" destOrd="0" presId="urn:microsoft.com/office/officeart/2005/8/layout/orgChart1"/>
    <dgm:cxn modelId="{286B323C-4B63-4F28-A07E-DFE63A8F3677}" type="presParOf" srcId="{617EF2A1-DAB7-4444-A10E-2F8AB352F151}" destId="{58A9B8A2-390F-44AA-AA2F-D7687026A55E}" srcOrd="1" destOrd="0" presId="urn:microsoft.com/office/officeart/2005/8/layout/orgChart1"/>
    <dgm:cxn modelId="{EF0AF991-5CB8-42F8-A4F3-34A99EB6CCF1}" type="presParOf" srcId="{58A9B8A2-390F-44AA-AA2F-D7687026A55E}" destId="{15BDC37C-3698-4B4A-A627-2AF7A1FDFAB3}" srcOrd="0" destOrd="0" presId="urn:microsoft.com/office/officeart/2005/8/layout/orgChart1"/>
    <dgm:cxn modelId="{020D3A28-BBED-40A8-9D21-384C9100B31F}" type="presParOf" srcId="{15BDC37C-3698-4B4A-A627-2AF7A1FDFAB3}" destId="{B6D027AE-48AD-45DA-ACEE-113E3A74D205}" srcOrd="0" destOrd="0" presId="urn:microsoft.com/office/officeart/2005/8/layout/orgChart1"/>
    <dgm:cxn modelId="{CBF68787-AB9C-43B6-BD0B-B450D7C279F8}" type="presParOf" srcId="{15BDC37C-3698-4B4A-A627-2AF7A1FDFAB3}" destId="{77A806E6-E6A6-4FEB-B191-B67D5A14919E}" srcOrd="1" destOrd="0" presId="urn:microsoft.com/office/officeart/2005/8/layout/orgChart1"/>
    <dgm:cxn modelId="{8D4C5524-DDB0-4E60-A425-8852017271EB}" type="presParOf" srcId="{58A9B8A2-390F-44AA-AA2F-D7687026A55E}" destId="{D0D58E7B-CD52-4237-B67D-7C34336EC495}" srcOrd="1" destOrd="0" presId="urn:microsoft.com/office/officeart/2005/8/layout/orgChart1"/>
    <dgm:cxn modelId="{FE08272A-6548-4A42-8F65-C8A032D2279F}" type="presParOf" srcId="{58A9B8A2-390F-44AA-AA2F-D7687026A55E}" destId="{C7F04D12-2560-4720-AF61-BA1C420DE024}" srcOrd="2" destOrd="0" presId="urn:microsoft.com/office/officeart/2005/8/layout/orgChart1"/>
    <dgm:cxn modelId="{0A876FE4-7C9D-480D-B609-72E398645B96}" type="presParOf" srcId="{617EF2A1-DAB7-4444-A10E-2F8AB352F151}" destId="{1652E80D-6CB4-4A0B-BAC8-90260C87A175}" srcOrd="2" destOrd="0" presId="urn:microsoft.com/office/officeart/2005/8/layout/orgChart1"/>
    <dgm:cxn modelId="{AA76433B-B80E-4F21-AF16-B90290CC0763}" type="presParOf" srcId="{617EF2A1-DAB7-4444-A10E-2F8AB352F151}" destId="{4A5019E0-628E-498E-9422-408C93085F88}" srcOrd="3" destOrd="0" presId="urn:microsoft.com/office/officeart/2005/8/layout/orgChart1"/>
    <dgm:cxn modelId="{F7699106-3544-4972-96E4-08309FFA8E30}" type="presParOf" srcId="{4A5019E0-628E-498E-9422-408C93085F88}" destId="{E173F825-317C-4147-812A-963AD9269631}" srcOrd="0" destOrd="0" presId="urn:microsoft.com/office/officeart/2005/8/layout/orgChart1"/>
    <dgm:cxn modelId="{8F941E05-14B7-4407-9E67-48E3A3125AAF}" type="presParOf" srcId="{E173F825-317C-4147-812A-963AD9269631}" destId="{F9CD11C5-DCDD-40F4-8A44-D3BB81603FC6}" srcOrd="0" destOrd="0" presId="urn:microsoft.com/office/officeart/2005/8/layout/orgChart1"/>
    <dgm:cxn modelId="{5EDBFF34-3106-4D0F-B824-18847131F8B2}" type="presParOf" srcId="{E173F825-317C-4147-812A-963AD9269631}" destId="{5ED7FCC0-46C7-4FE7-AC1B-F39821B7A504}" srcOrd="1" destOrd="0" presId="urn:microsoft.com/office/officeart/2005/8/layout/orgChart1"/>
    <dgm:cxn modelId="{88C8C7EF-B907-4FBD-96FD-C8258647BA25}" type="presParOf" srcId="{4A5019E0-628E-498E-9422-408C93085F88}" destId="{C5908637-1B51-4F76-AAFB-63775DDA6A71}" srcOrd="1" destOrd="0" presId="urn:microsoft.com/office/officeart/2005/8/layout/orgChart1"/>
    <dgm:cxn modelId="{52F2F4DE-6C5A-4969-A21E-A96E2390163D}" type="presParOf" srcId="{4A5019E0-628E-498E-9422-408C93085F88}" destId="{EC600D25-4390-4F1F-9EED-ECAB58EFA0E0}" srcOrd="2" destOrd="0" presId="urn:microsoft.com/office/officeart/2005/8/layout/orgChart1"/>
    <dgm:cxn modelId="{76404D1C-669B-4109-BBEF-B3B164BE9AD0}" type="presParOf" srcId="{617EF2A1-DAB7-4444-A10E-2F8AB352F151}" destId="{08AB8A39-7649-4B9E-AD03-911A8D7C7FE8}" srcOrd="4" destOrd="0" presId="urn:microsoft.com/office/officeart/2005/8/layout/orgChart1"/>
    <dgm:cxn modelId="{A2BDA034-8CCC-4339-98F4-F4B757AB0FB0}" type="presParOf" srcId="{617EF2A1-DAB7-4444-A10E-2F8AB352F151}" destId="{EDAEEBF2-EFF9-433D-8E96-64177BAD045B}" srcOrd="5" destOrd="0" presId="urn:microsoft.com/office/officeart/2005/8/layout/orgChart1"/>
    <dgm:cxn modelId="{FA17EA7D-6144-4F52-BF7B-9FAC885C8AD9}" type="presParOf" srcId="{EDAEEBF2-EFF9-433D-8E96-64177BAD045B}" destId="{F7189BEA-72DE-4DCB-B9D3-1BBF967DE09F}" srcOrd="0" destOrd="0" presId="urn:microsoft.com/office/officeart/2005/8/layout/orgChart1"/>
    <dgm:cxn modelId="{43647516-C500-4151-9F7A-69FE4EA1E442}" type="presParOf" srcId="{F7189BEA-72DE-4DCB-B9D3-1BBF967DE09F}" destId="{F2B646D1-840B-46E2-B5E7-09F7B949F49B}" srcOrd="0" destOrd="0" presId="urn:microsoft.com/office/officeart/2005/8/layout/orgChart1"/>
    <dgm:cxn modelId="{E08C463D-8242-4B14-A10B-E5C7AF3265B0}" type="presParOf" srcId="{F7189BEA-72DE-4DCB-B9D3-1BBF967DE09F}" destId="{4EBD0419-F92D-42F9-924A-341E98C1F10B}" srcOrd="1" destOrd="0" presId="urn:microsoft.com/office/officeart/2005/8/layout/orgChart1"/>
    <dgm:cxn modelId="{A8E71F81-D6D0-4116-BD7E-91F9F303A182}" type="presParOf" srcId="{EDAEEBF2-EFF9-433D-8E96-64177BAD045B}" destId="{E85F00D7-5345-477C-9918-9E671C621E1C}" srcOrd="1" destOrd="0" presId="urn:microsoft.com/office/officeart/2005/8/layout/orgChart1"/>
    <dgm:cxn modelId="{DDED1A17-7E8A-4E09-84A1-A1E6EB7C5740}" type="presParOf" srcId="{EDAEEBF2-EFF9-433D-8E96-64177BAD045B}" destId="{319746A2-C79A-4A35-9537-648F35879305}" srcOrd="2" destOrd="0" presId="urn:microsoft.com/office/officeart/2005/8/layout/orgChart1"/>
    <dgm:cxn modelId="{90975469-C67B-4FD6-BED5-55F3DAC0671A}" type="presParOf" srcId="{B71F3A57-301C-4178-A0BB-6DCBD524FC19}" destId="{DD2C0DEE-F450-43EA-8E2D-4D4C295A237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23/09/2015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23/9/2015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10</a:t>
            </a:fld>
            <a:endParaRPr lang="el-GR"/>
          </a:p>
        </p:txBody>
      </p:sp>
    </p:spTree>
    <p:extLst>
      <p:ext uri="{BB962C8B-B14F-4D97-AF65-F5344CB8AC3E}">
        <p14:creationId xmlns:p14="http://schemas.microsoft.com/office/powerpoint/2010/main" val="1324502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11</a:t>
            </a:fld>
            <a:endParaRPr lang="el-GR"/>
          </a:p>
        </p:txBody>
      </p:sp>
    </p:spTree>
    <p:extLst>
      <p:ext uri="{BB962C8B-B14F-4D97-AF65-F5344CB8AC3E}">
        <p14:creationId xmlns:p14="http://schemas.microsoft.com/office/powerpoint/2010/main" val="2896194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12</a:t>
            </a:fld>
            <a:endParaRPr lang="el-GR"/>
          </a:p>
        </p:txBody>
      </p:sp>
    </p:spTree>
    <p:extLst>
      <p:ext uri="{BB962C8B-B14F-4D97-AF65-F5344CB8AC3E}">
        <p14:creationId xmlns:p14="http://schemas.microsoft.com/office/powerpoint/2010/main" val="2612631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13</a:t>
            </a:fld>
            <a:endParaRPr lang="el-GR"/>
          </a:p>
        </p:txBody>
      </p:sp>
    </p:spTree>
    <p:extLst>
      <p:ext uri="{BB962C8B-B14F-4D97-AF65-F5344CB8AC3E}">
        <p14:creationId xmlns:p14="http://schemas.microsoft.com/office/powerpoint/2010/main" val="1238789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14</a:t>
            </a:fld>
            <a:endParaRPr lang="el-GR"/>
          </a:p>
        </p:txBody>
      </p:sp>
    </p:spTree>
    <p:extLst>
      <p:ext uri="{BB962C8B-B14F-4D97-AF65-F5344CB8AC3E}">
        <p14:creationId xmlns:p14="http://schemas.microsoft.com/office/powerpoint/2010/main" val="1666865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15</a:t>
            </a:fld>
            <a:endParaRPr lang="el-GR"/>
          </a:p>
        </p:txBody>
      </p:sp>
    </p:spTree>
    <p:extLst>
      <p:ext uri="{BB962C8B-B14F-4D97-AF65-F5344CB8AC3E}">
        <p14:creationId xmlns:p14="http://schemas.microsoft.com/office/powerpoint/2010/main" val="262847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16</a:t>
            </a:fld>
            <a:endParaRPr lang="el-GR"/>
          </a:p>
        </p:txBody>
      </p:sp>
    </p:spTree>
    <p:extLst>
      <p:ext uri="{BB962C8B-B14F-4D97-AF65-F5344CB8AC3E}">
        <p14:creationId xmlns:p14="http://schemas.microsoft.com/office/powerpoint/2010/main" val="334005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17</a:t>
            </a:fld>
            <a:endParaRPr lang="el-GR"/>
          </a:p>
        </p:txBody>
      </p:sp>
    </p:spTree>
    <p:extLst>
      <p:ext uri="{BB962C8B-B14F-4D97-AF65-F5344CB8AC3E}">
        <p14:creationId xmlns:p14="http://schemas.microsoft.com/office/powerpoint/2010/main" val="3457936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18</a:t>
            </a:fld>
            <a:endParaRPr lang="el-GR"/>
          </a:p>
        </p:txBody>
      </p:sp>
    </p:spTree>
    <p:extLst>
      <p:ext uri="{BB962C8B-B14F-4D97-AF65-F5344CB8AC3E}">
        <p14:creationId xmlns:p14="http://schemas.microsoft.com/office/powerpoint/2010/main" val="3939306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19</a:t>
            </a:fld>
            <a:endParaRPr lang="el-GR"/>
          </a:p>
        </p:txBody>
      </p:sp>
    </p:spTree>
    <p:extLst>
      <p:ext uri="{BB962C8B-B14F-4D97-AF65-F5344CB8AC3E}">
        <p14:creationId xmlns:p14="http://schemas.microsoft.com/office/powerpoint/2010/main" val="4013114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20</a:t>
            </a:fld>
            <a:endParaRPr lang="el-GR"/>
          </a:p>
        </p:txBody>
      </p:sp>
    </p:spTree>
    <p:extLst>
      <p:ext uri="{BB962C8B-B14F-4D97-AF65-F5344CB8AC3E}">
        <p14:creationId xmlns:p14="http://schemas.microsoft.com/office/powerpoint/2010/main" val="2108776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21</a:t>
            </a:fld>
            <a:endParaRPr lang="el-GR"/>
          </a:p>
        </p:txBody>
      </p:sp>
    </p:spTree>
    <p:extLst>
      <p:ext uri="{BB962C8B-B14F-4D97-AF65-F5344CB8AC3E}">
        <p14:creationId xmlns:p14="http://schemas.microsoft.com/office/powerpoint/2010/main" val="1439166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22</a:t>
            </a:fld>
            <a:endParaRPr lang="el-GR"/>
          </a:p>
        </p:txBody>
      </p:sp>
    </p:spTree>
    <p:extLst>
      <p:ext uri="{BB962C8B-B14F-4D97-AF65-F5344CB8AC3E}">
        <p14:creationId xmlns:p14="http://schemas.microsoft.com/office/powerpoint/2010/main" val="2331534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23</a:t>
            </a:fld>
            <a:endParaRPr lang="el-GR"/>
          </a:p>
        </p:txBody>
      </p:sp>
    </p:spTree>
    <p:extLst>
      <p:ext uri="{BB962C8B-B14F-4D97-AF65-F5344CB8AC3E}">
        <p14:creationId xmlns:p14="http://schemas.microsoft.com/office/powerpoint/2010/main" val="361946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24</a:t>
            </a:fld>
            <a:endParaRPr lang="el-GR"/>
          </a:p>
        </p:txBody>
      </p:sp>
    </p:spTree>
    <p:extLst>
      <p:ext uri="{BB962C8B-B14F-4D97-AF65-F5344CB8AC3E}">
        <p14:creationId xmlns:p14="http://schemas.microsoft.com/office/powerpoint/2010/main" val="2254107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25</a:t>
            </a:fld>
            <a:endParaRPr lang="el-GR"/>
          </a:p>
        </p:txBody>
      </p:sp>
    </p:spTree>
    <p:extLst>
      <p:ext uri="{BB962C8B-B14F-4D97-AF65-F5344CB8AC3E}">
        <p14:creationId xmlns:p14="http://schemas.microsoft.com/office/powerpoint/2010/main" val="3466098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26</a:t>
            </a:fld>
            <a:endParaRPr lang="el-GR"/>
          </a:p>
        </p:txBody>
      </p:sp>
    </p:spTree>
    <p:extLst>
      <p:ext uri="{BB962C8B-B14F-4D97-AF65-F5344CB8AC3E}">
        <p14:creationId xmlns:p14="http://schemas.microsoft.com/office/powerpoint/2010/main" val="2957018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27</a:t>
            </a:fld>
            <a:endParaRPr lang="el-GR"/>
          </a:p>
        </p:txBody>
      </p:sp>
    </p:spTree>
    <p:extLst>
      <p:ext uri="{BB962C8B-B14F-4D97-AF65-F5344CB8AC3E}">
        <p14:creationId xmlns:p14="http://schemas.microsoft.com/office/powerpoint/2010/main" val="596210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28</a:t>
            </a:fld>
            <a:endParaRPr lang="el-GR"/>
          </a:p>
        </p:txBody>
      </p:sp>
    </p:spTree>
    <p:extLst>
      <p:ext uri="{BB962C8B-B14F-4D97-AF65-F5344CB8AC3E}">
        <p14:creationId xmlns:p14="http://schemas.microsoft.com/office/powerpoint/2010/main" val="3591927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29</a:t>
            </a:fld>
            <a:endParaRPr lang="el-GR"/>
          </a:p>
        </p:txBody>
      </p:sp>
    </p:spTree>
    <p:extLst>
      <p:ext uri="{BB962C8B-B14F-4D97-AF65-F5344CB8AC3E}">
        <p14:creationId xmlns:p14="http://schemas.microsoft.com/office/powerpoint/2010/main" val="1594097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30</a:t>
            </a:fld>
            <a:endParaRPr lang="el-GR"/>
          </a:p>
        </p:txBody>
      </p:sp>
    </p:spTree>
    <p:extLst>
      <p:ext uri="{BB962C8B-B14F-4D97-AF65-F5344CB8AC3E}">
        <p14:creationId xmlns:p14="http://schemas.microsoft.com/office/powerpoint/2010/main" val="1770878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31</a:t>
            </a:fld>
            <a:endParaRPr lang="el-GR"/>
          </a:p>
        </p:txBody>
      </p:sp>
    </p:spTree>
    <p:extLst>
      <p:ext uri="{BB962C8B-B14F-4D97-AF65-F5344CB8AC3E}">
        <p14:creationId xmlns:p14="http://schemas.microsoft.com/office/powerpoint/2010/main" val="1892947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32</a:t>
            </a:fld>
            <a:endParaRPr lang="el-GR"/>
          </a:p>
        </p:txBody>
      </p:sp>
    </p:spTree>
    <p:extLst>
      <p:ext uri="{BB962C8B-B14F-4D97-AF65-F5344CB8AC3E}">
        <p14:creationId xmlns:p14="http://schemas.microsoft.com/office/powerpoint/2010/main" val="1952264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33</a:t>
            </a:fld>
            <a:endParaRPr lang="el-GR"/>
          </a:p>
        </p:txBody>
      </p:sp>
    </p:spTree>
    <p:extLst>
      <p:ext uri="{BB962C8B-B14F-4D97-AF65-F5344CB8AC3E}">
        <p14:creationId xmlns:p14="http://schemas.microsoft.com/office/powerpoint/2010/main" val="38522492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34</a:t>
            </a:fld>
            <a:endParaRPr lang="el-GR"/>
          </a:p>
        </p:txBody>
      </p:sp>
    </p:spTree>
    <p:extLst>
      <p:ext uri="{BB962C8B-B14F-4D97-AF65-F5344CB8AC3E}">
        <p14:creationId xmlns:p14="http://schemas.microsoft.com/office/powerpoint/2010/main" val="750596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35</a:t>
            </a:fld>
            <a:endParaRPr lang="el-GR"/>
          </a:p>
        </p:txBody>
      </p:sp>
    </p:spTree>
    <p:extLst>
      <p:ext uri="{BB962C8B-B14F-4D97-AF65-F5344CB8AC3E}">
        <p14:creationId xmlns:p14="http://schemas.microsoft.com/office/powerpoint/2010/main" val="15082854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36</a:t>
            </a:fld>
            <a:endParaRPr lang="el-GR"/>
          </a:p>
        </p:txBody>
      </p:sp>
    </p:spTree>
    <p:extLst>
      <p:ext uri="{BB962C8B-B14F-4D97-AF65-F5344CB8AC3E}">
        <p14:creationId xmlns:p14="http://schemas.microsoft.com/office/powerpoint/2010/main" val="4064310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37</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38</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39</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a:t>
            </a:fld>
            <a:endParaRPr lang="el-GR"/>
          </a:p>
        </p:txBody>
      </p:sp>
    </p:spTree>
    <p:extLst>
      <p:ext uri="{BB962C8B-B14F-4D97-AF65-F5344CB8AC3E}">
        <p14:creationId xmlns:p14="http://schemas.microsoft.com/office/powerpoint/2010/main" val="904648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a:t>
            </a:fld>
            <a:endParaRPr lang="el-GR"/>
          </a:p>
        </p:txBody>
      </p:sp>
    </p:spTree>
    <p:extLst>
      <p:ext uri="{BB962C8B-B14F-4D97-AF65-F5344CB8AC3E}">
        <p14:creationId xmlns:p14="http://schemas.microsoft.com/office/powerpoint/2010/main" val="2038224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a:t>
            </a:fld>
            <a:endParaRPr lang="el-GR"/>
          </a:p>
        </p:txBody>
      </p:sp>
    </p:spTree>
    <p:extLst>
      <p:ext uri="{BB962C8B-B14F-4D97-AF65-F5344CB8AC3E}">
        <p14:creationId xmlns:p14="http://schemas.microsoft.com/office/powerpoint/2010/main" val="3090314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a:t>
            </a:fld>
            <a:endParaRPr lang="el-GR"/>
          </a:p>
        </p:txBody>
      </p:sp>
    </p:spTree>
    <p:extLst>
      <p:ext uri="{BB962C8B-B14F-4D97-AF65-F5344CB8AC3E}">
        <p14:creationId xmlns:p14="http://schemas.microsoft.com/office/powerpoint/2010/main" val="2618008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9</a:t>
            </a:fld>
            <a:endParaRPr lang="el-GR"/>
          </a:p>
        </p:txBody>
      </p:sp>
    </p:spTree>
    <p:extLst>
      <p:ext uri="{BB962C8B-B14F-4D97-AF65-F5344CB8AC3E}">
        <p14:creationId xmlns:p14="http://schemas.microsoft.com/office/powerpoint/2010/main" val="221996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251520" y="-57951"/>
            <a:ext cx="8496944" cy="323163"/>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dirty="0" smtClean="0">
                <a:solidFill>
                  <a:schemeClr val="bg1"/>
                </a:solidFill>
              </a:rPr>
              <a:t>Πληροφορική</a:t>
            </a:r>
            <a:r>
              <a:rPr lang="el-GR" sz="1000" b="1" baseline="0" dirty="0" smtClean="0">
                <a:solidFill>
                  <a:schemeClr val="bg1"/>
                </a:solidFill>
              </a:rPr>
              <a:t> Ι</a:t>
            </a:r>
            <a:r>
              <a:rPr lang="en-US" sz="1000" b="1" baseline="0" dirty="0" smtClean="0">
                <a:solidFill>
                  <a:schemeClr val="bg1"/>
                </a:solidFill>
              </a:rPr>
              <a:t>I</a:t>
            </a:r>
            <a:r>
              <a:rPr lang="el-GR" sz="1000" b="1" dirty="0" smtClean="0">
                <a:solidFill>
                  <a:schemeClr val="bg1"/>
                </a:solidFill>
              </a:rPr>
              <a:t> – Τεχνολογία λογισμικού, Τμήμα Χρηματοοικονομικής &amp; Ελεγκτικής, ΤΕΙ ΗΠΕΙΡΟΥ - Ανοιχτά Ακαδημαϊκά Μαθήματα στο ΤΕΙ Ηπείρου</a:t>
            </a:r>
            <a:endParaRPr lang="el-GR" sz="1000" b="1" dirty="0">
              <a:solidFill>
                <a:schemeClr val="bg1"/>
              </a:solidFill>
            </a:endParaRPr>
          </a:p>
        </p:txBody>
      </p:sp>
      <p:pic>
        <p:nvPicPr>
          <p:cNvPr id="8" name="Εικόνα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eclass.teiep.gr/OpenClass/courses/COMP114/"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Πληροφορική </a:t>
            </a:r>
            <a:r>
              <a:rPr lang="en-US" dirty="0" smtClean="0"/>
              <a:t>II</a:t>
            </a:r>
            <a:endParaRPr lang="el-GR" dirty="0"/>
          </a:p>
        </p:txBody>
      </p:sp>
      <p:sp>
        <p:nvSpPr>
          <p:cNvPr id="3" name="Υπότιτλος 2"/>
          <p:cNvSpPr>
            <a:spLocks noGrp="1"/>
          </p:cNvSpPr>
          <p:nvPr>
            <p:ph type="subTitle" idx="1"/>
          </p:nvPr>
        </p:nvSpPr>
        <p:spPr>
          <a:xfrm>
            <a:off x="467544" y="2897167"/>
            <a:ext cx="8280920" cy="1460500"/>
          </a:xfrm>
        </p:spPr>
        <p:txBody>
          <a:bodyPr>
            <a:noAutofit/>
          </a:bodyPr>
          <a:lstStyle/>
          <a:p>
            <a:r>
              <a:rPr lang="el-GR" sz="2800" dirty="0" smtClean="0"/>
              <a:t>Ενότητα </a:t>
            </a:r>
            <a:r>
              <a:rPr lang="en-US" sz="2800" dirty="0" smtClean="0"/>
              <a:t>4 </a:t>
            </a:r>
            <a:r>
              <a:rPr lang="el-GR" sz="2800" dirty="0" smtClean="0"/>
              <a:t>:</a:t>
            </a:r>
            <a:r>
              <a:rPr lang="en-US" sz="2800" dirty="0" smtClean="0"/>
              <a:t> </a:t>
            </a:r>
            <a:r>
              <a:rPr lang="el-GR" sz="2800" b="1" dirty="0" smtClean="0"/>
              <a:t>Τεχνολογία </a:t>
            </a:r>
            <a:r>
              <a:rPr lang="el-GR" sz="2800" b="1" dirty="0"/>
              <a:t>λογισμικού</a:t>
            </a:r>
          </a:p>
          <a:p>
            <a:endParaRPr lang="en-US" sz="2000" dirty="0" smtClean="0"/>
          </a:p>
          <a:p>
            <a:endParaRPr lang="el-GR" sz="2000" dirty="0" smtClean="0"/>
          </a:p>
          <a:p>
            <a:r>
              <a:rPr lang="el-GR" sz="2800" dirty="0" smtClean="0"/>
              <a:t>Δρ</a:t>
            </a:r>
            <a:r>
              <a:rPr lang="el-GR" sz="2800" dirty="0"/>
              <a:t>. Γκόγκος Χρήστος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screen">
              <a:extLst>
                <a:ext uri="{28A0092B-C50C-407E-A947-70E740481C1C}">
                  <a14:useLocalDpi xmlns:a14="http://schemas.microsoft.com/office/drawing/2010/main"/>
                </a:ext>
              </a:extLst>
            </a:blip>
            <a:srcRect t="-12494"/>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Φάσεις διαδικασίας ανάπτυξης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10</a:t>
            </a:fld>
            <a:endParaRPr lang="el-GR" dirty="0"/>
          </a:p>
        </p:txBody>
      </p:sp>
      <p:graphicFrame>
        <p:nvGraphicFramePr>
          <p:cNvPr id="7" name="Θέση περιεχομένου 9"/>
          <p:cNvGraphicFramePr>
            <a:graphicFrameLocks/>
          </p:cNvGraphicFramePr>
          <p:nvPr>
            <p:extLst>
              <p:ext uri="{D42A27DB-BD31-4B8C-83A1-F6EECF244321}">
                <p14:modId xmlns:p14="http://schemas.microsoft.com/office/powerpoint/2010/main" val="1354170435"/>
              </p:ext>
            </p:extLst>
          </p:nvPr>
        </p:nvGraphicFramePr>
        <p:xfrm>
          <a:off x="611560" y="1273324"/>
          <a:ext cx="7560840"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8156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Βασικά μοντέλα ανάπτυξης λογισμικού</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11</a:t>
            </a:fld>
            <a:endParaRPr lang="el-GR" dirty="0"/>
          </a:p>
        </p:txBody>
      </p:sp>
      <p:sp>
        <p:nvSpPr>
          <p:cNvPr id="8" name="6 - Θέση περιεχομένου"/>
          <p:cNvSpPr txBox="1">
            <a:spLocks/>
          </p:cNvSpPr>
          <p:nvPr/>
        </p:nvSpPr>
        <p:spPr>
          <a:xfrm>
            <a:off x="827584" y="1273324"/>
            <a:ext cx="3419856" cy="349300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Η διαδικασία της ανάπτυξης στον κύκλο ζωής λογισμικού περιλαμβάνει τέσσερις φάσεις: ανάλυση, σχεδιασμό, υλοποίηση, και έλεγχο. </a:t>
            </a:r>
            <a:endParaRPr kumimoji="0" lang="el-GR" sz="2400" b="0" i="0" u="none" strike="noStrike" kern="1200" cap="none" spc="0" normalizeH="0" baseline="0" noProof="0" dirty="0">
              <a:ln>
                <a:noFill/>
              </a:ln>
              <a:solidFill>
                <a:srgbClr val="3E3D2D"/>
              </a:solidFill>
              <a:effectLst/>
              <a:uLnTx/>
              <a:uFillTx/>
              <a:ea typeface="+mn-ea"/>
              <a:cs typeface="+mn-cs"/>
            </a:endParaRPr>
          </a:p>
        </p:txBody>
      </p:sp>
      <p:graphicFrame>
        <p:nvGraphicFramePr>
          <p:cNvPr id="9" name="Θέση περιεχομένου 4"/>
          <p:cNvGraphicFramePr>
            <a:graphicFrameLocks/>
          </p:cNvGraphicFramePr>
          <p:nvPr>
            <p:extLst>
              <p:ext uri="{D42A27DB-BD31-4B8C-83A1-F6EECF244321}">
                <p14:modId xmlns:p14="http://schemas.microsoft.com/office/powerpoint/2010/main" val="3492726639"/>
              </p:ext>
            </p:extLst>
          </p:nvPr>
        </p:nvGraphicFramePr>
        <p:xfrm>
          <a:off x="4430193" y="1272880"/>
          <a:ext cx="3419475" cy="3494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6273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Μοντέλο καταρράκτη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12</a:t>
            </a:fld>
            <a:endParaRPr lang="el-GR" dirty="0"/>
          </a:p>
        </p:txBody>
      </p:sp>
      <p:sp>
        <p:nvSpPr>
          <p:cNvPr id="8" name="2 - Θέση περιεχομένου"/>
          <p:cNvSpPr txBox="1">
            <a:spLocks/>
          </p:cNvSpPr>
          <p:nvPr/>
        </p:nvSpPr>
        <p:spPr>
          <a:xfrm>
            <a:off x="827584" y="1345332"/>
            <a:ext cx="3419856" cy="3493008"/>
          </a:xfrm>
          <a:prstGeom prst="rect">
            <a:avLst/>
          </a:prstGeom>
        </p:spPr>
        <p:txBody>
          <a:bodyPr vert="horz" lIns="91440" tIns="45720" rIns="91440" bIns="45720" rtlCol="0">
            <a:normAutofit fontScale="925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Στο μοντέλο καταρράκτη η διαδικασία ανάπτυξης είναι προς </a:t>
            </a:r>
            <a:r>
              <a:rPr kumimoji="0" lang="el-GR" sz="2400" b="1" i="0" u="sng" strike="noStrike" kern="1200" cap="none" spc="0" normalizeH="0" baseline="0" noProof="0" dirty="0" smtClean="0">
                <a:ln>
                  <a:noFill/>
                </a:ln>
                <a:solidFill>
                  <a:srgbClr val="3E3D2D"/>
                </a:solidFill>
                <a:effectLst/>
                <a:uLnTx/>
                <a:uFillTx/>
                <a:ea typeface="+mn-ea"/>
                <a:cs typeface="+mn-cs"/>
              </a:rPr>
              <a:t>μια μόνο </a:t>
            </a:r>
            <a:r>
              <a:rPr kumimoji="0" lang="el-GR" sz="2400" b="0" i="0" u="none" strike="noStrike" kern="1200" cap="none" spc="0" normalizeH="0" baseline="0" noProof="0" dirty="0" smtClean="0">
                <a:ln>
                  <a:noFill/>
                </a:ln>
                <a:solidFill>
                  <a:srgbClr val="3E3D2D"/>
                </a:solidFill>
                <a:effectLst/>
                <a:uLnTx/>
                <a:uFillTx/>
                <a:ea typeface="+mn-ea"/>
                <a:cs typeface="+mn-cs"/>
              </a:rPr>
              <a:t>κατεύθυνση</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Στάδια</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200" b="0" i="0" u="none" strike="noStrike" kern="1200" cap="none" spc="0" normalizeH="0" baseline="0" noProof="0" dirty="0" smtClean="0">
                <a:ln>
                  <a:noFill/>
                </a:ln>
                <a:solidFill>
                  <a:srgbClr val="3E3D2D"/>
                </a:solidFill>
                <a:effectLst/>
                <a:uLnTx/>
                <a:uFillTx/>
                <a:ea typeface="+mn-ea"/>
                <a:cs typeface="+mn-cs"/>
              </a:rPr>
              <a:t>Ανάλυση</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200" b="0" i="0" u="none" strike="noStrike" kern="1200" cap="none" spc="0" normalizeH="0" baseline="0" noProof="0" dirty="0" smtClean="0">
                <a:ln>
                  <a:noFill/>
                </a:ln>
                <a:solidFill>
                  <a:srgbClr val="3E3D2D"/>
                </a:solidFill>
                <a:effectLst/>
                <a:uLnTx/>
                <a:uFillTx/>
                <a:ea typeface="+mn-ea"/>
                <a:cs typeface="+mn-cs"/>
              </a:rPr>
              <a:t>Σχεδίαση</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200" b="0" i="0" u="none" strike="noStrike" kern="1200" cap="none" spc="0" normalizeH="0" baseline="0" noProof="0" dirty="0" smtClean="0">
                <a:ln>
                  <a:noFill/>
                </a:ln>
                <a:solidFill>
                  <a:srgbClr val="3E3D2D"/>
                </a:solidFill>
                <a:effectLst/>
                <a:uLnTx/>
                <a:uFillTx/>
                <a:ea typeface="+mn-ea"/>
                <a:cs typeface="+mn-cs"/>
              </a:rPr>
              <a:t>Υλοποίηση</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200" b="0" i="0" u="none" strike="noStrike" kern="1200" cap="none" spc="0" normalizeH="0" baseline="0" noProof="0" dirty="0" smtClean="0">
                <a:ln>
                  <a:noFill/>
                </a:ln>
                <a:solidFill>
                  <a:srgbClr val="3E3D2D"/>
                </a:solidFill>
                <a:effectLst/>
                <a:uLnTx/>
                <a:uFillTx/>
                <a:ea typeface="+mn-ea"/>
                <a:cs typeface="+mn-cs"/>
              </a:rPr>
              <a:t>Έλεγχος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graphicFrame>
        <p:nvGraphicFramePr>
          <p:cNvPr id="9" name="Θέση περιεχομένου 4"/>
          <p:cNvGraphicFramePr>
            <a:graphicFrameLocks/>
          </p:cNvGraphicFramePr>
          <p:nvPr>
            <p:extLst>
              <p:ext uri="{D42A27DB-BD31-4B8C-83A1-F6EECF244321}">
                <p14:modId xmlns:p14="http://schemas.microsoft.com/office/powerpoint/2010/main" val="716754330"/>
              </p:ext>
            </p:extLst>
          </p:nvPr>
        </p:nvGraphicFramePr>
        <p:xfrm>
          <a:off x="4430193" y="1344888"/>
          <a:ext cx="3419475" cy="3494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626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Αυξητικό μοντέλο</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13</a:t>
            </a:fld>
            <a:endParaRPr lang="el-GR" dirty="0"/>
          </a:p>
        </p:txBody>
      </p:sp>
      <p:sp>
        <p:nvSpPr>
          <p:cNvPr id="8" name="3 - Θέση περιεχομένου"/>
          <p:cNvSpPr txBox="1">
            <a:spLocks/>
          </p:cNvSpPr>
          <p:nvPr/>
        </p:nvSpPr>
        <p:spPr>
          <a:xfrm>
            <a:off x="323528" y="1314686"/>
            <a:ext cx="3817616" cy="3779864"/>
          </a:xfrm>
          <a:prstGeom prst="rect">
            <a:avLst/>
          </a:prstGeom>
        </p:spPr>
        <p:txBody>
          <a:bodyPr vert="horz" lIns="91440" tIns="45720" rIns="91440" bIns="45720" rtlCol="0">
            <a:normAutofit fontScale="85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Η διαδικασία αναπτύσσεται σε μια σειρά από επαναλήψεις </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Αρχικά ολοκληρώνεται μια απλοποιημένη έκδοση του λογισμικού</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Η πρώτη έκδοση περιέχει τις κύριες λειτουργίες ενώ οι υπόλοιπες συμπληρώνονται σε επόμενες εκδόσεις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Η διαδικασία συνεχίζεται μέχρι την έκδοση του λογισμικού που περιέχει υλοποιημένες όλες τις λειτουργίες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pic>
        <p:nvPicPr>
          <p:cNvPr id="9" name="Picture 5"/>
          <p:cNvPicPr>
            <a:picLocks noChangeAspect="1" noChangeArrowheads="1"/>
          </p:cNvPicPr>
          <p:nvPr/>
        </p:nvPicPr>
        <p:blipFill>
          <a:blip r:embed="rId3"/>
          <a:srcRect/>
          <a:stretch>
            <a:fillRect/>
          </a:stretch>
        </p:blipFill>
        <p:spPr bwMode="auto">
          <a:xfrm>
            <a:off x="4141144" y="1705372"/>
            <a:ext cx="4537022" cy="2393705"/>
          </a:xfrm>
          <a:prstGeom prst="rect">
            <a:avLst/>
          </a:prstGeom>
          <a:noFill/>
          <a:ln w="9525">
            <a:noFill/>
            <a:miter lim="800000"/>
            <a:headEnd/>
            <a:tailEnd/>
          </a:ln>
          <a:effectLst/>
        </p:spPr>
      </p:pic>
    </p:spTree>
    <p:extLst>
      <p:ext uri="{BB962C8B-B14F-4D97-AF65-F5344CB8AC3E}">
        <p14:creationId xmlns:p14="http://schemas.microsoft.com/office/powerpoint/2010/main" val="3998182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Φάση ανάλυσης</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itchFamily="18" charset="2"/>
              <a:buChar char=""/>
            </a:pPr>
            <a:r>
              <a:rPr lang="el-GR" sz="2200" dirty="0">
                <a:solidFill>
                  <a:srgbClr val="3E3D2D"/>
                </a:solidFill>
              </a:rPr>
              <a:t>Στη φάση ανάλυσης, προσδιορίζεται με όρους κατανοητούς από τους χρήστες, τι θα παρέχει ως λειτουργικότητα το προτεινόμενο σύστημα</a:t>
            </a:r>
          </a:p>
          <a:p>
            <a:pPr lvl="0" indent="-274320">
              <a:spcBef>
                <a:spcPct val="20000"/>
              </a:spcBef>
              <a:buClr>
                <a:srgbClr val="94C600"/>
              </a:buClr>
              <a:buSzPct val="76000"/>
              <a:buFont typeface="Wingdings 2" pitchFamily="18" charset="2"/>
              <a:buChar char=""/>
            </a:pPr>
            <a:r>
              <a:rPr lang="el-GR" sz="2200" dirty="0">
                <a:solidFill>
                  <a:srgbClr val="3E3D2D"/>
                </a:solidFill>
              </a:rPr>
              <a:t>Η φάση ανάλυσης δεν προσδιορίζει πως θα επιτυγχάνονται οι λειτουργίες</a:t>
            </a:r>
          </a:p>
          <a:p>
            <a:pPr lvl="0" indent="-274320">
              <a:spcBef>
                <a:spcPct val="20000"/>
              </a:spcBef>
              <a:buClr>
                <a:srgbClr val="94C600"/>
              </a:buClr>
              <a:buSzPct val="76000"/>
              <a:buFont typeface="Wingdings 2" pitchFamily="18" charset="2"/>
              <a:buChar char=""/>
            </a:pPr>
            <a:r>
              <a:rPr lang="el-GR" sz="2200" dirty="0">
                <a:solidFill>
                  <a:srgbClr val="3E3D2D"/>
                </a:solidFill>
              </a:rPr>
              <a:t>Μπορούν να χρησιμοποιηθούν 2 προσεγγίσεις:</a:t>
            </a:r>
          </a:p>
          <a:p>
            <a:pPr marL="640080" lvl="1" indent="-274320">
              <a:spcBef>
                <a:spcPct val="20000"/>
              </a:spcBef>
              <a:buClr>
                <a:srgbClr val="94C600"/>
              </a:buClr>
              <a:buSzPct val="76000"/>
              <a:buFont typeface="Wingdings 2" pitchFamily="18" charset="2"/>
              <a:buChar char=""/>
            </a:pPr>
            <a:r>
              <a:rPr lang="el-GR" sz="2000" dirty="0" err="1">
                <a:solidFill>
                  <a:srgbClr val="3E3D2D"/>
                </a:solidFill>
              </a:rPr>
              <a:t>Διαδικασιακή</a:t>
            </a:r>
            <a:r>
              <a:rPr lang="el-GR" sz="2000" dirty="0">
                <a:solidFill>
                  <a:srgbClr val="3E3D2D"/>
                </a:solidFill>
              </a:rPr>
              <a:t> ανάλυση</a:t>
            </a:r>
          </a:p>
          <a:p>
            <a:pPr marL="640080" lvl="1" indent="-274320">
              <a:spcBef>
                <a:spcPct val="20000"/>
              </a:spcBef>
              <a:buClr>
                <a:srgbClr val="94C600"/>
              </a:buClr>
              <a:buSzPct val="76000"/>
              <a:buFont typeface="Wingdings 2" pitchFamily="18" charset="2"/>
              <a:buChar char=""/>
            </a:pPr>
            <a:r>
              <a:rPr lang="el-GR" sz="2000" dirty="0">
                <a:solidFill>
                  <a:srgbClr val="3E3D2D"/>
                </a:solidFill>
              </a:rPr>
              <a:t>Αντικειμενοστραφής ανάλυση</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14</a:t>
            </a:fld>
            <a:endParaRPr lang="el-GR" dirty="0"/>
          </a:p>
        </p:txBody>
      </p:sp>
    </p:spTree>
    <p:extLst>
      <p:ext uri="{BB962C8B-B14F-4D97-AF65-F5344CB8AC3E}">
        <p14:creationId xmlns:p14="http://schemas.microsoft.com/office/powerpoint/2010/main" val="2164090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Διαδικασιακή</a:t>
            </a:r>
            <a:r>
              <a:rPr lang="el-GR" dirty="0"/>
              <a:t> ανάλυση </a:t>
            </a:r>
            <a:r>
              <a:rPr lang="en-US" dirty="0" smtClean="0"/>
              <a:t/>
            </a:r>
            <a:br>
              <a:rPr lang="en-US" dirty="0" smtClean="0"/>
            </a:br>
            <a:r>
              <a:rPr lang="el-GR" dirty="0" smtClean="0"/>
              <a:t>(</a:t>
            </a:r>
            <a:r>
              <a:rPr lang="el-GR" dirty="0"/>
              <a:t>δομημένη ανάλυση)</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itchFamily="18" charset="2"/>
              <a:buChar char=""/>
            </a:pPr>
            <a:r>
              <a:rPr lang="el-GR" sz="2400" dirty="0">
                <a:solidFill>
                  <a:srgbClr val="3E3D2D"/>
                </a:solidFill>
              </a:rPr>
              <a:t>Χρησιμοποιείται όταν πρόκειται η υλοποίηση να γίνει με </a:t>
            </a:r>
            <a:r>
              <a:rPr lang="el-GR" sz="2400" dirty="0" err="1">
                <a:solidFill>
                  <a:srgbClr val="3E3D2D"/>
                </a:solidFill>
              </a:rPr>
              <a:t>διαδικασιακές</a:t>
            </a:r>
            <a:r>
              <a:rPr lang="el-GR" sz="2400" dirty="0">
                <a:solidFill>
                  <a:srgbClr val="3E3D2D"/>
                </a:solidFill>
              </a:rPr>
              <a:t> γλώσσες προγραμματισμού (π.χ. C, Pascal, </a:t>
            </a:r>
            <a:r>
              <a:rPr lang="el-GR" sz="2400" dirty="0" err="1">
                <a:solidFill>
                  <a:srgbClr val="3E3D2D"/>
                </a:solidFill>
              </a:rPr>
              <a:t>Basic</a:t>
            </a:r>
            <a:r>
              <a:rPr lang="el-GR" sz="2400" dirty="0">
                <a:solidFill>
                  <a:srgbClr val="3E3D2D"/>
                </a:solidFill>
              </a:rPr>
              <a:t>)</a:t>
            </a:r>
          </a:p>
          <a:p>
            <a:pPr lvl="0" indent="-274320">
              <a:spcBef>
                <a:spcPct val="20000"/>
              </a:spcBef>
              <a:buClr>
                <a:srgbClr val="94C600"/>
              </a:buClr>
              <a:buSzPct val="76000"/>
              <a:buFont typeface="Wingdings 2" pitchFamily="18" charset="2"/>
              <a:buChar char=""/>
            </a:pPr>
            <a:r>
              <a:rPr lang="el-GR" sz="2400" dirty="0">
                <a:solidFill>
                  <a:srgbClr val="3E3D2D"/>
                </a:solidFill>
              </a:rPr>
              <a:t>Γίνεται χρήση: </a:t>
            </a:r>
          </a:p>
          <a:p>
            <a:pPr marL="640080" lvl="1" indent="-274320">
              <a:spcBef>
                <a:spcPct val="20000"/>
              </a:spcBef>
              <a:buClr>
                <a:srgbClr val="94C600"/>
              </a:buClr>
              <a:buSzPct val="76000"/>
              <a:buFont typeface="Wingdings 2" pitchFamily="18" charset="2"/>
              <a:buChar char=""/>
            </a:pPr>
            <a:r>
              <a:rPr lang="el-GR" sz="2200" dirty="0">
                <a:solidFill>
                  <a:srgbClr val="3E3D2D"/>
                </a:solidFill>
              </a:rPr>
              <a:t>Διαγραμμάτων ροής δεδομένων</a:t>
            </a:r>
          </a:p>
          <a:p>
            <a:pPr marL="640080" lvl="1" indent="-274320">
              <a:spcBef>
                <a:spcPct val="20000"/>
              </a:spcBef>
              <a:buClr>
                <a:srgbClr val="94C600"/>
              </a:buClr>
              <a:buSzPct val="76000"/>
              <a:buFont typeface="Wingdings 2" pitchFamily="18" charset="2"/>
              <a:buChar char=""/>
            </a:pPr>
            <a:r>
              <a:rPr lang="el-GR" sz="2200" dirty="0">
                <a:solidFill>
                  <a:srgbClr val="3E3D2D"/>
                </a:solidFill>
              </a:rPr>
              <a:t>Διαγραμμάτων οντοτήτων συσχετίσεων</a:t>
            </a:r>
          </a:p>
          <a:p>
            <a:pPr marL="640080" lvl="1" indent="-274320">
              <a:spcBef>
                <a:spcPct val="20000"/>
              </a:spcBef>
              <a:buClr>
                <a:srgbClr val="94C600"/>
              </a:buClr>
              <a:buSzPct val="76000"/>
              <a:buFont typeface="Wingdings 2" pitchFamily="18" charset="2"/>
              <a:buChar char=""/>
            </a:pPr>
            <a:r>
              <a:rPr lang="el-GR" sz="2200" dirty="0">
                <a:solidFill>
                  <a:srgbClr val="3E3D2D"/>
                </a:solidFill>
              </a:rPr>
              <a:t>Διαγράμματα καταστάσεων</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15</a:t>
            </a:fld>
            <a:endParaRPr lang="el-GR" dirty="0"/>
          </a:p>
        </p:txBody>
      </p:sp>
    </p:spTree>
    <p:extLst>
      <p:ext uri="{BB962C8B-B14F-4D97-AF65-F5344CB8AC3E}">
        <p14:creationId xmlns:p14="http://schemas.microsoft.com/office/powerpoint/2010/main" val="1610630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Αντικειμενοστραφής ανάλυση</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itchFamily="18" charset="2"/>
              <a:buChar char=""/>
            </a:pPr>
            <a:r>
              <a:rPr lang="el-GR" sz="2400" dirty="0">
                <a:solidFill>
                  <a:srgbClr val="3E3D2D"/>
                </a:solidFill>
              </a:rPr>
              <a:t>Χρησιμοποιείται όταν πρόκειται η υλοποίηση να γίνει με αντικειμενοστραφείς γλώσσες προγραμματισμού (π.χ. </a:t>
            </a:r>
            <a:r>
              <a:rPr lang="en-US" sz="2400" dirty="0">
                <a:solidFill>
                  <a:srgbClr val="3E3D2D"/>
                </a:solidFill>
              </a:rPr>
              <a:t>C</a:t>
            </a:r>
            <a:r>
              <a:rPr lang="el-GR" sz="2400" dirty="0">
                <a:solidFill>
                  <a:srgbClr val="3E3D2D"/>
                </a:solidFill>
              </a:rPr>
              <a:t>++</a:t>
            </a:r>
            <a:r>
              <a:rPr lang="en-US" sz="2400" dirty="0">
                <a:solidFill>
                  <a:srgbClr val="3E3D2D"/>
                </a:solidFill>
              </a:rPr>
              <a:t>, Java, …</a:t>
            </a:r>
            <a:r>
              <a:rPr lang="el-GR" sz="2400" dirty="0">
                <a:solidFill>
                  <a:srgbClr val="3E3D2D"/>
                </a:solidFill>
              </a:rPr>
              <a:t>)</a:t>
            </a:r>
            <a:endParaRPr lang="en-US" sz="2400" dirty="0">
              <a:solidFill>
                <a:srgbClr val="3E3D2D"/>
              </a:solidFill>
            </a:endParaRPr>
          </a:p>
          <a:p>
            <a:pPr lvl="0" indent="-274320">
              <a:spcBef>
                <a:spcPct val="20000"/>
              </a:spcBef>
              <a:buClr>
                <a:srgbClr val="94C600"/>
              </a:buClr>
              <a:buSzPct val="76000"/>
              <a:buFont typeface="Wingdings 2" pitchFamily="18" charset="2"/>
              <a:buChar char=""/>
            </a:pPr>
            <a:r>
              <a:rPr lang="el-GR" sz="2400" dirty="0">
                <a:solidFill>
                  <a:srgbClr val="3E3D2D"/>
                </a:solidFill>
              </a:rPr>
              <a:t>Χρησιμοποιεί:</a:t>
            </a:r>
          </a:p>
          <a:p>
            <a:pPr marL="640080" lvl="1" indent="-274320">
              <a:spcBef>
                <a:spcPct val="20000"/>
              </a:spcBef>
              <a:buClr>
                <a:srgbClr val="94C600"/>
              </a:buClr>
              <a:buSzPct val="76000"/>
              <a:buFont typeface="Wingdings 2" pitchFamily="18" charset="2"/>
              <a:buChar char=""/>
            </a:pPr>
            <a:r>
              <a:rPr lang="el-GR" sz="2200" dirty="0">
                <a:solidFill>
                  <a:srgbClr val="3E3D2D"/>
                </a:solidFill>
              </a:rPr>
              <a:t>Διαγράμματα περιπτώσεων χρήσης</a:t>
            </a:r>
          </a:p>
          <a:p>
            <a:pPr marL="640080" lvl="1" indent="-274320">
              <a:spcBef>
                <a:spcPct val="20000"/>
              </a:spcBef>
              <a:buClr>
                <a:srgbClr val="94C600"/>
              </a:buClr>
              <a:buSzPct val="76000"/>
              <a:buFont typeface="Wingdings 2" pitchFamily="18" charset="2"/>
              <a:buChar char=""/>
            </a:pPr>
            <a:r>
              <a:rPr lang="el-GR" sz="2200" dirty="0">
                <a:solidFill>
                  <a:srgbClr val="3E3D2D"/>
                </a:solidFill>
              </a:rPr>
              <a:t>Διαγράμματα κλάσεων</a:t>
            </a:r>
          </a:p>
          <a:p>
            <a:pPr marL="640080" lvl="1" indent="-274320">
              <a:spcBef>
                <a:spcPct val="20000"/>
              </a:spcBef>
              <a:buClr>
                <a:srgbClr val="94C600"/>
              </a:buClr>
              <a:buSzPct val="76000"/>
              <a:buFont typeface="Wingdings 2" pitchFamily="18" charset="2"/>
              <a:buChar char=""/>
            </a:pPr>
            <a:r>
              <a:rPr lang="el-GR" sz="2200" dirty="0">
                <a:solidFill>
                  <a:srgbClr val="3E3D2D"/>
                </a:solidFill>
              </a:rPr>
              <a:t>Διαγράμματα καταστάσεων</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16</a:t>
            </a:fld>
            <a:endParaRPr lang="el-GR" dirty="0"/>
          </a:p>
        </p:txBody>
      </p:sp>
    </p:spTree>
    <p:extLst>
      <p:ext uri="{BB962C8B-B14F-4D97-AF65-F5344CB8AC3E}">
        <p14:creationId xmlns:p14="http://schemas.microsoft.com/office/powerpoint/2010/main" val="1214992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Φάση σχεδιασμού</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itchFamily="18" charset="2"/>
              <a:buChar char=""/>
            </a:pPr>
            <a:r>
              <a:rPr lang="el-GR" sz="2400" dirty="0">
                <a:solidFill>
                  <a:srgbClr val="3E3D2D"/>
                </a:solidFill>
              </a:rPr>
              <a:t>Στη φάση σχεδιασμού καθορίζεται πως θα πραγματοποιήσει το σύστημα αυτά που έχουν καθοριστεί στη φάση ανάλυσης</a:t>
            </a:r>
          </a:p>
          <a:p>
            <a:pPr lvl="0" indent="-274320">
              <a:spcBef>
                <a:spcPct val="20000"/>
              </a:spcBef>
              <a:buClr>
                <a:srgbClr val="94C600"/>
              </a:buClr>
              <a:buSzPct val="76000"/>
              <a:buFont typeface="Wingdings 2" pitchFamily="18" charset="2"/>
              <a:buChar char=""/>
            </a:pPr>
            <a:r>
              <a:rPr lang="el-GR" sz="2400" dirty="0">
                <a:solidFill>
                  <a:srgbClr val="3E3D2D"/>
                </a:solidFill>
              </a:rPr>
              <a:t>Μπορούν να χρησιμοποιηθούν 2 προσεγγίσεις:</a:t>
            </a:r>
          </a:p>
          <a:p>
            <a:pPr marL="640080" lvl="1" indent="-274320">
              <a:spcBef>
                <a:spcPct val="20000"/>
              </a:spcBef>
              <a:buClr>
                <a:srgbClr val="94C600"/>
              </a:buClr>
              <a:buSzPct val="76000"/>
              <a:buFont typeface="Wingdings 2" pitchFamily="18" charset="2"/>
              <a:buChar char=""/>
            </a:pPr>
            <a:r>
              <a:rPr lang="el-GR" sz="2200" dirty="0" err="1">
                <a:solidFill>
                  <a:srgbClr val="3E3D2D"/>
                </a:solidFill>
              </a:rPr>
              <a:t>Διαδικασιακός</a:t>
            </a:r>
            <a:r>
              <a:rPr lang="el-GR" sz="2200" dirty="0">
                <a:solidFill>
                  <a:srgbClr val="3E3D2D"/>
                </a:solidFill>
              </a:rPr>
              <a:t> σχεδιασμός</a:t>
            </a:r>
          </a:p>
          <a:p>
            <a:pPr marL="640080" lvl="1" indent="-274320">
              <a:spcBef>
                <a:spcPct val="20000"/>
              </a:spcBef>
              <a:buClr>
                <a:srgbClr val="94C600"/>
              </a:buClr>
              <a:buSzPct val="76000"/>
              <a:buFont typeface="Wingdings 2" pitchFamily="18" charset="2"/>
              <a:buChar char=""/>
            </a:pPr>
            <a:r>
              <a:rPr lang="el-GR" sz="2200" dirty="0">
                <a:solidFill>
                  <a:srgbClr val="3E3D2D"/>
                </a:solidFill>
              </a:rPr>
              <a:t>Αντικειμενοστραφής σχεδιασμός</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17</a:t>
            </a:fld>
            <a:endParaRPr lang="el-GR" dirty="0"/>
          </a:p>
        </p:txBody>
      </p:sp>
    </p:spTree>
    <p:extLst>
      <p:ext uri="{BB962C8B-B14F-4D97-AF65-F5344CB8AC3E}">
        <p14:creationId xmlns:p14="http://schemas.microsoft.com/office/powerpoint/2010/main" val="1034211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Σχεδιασμός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18</a:t>
            </a:fld>
            <a:endParaRPr lang="el-GR" dirty="0"/>
          </a:p>
        </p:txBody>
      </p:sp>
      <p:sp>
        <p:nvSpPr>
          <p:cNvPr id="10" name="4 - Θέση κειμένου"/>
          <p:cNvSpPr txBox="1">
            <a:spLocks/>
          </p:cNvSpPr>
          <p:nvPr/>
        </p:nvSpPr>
        <p:spPr>
          <a:xfrm>
            <a:off x="1135033" y="1076223"/>
            <a:ext cx="305714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r>
              <a:rPr kumimoji="0" lang="el-GR" sz="2800" b="1" i="0" u="none" strike="noStrike" kern="1200" cap="none" spc="0" normalizeH="0" baseline="0" noProof="0" dirty="0" err="1" smtClean="0">
                <a:ln>
                  <a:noFill/>
                </a:ln>
                <a:solidFill>
                  <a:srgbClr val="94C600"/>
                </a:solidFill>
                <a:effectLst/>
                <a:uLnTx/>
                <a:uFillTx/>
                <a:ea typeface="+mn-ea"/>
                <a:cs typeface="+mn-cs"/>
              </a:rPr>
              <a:t>Διαδικασιακός</a:t>
            </a:r>
            <a:endParaRPr kumimoji="0" lang="el-GR" sz="2800" b="1" i="0" u="none" strike="noStrike" kern="1200" cap="none" spc="0" normalizeH="0" baseline="0" noProof="0" dirty="0">
              <a:ln>
                <a:noFill/>
              </a:ln>
              <a:solidFill>
                <a:srgbClr val="94C600"/>
              </a:solidFill>
              <a:effectLst/>
              <a:uLnTx/>
              <a:uFillTx/>
              <a:ea typeface="+mn-ea"/>
              <a:cs typeface="+mn-cs"/>
            </a:endParaRPr>
          </a:p>
        </p:txBody>
      </p:sp>
      <p:sp>
        <p:nvSpPr>
          <p:cNvPr id="11" name="5 - Θέση περιεχομένου"/>
          <p:cNvSpPr txBox="1">
            <a:spLocks/>
          </p:cNvSpPr>
          <p:nvPr/>
        </p:nvSpPr>
        <p:spPr>
          <a:xfrm>
            <a:off x="529202" y="1715985"/>
            <a:ext cx="3419856" cy="2835797"/>
          </a:xfrm>
          <a:prstGeom prst="rect">
            <a:avLst/>
          </a:prstGeom>
        </p:spPr>
        <p:txBody>
          <a:bodyPr vert="horz" lIns="91440" tIns="45720" rIns="91440" bIns="45720" rtlCol="0">
            <a:normAutofit fontScale="925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Το σύστημα χωρίζεται σε </a:t>
            </a:r>
            <a:r>
              <a:rPr kumimoji="0" lang="el-GR" sz="2400" b="0" i="0" u="none" strike="noStrike" kern="1200" cap="none" spc="0" normalizeH="0" baseline="0" noProof="0" dirty="0" err="1" smtClean="0">
                <a:ln>
                  <a:noFill/>
                </a:ln>
                <a:solidFill>
                  <a:srgbClr val="3E3D2D"/>
                </a:solidFill>
                <a:effectLst/>
                <a:uLnTx/>
                <a:uFillTx/>
                <a:ea typeface="+mn-ea"/>
                <a:cs typeface="+mn-cs"/>
              </a:rPr>
              <a:t>υπομονάδες</a:t>
            </a:r>
            <a:r>
              <a:rPr kumimoji="0" lang="el-GR" sz="2400" b="0" i="0" u="none" strike="noStrike" kern="1200" cap="none" spc="0" normalizeH="0" baseline="0" noProof="0" dirty="0" smtClean="0">
                <a:ln>
                  <a:noFill/>
                </a:ln>
                <a:solidFill>
                  <a:srgbClr val="3E3D2D"/>
                </a:solidFill>
                <a:effectLst/>
                <a:uLnTx/>
                <a:uFillTx/>
                <a:ea typeface="+mn-ea"/>
                <a:cs typeface="+mn-cs"/>
              </a:rPr>
              <a:t> (</a:t>
            </a:r>
            <a:r>
              <a:rPr kumimoji="0" lang="en-US" sz="2400" b="0" i="0" u="none" strike="noStrike" kern="1200" cap="none" spc="0" normalizeH="0" baseline="0" noProof="0" dirty="0" smtClean="0">
                <a:ln>
                  <a:noFill/>
                </a:ln>
                <a:solidFill>
                  <a:srgbClr val="3E3D2D"/>
                </a:solidFill>
                <a:effectLst/>
                <a:uLnTx/>
                <a:uFillTx/>
                <a:ea typeface="+mn-ea"/>
                <a:cs typeface="+mn-cs"/>
              </a:rPr>
              <a:t>modules</a:t>
            </a:r>
            <a:r>
              <a:rPr kumimoji="0" lang="el-GR" sz="2400" b="0" i="0" u="none" strike="noStrike" kern="1200" cap="none" spc="0" normalizeH="0" baseline="0" noProof="0" dirty="0" smtClean="0">
                <a:ln>
                  <a:noFill/>
                </a:ln>
                <a:solidFill>
                  <a:srgbClr val="3E3D2D"/>
                </a:solidFill>
                <a:effectLst/>
                <a:uLnTx/>
                <a:uFillTx/>
                <a:ea typeface="+mn-ea"/>
                <a:cs typeface="+mn-cs"/>
              </a:rPr>
              <a:t>)</a:t>
            </a:r>
            <a:endParaRPr kumimoji="0" lang="en-US" sz="2400" b="0" i="0" u="none" strike="noStrike" kern="1200" cap="none" spc="0" normalizeH="0" baseline="0" noProof="0" dirty="0" smtClean="0">
              <a:ln>
                <a:noFill/>
              </a:ln>
              <a:solidFill>
                <a:srgbClr val="3E3D2D"/>
              </a:solidFill>
              <a:effectLst/>
              <a:uLnTx/>
              <a:uFillTx/>
              <a:ea typeface="+mn-ea"/>
              <a:cs typeface="+mn-cs"/>
            </a:endParaRP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Χρησιμοποιεί διαγράμματα δομής στα οποία απεικονίζονται οι επιμέρους </a:t>
            </a:r>
            <a:r>
              <a:rPr kumimoji="0" lang="el-GR" sz="2400" b="0" i="0" u="none" strike="noStrike" kern="1200" cap="none" spc="0" normalizeH="0" baseline="0" noProof="0" dirty="0" err="1" smtClean="0">
                <a:ln>
                  <a:noFill/>
                </a:ln>
                <a:solidFill>
                  <a:srgbClr val="3E3D2D"/>
                </a:solidFill>
                <a:effectLst/>
                <a:uLnTx/>
                <a:uFillTx/>
                <a:ea typeface="+mn-ea"/>
                <a:cs typeface="+mn-cs"/>
              </a:rPr>
              <a:t>υπομονάδες</a:t>
            </a:r>
            <a:r>
              <a:rPr kumimoji="0" lang="el-GR" sz="2400" b="0" i="0" u="none" strike="noStrike" kern="1200" cap="none" spc="0" normalizeH="0" baseline="0" noProof="0" dirty="0" smtClean="0">
                <a:ln>
                  <a:noFill/>
                </a:ln>
                <a:solidFill>
                  <a:srgbClr val="3E3D2D"/>
                </a:solidFill>
                <a:effectLst/>
                <a:uLnTx/>
                <a:uFillTx/>
                <a:ea typeface="+mn-ea"/>
                <a:cs typeface="+mn-cs"/>
              </a:rPr>
              <a:t> του συστήματος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sp>
        <p:nvSpPr>
          <p:cNvPr id="12" name="6 - Θέση κειμένου"/>
          <p:cNvSpPr txBox="1">
            <a:spLocks/>
          </p:cNvSpPr>
          <p:nvPr/>
        </p:nvSpPr>
        <p:spPr>
          <a:xfrm>
            <a:off x="3901020" y="1076223"/>
            <a:ext cx="3456384" cy="6397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r>
              <a:rPr kumimoji="0" lang="el-GR" sz="2800" b="1" i="0" u="none" strike="noStrike" kern="1200" cap="none" spc="0" normalizeH="0" baseline="0" noProof="0" dirty="0" smtClean="0">
                <a:ln>
                  <a:noFill/>
                </a:ln>
                <a:solidFill>
                  <a:srgbClr val="94C600"/>
                </a:solidFill>
                <a:effectLst/>
                <a:uLnTx/>
                <a:uFillTx/>
                <a:ea typeface="+mn-ea"/>
                <a:cs typeface="+mn-cs"/>
              </a:rPr>
              <a:t>Αντικειμενοστραφής</a:t>
            </a:r>
            <a:endParaRPr kumimoji="0" lang="el-GR" sz="2800" b="1" i="0" u="none" strike="noStrike" kern="1200" cap="none" spc="0" normalizeH="0" baseline="0" noProof="0" dirty="0">
              <a:ln>
                <a:noFill/>
              </a:ln>
              <a:solidFill>
                <a:srgbClr val="94C600"/>
              </a:solidFill>
              <a:effectLst/>
              <a:uLnTx/>
              <a:uFillTx/>
              <a:ea typeface="+mn-ea"/>
              <a:cs typeface="+mn-cs"/>
            </a:endParaRPr>
          </a:p>
        </p:txBody>
      </p:sp>
      <p:sp>
        <p:nvSpPr>
          <p:cNvPr id="13" name="7 - Θέση περιεχομένου"/>
          <p:cNvSpPr txBox="1">
            <a:spLocks/>
          </p:cNvSpPr>
          <p:nvPr/>
        </p:nvSpPr>
        <p:spPr>
          <a:xfrm>
            <a:off x="4132633" y="1715985"/>
            <a:ext cx="3419856" cy="2835797"/>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ea typeface="+mn-ea"/>
                <a:cs typeface="+mn-cs"/>
              </a:rPr>
              <a:t>Καθορίζονται οι λεπτομέρειες των κλάσεων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spTree>
    <p:extLst>
      <p:ext uri="{BB962C8B-B14F-4D97-AF65-F5344CB8AC3E}">
        <p14:creationId xmlns:p14="http://schemas.microsoft.com/office/powerpoint/2010/main" val="4257125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Τμηματικότητα</a:t>
            </a:r>
            <a:r>
              <a:rPr lang="el-GR" dirty="0"/>
              <a:t> (</a:t>
            </a:r>
            <a:r>
              <a:rPr lang="en-US" dirty="0"/>
              <a:t>modularity</a:t>
            </a:r>
            <a:r>
              <a:rPr lang="el-GR" dirty="0"/>
              <a:t>)</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itchFamily="18" charset="2"/>
              <a:buChar char=""/>
            </a:pPr>
            <a:r>
              <a:rPr lang="el-GR" sz="2400" dirty="0">
                <a:solidFill>
                  <a:srgbClr val="3E3D2D"/>
                </a:solidFill>
              </a:rPr>
              <a:t>Η </a:t>
            </a:r>
            <a:r>
              <a:rPr lang="el-GR" sz="2400" dirty="0" err="1">
                <a:solidFill>
                  <a:srgbClr val="3E3D2D"/>
                </a:solidFill>
              </a:rPr>
              <a:t>τμηματικότητα</a:t>
            </a:r>
            <a:r>
              <a:rPr lang="el-GR" sz="2400" dirty="0">
                <a:solidFill>
                  <a:srgbClr val="3E3D2D"/>
                </a:solidFill>
              </a:rPr>
              <a:t> επιβάλει την διαίρεση του λογισμικού σε μικρότερες </a:t>
            </a:r>
            <a:r>
              <a:rPr lang="el-GR" sz="2400" dirty="0" err="1">
                <a:solidFill>
                  <a:srgbClr val="3E3D2D"/>
                </a:solidFill>
              </a:rPr>
              <a:t>υπομονάδες</a:t>
            </a:r>
            <a:r>
              <a:rPr lang="el-GR" sz="2400" dirty="0">
                <a:solidFill>
                  <a:srgbClr val="3E3D2D"/>
                </a:solidFill>
              </a:rPr>
              <a:t> </a:t>
            </a:r>
          </a:p>
          <a:p>
            <a:pPr lvl="0" indent="-274320">
              <a:spcBef>
                <a:spcPct val="20000"/>
              </a:spcBef>
              <a:buClr>
                <a:srgbClr val="94C600"/>
              </a:buClr>
              <a:buSzPct val="76000"/>
              <a:buFont typeface="Wingdings 2" pitchFamily="18" charset="2"/>
              <a:buChar char=""/>
            </a:pPr>
            <a:r>
              <a:rPr lang="el-GR" sz="2400" dirty="0">
                <a:solidFill>
                  <a:srgbClr val="3E3D2D"/>
                </a:solidFill>
              </a:rPr>
              <a:t>Οι </a:t>
            </a:r>
            <a:r>
              <a:rPr lang="el-GR" sz="2400" dirty="0" err="1">
                <a:solidFill>
                  <a:srgbClr val="3E3D2D"/>
                </a:solidFill>
              </a:rPr>
              <a:t>υπομονάδες</a:t>
            </a:r>
            <a:r>
              <a:rPr lang="el-GR" sz="2400" dirty="0">
                <a:solidFill>
                  <a:srgbClr val="3E3D2D"/>
                </a:solidFill>
              </a:rPr>
              <a:t> επικοινωνούν μεταξύ τους για την διεκπεραίωση των λειτουργιών</a:t>
            </a:r>
          </a:p>
          <a:p>
            <a:pPr lvl="0" indent="-274320">
              <a:spcBef>
                <a:spcPct val="20000"/>
              </a:spcBef>
              <a:buClr>
                <a:srgbClr val="94C600"/>
              </a:buClr>
              <a:buSzPct val="76000"/>
              <a:buFont typeface="Wingdings 2" pitchFamily="18" charset="2"/>
              <a:buChar char=""/>
            </a:pPr>
            <a:endParaRPr lang="el-GR" sz="2400" dirty="0">
              <a:solidFill>
                <a:srgbClr val="3E3D2D"/>
              </a:solidFill>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19</a:t>
            </a:fld>
            <a:endParaRPr lang="el-GR" dirty="0"/>
          </a:p>
        </p:txBody>
      </p:sp>
    </p:spTree>
    <p:extLst>
      <p:ext uri="{BB962C8B-B14F-4D97-AF65-F5344CB8AC3E}">
        <p14:creationId xmlns:p14="http://schemas.microsoft.com/office/powerpoint/2010/main" val="4039258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8352928" cy="2702345"/>
          </a:xfrm>
        </p:spPr>
        <p:txBody>
          <a:bodyPr>
            <a:noAutofit/>
          </a:bodyPr>
          <a:lstStyle/>
          <a:p>
            <a:pPr algn="l"/>
            <a:r>
              <a:rPr lang="el-GR" sz="2400" dirty="0" smtClean="0"/>
              <a:t>Τμήμα </a:t>
            </a:r>
            <a:r>
              <a:rPr lang="el-GR" sz="2400" dirty="0"/>
              <a:t>Χρηματοοικονομικής &amp; </a:t>
            </a:r>
            <a:r>
              <a:rPr lang="el-GR" sz="2400" dirty="0" smtClean="0"/>
              <a:t>Ελεγκτικής (Παράρτημα Πρέβεζας)</a:t>
            </a:r>
            <a:endParaRPr lang="el-GR" sz="2400" dirty="0"/>
          </a:p>
          <a:p>
            <a:pPr algn="l"/>
            <a:r>
              <a:rPr lang="el-GR" b="1" dirty="0"/>
              <a:t>Πληροφορική </a:t>
            </a:r>
            <a:r>
              <a:rPr lang="el-GR" b="1" dirty="0" smtClean="0"/>
              <a:t>Ι</a:t>
            </a:r>
            <a:r>
              <a:rPr lang="en-US" b="1" dirty="0" smtClean="0"/>
              <a:t>I</a:t>
            </a:r>
            <a:endParaRPr lang="el-GR" b="1" dirty="0" smtClean="0"/>
          </a:p>
          <a:p>
            <a:pPr algn="l"/>
            <a:r>
              <a:rPr lang="el-GR" sz="2800" b="1" dirty="0" smtClean="0"/>
              <a:t>Ενότητα </a:t>
            </a:r>
            <a:r>
              <a:rPr lang="en-US" sz="2800" b="1" dirty="0" smtClean="0"/>
              <a:t>4 </a:t>
            </a:r>
            <a:r>
              <a:rPr lang="el-GR" sz="2800" b="1" dirty="0" smtClean="0"/>
              <a:t>:</a:t>
            </a:r>
            <a:r>
              <a:rPr lang="en-US" sz="2800" b="1" dirty="0"/>
              <a:t> </a:t>
            </a:r>
            <a:r>
              <a:rPr lang="el-GR" sz="2800" dirty="0" smtClean="0"/>
              <a:t>Τεχνολογία </a:t>
            </a:r>
            <a:r>
              <a:rPr lang="el-GR" sz="2800" dirty="0"/>
              <a:t>λογισμικού</a:t>
            </a:r>
            <a:endParaRPr lang="el-GR" sz="2800" dirty="0" smtClean="0">
              <a:solidFill>
                <a:schemeClr val="tx2">
                  <a:lumMod val="50000"/>
                </a:schemeClr>
              </a:solidFill>
            </a:endParaRPr>
          </a:p>
          <a:p>
            <a:pPr algn="l">
              <a:lnSpc>
                <a:spcPts val="2600"/>
              </a:lnSpc>
            </a:pPr>
            <a:endParaRPr lang="en-US" sz="1100" dirty="0" smtClean="0">
              <a:solidFill>
                <a:schemeClr val="tx2">
                  <a:lumMod val="50000"/>
                </a:schemeClr>
              </a:solidFill>
            </a:endParaRPr>
          </a:p>
          <a:p>
            <a:pPr algn="l">
              <a:lnSpc>
                <a:spcPts val="2600"/>
              </a:lnSpc>
            </a:pPr>
            <a:endParaRPr lang="en-US" sz="2800" dirty="0">
              <a:solidFill>
                <a:schemeClr val="tx2">
                  <a:lumMod val="50000"/>
                </a:schemeClr>
              </a:solidFill>
            </a:endParaRPr>
          </a:p>
          <a:p>
            <a:pPr algn="l">
              <a:lnSpc>
                <a:spcPts val="2600"/>
              </a:lnSpc>
            </a:pPr>
            <a:r>
              <a:rPr lang="el-GR" sz="2800" dirty="0" smtClean="0">
                <a:solidFill>
                  <a:schemeClr val="tx2">
                    <a:lumMod val="50000"/>
                  </a:schemeClr>
                </a:solidFill>
              </a:rPr>
              <a:t>Δρ</a:t>
            </a:r>
            <a:r>
              <a:rPr lang="el-GR" sz="2800" dirty="0">
                <a:solidFill>
                  <a:schemeClr val="tx2">
                    <a:lumMod val="50000"/>
                  </a:schemeClr>
                </a:solidFill>
              </a:rPr>
              <a:t>. Γκόγκος Χρήστος</a:t>
            </a:r>
          </a:p>
          <a:p>
            <a:pPr algn="l">
              <a:lnSpc>
                <a:spcPts val="2600"/>
              </a:lnSpc>
            </a:pPr>
            <a:r>
              <a:rPr lang="el-GR" sz="2800" dirty="0" smtClean="0">
                <a:solidFill>
                  <a:schemeClr val="tx2">
                    <a:lumMod val="50000"/>
                  </a:schemeClr>
                </a:solidFill>
              </a:rPr>
              <a:t>Επίκουρος Καθηγητής</a:t>
            </a:r>
            <a:endParaRPr lang="en-US" sz="2800" dirty="0" smtClean="0">
              <a:solidFill>
                <a:schemeClr val="tx2">
                  <a:lumMod val="50000"/>
                </a:schemeClr>
              </a:solidFill>
            </a:endParaRP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Σύζευξη – Συνεκτικότητα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20</a:t>
            </a:fld>
            <a:endParaRPr lang="el-GR" dirty="0"/>
          </a:p>
        </p:txBody>
      </p:sp>
      <p:sp>
        <p:nvSpPr>
          <p:cNvPr id="8" name="5 - Θέση περιεχομένου"/>
          <p:cNvSpPr txBox="1">
            <a:spLocks/>
          </p:cNvSpPr>
          <p:nvPr/>
        </p:nvSpPr>
        <p:spPr>
          <a:xfrm>
            <a:off x="3779912" y="1211776"/>
            <a:ext cx="4536504" cy="4139905"/>
          </a:xfrm>
          <a:prstGeom prst="rect">
            <a:avLst/>
          </a:prstGeom>
        </p:spPr>
        <p:txBody>
          <a:bodyPr vert="horz" lIns="91440" tIns="45720" rIns="91440" bIns="45720" rtlCol="0">
            <a:normAutofit fontScale="70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1" i="0" u="none" strike="noStrike" kern="1200" cap="none" spc="0" normalizeH="0" baseline="0" noProof="0" dirty="0" smtClean="0">
                <a:ln>
                  <a:noFill/>
                </a:ln>
                <a:solidFill>
                  <a:srgbClr val="3E3D2D"/>
                </a:solidFill>
                <a:effectLst/>
                <a:uLnTx/>
                <a:uFillTx/>
                <a:ea typeface="+mn-ea"/>
                <a:cs typeface="+mn-cs"/>
              </a:rPr>
              <a:t>Σύζευξη (</a:t>
            </a:r>
            <a:r>
              <a:rPr kumimoji="0" lang="el-GR" sz="2400" b="1" i="0" u="none" strike="noStrike" kern="1200" cap="none" spc="0" normalizeH="0" baseline="0" noProof="0" dirty="0" err="1" smtClean="0">
                <a:ln>
                  <a:noFill/>
                </a:ln>
                <a:solidFill>
                  <a:srgbClr val="3E3D2D"/>
                </a:solidFill>
                <a:effectLst/>
                <a:uLnTx/>
                <a:uFillTx/>
                <a:ea typeface="+mn-ea"/>
                <a:cs typeface="+mn-cs"/>
              </a:rPr>
              <a:t>coupling</a:t>
            </a:r>
            <a:r>
              <a:rPr kumimoji="0" lang="el-GR" sz="2400" b="1" i="0" u="none" strike="noStrike" kern="1200" cap="none" spc="0" normalizeH="0" baseline="0" noProof="0" dirty="0" smtClean="0">
                <a:ln>
                  <a:noFill/>
                </a:ln>
                <a:solidFill>
                  <a:srgbClr val="3E3D2D"/>
                </a:solidFill>
                <a:effectLst/>
                <a:uLnTx/>
                <a:uFillTx/>
                <a:ea typeface="+mn-ea"/>
                <a:cs typeface="+mn-cs"/>
              </a:rPr>
              <a:t>)</a:t>
            </a:r>
            <a:r>
              <a:rPr kumimoji="0" lang="el-GR" sz="2400" b="0" i="0" u="none" strike="noStrike" kern="1200" cap="none" spc="0" normalizeH="0" baseline="0" noProof="0" dirty="0" smtClean="0">
                <a:ln>
                  <a:noFill/>
                </a:ln>
                <a:solidFill>
                  <a:srgbClr val="3E3D2D"/>
                </a:solidFill>
                <a:effectLst/>
                <a:uLnTx/>
                <a:uFillTx/>
                <a:ea typeface="+mn-ea"/>
                <a:cs typeface="+mn-cs"/>
              </a:rPr>
              <a:t>. Δείχνει πόσο στενά συνδεδεμένες είναι δύο </a:t>
            </a:r>
            <a:r>
              <a:rPr kumimoji="0" lang="el-GR" sz="2400" b="0" i="0" u="none" strike="noStrike" kern="1200" cap="none" spc="0" normalizeH="0" baseline="0" noProof="0" dirty="0" err="1" smtClean="0">
                <a:ln>
                  <a:noFill/>
                </a:ln>
                <a:solidFill>
                  <a:srgbClr val="3E3D2D"/>
                </a:solidFill>
                <a:effectLst/>
                <a:uLnTx/>
                <a:uFillTx/>
                <a:ea typeface="+mn-ea"/>
                <a:cs typeface="+mn-cs"/>
              </a:rPr>
              <a:t>υπομονάδες</a:t>
            </a:r>
            <a:r>
              <a:rPr kumimoji="0" lang="el-GR" sz="2400" b="0" i="0" u="none" strike="noStrike" kern="1200" cap="none" spc="0" normalizeH="0" baseline="0" noProof="0" dirty="0" smtClean="0">
                <a:ln>
                  <a:noFill/>
                </a:ln>
                <a:solidFill>
                  <a:srgbClr val="3E3D2D"/>
                </a:solidFill>
                <a:effectLst/>
                <a:uLnTx/>
                <a:uFillTx/>
                <a:ea typeface="+mn-ea"/>
                <a:cs typeface="+mn-cs"/>
              </a:rPr>
              <a:t> μεταξύ τους. Επιθυμητό είναι να υπάρχει χαλαρή σύζευξη (</a:t>
            </a:r>
            <a:r>
              <a:rPr kumimoji="0" lang="el-GR" sz="2400" b="0" i="0" u="none" strike="noStrike" kern="1200" cap="none" spc="0" normalizeH="0" baseline="0" noProof="0" dirty="0" err="1" smtClean="0">
                <a:ln>
                  <a:noFill/>
                </a:ln>
                <a:solidFill>
                  <a:srgbClr val="3E3D2D"/>
                </a:solidFill>
                <a:effectLst/>
                <a:uLnTx/>
                <a:uFillTx/>
                <a:ea typeface="+mn-ea"/>
                <a:cs typeface="+mn-cs"/>
              </a:rPr>
              <a:t>loose</a:t>
            </a:r>
            <a:r>
              <a:rPr kumimoji="0" lang="el-GR" sz="2400" b="0" i="0" u="none" strike="noStrike" kern="1200" cap="none" spc="0" normalizeH="0" baseline="0" noProof="0" dirty="0" smtClean="0">
                <a:ln>
                  <a:noFill/>
                </a:ln>
                <a:solidFill>
                  <a:srgbClr val="3E3D2D"/>
                </a:solidFill>
                <a:effectLst/>
                <a:uLnTx/>
                <a:uFillTx/>
                <a:ea typeface="+mn-ea"/>
                <a:cs typeface="+mn-cs"/>
              </a:rPr>
              <a:t> </a:t>
            </a:r>
            <a:r>
              <a:rPr kumimoji="0" lang="el-GR" sz="2400" b="0" i="0" u="none" strike="noStrike" kern="1200" cap="none" spc="0" normalizeH="0" baseline="0" noProof="0" dirty="0" err="1" smtClean="0">
                <a:ln>
                  <a:noFill/>
                </a:ln>
                <a:solidFill>
                  <a:srgbClr val="3E3D2D"/>
                </a:solidFill>
                <a:effectLst/>
                <a:uLnTx/>
                <a:uFillTx/>
                <a:ea typeface="+mn-ea"/>
                <a:cs typeface="+mn-cs"/>
              </a:rPr>
              <a:t>coupling</a:t>
            </a:r>
            <a:r>
              <a:rPr kumimoji="0" lang="el-GR" sz="2400" b="0" i="0" u="none" strike="noStrike" kern="1200" cap="none" spc="0" normalizeH="0" baseline="0" noProof="0" dirty="0" smtClean="0">
                <a:ln>
                  <a:noFill/>
                </a:ln>
                <a:solidFill>
                  <a:srgbClr val="3E3D2D"/>
                </a:solidFill>
                <a:effectLst/>
                <a:uLnTx/>
                <a:uFillTx/>
                <a:ea typeface="+mn-ea"/>
                <a:cs typeface="+mn-cs"/>
              </a:rPr>
              <a:t>) διότι:</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300" b="0" i="0" u="none" strike="noStrike" kern="1200" cap="none" spc="0" normalizeH="0" baseline="0" noProof="0" dirty="0" smtClean="0">
                <a:ln>
                  <a:noFill/>
                </a:ln>
                <a:solidFill>
                  <a:srgbClr val="3E3D2D"/>
                </a:solidFill>
                <a:effectLst/>
                <a:uLnTx/>
                <a:uFillTx/>
                <a:ea typeface="+mn-ea"/>
                <a:cs typeface="+mn-cs"/>
              </a:rPr>
              <a:t>Οι χαλαρές </a:t>
            </a:r>
            <a:r>
              <a:rPr kumimoji="0" lang="el-GR" sz="2300" b="0" i="0" u="none" strike="noStrike" kern="1200" cap="none" spc="0" normalizeH="0" baseline="0" noProof="0" dirty="0" err="1" smtClean="0">
                <a:ln>
                  <a:noFill/>
                </a:ln>
                <a:solidFill>
                  <a:srgbClr val="3E3D2D"/>
                </a:solidFill>
                <a:effectLst/>
                <a:uLnTx/>
                <a:uFillTx/>
                <a:ea typeface="+mn-ea"/>
                <a:cs typeface="+mn-cs"/>
              </a:rPr>
              <a:t>υπομονάδες</a:t>
            </a:r>
            <a:r>
              <a:rPr kumimoji="0" lang="el-GR" sz="2300" b="0" i="0" u="none" strike="noStrike" kern="1200" cap="none" spc="0" normalizeH="0" baseline="0" noProof="0" dirty="0" smtClean="0">
                <a:ln>
                  <a:noFill/>
                </a:ln>
                <a:solidFill>
                  <a:srgbClr val="3E3D2D"/>
                </a:solidFill>
                <a:effectLst/>
                <a:uLnTx/>
                <a:uFillTx/>
                <a:ea typeface="+mn-ea"/>
                <a:cs typeface="+mn-cs"/>
              </a:rPr>
              <a:t> μπορούν να επαναχρησιμοποιηθούν ευκολότερα.</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300" b="0" i="0" u="none" strike="noStrike" kern="1200" cap="none" spc="0" normalizeH="0" baseline="0" noProof="0" dirty="0" smtClean="0">
                <a:ln>
                  <a:noFill/>
                </a:ln>
                <a:solidFill>
                  <a:srgbClr val="3E3D2D"/>
                </a:solidFill>
                <a:effectLst/>
                <a:uLnTx/>
                <a:uFillTx/>
                <a:ea typeface="+mn-ea"/>
                <a:cs typeface="+mn-cs"/>
              </a:rPr>
              <a:t>Οι χαλαρές </a:t>
            </a:r>
            <a:r>
              <a:rPr kumimoji="0" lang="el-GR" sz="2300" b="0" i="0" u="none" strike="noStrike" kern="1200" cap="none" spc="0" normalizeH="0" baseline="0" noProof="0" dirty="0" err="1" smtClean="0">
                <a:ln>
                  <a:noFill/>
                </a:ln>
                <a:solidFill>
                  <a:srgbClr val="3E3D2D"/>
                </a:solidFill>
                <a:effectLst/>
                <a:uLnTx/>
                <a:uFillTx/>
                <a:ea typeface="+mn-ea"/>
                <a:cs typeface="+mn-cs"/>
              </a:rPr>
              <a:t>υπομονάδες</a:t>
            </a:r>
            <a:r>
              <a:rPr kumimoji="0" lang="el-GR" sz="2300" b="0" i="0" u="none" strike="noStrike" kern="1200" cap="none" spc="0" normalizeH="0" baseline="0" noProof="0" dirty="0" smtClean="0">
                <a:ln>
                  <a:noFill/>
                </a:ln>
                <a:solidFill>
                  <a:srgbClr val="3E3D2D"/>
                </a:solidFill>
                <a:effectLst/>
                <a:uLnTx/>
                <a:uFillTx/>
                <a:ea typeface="+mn-ea"/>
                <a:cs typeface="+mn-cs"/>
              </a:rPr>
              <a:t> με σφάλματα έχουν μικρότερη πιθανότητα δημιουργίας σφαλμάτων σε </a:t>
            </a:r>
            <a:r>
              <a:rPr kumimoji="0" lang="el-GR" sz="2300" b="0" i="0" u="none" strike="noStrike" kern="1200" cap="none" spc="0" normalizeH="0" baseline="0" noProof="0" dirty="0" err="1" smtClean="0">
                <a:ln>
                  <a:noFill/>
                </a:ln>
                <a:solidFill>
                  <a:srgbClr val="3E3D2D"/>
                </a:solidFill>
                <a:effectLst/>
                <a:uLnTx/>
                <a:uFillTx/>
                <a:ea typeface="+mn-ea"/>
                <a:cs typeface="+mn-cs"/>
              </a:rPr>
              <a:t>υπομονάδες</a:t>
            </a:r>
            <a:r>
              <a:rPr kumimoji="0" lang="el-GR" sz="2300" b="0" i="0" u="none" strike="noStrike" kern="1200" cap="none" spc="0" normalizeH="0" baseline="0" noProof="0" dirty="0" smtClean="0">
                <a:ln>
                  <a:noFill/>
                </a:ln>
                <a:solidFill>
                  <a:srgbClr val="3E3D2D"/>
                </a:solidFill>
                <a:effectLst/>
                <a:uLnTx/>
                <a:uFillTx/>
                <a:ea typeface="+mn-ea"/>
                <a:cs typeface="+mn-cs"/>
              </a:rPr>
              <a:t> με τις οποίες επικοινωνούν.</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300" b="0" i="0" u="none" strike="noStrike" kern="1200" cap="none" spc="0" normalizeH="0" baseline="0" noProof="0" dirty="0" smtClean="0">
                <a:ln>
                  <a:noFill/>
                </a:ln>
                <a:solidFill>
                  <a:srgbClr val="3E3D2D"/>
                </a:solidFill>
                <a:effectLst/>
                <a:uLnTx/>
                <a:uFillTx/>
                <a:ea typeface="+mn-ea"/>
                <a:cs typeface="+mn-cs"/>
              </a:rPr>
              <a:t>Οι χαλαρές </a:t>
            </a:r>
            <a:r>
              <a:rPr kumimoji="0" lang="el-GR" sz="2300" b="0" i="0" u="none" strike="noStrike" kern="1200" cap="none" spc="0" normalizeH="0" baseline="0" noProof="0" dirty="0" err="1" smtClean="0">
                <a:ln>
                  <a:noFill/>
                </a:ln>
                <a:solidFill>
                  <a:srgbClr val="3E3D2D"/>
                </a:solidFill>
                <a:effectLst/>
                <a:uLnTx/>
                <a:uFillTx/>
                <a:ea typeface="+mn-ea"/>
                <a:cs typeface="+mn-cs"/>
              </a:rPr>
              <a:t>υπομονάδες</a:t>
            </a:r>
            <a:r>
              <a:rPr kumimoji="0" lang="el-GR" sz="2300" b="0" i="0" u="none" strike="noStrike" kern="1200" cap="none" spc="0" normalizeH="0" baseline="0" noProof="0" dirty="0" smtClean="0">
                <a:ln>
                  <a:noFill/>
                </a:ln>
                <a:solidFill>
                  <a:srgbClr val="3E3D2D"/>
                </a:solidFill>
                <a:effectLst/>
                <a:uLnTx/>
                <a:uFillTx/>
                <a:ea typeface="+mn-ea"/>
                <a:cs typeface="+mn-cs"/>
              </a:rPr>
              <a:t> έχουν ευκολότερη συντήρηση.</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1" i="0" u="none" strike="noStrike" kern="1200" cap="none" spc="0" normalizeH="0" baseline="0" noProof="0" dirty="0" smtClean="0">
                <a:ln>
                  <a:noFill/>
                </a:ln>
                <a:solidFill>
                  <a:srgbClr val="3E3D2D"/>
                </a:solidFill>
                <a:effectLst/>
                <a:uLnTx/>
                <a:uFillTx/>
                <a:ea typeface="+mn-ea"/>
                <a:cs typeface="+mn-cs"/>
              </a:rPr>
              <a:t>Συνεκτικότητα (</a:t>
            </a:r>
            <a:r>
              <a:rPr kumimoji="0" lang="el-GR" sz="2400" b="1" i="0" u="none" strike="noStrike" kern="1200" cap="none" spc="0" normalizeH="0" baseline="0" noProof="0" dirty="0" err="1" smtClean="0">
                <a:ln>
                  <a:noFill/>
                </a:ln>
                <a:solidFill>
                  <a:srgbClr val="3E3D2D"/>
                </a:solidFill>
                <a:effectLst/>
                <a:uLnTx/>
                <a:uFillTx/>
                <a:ea typeface="+mn-ea"/>
                <a:cs typeface="+mn-cs"/>
              </a:rPr>
              <a:t>cohesion</a:t>
            </a:r>
            <a:r>
              <a:rPr kumimoji="0" lang="el-GR" sz="2400" b="1" i="0" u="none" strike="noStrike" kern="1200" cap="none" spc="0" normalizeH="0" baseline="0" noProof="0" dirty="0" smtClean="0">
                <a:ln>
                  <a:noFill/>
                </a:ln>
                <a:solidFill>
                  <a:srgbClr val="3E3D2D"/>
                </a:solidFill>
                <a:effectLst/>
                <a:uLnTx/>
                <a:uFillTx/>
                <a:ea typeface="+mn-ea"/>
                <a:cs typeface="+mn-cs"/>
              </a:rPr>
              <a:t>)</a:t>
            </a:r>
            <a:r>
              <a:rPr kumimoji="0" lang="el-GR" sz="2400" b="0" i="0" u="none" strike="noStrike" kern="1200" cap="none" spc="0" normalizeH="0" baseline="0" noProof="0" dirty="0" smtClean="0">
                <a:ln>
                  <a:noFill/>
                </a:ln>
                <a:solidFill>
                  <a:srgbClr val="3E3D2D"/>
                </a:solidFill>
                <a:effectLst/>
                <a:uLnTx/>
                <a:uFillTx/>
                <a:ea typeface="+mn-ea"/>
                <a:cs typeface="+mn-cs"/>
              </a:rPr>
              <a:t>.  Δείχνει πόσο στενά είναι συνδεδεμένες μεταξύ τους οι διεργασίες του ίδιου </a:t>
            </a:r>
            <a:r>
              <a:rPr kumimoji="0" lang="el-GR" sz="2400" b="0" i="0" u="none" strike="noStrike" kern="1200" cap="none" spc="0" normalizeH="0" baseline="0" noProof="0" dirty="0" err="1" smtClean="0">
                <a:ln>
                  <a:noFill/>
                </a:ln>
                <a:solidFill>
                  <a:srgbClr val="3E3D2D"/>
                </a:solidFill>
                <a:effectLst/>
                <a:uLnTx/>
                <a:uFillTx/>
                <a:ea typeface="+mn-ea"/>
                <a:cs typeface="+mn-cs"/>
              </a:rPr>
              <a:t>υποπρογράμματος</a:t>
            </a:r>
            <a:r>
              <a:rPr kumimoji="0" lang="el-GR" sz="2400" b="0" i="0" u="none" strike="noStrike" kern="1200" cap="none" spc="0" normalizeH="0" baseline="0" noProof="0" dirty="0" smtClean="0">
                <a:ln>
                  <a:noFill/>
                </a:ln>
                <a:solidFill>
                  <a:srgbClr val="3E3D2D"/>
                </a:solidFill>
                <a:effectLst/>
                <a:uLnTx/>
                <a:uFillTx/>
                <a:ea typeface="+mn-ea"/>
                <a:cs typeface="+mn-cs"/>
              </a:rPr>
              <a:t>. Επιθυμητό είναι να υπάρχει ισχυρή συνεκτικότητα σε ένα </a:t>
            </a:r>
            <a:r>
              <a:rPr kumimoji="0" lang="el-GR" sz="2400" b="0" i="0" u="none" strike="noStrike" kern="1200" cap="none" spc="0" normalizeH="0" baseline="0" noProof="0" dirty="0" err="1" smtClean="0">
                <a:ln>
                  <a:noFill/>
                </a:ln>
                <a:solidFill>
                  <a:srgbClr val="3E3D2D"/>
                </a:solidFill>
                <a:effectLst/>
                <a:uLnTx/>
                <a:uFillTx/>
                <a:ea typeface="+mn-ea"/>
                <a:cs typeface="+mn-cs"/>
              </a:rPr>
              <a:t>υποπρόγραμμα</a:t>
            </a:r>
            <a:r>
              <a:rPr kumimoji="0" lang="el-GR" sz="2400" b="0" i="0" u="none" strike="noStrike" kern="1200" cap="none" spc="0" normalizeH="0" baseline="0" noProof="0" dirty="0" smtClean="0">
                <a:ln>
                  <a:noFill/>
                </a:ln>
                <a:solidFill>
                  <a:srgbClr val="3E3D2D"/>
                </a:solidFill>
                <a:effectLst/>
                <a:uLnTx/>
                <a:uFillTx/>
                <a:ea typeface="+mn-ea"/>
                <a:cs typeface="+mn-cs"/>
              </a:rPr>
              <a:t> (</a:t>
            </a:r>
            <a:r>
              <a:rPr kumimoji="0" lang="el-GR" sz="2400" b="0" i="0" u="none" strike="noStrike" kern="1200" cap="none" spc="0" normalizeH="0" baseline="0" noProof="0" dirty="0" err="1" smtClean="0">
                <a:ln>
                  <a:noFill/>
                </a:ln>
                <a:solidFill>
                  <a:srgbClr val="3E3D2D"/>
                </a:solidFill>
                <a:effectLst/>
                <a:uLnTx/>
                <a:uFillTx/>
                <a:ea typeface="+mn-ea"/>
                <a:cs typeface="+mn-cs"/>
              </a:rPr>
              <a:t>strong</a:t>
            </a:r>
            <a:r>
              <a:rPr kumimoji="0" lang="el-GR" sz="2400" b="0" i="0" u="none" strike="noStrike" kern="1200" cap="none" spc="0" normalizeH="0" baseline="0" noProof="0" dirty="0" smtClean="0">
                <a:ln>
                  <a:noFill/>
                </a:ln>
                <a:solidFill>
                  <a:srgbClr val="3E3D2D"/>
                </a:solidFill>
                <a:effectLst/>
                <a:uLnTx/>
                <a:uFillTx/>
                <a:ea typeface="+mn-ea"/>
                <a:cs typeface="+mn-cs"/>
              </a:rPr>
              <a:t> </a:t>
            </a:r>
            <a:r>
              <a:rPr kumimoji="0" lang="el-GR" sz="2400" b="0" i="0" u="none" strike="noStrike" kern="1200" cap="none" spc="0" normalizeH="0" baseline="0" noProof="0" dirty="0" err="1" smtClean="0">
                <a:ln>
                  <a:noFill/>
                </a:ln>
                <a:solidFill>
                  <a:srgbClr val="3E3D2D"/>
                </a:solidFill>
                <a:effectLst/>
                <a:uLnTx/>
                <a:uFillTx/>
                <a:ea typeface="+mn-ea"/>
                <a:cs typeface="+mn-cs"/>
              </a:rPr>
              <a:t>cohesion</a:t>
            </a:r>
            <a:r>
              <a:rPr kumimoji="0" lang="el-GR" sz="2400" b="0" i="0" u="none" strike="noStrike" kern="1200" cap="none" spc="0" normalizeH="0" baseline="0" noProof="0" dirty="0" smtClean="0">
                <a:ln>
                  <a:noFill/>
                </a:ln>
                <a:solidFill>
                  <a:srgbClr val="3E3D2D"/>
                </a:solidFill>
                <a:effectLst/>
                <a:uLnTx/>
                <a:uFillTx/>
                <a:ea typeface="+mn-ea"/>
                <a:cs typeface="+mn-cs"/>
              </a:rPr>
              <a:t>).</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graphicFrame>
        <p:nvGraphicFramePr>
          <p:cNvPr id="9" name="Θέση περιεχομένου 6"/>
          <p:cNvGraphicFramePr>
            <a:graphicFrameLocks/>
          </p:cNvGraphicFramePr>
          <p:nvPr>
            <p:extLst>
              <p:ext uri="{D42A27DB-BD31-4B8C-83A1-F6EECF244321}">
                <p14:modId xmlns:p14="http://schemas.microsoft.com/office/powerpoint/2010/main" val="2157376448"/>
              </p:ext>
            </p:extLst>
          </p:nvPr>
        </p:nvGraphicFramePr>
        <p:xfrm>
          <a:off x="754956" y="1211334"/>
          <a:ext cx="3419475" cy="3494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8442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Φάση υλοποίησης</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itchFamily="18" charset="2"/>
              <a:buChar char=""/>
            </a:pPr>
            <a:r>
              <a:rPr lang="el-GR" sz="2400" dirty="0">
                <a:solidFill>
                  <a:srgbClr val="3E3D2D"/>
                </a:solidFill>
              </a:rPr>
              <a:t>Επιλογή γλώσσας προγραμματισμού</a:t>
            </a:r>
          </a:p>
          <a:p>
            <a:pPr lvl="0" indent="-274320">
              <a:spcBef>
                <a:spcPct val="20000"/>
              </a:spcBef>
              <a:buClr>
                <a:srgbClr val="94C600"/>
              </a:buClr>
              <a:buSzPct val="76000"/>
              <a:buFont typeface="Wingdings 2" pitchFamily="18" charset="2"/>
              <a:buChar char=""/>
            </a:pPr>
            <a:r>
              <a:rPr lang="el-GR" sz="2400" dirty="0">
                <a:solidFill>
                  <a:srgbClr val="3E3D2D"/>
                </a:solidFill>
              </a:rPr>
              <a:t>Οι προγραμματιστές γράφουν τον κώδικα για τις </a:t>
            </a:r>
            <a:r>
              <a:rPr lang="el-GR" sz="2400" dirty="0" err="1">
                <a:solidFill>
                  <a:srgbClr val="3E3D2D"/>
                </a:solidFill>
              </a:rPr>
              <a:t>υπομονάδες</a:t>
            </a:r>
            <a:r>
              <a:rPr lang="el-GR" sz="2400" dirty="0">
                <a:solidFill>
                  <a:srgbClr val="3E3D2D"/>
                </a:solidFill>
              </a:rPr>
              <a:t> που έχουν οριστεί στην φάση σχεδίασης</a:t>
            </a:r>
          </a:p>
          <a:p>
            <a:pPr lvl="0" indent="-274320">
              <a:spcBef>
                <a:spcPct val="20000"/>
              </a:spcBef>
              <a:buClr>
                <a:srgbClr val="94C600"/>
              </a:buClr>
              <a:buSzPct val="76000"/>
              <a:buFont typeface="Wingdings 2" pitchFamily="18" charset="2"/>
              <a:buChar char=""/>
            </a:pPr>
            <a:r>
              <a:rPr lang="el-GR" sz="2400" dirty="0">
                <a:solidFill>
                  <a:srgbClr val="3E3D2D"/>
                </a:solidFill>
              </a:rPr>
              <a:t>Οι οδηγίες από την φάση σχεδίασης θα πρέπει να είναι σαφείς έτσι ώστε να επιτρέπουν την δημιουργία του αντίστοιχου κώδικα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21</a:t>
            </a:fld>
            <a:endParaRPr lang="el-GR" dirty="0"/>
          </a:p>
        </p:txBody>
      </p:sp>
    </p:spTree>
    <p:extLst>
      <p:ext uri="{BB962C8B-B14F-4D97-AF65-F5344CB8AC3E}">
        <p14:creationId xmlns:p14="http://schemas.microsoft.com/office/powerpoint/2010/main" val="1081721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Φάση ελέγχου</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22</a:t>
            </a:fld>
            <a:endParaRPr lang="el-GR" dirty="0"/>
          </a:p>
        </p:txBody>
      </p:sp>
      <p:sp>
        <p:nvSpPr>
          <p:cNvPr id="8" name="2 - Θέση περιεχομένου"/>
          <p:cNvSpPr txBox="1">
            <a:spLocks/>
          </p:cNvSpPr>
          <p:nvPr/>
        </p:nvSpPr>
        <p:spPr>
          <a:xfrm>
            <a:off x="755576" y="1365902"/>
            <a:ext cx="3419856" cy="349300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ea typeface="+mn-ea"/>
                <a:cs typeface="+mn-cs"/>
              </a:rPr>
              <a:t>Ο σκοπός της φάσης ελέγχου είναι ο εντοπισμός σφαλμάτων </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graphicFrame>
        <p:nvGraphicFramePr>
          <p:cNvPr id="9" name="Θέση περιεχομένου 5"/>
          <p:cNvGraphicFramePr>
            <a:graphicFrameLocks/>
          </p:cNvGraphicFramePr>
          <p:nvPr>
            <p:extLst>
              <p:ext uri="{D42A27DB-BD31-4B8C-83A1-F6EECF244321}">
                <p14:modId xmlns:p14="http://schemas.microsoft.com/office/powerpoint/2010/main" val="3691030556"/>
              </p:ext>
            </p:extLst>
          </p:nvPr>
        </p:nvGraphicFramePr>
        <p:xfrm>
          <a:off x="4358185" y="1365458"/>
          <a:ext cx="3815407" cy="3708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5103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Έλεγχος «γυάλινου» κουτιού</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23</a:t>
            </a:fld>
            <a:endParaRPr lang="el-GR" dirty="0"/>
          </a:p>
        </p:txBody>
      </p:sp>
      <p:sp>
        <p:nvSpPr>
          <p:cNvPr id="8" name="3 - Θέση περιεχομένου"/>
          <p:cNvSpPr txBox="1">
            <a:spLocks/>
          </p:cNvSpPr>
          <p:nvPr/>
        </p:nvSpPr>
        <p:spPr>
          <a:xfrm>
            <a:off x="683568" y="1301071"/>
            <a:ext cx="3745608" cy="3995888"/>
          </a:xfrm>
          <a:prstGeom prst="rect">
            <a:avLst/>
          </a:prstGeom>
        </p:spPr>
        <p:txBody>
          <a:bodyPr vert="horz" lIns="91440" tIns="45720" rIns="91440" bIns="45720" rtlCol="0">
            <a:normAutofit fontScale="70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ea typeface="+mn-ea"/>
                <a:cs typeface="+mn-cs"/>
              </a:rPr>
              <a:t>Ο ελεγκτής είναι γνώστης του προγράμματος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ea typeface="+mn-ea"/>
                <a:cs typeface="+mn-cs"/>
              </a:rPr>
              <a:t>Ο προγραμματιστής θα πρέπει να έχει κάνει σχέδια ελέγχου (σενάρια) τα οποία να εξετάζουν την λειτουργία του συστήματος ειδικά κάτω από ασυνήθιστες καταστάσεις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ea typeface="+mn-ea"/>
                <a:cs typeface="+mn-cs"/>
              </a:rPr>
              <a:t>Για ένα τμήμα προγράμματος συνήθως ένας αριθμός από 20 ως 30 σενάρια είναι επαρκής </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ea typeface="+mn-ea"/>
                <a:cs typeface="+mn-cs"/>
              </a:rPr>
              <a:t>Το συνολικό σχέδιο ελέγχου θα πρέπει να διατηρηθεί από τον προγραμματιστή, έτσι ώστε να έχει την δυνατότητα επαναχρησιμοποίησης του σε περίπτωση που απαιτηθεί κάποια βελτίωση</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sp>
        <p:nvSpPr>
          <p:cNvPr id="9" name="4 - Θέση περιεχομένου"/>
          <p:cNvSpPr txBox="1">
            <a:spLocks/>
          </p:cNvSpPr>
          <p:nvPr/>
        </p:nvSpPr>
        <p:spPr>
          <a:xfrm>
            <a:off x="4933232" y="1301070"/>
            <a:ext cx="3168352" cy="3275809"/>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ea typeface="+mn-ea"/>
                <a:cs typeface="+mn-cs"/>
              </a:rPr>
              <a:t>Έλεγχος διαδρομών βάσης: εξετάζει αν κάθε εντολή του προγράμματος εκτελείται τουλάχιστον μια φορά (McCabe)</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spTree>
    <p:extLst>
      <p:ext uri="{BB962C8B-B14F-4D97-AF65-F5344CB8AC3E}">
        <p14:creationId xmlns:p14="http://schemas.microsoft.com/office/powerpoint/2010/main" val="4291317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Έλεγχος «μαύρου» κουτιού</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24</a:t>
            </a:fld>
            <a:endParaRPr lang="el-GR" dirty="0"/>
          </a:p>
        </p:txBody>
      </p:sp>
      <p:sp>
        <p:nvSpPr>
          <p:cNvPr id="8" name="3 - Θέση περιεχομένου"/>
          <p:cNvSpPr txBox="1">
            <a:spLocks/>
          </p:cNvSpPr>
          <p:nvPr/>
        </p:nvSpPr>
        <p:spPr>
          <a:xfrm>
            <a:off x="899592" y="1345332"/>
            <a:ext cx="3419856" cy="3493008"/>
          </a:xfrm>
          <a:prstGeom prst="rect">
            <a:avLst/>
          </a:prstGeom>
        </p:spPr>
        <p:txBody>
          <a:bodyPr vert="horz" lIns="91440" tIns="45720" rIns="91440" bIns="45720" rtlCol="0">
            <a:normAutofit fontScale="85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ea typeface="+mn-ea"/>
                <a:cs typeface="+mn-cs"/>
              </a:rPr>
              <a:t>Γίνεται από τον τεχνικό ελέγχου του συστήματος και τον χρήστη</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ea typeface="+mn-ea"/>
                <a:cs typeface="+mn-cs"/>
              </a:rPr>
              <a:t>Ο έλεγχος γίνεται χωρίς να απασχολεί τον ελεγκτή ο τρόπος με τον οποίο εκτελούνται οι εσωτερικά εργασίες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ea typeface="+mn-ea"/>
                <a:cs typeface="+mn-cs"/>
              </a:rPr>
              <a:t>Ελέγχεται ότι οι απαιτήσεις που προσδιορίστηκαν στην φάση της ανάλυσης ικανοποιούνται</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sp>
        <p:nvSpPr>
          <p:cNvPr id="9" name="4 - Θέση περιεχομένου"/>
          <p:cNvSpPr txBox="1">
            <a:spLocks/>
          </p:cNvSpPr>
          <p:nvPr/>
        </p:nvSpPr>
        <p:spPr>
          <a:xfrm>
            <a:off x="4502328" y="1345331"/>
            <a:ext cx="3419856" cy="349300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000" b="0" i="0" u="none" strike="noStrike" kern="1200" cap="none" spc="0" normalizeH="0" baseline="0" noProof="0" smtClean="0">
                <a:ln>
                  <a:noFill/>
                </a:ln>
                <a:solidFill>
                  <a:srgbClr val="3E3D2D"/>
                </a:solidFill>
                <a:effectLst/>
                <a:uLnTx/>
                <a:uFillTx/>
                <a:ea typeface="+mn-ea"/>
                <a:cs typeface="+mn-cs"/>
              </a:rPr>
              <a:t>Μέθοδοι ελέγχου μαύρου κουτιού</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smtClean="0">
                <a:ln>
                  <a:noFill/>
                </a:ln>
                <a:solidFill>
                  <a:srgbClr val="3E3D2D"/>
                </a:solidFill>
                <a:effectLst/>
                <a:uLnTx/>
                <a:uFillTx/>
                <a:ea typeface="+mn-ea"/>
                <a:cs typeface="+mn-cs"/>
              </a:rPr>
              <a:t>Διεξοδικός έλεγχος</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smtClean="0">
                <a:ln>
                  <a:noFill/>
                </a:ln>
                <a:solidFill>
                  <a:srgbClr val="3E3D2D"/>
                </a:solidFill>
                <a:effectLst/>
                <a:uLnTx/>
                <a:uFillTx/>
                <a:ea typeface="+mn-ea"/>
                <a:cs typeface="+mn-cs"/>
              </a:rPr>
              <a:t>Τυχαίος έλεγχος</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smtClean="0">
                <a:ln>
                  <a:noFill/>
                </a:ln>
                <a:solidFill>
                  <a:srgbClr val="3E3D2D"/>
                </a:solidFill>
                <a:effectLst/>
                <a:uLnTx/>
                <a:uFillTx/>
                <a:ea typeface="+mn-ea"/>
                <a:cs typeface="+mn-cs"/>
              </a:rPr>
              <a:t>Έλεγχος οριακών τιμών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spTree>
    <p:extLst>
      <p:ext uri="{BB962C8B-B14F-4D97-AF65-F5344CB8AC3E}">
        <p14:creationId xmlns:p14="http://schemas.microsoft.com/office/powerpoint/2010/main" val="14964413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Τεκμηρίωση (</a:t>
            </a:r>
            <a:r>
              <a:rPr lang="en-US" dirty="0"/>
              <a:t>documentation</a:t>
            </a:r>
            <a:r>
              <a:rPr lang="el-GR" dirty="0"/>
              <a: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25</a:t>
            </a:fld>
            <a:endParaRPr lang="el-GR" dirty="0"/>
          </a:p>
        </p:txBody>
      </p:sp>
      <p:sp>
        <p:nvSpPr>
          <p:cNvPr id="8" name="3 - Θέση περιεχομένου"/>
          <p:cNvSpPr txBox="1">
            <a:spLocks/>
          </p:cNvSpPr>
          <p:nvPr/>
        </p:nvSpPr>
        <p:spPr>
          <a:xfrm>
            <a:off x="683568" y="1273324"/>
            <a:ext cx="3419856" cy="3493008"/>
          </a:xfrm>
          <a:prstGeom prst="rect">
            <a:avLst/>
          </a:prstGeom>
        </p:spPr>
        <p:txBody>
          <a:bodyPr vert="horz" lIns="91440" tIns="45720" rIns="91440" bIns="45720" rtlCol="0">
            <a:normAutofit fontScale="925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ea typeface="+mn-ea"/>
                <a:cs typeface="+mn-cs"/>
              </a:rPr>
              <a:t>Η τεκμηρίωση είναι το υλικό σε έντυπη ή σε ηλεκτρονική μορφή που παρέχει οδηγίες και πληροφορίες για το λογισμικό</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ea typeface="+mn-ea"/>
                <a:cs typeface="+mn-cs"/>
              </a:rPr>
              <a:t>Η τεκμηρίωση αποτελεί συνεχή διαδικασία και ακολουθεί τις τροποποιήσεις του πακέτου</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graphicFrame>
        <p:nvGraphicFramePr>
          <p:cNvPr id="9" name="Θέση περιεχομένου 5"/>
          <p:cNvGraphicFramePr>
            <a:graphicFrameLocks/>
          </p:cNvGraphicFramePr>
          <p:nvPr>
            <p:extLst>
              <p:ext uri="{D42A27DB-BD31-4B8C-83A1-F6EECF244321}">
                <p14:modId xmlns:p14="http://schemas.microsoft.com/office/powerpoint/2010/main" val="781666557"/>
              </p:ext>
            </p:extLst>
          </p:nvPr>
        </p:nvGraphicFramePr>
        <p:xfrm>
          <a:off x="4286177" y="1272880"/>
          <a:ext cx="3419475" cy="3494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2059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Τεκμηρίωση χρήστη (</a:t>
            </a:r>
            <a:r>
              <a:rPr lang="en-US" dirty="0"/>
              <a:t>user manual</a:t>
            </a:r>
            <a:r>
              <a:rPr lang="el-GR" dirty="0"/>
              <a:t>)</a:t>
            </a:r>
          </a:p>
        </p:txBody>
      </p:sp>
      <p:sp>
        <p:nvSpPr>
          <p:cNvPr id="3" name="Θέση περιεχομένου 2"/>
          <p:cNvSpPr>
            <a:spLocks noGrp="1"/>
          </p:cNvSpPr>
          <p:nvPr>
            <p:ph idx="1"/>
          </p:nvPr>
        </p:nvSpPr>
        <p:spPr>
          <a:xfrm>
            <a:off x="437785" y="1300518"/>
            <a:ext cx="4134215" cy="3852804"/>
          </a:xfrm>
        </p:spPr>
        <p:txBody>
          <a:bodyPr>
            <a:noAutofit/>
          </a:bodyPr>
          <a:lstStyle/>
          <a:p>
            <a:pPr lvl="0" indent="-274320">
              <a:spcBef>
                <a:spcPct val="20000"/>
              </a:spcBef>
              <a:buClr>
                <a:srgbClr val="94C600"/>
              </a:buClr>
              <a:buSzPct val="76000"/>
              <a:buFont typeface="Wingdings 2" pitchFamily="18" charset="2"/>
              <a:buChar char=""/>
            </a:pPr>
            <a:r>
              <a:rPr lang="el-GR" sz="2400" dirty="0">
                <a:solidFill>
                  <a:srgbClr val="3E3D2D"/>
                </a:solidFill>
                <a:latin typeface="Century Gothic"/>
              </a:rPr>
              <a:t>Περιλαμβάνει βήμα προς βήμα οδηγίες χρήσης του πακέτου</a:t>
            </a:r>
            <a:endParaRPr lang="en-US" sz="2400" dirty="0">
              <a:solidFill>
                <a:srgbClr val="3E3D2D"/>
              </a:solidFill>
              <a:latin typeface="Century Gothic"/>
            </a:endParaRPr>
          </a:p>
          <a:p>
            <a:pPr lvl="0" indent="-274320">
              <a:spcBef>
                <a:spcPct val="20000"/>
              </a:spcBef>
              <a:buClr>
                <a:srgbClr val="94C600"/>
              </a:buClr>
              <a:buSzPct val="76000"/>
              <a:buFont typeface="Wingdings 2" pitchFamily="18" charset="2"/>
              <a:buChar char=""/>
            </a:pPr>
            <a:r>
              <a:rPr lang="el-GR" sz="2400" dirty="0">
                <a:solidFill>
                  <a:srgbClr val="3E3D2D"/>
                </a:solidFill>
                <a:latin typeface="Century Gothic"/>
              </a:rPr>
              <a:t>Η σημασία της τεκμηρίωσης χρήστη στο μάρκετινγκ είναι τεράστια</a:t>
            </a: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26</a:t>
            </a:fld>
            <a:endParaRPr lang="el-GR" dirty="0"/>
          </a:p>
        </p:txBody>
      </p:sp>
      <p:pic>
        <p:nvPicPr>
          <p:cNvPr id="5" name="Picture 4" descr="http://chicago.medicine.uic.edu/UserFiles/Servers/Server_442934/Image/DME/manual.jpg"/>
          <p:cNvPicPr>
            <a:picLocks noChangeAspect="1" noChangeArrowheads="1"/>
          </p:cNvPicPr>
          <p:nvPr/>
        </p:nvPicPr>
        <p:blipFill>
          <a:blip r:embed="rId3"/>
          <a:srcRect/>
          <a:stretch>
            <a:fillRect/>
          </a:stretch>
        </p:blipFill>
        <p:spPr bwMode="auto">
          <a:xfrm>
            <a:off x="4932040" y="1492118"/>
            <a:ext cx="3037526" cy="3494087"/>
          </a:xfrm>
          <a:prstGeom prst="rect">
            <a:avLst/>
          </a:prstGeom>
          <a:noFill/>
        </p:spPr>
      </p:pic>
    </p:spTree>
    <p:extLst>
      <p:ext uri="{BB962C8B-B14F-4D97-AF65-F5344CB8AC3E}">
        <p14:creationId xmlns:p14="http://schemas.microsoft.com/office/powerpoint/2010/main" val="2989817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Τεκμηρίωση συστήματος</a:t>
            </a:r>
          </a:p>
        </p:txBody>
      </p:sp>
      <p:sp>
        <p:nvSpPr>
          <p:cNvPr id="3" name="Θέση περιεχομένου 2"/>
          <p:cNvSpPr>
            <a:spLocks noGrp="1"/>
          </p:cNvSpPr>
          <p:nvPr>
            <p:ph idx="1"/>
          </p:nvPr>
        </p:nvSpPr>
        <p:spPr>
          <a:xfrm>
            <a:off x="437785" y="1300518"/>
            <a:ext cx="8166663" cy="3852804"/>
          </a:xfrm>
        </p:spPr>
        <p:txBody>
          <a:bodyPr>
            <a:noAutofit/>
          </a:bodyPr>
          <a:lstStyle/>
          <a:p>
            <a:pPr lvl="0" indent="-274320">
              <a:spcBef>
                <a:spcPct val="20000"/>
              </a:spcBef>
              <a:buClr>
                <a:srgbClr val="94C600"/>
              </a:buClr>
              <a:buSzPct val="76000"/>
              <a:buFont typeface="Wingdings 2" pitchFamily="18" charset="2"/>
              <a:buChar char=""/>
            </a:pPr>
            <a:r>
              <a:rPr lang="el-GR" sz="2400" dirty="0">
                <a:solidFill>
                  <a:srgbClr val="3E3D2D"/>
                </a:solidFill>
              </a:rPr>
              <a:t>Αναφέρεται στο λογισμικό ως πρόγραμμα</a:t>
            </a:r>
          </a:p>
          <a:p>
            <a:pPr lvl="0" indent="-274320">
              <a:spcBef>
                <a:spcPct val="20000"/>
              </a:spcBef>
              <a:buClr>
                <a:srgbClr val="94C600"/>
              </a:buClr>
              <a:buSzPct val="76000"/>
              <a:buFont typeface="Wingdings 2" pitchFamily="18" charset="2"/>
              <a:buChar char=""/>
            </a:pPr>
            <a:r>
              <a:rPr lang="el-GR" sz="2400" dirty="0">
                <a:solidFill>
                  <a:srgbClr val="3E3D2D"/>
                </a:solidFill>
              </a:rPr>
              <a:t>Παρέχει τις απαιτούμενες πληροφορίες έτσι ώστε να επιτρέπει την συντήρηση και τροποποίηση του πακέτου από διαφορετικά άτομα σε σχέση με τους αρχικούς προγραμματιστές</a:t>
            </a:r>
          </a:p>
          <a:p>
            <a:pPr lvl="0" indent="-274320">
              <a:spcBef>
                <a:spcPct val="20000"/>
              </a:spcBef>
              <a:buClr>
                <a:srgbClr val="94C600"/>
              </a:buClr>
              <a:buSzPct val="76000"/>
              <a:buFont typeface="Wingdings 2" pitchFamily="18" charset="2"/>
              <a:buChar char=""/>
            </a:pPr>
            <a:r>
              <a:rPr lang="el-GR" sz="2400" dirty="0">
                <a:solidFill>
                  <a:srgbClr val="3E3D2D"/>
                </a:solidFill>
              </a:rPr>
              <a:t>Η τεκμηρίωση συστήματος πρέπει να καλύπτει και τις 4 φάσεις της ανάπτυξης</a:t>
            </a:r>
          </a:p>
          <a:p>
            <a:pPr lvl="0" indent="-274320">
              <a:spcBef>
                <a:spcPct val="20000"/>
              </a:spcBef>
              <a:buClr>
                <a:srgbClr val="94C600"/>
              </a:buClr>
              <a:buSzPct val="76000"/>
              <a:buFont typeface="Wingdings 2" pitchFamily="18" charset="2"/>
              <a:buChar char=""/>
            </a:pPr>
            <a:endParaRPr lang="el-GR" sz="2400" dirty="0">
              <a:solidFill>
                <a:srgbClr val="3E3D2D"/>
              </a:solidFill>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27</a:t>
            </a:fld>
            <a:endParaRPr lang="el-GR" dirty="0"/>
          </a:p>
        </p:txBody>
      </p:sp>
    </p:spTree>
    <p:extLst>
      <p:ext uri="{BB962C8B-B14F-4D97-AF65-F5344CB8AC3E}">
        <p14:creationId xmlns:p14="http://schemas.microsoft.com/office/powerpoint/2010/main" val="357654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Τεχνική τεκμηρίωση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28</a:t>
            </a:fld>
            <a:endParaRPr lang="el-GR" dirty="0"/>
          </a:p>
        </p:txBody>
      </p:sp>
      <p:sp>
        <p:nvSpPr>
          <p:cNvPr id="8" name="3 - Θέση περιεχομένου"/>
          <p:cNvSpPr txBox="1">
            <a:spLocks/>
          </p:cNvSpPr>
          <p:nvPr/>
        </p:nvSpPr>
        <p:spPr>
          <a:xfrm>
            <a:off x="755576" y="1345332"/>
            <a:ext cx="3419856" cy="349300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ea typeface="+mn-ea"/>
                <a:cs typeface="+mn-cs"/>
              </a:rPr>
              <a:t>Περιγράφει την διαδικασία εγκατάστασης και συντήρησης του λογισμικού</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sp>
        <p:nvSpPr>
          <p:cNvPr id="9" name="4 - Θέση περιεχομένου"/>
          <p:cNvSpPr txBox="1">
            <a:spLocks/>
          </p:cNvSpPr>
          <p:nvPr/>
        </p:nvSpPr>
        <p:spPr>
          <a:xfrm>
            <a:off x="4358312" y="1345331"/>
            <a:ext cx="3419856" cy="3493008"/>
          </a:xfrm>
          <a:prstGeom prst="rect">
            <a:avLst/>
          </a:prstGeom>
        </p:spPr>
        <p:txBody>
          <a:bodyPr vert="horz" lIns="91440" tIns="45720" rIns="91440" bIns="45720" rtlCol="0">
            <a:normAutofit fontScale="925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200" b="0" i="0" u="none" strike="noStrike" kern="1200" cap="none" spc="0" normalizeH="0" baseline="0" noProof="0" smtClean="0">
                <a:ln>
                  <a:noFill/>
                </a:ln>
                <a:solidFill>
                  <a:srgbClr val="3E3D2D"/>
                </a:solidFill>
                <a:effectLst/>
                <a:uLnTx/>
                <a:uFillTx/>
                <a:ea typeface="+mn-ea"/>
                <a:cs typeface="+mn-cs"/>
              </a:rPr>
              <a:t>Η εγκατάσταση μπορεί να αφορά την εγκατάσταση του λογισμικού σε διάφορους τύπους υπολογιστικών συστημάτων</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200" b="0" i="0" u="none" strike="noStrike" kern="1200" cap="none" spc="0" normalizeH="0" baseline="0" noProof="0" smtClean="0">
                <a:ln>
                  <a:noFill/>
                </a:ln>
                <a:solidFill>
                  <a:srgbClr val="3E3D2D"/>
                </a:solidFill>
                <a:effectLst/>
                <a:uLnTx/>
                <a:uFillTx/>
                <a:ea typeface="+mn-ea"/>
                <a:cs typeface="+mn-cs"/>
              </a:rPr>
              <a:t>Η συντήρηση μπορεί να περιλαμβάνει τον τρόπο με τον οποίο θα ενημερώνεται το λογισμικό</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spTree>
    <p:extLst>
      <p:ext uri="{BB962C8B-B14F-4D97-AF65-F5344CB8AC3E}">
        <p14:creationId xmlns:p14="http://schemas.microsoft.com/office/powerpoint/2010/main" val="4082235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Ποιότητα λογισμικού</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29</a:t>
            </a:fld>
            <a:endParaRPr lang="el-GR" dirty="0"/>
          </a:p>
        </p:txBody>
      </p:sp>
      <p:sp>
        <p:nvSpPr>
          <p:cNvPr id="8" name="3 - Θέση περιεχομένου"/>
          <p:cNvSpPr txBox="1">
            <a:spLocks/>
          </p:cNvSpPr>
          <p:nvPr/>
        </p:nvSpPr>
        <p:spPr>
          <a:xfrm>
            <a:off x="755576" y="1345332"/>
            <a:ext cx="3419856" cy="3493008"/>
          </a:xfrm>
          <a:prstGeom prst="rect">
            <a:avLst/>
          </a:prstGeom>
        </p:spPr>
        <p:txBody>
          <a:bodyPr vert="horz" lIns="91440" tIns="45720" rIns="91440" bIns="45720" rtlCol="0">
            <a:normAutofit fontScale="9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ea typeface="+mn-ea"/>
                <a:cs typeface="+mn-cs"/>
              </a:rPr>
              <a:t>Ποιοτικό είναι το λογισμικό που ικανοποιεί τις άμεσες και έμμεσες απαιτήσεις του χρήστη, είναι καλά τεκμηριωμένο, καλύπτει τα λειτουργικά πρότυπα της εταιρείας και εκτελείται αποτελεσματικά στο υλικό για το οποίο έχει αναπτυχθεί</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sp>
        <p:nvSpPr>
          <p:cNvPr id="9" name="4 - Θέση περιεχομένου"/>
          <p:cNvSpPr txBox="1">
            <a:spLocks/>
          </p:cNvSpPr>
          <p:nvPr/>
        </p:nvSpPr>
        <p:spPr>
          <a:xfrm>
            <a:off x="4358312" y="1345331"/>
            <a:ext cx="3419856" cy="3493008"/>
          </a:xfrm>
          <a:prstGeom prst="rect">
            <a:avLst/>
          </a:prstGeom>
        </p:spPr>
        <p:txBody>
          <a:bodyPr vert="horz" lIns="91440" tIns="45720" rIns="91440" bIns="45720" rtlCol="0">
            <a:normAutofit fontScale="925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000" b="0" i="0" u="none" strike="noStrike" kern="1200" cap="none" spc="0" normalizeH="0" baseline="0" noProof="0" smtClean="0">
                <a:ln>
                  <a:noFill/>
                </a:ln>
                <a:solidFill>
                  <a:srgbClr val="3E3D2D"/>
                </a:solidFill>
                <a:effectLst/>
                <a:uLnTx/>
                <a:uFillTx/>
                <a:ea typeface="+mn-ea"/>
                <a:cs typeface="+mn-cs"/>
              </a:rPr>
              <a:t>Αριθμητική εκτίμηση της ποιότητας λογισμικού</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000" b="0" i="0" u="none" strike="noStrike" kern="1200" cap="none" spc="0" normalizeH="0" baseline="0" noProof="0" smtClean="0">
                <a:ln>
                  <a:noFill/>
                </a:ln>
                <a:solidFill>
                  <a:srgbClr val="3E3D2D"/>
                </a:solidFill>
                <a:effectLst/>
                <a:uLnTx/>
                <a:uFillTx/>
                <a:ea typeface="+mn-ea"/>
                <a:cs typeface="+mn-cs"/>
              </a:rPr>
              <a:t>Μέσος αριθμός σφαλμάτων ανά χιλιάδα γραμμών κώδικα.</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000" b="0" i="0" u="none" strike="noStrike" kern="1200" cap="none" spc="0" normalizeH="0" baseline="0" noProof="0" smtClean="0">
                <a:ln>
                  <a:noFill/>
                </a:ln>
                <a:solidFill>
                  <a:srgbClr val="3E3D2D"/>
                </a:solidFill>
                <a:effectLst/>
                <a:uLnTx/>
                <a:uFillTx/>
                <a:ea typeface="+mn-ea"/>
                <a:cs typeface="+mn-cs"/>
              </a:rPr>
              <a:t>Μέσος χρόνος μεταξύ αστοχιών</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000" b="0" i="0" u="none" strike="noStrike" kern="1200" cap="none" spc="0" normalizeH="0" baseline="0" noProof="0" smtClean="0">
                <a:ln>
                  <a:noFill/>
                </a:ln>
                <a:solidFill>
                  <a:srgbClr val="3E3D2D"/>
                </a:solidFill>
                <a:effectLst/>
                <a:uLnTx/>
                <a:uFillTx/>
                <a:ea typeface="+mn-ea"/>
                <a:cs typeface="+mn-cs"/>
              </a:rPr>
              <a:t>Αριθμός αιτήσεων χρηστών για αλλαγές</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000" b="0" i="0" u="none" strike="noStrike" kern="1200" cap="none" spc="0" normalizeH="0" baseline="0" noProof="0" smtClean="0">
                <a:ln>
                  <a:noFill/>
                </a:ln>
                <a:solidFill>
                  <a:srgbClr val="3E3D2D"/>
                </a:solidFill>
                <a:effectLst/>
                <a:uLnTx/>
                <a:uFillTx/>
                <a:ea typeface="+mn-ea"/>
                <a:cs typeface="+mn-cs"/>
              </a:rPr>
              <a:t>Χρόνος απόκρισης λογισμικού</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spTree>
    <p:extLst>
      <p:ext uri="{BB962C8B-B14F-4D97-AF65-F5344CB8AC3E}">
        <p14:creationId xmlns:p14="http://schemas.microsoft.com/office/powerpoint/2010/main" val="4006462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Creative Commons.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κύκλος της ποιότητας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30</a:t>
            </a:fld>
            <a:endParaRPr lang="el-GR" dirty="0"/>
          </a:p>
        </p:txBody>
      </p:sp>
      <p:sp>
        <p:nvSpPr>
          <p:cNvPr id="9" name="3 - Θέση περιεχομένου"/>
          <p:cNvSpPr txBox="1">
            <a:spLocks/>
          </p:cNvSpPr>
          <p:nvPr/>
        </p:nvSpPr>
        <p:spPr>
          <a:xfrm>
            <a:off x="539552" y="1130006"/>
            <a:ext cx="3419856" cy="3815726"/>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90487" marR="0" lvl="0" indent="0" algn="l" defTabSz="914400" rtl="0" eaLnBrk="1" fontAlgn="auto" latinLnBrk="0" hangingPunct="1">
              <a:lnSpc>
                <a:spcPct val="80000"/>
              </a:lnSpc>
              <a:spcBef>
                <a:spcPct val="20000"/>
              </a:spcBef>
              <a:spcAft>
                <a:spcPts val="0"/>
              </a:spcAft>
              <a:buClr>
                <a:srgbClr val="94C600"/>
              </a:buClr>
              <a:buSzPct val="76000"/>
              <a:buNone/>
              <a:tabLst/>
              <a:defRPr/>
            </a:pPr>
            <a:r>
              <a:rPr kumimoji="0" lang="el-GR" sz="1400" b="0" i="0" u="none" strike="noStrike" kern="1200" cap="none" spc="0" normalizeH="0" baseline="0" noProof="0" dirty="0" smtClean="0">
                <a:ln>
                  <a:noFill/>
                </a:ln>
                <a:solidFill>
                  <a:srgbClr val="3E3D2D"/>
                </a:solidFill>
                <a:effectLst/>
                <a:uLnTx/>
                <a:uFillTx/>
                <a:ea typeface="+mn-ea"/>
                <a:cs typeface="+mn-cs"/>
              </a:rPr>
              <a:t>Υπάρχουν 6 βήματα για την παραγωγή ποιοτικού λογισμικού.</a:t>
            </a:r>
          </a:p>
          <a:p>
            <a:pPr marL="269875" marR="0" lvl="1" indent="-179388" algn="l" defTabSz="914400" rtl="0" eaLnBrk="1" fontAlgn="auto" latinLnBrk="0" hangingPunct="1">
              <a:lnSpc>
                <a:spcPct val="80000"/>
              </a:lnSpc>
              <a:spcBef>
                <a:spcPct val="20000"/>
              </a:spcBef>
              <a:spcAft>
                <a:spcPts val="0"/>
              </a:spcAft>
              <a:buClr>
                <a:srgbClr val="94C600"/>
              </a:buClr>
              <a:buSzPct val="76000"/>
              <a:buFont typeface="Wingdings 2" pitchFamily="18" charset="2"/>
              <a:buChar char=""/>
              <a:tabLst/>
              <a:defRPr/>
            </a:pPr>
            <a:r>
              <a:rPr kumimoji="0" lang="el-GR" sz="1400" b="1" i="0" u="none" strike="noStrike" kern="1200" cap="none" spc="0" normalizeH="0" baseline="0" noProof="0" dirty="0" smtClean="0">
                <a:ln>
                  <a:noFill/>
                </a:ln>
                <a:solidFill>
                  <a:srgbClr val="3E3D2D"/>
                </a:solidFill>
                <a:effectLst/>
                <a:uLnTx/>
                <a:uFillTx/>
                <a:ea typeface="+mn-ea"/>
                <a:cs typeface="+mn-cs"/>
              </a:rPr>
              <a:t>Εργαλεία διασφάλισης ποιότητας</a:t>
            </a:r>
            <a:r>
              <a:rPr kumimoji="0" lang="el-GR" sz="1400" b="0" i="0" u="none" strike="noStrike" kern="1200" cap="none" spc="0" normalizeH="0" baseline="0" noProof="0" dirty="0" smtClean="0">
                <a:ln>
                  <a:noFill/>
                </a:ln>
                <a:solidFill>
                  <a:srgbClr val="3E3D2D"/>
                </a:solidFill>
                <a:effectLst/>
                <a:uLnTx/>
                <a:uFillTx/>
                <a:ea typeface="+mn-ea"/>
                <a:cs typeface="+mn-cs"/>
              </a:rPr>
              <a:t> (</a:t>
            </a:r>
            <a:r>
              <a:rPr kumimoji="0" lang="en-US" sz="1400" b="0" i="0" u="none" strike="noStrike" kern="1200" cap="none" spc="0" normalizeH="0" baseline="0" noProof="0" dirty="0" smtClean="0">
                <a:ln>
                  <a:noFill/>
                </a:ln>
                <a:solidFill>
                  <a:srgbClr val="3E3D2D"/>
                </a:solidFill>
                <a:effectLst/>
                <a:uLnTx/>
                <a:uFillTx/>
                <a:ea typeface="+mn-ea"/>
                <a:cs typeface="+mn-cs"/>
              </a:rPr>
              <a:t>CASE tools, debuggers, unit testers</a:t>
            </a:r>
            <a:r>
              <a:rPr kumimoji="0" lang="el-GR" sz="1400" b="0" i="0" u="none" strike="noStrike" kern="1200" cap="none" spc="0" normalizeH="0" baseline="0" noProof="0" dirty="0" smtClean="0">
                <a:ln>
                  <a:noFill/>
                </a:ln>
                <a:solidFill>
                  <a:srgbClr val="3E3D2D"/>
                </a:solidFill>
                <a:effectLst/>
                <a:uLnTx/>
                <a:uFillTx/>
                <a:ea typeface="+mn-ea"/>
                <a:cs typeface="+mn-cs"/>
              </a:rPr>
              <a:t>).</a:t>
            </a:r>
          </a:p>
          <a:p>
            <a:pPr marL="269875" marR="0" lvl="1" indent="-179388" algn="l" defTabSz="914400" rtl="0" eaLnBrk="1" fontAlgn="auto" latinLnBrk="0" hangingPunct="1">
              <a:lnSpc>
                <a:spcPct val="80000"/>
              </a:lnSpc>
              <a:spcBef>
                <a:spcPct val="20000"/>
              </a:spcBef>
              <a:spcAft>
                <a:spcPts val="0"/>
              </a:spcAft>
              <a:buClr>
                <a:srgbClr val="94C600"/>
              </a:buClr>
              <a:buSzPct val="76000"/>
              <a:buFont typeface="Wingdings 2" pitchFamily="18" charset="2"/>
              <a:buChar char=""/>
              <a:tabLst/>
              <a:defRPr/>
            </a:pPr>
            <a:r>
              <a:rPr kumimoji="0" lang="el-GR" sz="1400" b="1" i="0" u="none" strike="noStrike" kern="1200" cap="none" spc="0" normalizeH="0" baseline="0" noProof="0" dirty="0" smtClean="0">
                <a:ln>
                  <a:noFill/>
                </a:ln>
                <a:solidFill>
                  <a:srgbClr val="3E3D2D"/>
                </a:solidFill>
                <a:effectLst/>
                <a:uLnTx/>
                <a:uFillTx/>
                <a:ea typeface="+mn-ea"/>
                <a:cs typeface="+mn-cs"/>
              </a:rPr>
              <a:t>Τεχνικές ανασκοπήσεις</a:t>
            </a:r>
            <a:r>
              <a:rPr kumimoji="0" lang="en-US" sz="1400" b="1" i="0" u="none" strike="noStrike" kern="1200" cap="none" spc="0" normalizeH="0" baseline="0" noProof="0" dirty="0" smtClean="0">
                <a:ln>
                  <a:noFill/>
                </a:ln>
                <a:solidFill>
                  <a:srgbClr val="3E3D2D"/>
                </a:solidFill>
                <a:effectLst/>
                <a:uLnTx/>
                <a:uFillTx/>
                <a:ea typeface="+mn-ea"/>
                <a:cs typeface="+mn-cs"/>
              </a:rPr>
              <a:t>.</a:t>
            </a:r>
            <a:r>
              <a:rPr kumimoji="0" lang="en-US" sz="1400" b="0" i="0" u="none" strike="noStrike" kern="1200" cap="none" spc="0" normalizeH="0" baseline="0" noProof="0" dirty="0" smtClean="0">
                <a:ln>
                  <a:noFill/>
                </a:ln>
                <a:solidFill>
                  <a:srgbClr val="3E3D2D"/>
                </a:solidFill>
                <a:effectLst/>
                <a:uLnTx/>
                <a:uFillTx/>
                <a:ea typeface="+mn-ea"/>
                <a:cs typeface="+mn-cs"/>
              </a:rPr>
              <a:t> </a:t>
            </a:r>
            <a:r>
              <a:rPr kumimoji="0" lang="el-GR" sz="1400" b="0" i="0" u="none" strike="noStrike" kern="1200" cap="none" spc="0" normalizeH="0" baseline="0" noProof="0" dirty="0" smtClean="0">
                <a:ln>
                  <a:noFill/>
                </a:ln>
                <a:solidFill>
                  <a:srgbClr val="3E3D2D"/>
                </a:solidFill>
                <a:effectLst/>
                <a:uLnTx/>
                <a:uFillTx/>
                <a:ea typeface="+mn-ea"/>
                <a:cs typeface="+mn-cs"/>
              </a:rPr>
              <a:t>Με την ολοκλήρωση επιμέρους σημαντικών εργασιών η ομάδα που εργάστηκε εξηγεί σε επιτροπή το σκεπτικό των αποφάσεών της</a:t>
            </a:r>
          </a:p>
          <a:p>
            <a:pPr marL="269875" marR="0" lvl="1" indent="-179388" algn="l" defTabSz="914400" rtl="0" eaLnBrk="1" fontAlgn="auto" latinLnBrk="0" hangingPunct="1">
              <a:lnSpc>
                <a:spcPct val="80000"/>
              </a:lnSpc>
              <a:spcBef>
                <a:spcPct val="20000"/>
              </a:spcBef>
              <a:spcAft>
                <a:spcPts val="0"/>
              </a:spcAft>
              <a:buClr>
                <a:srgbClr val="94C600"/>
              </a:buClr>
              <a:buSzPct val="76000"/>
              <a:buFont typeface="Wingdings 2" pitchFamily="18" charset="2"/>
              <a:buChar char=""/>
              <a:tabLst/>
              <a:defRPr/>
            </a:pPr>
            <a:r>
              <a:rPr kumimoji="0" lang="el-GR" sz="1400" b="1" i="0" u="none" strike="noStrike" kern="1200" cap="none" spc="0" normalizeH="0" baseline="0" noProof="0" dirty="0" smtClean="0">
                <a:ln>
                  <a:noFill/>
                </a:ln>
                <a:solidFill>
                  <a:srgbClr val="3E3D2D"/>
                </a:solidFill>
                <a:effectLst/>
                <a:uLnTx/>
                <a:uFillTx/>
                <a:ea typeface="+mn-ea"/>
                <a:cs typeface="+mn-cs"/>
              </a:rPr>
              <a:t>Τυπικός έλεγχος.</a:t>
            </a:r>
            <a:r>
              <a:rPr kumimoji="0" lang="el-GR" sz="1400" b="0" i="0" u="none" strike="noStrike" kern="1200" cap="none" spc="0" normalizeH="0" baseline="0" noProof="0" dirty="0" smtClean="0">
                <a:ln>
                  <a:noFill/>
                </a:ln>
                <a:solidFill>
                  <a:srgbClr val="3E3D2D"/>
                </a:solidFill>
                <a:effectLst/>
                <a:uLnTx/>
                <a:uFillTx/>
                <a:ea typeface="+mn-ea"/>
                <a:cs typeface="+mn-cs"/>
              </a:rPr>
              <a:t> Διασφαλίζει ότι το σύστημα λειτουργεί ως σύνολο</a:t>
            </a:r>
          </a:p>
          <a:p>
            <a:pPr marL="269875" marR="0" lvl="1" indent="-179388" algn="l" defTabSz="914400" rtl="0" eaLnBrk="1" fontAlgn="auto" latinLnBrk="0" hangingPunct="1">
              <a:lnSpc>
                <a:spcPct val="80000"/>
              </a:lnSpc>
              <a:spcBef>
                <a:spcPct val="20000"/>
              </a:spcBef>
              <a:spcAft>
                <a:spcPts val="0"/>
              </a:spcAft>
              <a:buClr>
                <a:srgbClr val="94C600"/>
              </a:buClr>
              <a:buSzPct val="76000"/>
              <a:buFont typeface="Wingdings 2" pitchFamily="18" charset="2"/>
              <a:buChar char=""/>
              <a:tabLst/>
              <a:defRPr/>
            </a:pPr>
            <a:r>
              <a:rPr kumimoji="0" lang="el-GR" sz="1400" b="1" i="0" u="none" strike="noStrike" kern="1200" cap="none" spc="0" normalizeH="0" baseline="0" noProof="0" dirty="0" smtClean="0">
                <a:ln>
                  <a:noFill/>
                </a:ln>
                <a:solidFill>
                  <a:srgbClr val="3E3D2D"/>
                </a:solidFill>
                <a:effectLst/>
                <a:uLnTx/>
                <a:uFillTx/>
                <a:ea typeface="+mn-ea"/>
                <a:cs typeface="+mn-cs"/>
              </a:rPr>
              <a:t>Έλεγχος μεταβολών.</a:t>
            </a:r>
            <a:r>
              <a:rPr kumimoji="0" lang="el-GR" sz="1400" b="0" i="0" u="none" strike="noStrike" kern="1200" cap="none" spc="0" normalizeH="0" baseline="0" noProof="0" dirty="0" smtClean="0">
                <a:ln>
                  <a:noFill/>
                </a:ln>
                <a:solidFill>
                  <a:srgbClr val="3E3D2D"/>
                </a:solidFill>
                <a:effectLst/>
                <a:uLnTx/>
                <a:uFillTx/>
                <a:ea typeface="+mn-ea"/>
                <a:cs typeface="+mn-cs"/>
              </a:rPr>
              <a:t> Επειδή η ανάπτυξη ενός μεγάλου συστήματος μπορεί να διαρκέσει μήνες ή χρόνια οι αλλαγές που παρουσιάζονται στις απαιτήσεις και στον σχεδιασμό πρέπει να ελέγχονται και να εγκρίνονται από μια επιτροπή ελέγχου μεταβολών. </a:t>
            </a:r>
          </a:p>
          <a:p>
            <a:pPr marL="269875" marR="0" lvl="1" indent="-179388" algn="l" defTabSz="914400" rtl="0" eaLnBrk="1" fontAlgn="auto" latinLnBrk="0" hangingPunct="1">
              <a:lnSpc>
                <a:spcPct val="80000"/>
              </a:lnSpc>
              <a:spcBef>
                <a:spcPct val="20000"/>
              </a:spcBef>
              <a:spcAft>
                <a:spcPts val="0"/>
              </a:spcAft>
              <a:buClr>
                <a:srgbClr val="94C600"/>
              </a:buClr>
              <a:buSzPct val="76000"/>
              <a:buFont typeface="Wingdings 2" pitchFamily="18" charset="2"/>
              <a:buChar char=""/>
              <a:tabLst/>
              <a:defRPr/>
            </a:pPr>
            <a:r>
              <a:rPr kumimoji="0" lang="el-GR" sz="1400" b="1" i="0" u="none" strike="noStrike" kern="1200" cap="none" spc="0" normalizeH="0" baseline="0" noProof="0" dirty="0" smtClean="0">
                <a:ln>
                  <a:noFill/>
                </a:ln>
                <a:solidFill>
                  <a:srgbClr val="3E3D2D"/>
                </a:solidFill>
                <a:effectLst/>
                <a:uLnTx/>
                <a:uFillTx/>
                <a:ea typeface="+mn-ea"/>
                <a:cs typeface="+mn-cs"/>
              </a:rPr>
              <a:t>Μετρήσεις ποιοτικών χαρακτηριστικών και αναφορά αποτελεσμάτων</a:t>
            </a:r>
          </a:p>
          <a:p>
            <a:pPr marL="269875" marR="0" lvl="1" indent="-179388" algn="l" defTabSz="914400" rtl="0" eaLnBrk="1" fontAlgn="auto" latinLnBrk="0" hangingPunct="1">
              <a:lnSpc>
                <a:spcPct val="80000"/>
              </a:lnSpc>
              <a:spcBef>
                <a:spcPct val="20000"/>
              </a:spcBef>
              <a:spcAft>
                <a:spcPts val="0"/>
              </a:spcAft>
              <a:buClr>
                <a:srgbClr val="94C600"/>
              </a:buClr>
              <a:buSzPct val="76000"/>
              <a:buFont typeface="Wingdings 2" pitchFamily="18" charset="2"/>
              <a:buChar char=""/>
              <a:tabLst/>
              <a:defRPr/>
            </a:pPr>
            <a:r>
              <a:rPr kumimoji="0" lang="el-GR" sz="1400" b="0" i="0" u="none" strike="noStrike" kern="1200" cap="none" spc="0" normalizeH="0" baseline="0" noProof="0" dirty="0" smtClean="0">
                <a:ln>
                  <a:noFill/>
                </a:ln>
                <a:solidFill>
                  <a:srgbClr val="3E3D2D"/>
                </a:solidFill>
                <a:effectLst/>
                <a:uLnTx/>
                <a:uFillTx/>
                <a:ea typeface="+mn-ea"/>
                <a:cs typeface="+mn-cs"/>
              </a:rPr>
              <a:t>Συμμόρφωση με </a:t>
            </a:r>
            <a:r>
              <a:rPr kumimoji="0" lang="el-GR" sz="1400" b="1" i="0" u="none" strike="noStrike" kern="1200" cap="none" spc="0" normalizeH="0" baseline="0" noProof="0" dirty="0" smtClean="0">
                <a:ln>
                  <a:noFill/>
                </a:ln>
                <a:solidFill>
                  <a:srgbClr val="3E3D2D"/>
                </a:solidFill>
                <a:effectLst/>
                <a:uLnTx/>
                <a:uFillTx/>
                <a:ea typeface="+mn-ea"/>
                <a:cs typeface="+mn-cs"/>
              </a:rPr>
              <a:t>διεθνή πρότυπα</a:t>
            </a:r>
            <a:endParaRPr kumimoji="0" lang="el-GR" sz="1400" b="0" i="0" u="none" strike="noStrike" kern="1200" cap="none" spc="0" normalizeH="0" baseline="0" noProof="0" dirty="0" smtClean="0">
              <a:ln>
                <a:noFill/>
              </a:ln>
              <a:solidFill>
                <a:srgbClr val="3E3D2D"/>
              </a:solidFill>
              <a:effectLst/>
              <a:uLnTx/>
              <a:uFillTx/>
              <a:ea typeface="+mn-ea"/>
              <a:cs typeface="+mn-cs"/>
            </a:endParaRP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b="0" i="0" u="none" strike="noStrike" kern="1200" cap="none" spc="0" normalizeH="0" baseline="0" noProof="0" dirty="0" smtClean="0">
              <a:ln>
                <a:noFill/>
              </a:ln>
              <a:solidFill>
                <a:srgbClr val="3E3D2D"/>
              </a:solidFill>
              <a:effectLst/>
              <a:uLnTx/>
              <a:uFillTx/>
              <a:ea typeface="+mn-ea"/>
              <a:cs typeface="+mn-cs"/>
            </a:endParaRP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b="0" i="0" u="none" strike="noStrike" kern="1200" cap="none" spc="0" normalizeH="0" baseline="0" noProof="0" dirty="0">
              <a:ln>
                <a:noFill/>
              </a:ln>
              <a:solidFill>
                <a:srgbClr val="3E3D2D"/>
              </a:solidFill>
              <a:effectLst/>
              <a:uLnTx/>
              <a:uFillTx/>
              <a:ea typeface="+mn-ea"/>
              <a:cs typeface="+mn-cs"/>
            </a:endParaRPr>
          </a:p>
        </p:txBody>
      </p:sp>
      <p:sp>
        <p:nvSpPr>
          <p:cNvPr id="10" name="4 - Θέση περιεχομένου"/>
          <p:cNvSpPr txBox="1">
            <a:spLocks/>
          </p:cNvSpPr>
          <p:nvPr/>
        </p:nvSpPr>
        <p:spPr>
          <a:xfrm>
            <a:off x="4142288" y="1130005"/>
            <a:ext cx="3671264" cy="2051673"/>
          </a:xfrm>
          <a:prstGeom prst="rect">
            <a:avLst/>
          </a:prstGeom>
        </p:spPr>
        <p:txBody>
          <a:bodyPr vert="horz" lIns="91440" tIns="45720" rIns="91440" bIns="45720" rtlCol="0">
            <a:normAutofit fontScale="6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Η ποιότητα ενός πακέτου πρέπει να απορρέει από τον σχεδιασμό του. </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Η ποιότητα δεν μπορεί να προστεθεί εκ των υστέρων.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Η επιδίωξη ποιότητα είναι μια συνεχής διαδικασία που περνά από όλες τις φάσεις ανάπτυξης ενός πακέτου.</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716016" y="2641476"/>
            <a:ext cx="2736304" cy="2739075"/>
          </a:xfrm>
          <a:prstGeom prst="rect">
            <a:avLst/>
          </a:prstGeom>
          <a:noFill/>
          <a:ln/>
        </p:spPr>
      </p:pic>
    </p:spTree>
    <p:extLst>
      <p:ext uri="{BB962C8B-B14F-4D97-AF65-F5344CB8AC3E}">
        <p14:creationId xmlns:p14="http://schemas.microsoft.com/office/powerpoint/2010/main" val="3982789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Παράγοντες ποιότητας λογισμικού</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31</a:t>
            </a:fld>
            <a:endParaRPr lang="el-GR" dirty="0"/>
          </a:p>
        </p:txBody>
      </p:sp>
      <p:graphicFrame>
        <p:nvGraphicFramePr>
          <p:cNvPr id="8" name="Object 2"/>
          <p:cNvGraphicFramePr>
            <a:graphicFrameLocks noChangeAspect="1"/>
          </p:cNvGraphicFramePr>
          <p:nvPr>
            <p:extLst>
              <p:ext uri="{D42A27DB-BD31-4B8C-83A1-F6EECF244321}">
                <p14:modId xmlns:p14="http://schemas.microsoft.com/office/powerpoint/2010/main" val="2366826548"/>
              </p:ext>
            </p:extLst>
          </p:nvPr>
        </p:nvGraphicFramePr>
        <p:xfrm>
          <a:off x="1979712" y="1371678"/>
          <a:ext cx="5184576" cy="4077416"/>
        </p:xfrm>
        <a:graphic>
          <a:graphicData uri="http://schemas.openxmlformats.org/presentationml/2006/ole">
            <mc:AlternateContent xmlns:mc="http://schemas.openxmlformats.org/markup-compatibility/2006">
              <mc:Choice xmlns:v="urn:schemas-microsoft-com:vml" Requires="v">
                <p:oleObj spid="_x0000_s1028" name="Visio" r:id="rId4" imgW="5999683" imgH="4717999" progId="Visio.Drawing.11">
                  <p:embed/>
                </p:oleObj>
              </mc:Choice>
              <mc:Fallback>
                <p:oleObj name="Visio" r:id="rId4" imgW="5999683" imgH="4717999" progId="Visio.Drawing.1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1371678"/>
                        <a:ext cx="5184576" cy="407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242784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Λειτουργικότητα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32</a:t>
            </a:fld>
            <a:endParaRPr lang="el-GR" dirty="0"/>
          </a:p>
        </p:txBody>
      </p:sp>
      <p:sp>
        <p:nvSpPr>
          <p:cNvPr id="8" name="2 - Θέση περιεχομένου"/>
          <p:cNvSpPr txBox="1">
            <a:spLocks/>
          </p:cNvSpPr>
          <p:nvPr/>
        </p:nvSpPr>
        <p:spPr>
          <a:xfrm>
            <a:off x="971600" y="1273324"/>
            <a:ext cx="3419856" cy="349300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Η λειτουργικότητα αναφέρεται στις βασικές λειτουργίες που μπορεί να πραγματοποιεί το λογισμικό</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sp>
        <p:nvSpPr>
          <p:cNvPr id="9" name="4 - Θέση περιεχομένου"/>
          <p:cNvSpPr txBox="1">
            <a:spLocks/>
          </p:cNvSpPr>
          <p:nvPr/>
        </p:nvSpPr>
        <p:spPr>
          <a:xfrm>
            <a:off x="4574336" y="1273323"/>
            <a:ext cx="3670072" cy="3493008"/>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400" b="1" i="0" u="none" strike="noStrike" kern="1200" cap="none" spc="0" normalizeH="0" baseline="0" noProof="0" dirty="0" smtClean="0">
                <a:ln>
                  <a:noFill/>
                </a:ln>
                <a:solidFill>
                  <a:srgbClr val="3E3D2D"/>
                </a:solidFill>
                <a:effectLst/>
                <a:uLnTx/>
                <a:uFillTx/>
                <a:ea typeface="+mn-ea"/>
                <a:cs typeface="+mn-cs"/>
              </a:rPr>
              <a:t>Ακρίβεια</a:t>
            </a:r>
            <a:r>
              <a:rPr kumimoji="0" lang="el-GR" sz="1400" b="0" i="0" u="none" strike="noStrike" kern="1200" cap="none" spc="0" normalizeH="0" baseline="0" noProof="0" dirty="0" smtClean="0">
                <a:ln>
                  <a:noFill/>
                </a:ln>
                <a:solidFill>
                  <a:srgbClr val="3E3D2D"/>
                </a:solidFill>
                <a:effectLst/>
                <a:uLnTx/>
                <a:uFillTx/>
                <a:ea typeface="+mn-ea"/>
                <a:cs typeface="+mn-cs"/>
              </a:rPr>
              <a:t>: Το σύστημα δεν θα πρέπει να δίνει λανθασμένα αποτελέσματα </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400" b="1" i="0" u="none" strike="noStrike" kern="1200" cap="none" spc="0" normalizeH="0" baseline="0" noProof="0" dirty="0" smtClean="0">
                <a:ln>
                  <a:noFill/>
                </a:ln>
                <a:solidFill>
                  <a:srgbClr val="3E3D2D"/>
                </a:solidFill>
                <a:effectLst/>
                <a:uLnTx/>
                <a:uFillTx/>
                <a:ea typeface="+mn-ea"/>
                <a:cs typeface="+mn-cs"/>
              </a:rPr>
              <a:t>Αποδοτικότητα</a:t>
            </a:r>
            <a:r>
              <a:rPr kumimoji="0" lang="el-GR" sz="1400" b="0" i="0" u="none" strike="noStrike" kern="1200" cap="none" spc="0" normalizeH="0" baseline="0" noProof="0" dirty="0" smtClean="0">
                <a:ln>
                  <a:noFill/>
                </a:ln>
                <a:solidFill>
                  <a:srgbClr val="3E3D2D"/>
                </a:solidFill>
                <a:effectLst/>
                <a:uLnTx/>
                <a:uFillTx/>
                <a:ea typeface="+mn-ea"/>
                <a:cs typeface="+mn-cs"/>
              </a:rPr>
              <a:t>: Το σύστημα θα πρέπει να είναι αρκετά γρήγορο έτσι ώστε να διευκολύνει την εργασία των χρηστών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400" b="1" i="0" u="none" strike="noStrike" kern="1200" cap="none" spc="0" normalizeH="0" baseline="0" noProof="0" dirty="0" smtClean="0">
                <a:ln>
                  <a:noFill/>
                </a:ln>
                <a:solidFill>
                  <a:srgbClr val="3E3D2D"/>
                </a:solidFill>
                <a:effectLst/>
                <a:uLnTx/>
                <a:uFillTx/>
                <a:ea typeface="+mn-ea"/>
                <a:cs typeface="+mn-cs"/>
              </a:rPr>
              <a:t>Αξιοπιστία</a:t>
            </a:r>
            <a:r>
              <a:rPr kumimoji="0" lang="el-GR" sz="1400" b="0" i="0" u="none" strike="noStrike" kern="1200" cap="none" spc="0" normalizeH="0" baseline="0" noProof="0" dirty="0" smtClean="0">
                <a:ln>
                  <a:noFill/>
                </a:ln>
                <a:solidFill>
                  <a:srgbClr val="3E3D2D"/>
                </a:solidFill>
                <a:effectLst/>
                <a:uLnTx/>
                <a:uFillTx/>
                <a:ea typeface="+mn-ea"/>
                <a:cs typeface="+mn-cs"/>
              </a:rPr>
              <a:t>: Μετρά κατά πόσο οι χρήστες μπορούν να βασίζονται στο σύστημα για να κάνουν τη δουλειά τους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400" b="1" i="0" u="none" strike="noStrike" kern="1200" cap="none" spc="0" normalizeH="0" baseline="0" noProof="0" dirty="0" smtClean="0">
                <a:ln>
                  <a:noFill/>
                </a:ln>
                <a:solidFill>
                  <a:srgbClr val="3E3D2D"/>
                </a:solidFill>
                <a:effectLst/>
                <a:uLnTx/>
                <a:uFillTx/>
                <a:ea typeface="+mn-ea"/>
                <a:cs typeface="+mn-cs"/>
              </a:rPr>
              <a:t>Ασφάλεια</a:t>
            </a:r>
            <a:r>
              <a:rPr kumimoji="0" lang="el-GR" sz="1400" b="0" i="0" u="none" strike="noStrike" kern="1200" cap="none" spc="0" normalizeH="0" baseline="0" noProof="0" dirty="0" smtClean="0">
                <a:ln>
                  <a:noFill/>
                </a:ln>
                <a:solidFill>
                  <a:srgbClr val="3E3D2D"/>
                </a:solidFill>
                <a:effectLst/>
                <a:uLnTx/>
                <a:uFillTx/>
                <a:ea typeface="+mn-ea"/>
                <a:cs typeface="+mn-cs"/>
              </a:rPr>
              <a:t>: Εξετάζει πόσο εύκολα μπορούν να αποκτήσουν πρόσβαση στα δεδομένα του συστήματος μη εξουσιοδοτημένα άτομα</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400" b="1" i="0" u="none" strike="noStrike" kern="1200" cap="none" spc="0" normalizeH="0" baseline="0" noProof="0" dirty="0" smtClean="0">
                <a:ln>
                  <a:noFill/>
                </a:ln>
                <a:solidFill>
                  <a:srgbClr val="3E3D2D"/>
                </a:solidFill>
                <a:effectLst/>
                <a:uLnTx/>
                <a:uFillTx/>
                <a:ea typeface="+mn-ea"/>
                <a:cs typeface="+mn-cs"/>
              </a:rPr>
              <a:t>Επικαιρότητα</a:t>
            </a:r>
            <a:r>
              <a:rPr kumimoji="0" lang="el-GR" sz="1400" b="0" i="0" u="none" strike="noStrike" kern="1200" cap="none" spc="0" normalizeH="0" baseline="0" noProof="0" dirty="0" smtClean="0">
                <a:ln>
                  <a:noFill/>
                </a:ln>
                <a:solidFill>
                  <a:srgbClr val="3E3D2D"/>
                </a:solidFill>
                <a:effectLst/>
                <a:uLnTx/>
                <a:uFillTx/>
                <a:ea typeface="+mn-ea"/>
                <a:cs typeface="+mn-cs"/>
              </a:rPr>
              <a:t>: Εξετάζει αν τα δεδομένα είναι επίκαιρα όταν παρουσιάζονται στον χρήστη</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400" b="1" i="0" u="none" strike="noStrike" kern="1200" cap="none" spc="0" normalizeH="0" baseline="0" noProof="0" dirty="0" smtClean="0">
                <a:ln>
                  <a:noFill/>
                </a:ln>
                <a:solidFill>
                  <a:srgbClr val="3E3D2D"/>
                </a:solidFill>
                <a:effectLst/>
                <a:uLnTx/>
                <a:uFillTx/>
                <a:ea typeface="+mn-ea"/>
                <a:cs typeface="+mn-cs"/>
              </a:rPr>
              <a:t>Χρηστικότητα</a:t>
            </a:r>
            <a:r>
              <a:rPr kumimoji="0" lang="el-GR" sz="1400" b="0" i="0" u="none" strike="noStrike" kern="1200" cap="none" spc="0" normalizeH="0" baseline="0" noProof="0" dirty="0" smtClean="0">
                <a:ln>
                  <a:noFill/>
                </a:ln>
                <a:solidFill>
                  <a:srgbClr val="3E3D2D"/>
                </a:solidFill>
                <a:effectLst/>
                <a:uLnTx/>
                <a:uFillTx/>
                <a:ea typeface="+mn-ea"/>
                <a:cs typeface="+mn-cs"/>
              </a:rPr>
              <a:t>: Εξετάζει κατά πόσο το σύστημα έχει εύκολη χρήση;</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1400" b="0" i="0" u="none" strike="noStrike" kern="1200" cap="none" spc="0" normalizeH="0" baseline="0" noProof="0" dirty="0" smtClean="0">
              <a:ln>
                <a:noFill/>
              </a:ln>
              <a:solidFill>
                <a:srgbClr val="3E3D2D"/>
              </a:solidFill>
              <a:effectLst/>
              <a:uLnTx/>
              <a:uFillTx/>
              <a:ea typeface="+mn-ea"/>
              <a:cs typeface="+mn-cs"/>
            </a:endParaRP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1400" b="0" i="0" u="none" strike="noStrike" kern="1200" cap="none" spc="0" normalizeH="0" baseline="0" noProof="0" dirty="0">
              <a:ln>
                <a:noFill/>
              </a:ln>
              <a:solidFill>
                <a:srgbClr val="3E3D2D"/>
              </a:solidFill>
              <a:effectLst/>
              <a:uLnTx/>
              <a:uFillTx/>
              <a:ea typeface="+mn-ea"/>
              <a:cs typeface="+mn-cs"/>
            </a:endParaRPr>
          </a:p>
        </p:txBody>
      </p:sp>
    </p:spTree>
    <p:extLst>
      <p:ext uri="{BB962C8B-B14F-4D97-AF65-F5344CB8AC3E}">
        <p14:creationId xmlns:p14="http://schemas.microsoft.com/office/powerpoint/2010/main" val="10442566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Συντηρησιμότητα</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33</a:t>
            </a:fld>
            <a:endParaRPr lang="el-GR" dirty="0"/>
          </a:p>
        </p:txBody>
      </p:sp>
      <p:sp>
        <p:nvSpPr>
          <p:cNvPr id="8" name="2 - Θέση περιεχομένου"/>
          <p:cNvSpPr txBox="1">
            <a:spLocks/>
          </p:cNvSpPr>
          <p:nvPr/>
        </p:nvSpPr>
        <p:spPr>
          <a:xfrm>
            <a:off x="899592" y="1417340"/>
            <a:ext cx="3419856" cy="349300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Η </a:t>
            </a:r>
            <a:r>
              <a:rPr kumimoji="0" lang="el-GR" sz="2400" b="0" i="0" u="none" strike="noStrike" kern="1200" cap="none" spc="0" normalizeH="0" baseline="0" noProof="0" dirty="0" err="1" smtClean="0">
                <a:ln>
                  <a:noFill/>
                </a:ln>
                <a:solidFill>
                  <a:srgbClr val="3E3D2D"/>
                </a:solidFill>
                <a:effectLst/>
                <a:uLnTx/>
                <a:uFillTx/>
                <a:ea typeface="+mn-ea"/>
                <a:cs typeface="+mn-cs"/>
              </a:rPr>
              <a:t>συντηρησιμότητα</a:t>
            </a:r>
            <a:r>
              <a:rPr kumimoji="0" lang="el-GR" sz="2400" b="0" i="0" u="none" strike="noStrike" kern="1200" cap="none" spc="0" normalizeH="0" baseline="0" noProof="0" dirty="0" smtClean="0">
                <a:ln>
                  <a:noFill/>
                </a:ln>
                <a:solidFill>
                  <a:srgbClr val="3E3D2D"/>
                </a:solidFill>
                <a:effectLst/>
                <a:uLnTx/>
                <a:uFillTx/>
                <a:ea typeface="+mn-ea"/>
                <a:cs typeface="+mn-cs"/>
              </a:rPr>
              <a:t> αναφέρεται στην ευκολία με την οποία ένα σύστημα μπορεί να ανανεώνεται και να συνεχίζει να εκτελείται σωστά</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sp>
        <p:nvSpPr>
          <p:cNvPr id="9" name="4 - Θέση περιεχομένου"/>
          <p:cNvSpPr txBox="1">
            <a:spLocks/>
          </p:cNvSpPr>
          <p:nvPr/>
        </p:nvSpPr>
        <p:spPr>
          <a:xfrm>
            <a:off x="4502328" y="1417339"/>
            <a:ext cx="3958104" cy="3493008"/>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dirty="0" smtClean="0">
                <a:ln>
                  <a:noFill/>
                </a:ln>
                <a:solidFill>
                  <a:srgbClr val="3E3D2D"/>
                </a:solidFill>
                <a:effectLst/>
                <a:uLnTx/>
                <a:uFillTx/>
                <a:ea typeface="+mn-ea"/>
                <a:cs typeface="+mn-cs"/>
              </a:rPr>
              <a:t>Μεταβλητότητα: Εξετάζει τον χρόνο που απαιτεί η υλοποίηση μιας αλλαγής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dirty="0" err="1" smtClean="0">
                <a:ln>
                  <a:noFill/>
                </a:ln>
                <a:solidFill>
                  <a:srgbClr val="3E3D2D"/>
                </a:solidFill>
                <a:effectLst/>
                <a:uLnTx/>
                <a:uFillTx/>
                <a:ea typeface="+mn-ea"/>
                <a:cs typeface="+mn-cs"/>
              </a:rPr>
              <a:t>Διορθωσιμότητα</a:t>
            </a:r>
            <a:r>
              <a:rPr kumimoji="0" lang="el-GR" sz="1800" b="0" i="0" u="none" strike="noStrike" kern="1200" cap="none" spc="0" normalizeH="0" baseline="0" noProof="0" dirty="0" smtClean="0">
                <a:ln>
                  <a:noFill/>
                </a:ln>
                <a:solidFill>
                  <a:srgbClr val="3E3D2D"/>
                </a:solidFill>
                <a:effectLst/>
                <a:uLnTx/>
                <a:uFillTx/>
                <a:ea typeface="+mn-ea"/>
                <a:cs typeface="+mn-cs"/>
              </a:rPr>
              <a:t>: Εξετάζει τον χρόνο που χρειάζεται για να επαναλειτουργήσει ένα λογισμικό μετά από κάποια αστοχία</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dirty="0" smtClean="0">
                <a:ln>
                  <a:noFill/>
                </a:ln>
                <a:solidFill>
                  <a:srgbClr val="3E3D2D"/>
                </a:solidFill>
                <a:effectLst/>
                <a:uLnTx/>
                <a:uFillTx/>
                <a:ea typeface="+mn-ea"/>
                <a:cs typeface="+mn-cs"/>
              </a:rPr>
              <a:t>Ευελιξία: Εξετάζει την ευκολία πραγματοποίησης αλλαγών στο λογισμικό</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dirty="0" err="1" smtClean="0">
                <a:ln>
                  <a:noFill/>
                </a:ln>
                <a:solidFill>
                  <a:srgbClr val="3E3D2D"/>
                </a:solidFill>
                <a:effectLst/>
                <a:uLnTx/>
                <a:uFillTx/>
                <a:ea typeface="+mn-ea"/>
                <a:cs typeface="+mn-cs"/>
              </a:rPr>
              <a:t>Ελεγξιμότητα</a:t>
            </a:r>
            <a:r>
              <a:rPr kumimoji="0" lang="el-GR" sz="1800" b="0" i="0" u="none" strike="noStrike" kern="1200" cap="none" spc="0" normalizeH="0" baseline="0" noProof="0" dirty="0" smtClean="0">
                <a:ln>
                  <a:noFill/>
                </a:ln>
                <a:solidFill>
                  <a:srgbClr val="3E3D2D"/>
                </a:solidFill>
                <a:effectLst/>
                <a:uLnTx/>
                <a:uFillTx/>
                <a:ea typeface="+mn-ea"/>
                <a:cs typeface="+mn-cs"/>
              </a:rPr>
              <a:t>: Εξετάζει την ευκολία ελέγχου ορθής λειτουργίας του συστήματος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1800" b="0" i="0" u="none" strike="noStrike" kern="1200" cap="none" spc="0" normalizeH="0" baseline="0" noProof="0" dirty="0">
              <a:ln>
                <a:noFill/>
              </a:ln>
              <a:solidFill>
                <a:srgbClr val="3E3D2D"/>
              </a:solidFill>
              <a:effectLst/>
              <a:uLnTx/>
              <a:uFillTx/>
              <a:ea typeface="+mn-ea"/>
              <a:cs typeface="+mn-cs"/>
            </a:endParaRPr>
          </a:p>
        </p:txBody>
      </p:sp>
    </p:spTree>
    <p:extLst>
      <p:ext uri="{BB962C8B-B14F-4D97-AF65-F5344CB8AC3E}">
        <p14:creationId xmlns:p14="http://schemas.microsoft.com/office/powerpoint/2010/main" val="3623774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Μεταφερσιμότητα</a:t>
            </a:r>
            <a:endParaRPr lang="el-GR" dirty="0"/>
          </a:p>
        </p:txBody>
      </p:sp>
      <p:sp>
        <p:nvSpPr>
          <p:cNvPr id="10" name="3 - Θέση περιεχομένου"/>
          <p:cNvSpPr txBox="1">
            <a:spLocks/>
          </p:cNvSpPr>
          <p:nvPr/>
        </p:nvSpPr>
        <p:spPr>
          <a:xfrm>
            <a:off x="899592" y="1203840"/>
            <a:ext cx="3528392" cy="349300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Η </a:t>
            </a:r>
            <a:r>
              <a:rPr kumimoji="0" lang="el-GR" sz="2400" b="0" i="0" u="none" strike="noStrike" kern="1200" cap="none" spc="0" normalizeH="0" baseline="0" noProof="0" dirty="0" err="1" smtClean="0">
                <a:ln>
                  <a:noFill/>
                </a:ln>
                <a:solidFill>
                  <a:srgbClr val="3E3D2D"/>
                </a:solidFill>
                <a:effectLst/>
                <a:uLnTx/>
                <a:uFillTx/>
                <a:ea typeface="+mn-ea"/>
                <a:cs typeface="+mn-cs"/>
              </a:rPr>
              <a:t>μεταφερσιμότητα</a:t>
            </a:r>
            <a:r>
              <a:rPr kumimoji="0" lang="el-GR" sz="2400" b="0" i="0" u="none" strike="noStrike" kern="1200" cap="none" spc="0" normalizeH="0" baseline="0" noProof="0" dirty="0" smtClean="0">
                <a:ln>
                  <a:noFill/>
                </a:ln>
                <a:solidFill>
                  <a:srgbClr val="3E3D2D"/>
                </a:solidFill>
                <a:effectLst/>
                <a:uLnTx/>
                <a:uFillTx/>
                <a:ea typeface="+mn-ea"/>
                <a:cs typeface="+mn-cs"/>
              </a:rPr>
              <a:t> αναφέρεται στην δυνατότητα μεταφοράς δεδομένων κώδικα από μια υπολογιστική πλατφόρμα σε μια άλλη </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sp>
        <p:nvSpPr>
          <p:cNvPr id="11" name="4 - Θέση περιεχομένου"/>
          <p:cNvSpPr txBox="1">
            <a:spLocks/>
          </p:cNvSpPr>
          <p:nvPr/>
        </p:nvSpPr>
        <p:spPr>
          <a:xfrm>
            <a:off x="4502328" y="1203839"/>
            <a:ext cx="3670072" cy="3493008"/>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1" i="0" u="none" strike="noStrike" kern="1200" cap="none" spc="0" normalizeH="0" baseline="0" noProof="0" dirty="0" smtClean="0">
                <a:ln>
                  <a:noFill/>
                </a:ln>
                <a:solidFill>
                  <a:srgbClr val="3E3D2D"/>
                </a:solidFill>
                <a:effectLst/>
                <a:uLnTx/>
                <a:uFillTx/>
                <a:ea typeface="+mn-ea"/>
                <a:cs typeface="+mn-cs"/>
              </a:rPr>
              <a:t>Επαναχρησιμοποίηση</a:t>
            </a:r>
            <a:r>
              <a:rPr kumimoji="0" lang="el-GR" sz="1800" b="0" i="0" u="none" strike="noStrike" kern="1200" cap="none" spc="0" normalizeH="0" baseline="0" noProof="0" dirty="0" smtClean="0">
                <a:ln>
                  <a:noFill/>
                </a:ln>
                <a:solidFill>
                  <a:srgbClr val="3E3D2D"/>
                </a:solidFill>
                <a:effectLst/>
                <a:uLnTx/>
                <a:uFillTx/>
                <a:ea typeface="+mn-ea"/>
                <a:cs typeface="+mn-cs"/>
              </a:rPr>
              <a:t>: Εξετάζει αν οι </a:t>
            </a:r>
            <a:r>
              <a:rPr kumimoji="0" lang="el-GR" sz="1800" b="0" i="0" u="none" strike="noStrike" kern="1200" cap="none" spc="0" normalizeH="0" baseline="0" noProof="0" dirty="0" err="1" smtClean="0">
                <a:ln>
                  <a:noFill/>
                </a:ln>
                <a:solidFill>
                  <a:srgbClr val="3E3D2D"/>
                </a:solidFill>
                <a:effectLst/>
                <a:uLnTx/>
                <a:uFillTx/>
                <a:ea typeface="+mn-ea"/>
                <a:cs typeface="+mn-cs"/>
              </a:rPr>
              <a:t>υπομονάδες</a:t>
            </a:r>
            <a:r>
              <a:rPr kumimoji="0" lang="el-GR" sz="1800" b="0" i="0" u="none" strike="noStrike" kern="1200" cap="none" spc="0" normalizeH="0" baseline="0" noProof="0" dirty="0" smtClean="0">
                <a:ln>
                  <a:noFill/>
                </a:ln>
                <a:solidFill>
                  <a:srgbClr val="3E3D2D"/>
                </a:solidFill>
                <a:effectLst/>
                <a:uLnTx/>
                <a:uFillTx/>
                <a:ea typeface="+mn-ea"/>
                <a:cs typeface="+mn-cs"/>
              </a:rPr>
              <a:t> που αποτελούν το λογισμικό μπορούν να χρησιμοποιηθούν σε άλλα λογισμικά</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1" i="0" u="none" strike="noStrike" kern="1200" cap="none" spc="0" normalizeH="0" baseline="0" noProof="0" dirty="0" err="1" smtClean="0">
                <a:ln>
                  <a:noFill/>
                </a:ln>
                <a:solidFill>
                  <a:srgbClr val="3E3D2D"/>
                </a:solidFill>
                <a:effectLst/>
                <a:uLnTx/>
                <a:uFillTx/>
                <a:ea typeface="+mn-ea"/>
                <a:cs typeface="+mn-cs"/>
              </a:rPr>
              <a:t>Διαλειτουργικότητα</a:t>
            </a:r>
            <a:r>
              <a:rPr kumimoji="0" lang="el-GR" sz="1800" b="0" i="0" u="none" strike="noStrike" kern="1200" cap="none" spc="0" normalizeH="0" baseline="0" noProof="0" dirty="0" smtClean="0">
                <a:ln>
                  <a:noFill/>
                </a:ln>
                <a:solidFill>
                  <a:srgbClr val="3E3D2D"/>
                </a:solidFill>
                <a:effectLst/>
                <a:uLnTx/>
                <a:uFillTx/>
                <a:ea typeface="+mn-ea"/>
                <a:cs typeface="+mn-cs"/>
              </a:rPr>
              <a:t>: Εξετάζει αν το λογισμικό έχει την δυνατότητα αποστολής δεδομένων σε άλλα συστήματα</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1" i="0" u="none" strike="noStrike" kern="1200" cap="none" spc="0" normalizeH="0" baseline="0" noProof="0" dirty="0" err="1" smtClean="0">
                <a:ln>
                  <a:noFill/>
                </a:ln>
                <a:solidFill>
                  <a:srgbClr val="3E3D2D"/>
                </a:solidFill>
                <a:effectLst/>
                <a:uLnTx/>
                <a:uFillTx/>
                <a:ea typeface="+mn-ea"/>
                <a:cs typeface="+mn-cs"/>
              </a:rPr>
              <a:t>Φορητότητα</a:t>
            </a:r>
            <a:r>
              <a:rPr kumimoji="0" lang="el-GR" sz="1800" b="0" i="0" u="none" strike="noStrike" kern="1200" cap="none" spc="0" normalizeH="0" baseline="0" noProof="0" dirty="0" smtClean="0">
                <a:ln>
                  <a:noFill/>
                </a:ln>
                <a:solidFill>
                  <a:srgbClr val="3E3D2D"/>
                </a:solidFill>
                <a:effectLst/>
                <a:uLnTx/>
                <a:uFillTx/>
                <a:ea typeface="+mn-ea"/>
                <a:cs typeface="+mn-cs"/>
              </a:rPr>
              <a:t>: Εξετάζει την δυνατότητα μεταφοράς του λογισμικού από μια πλατφόρμα υλικού σε μια άλλη</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1800" b="0" i="0" u="none" strike="noStrike" kern="1200" cap="none" spc="0" normalizeH="0" baseline="0" noProof="0" dirty="0">
              <a:ln>
                <a:noFill/>
              </a:ln>
              <a:solidFill>
                <a:srgbClr val="3E3D2D"/>
              </a:solidFill>
              <a:effectLst/>
              <a:uLnTx/>
              <a:uFillTx/>
              <a:ea typeface="+mn-ea"/>
              <a:cs typeface="+mn-cs"/>
            </a:endParaRPr>
          </a:p>
        </p:txBody>
      </p:sp>
    </p:spTree>
    <p:extLst>
      <p:ext uri="{BB962C8B-B14F-4D97-AF65-F5344CB8AC3E}">
        <p14:creationId xmlns:p14="http://schemas.microsoft.com/office/powerpoint/2010/main" val="11819519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t>Λόγοι αποτυχίας έργων κατασκευής λογισμικού σήμερα</a:t>
            </a:r>
          </a:p>
        </p:txBody>
      </p:sp>
      <p:sp>
        <p:nvSpPr>
          <p:cNvPr id="3" name="Θέση περιεχομένου 2"/>
          <p:cNvSpPr>
            <a:spLocks noGrp="1"/>
          </p:cNvSpPr>
          <p:nvPr>
            <p:ph idx="1"/>
          </p:nvPr>
        </p:nvSpPr>
        <p:spPr>
          <a:xfrm>
            <a:off x="437785" y="1300518"/>
            <a:ext cx="8240150" cy="3852804"/>
          </a:xfrm>
        </p:spPr>
        <p:txBody>
          <a:bodyPr>
            <a:noAutofit/>
          </a:bodyPr>
          <a:lstStyle/>
          <a:p>
            <a:pPr>
              <a:buFont typeface="Courier New" panose="02070309020205020404" pitchFamily="49" charset="0"/>
              <a:buChar char="o"/>
            </a:pPr>
            <a:r>
              <a:rPr lang="el-GR" sz="2000" dirty="0"/>
              <a:t>Μη εφαρμογή αρχών τεχνολογίας λογισμικού</a:t>
            </a:r>
          </a:p>
          <a:p>
            <a:pPr>
              <a:buFont typeface="Courier New" panose="02070309020205020404" pitchFamily="49" charset="0"/>
              <a:buChar char="o"/>
            </a:pPr>
            <a:r>
              <a:rPr lang="el-GR" sz="2000" dirty="0"/>
              <a:t>Αποτυχία διαχείρισης των ρίσκων που συνεπάγεται η ανάπτυξη ενός πακέτου λογισμικού</a:t>
            </a:r>
          </a:p>
          <a:p>
            <a:pPr>
              <a:buFont typeface="Courier New" panose="02070309020205020404" pitchFamily="49" charset="0"/>
              <a:buChar char="o"/>
            </a:pPr>
            <a:r>
              <a:rPr lang="el-GR" sz="2000" dirty="0"/>
              <a:t>«Προδοσία» εκ μέρους της τεχνολογίας</a:t>
            </a:r>
          </a:p>
          <a:p>
            <a:pPr>
              <a:buFont typeface="Courier New" panose="02070309020205020404" pitchFamily="49" charset="0"/>
              <a:buChar char="o"/>
            </a:pPr>
            <a:r>
              <a:rPr lang="el-GR" sz="2000" dirty="0"/>
              <a:t>Πολυπλοκότητα</a:t>
            </a:r>
          </a:p>
          <a:p>
            <a:pPr>
              <a:buFont typeface="Courier New" panose="02070309020205020404" pitchFamily="49" charset="0"/>
              <a:buChar char="o"/>
            </a:pPr>
            <a:r>
              <a:rPr lang="el-GR" sz="2000" dirty="0"/>
              <a:t>Ενσωμάτωση παλιότερων (</a:t>
            </a:r>
            <a:r>
              <a:rPr lang="en-US" sz="2000" dirty="0"/>
              <a:t>legacy</a:t>
            </a:r>
            <a:r>
              <a:rPr lang="el-GR" sz="2000" dirty="0"/>
              <a:t>)</a:t>
            </a:r>
            <a:r>
              <a:rPr lang="en-US" sz="2000" dirty="0"/>
              <a:t> </a:t>
            </a:r>
            <a:r>
              <a:rPr lang="el-GR" sz="2000" dirty="0"/>
              <a:t>συστημάτων στα νέα συστήματα</a:t>
            </a:r>
          </a:p>
          <a:p>
            <a:pPr>
              <a:buFont typeface="Courier New" panose="02070309020205020404" pitchFamily="49" charset="0"/>
              <a:buChar char="o"/>
            </a:pPr>
            <a:r>
              <a:rPr lang="el-GR" sz="2000" dirty="0"/>
              <a:t>Ανομοιογένεια</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35</a:t>
            </a:fld>
            <a:endParaRPr lang="el-GR" dirty="0"/>
          </a:p>
        </p:txBody>
      </p:sp>
    </p:spTree>
    <p:extLst>
      <p:ext uri="{BB962C8B-B14F-4D97-AF65-F5344CB8AC3E}">
        <p14:creationId xmlns:p14="http://schemas.microsoft.com/office/powerpoint/2010/main" val="42228430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Forouzan</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B., </a:t>
            </a:r>
            <a:r>
              <a:rPr lang="el-GR" sz="1600" dirty="0" err="1">
                <a:solidFill>
                  <a:srgbClr val="000000"/>
                </a:solidFill>
                <a:ea typeface="Arial Unicode MS"/>
                <a:cs typeface="Times New Roman" pitchFamily="18" charset="0"/>
              </a:rPr>
              <a:t>Mosharaf</a:t>
            </a:r>
            <a:r>
              <a:rPr lang="el-GR" sz="1600" dirty="0">
                <a:solidFill>
                  <a:srgbClr val="000000"/>
                </a:solidFill>
                <a:ea typeface="Arial Unicode MS"/>
                <a:cs typeface="Times New Roman" pitchFamily="18" charset="0"/>
              </a:rPr>
              <a:t> F. Εισαγωγή στην επιστήμη των υπολογιστών. Εκδόσεις Κλειδάριθμος (2010)</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Σταυρακούδης</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Α. Εισαγωγή στις υπολογιστικές μεθόδους για τις οικονομικές και επιχειρησιακές σπουδές. Κλειδάριθμος (2012</a:t>
            </a:r>
            <a:r>
              <a:rPr lang="el-GR" sz="1600" dirty="0" smtClean="0">
                <a:solidFill>
                  <a:srgbClr val="000000"/>
                </a:solidFill>
                <a:ea typeface="Arial Unicode MS"/>
                <a:cs typeface="Times New Roman" pitchFamily="18" charset="0"/>
              </a:rPr>
              <a:t>)</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Ταμπακάς</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Β. Εισαγωγής τις βάσεις δεδομένων. Εκδότης Β. </a:t>
            </a:r>
            <a:r>
              <a:rPr lang="el-GR" sz="1600" dirty="0" err="1">
                <a:solidFill>
                  <a:srgbClr val="000000"/>
                </a:solidFill>
                <a:ea typeface="Arial Unicode MS"/>
                <a:cs typeface="Times New Roman" pitchFamily="18" charset="0"/>
              </a:rPr>
              <a:t>Ταμπακάς</a:t>
            </a:r>
            <a:r>
              <a:rPr lang="el-GR" sz="1600" dirty="0">
                <a:solidFill>
                  <a:srgbClr val="000000"/>
                </a:solidFill>
                <a:ea typeface="Arial Unicode MS"/>
                <a:cs typeface="Times New Roman" pitchFamily="18" charset="0"/>
              </a:rPr>
              <a:t> (2009)</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Γιαννακουδάκης</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Ε. Σχεδιασμός και διαχείριση Βάσεων Δεδομένων. Εκδόσεις Ευγενία Σ. Μπένου (2009).</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Biermann</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A. Σπουδαίες ιδέες στην επιστήμη των υπολογιστών.  Πανεπιστημιακές εκδόσεις Κρήτης (2008).</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Brookshear</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J.G. Η επιστήμη των υπολογιστών, μια ολοκληρωμένη παρουσίαση. Εκδόσεις Κλειδάριθμος (2009).</a:t>
            </a:r>
          </a:p>
          <a:p>
            <a:pPr algn="just">
              <a:lnSpc>
                <a:spcPts val="2065"/>
              </a:lnSpc>
              <a:spcBef>
                <a:spcPts val="0"/>
              </a:spcBef>
              <a:spcAft>
                <a:spcPts val="0"/>
              </a:spcAft>
              <a:buClr>
                <a:srgbClr val="000000"/>
              </a:buClr>
              <a:buSzPct val="100000"/>
              <a:buFont typeface="+mj-lt"/>
              <a:buAutoNum type="arabicPeriod"/>
            </a:pPr>
            <a:r>
              <a:rPr lang="el-GR" sz="1600" dirty="0" smtClean="0">
                <a:solidFill>
                  <a:srgbClr val="000000"/>
                </a:solidFill>
                <a:ea typeface="Arial Unicode MS"/>
                <a:cs typeface="Times New Roman" pitchFamily="18" charset="0"/>
              </a:rPr>
              <a:t>Πληροφοριακά </a:t>
            </a:r>
            <a:r>
              <a:rPr lang="el-GR" sz="1600" dirty="0">
                <a:solidFill>
                  <a:srgbClr val="000000"/>
                </a:solidFill>
                <a:ea typeface="Arial Unicode MS"/>
                <a:cs typeface="Times New Roman" pitchFamily="18" charset="0"/>
              </a:rPr>
              <a:t>συστήματα επιχειρήσεων II. </a:t>
            </a:r>
            <a:r>
              <a:rPr lang="el-GR" sz="1600" dirty="0" err="1">
                <a:solidFill>
                  <a:srgbClr val="000000"/>
                </a:solidFill>
                <a:ea typeface="Arial Unicode MS"/>
                <a:cs typeface="Times New Roman" pitchFamily="18" charset="0"/>
              </a:rPr>
              <a:t>Πολλάλης</a:t>
            </a:r>
            <a:r>
              <a:rPr lang="el-GR" sz="1600" dirty="0">
                <a:solidFill>
                  <a:srgbClr val="000000"/>
                </a:solidFill>
                <a:ea typeface="Arial Unicode MS"/>
                <a:cs typeface="Times New Roman" pitchFamily="18" charset="0"/>
              </a:rPr>
              <a:t>, Γιαννακόπουλος, Δημόπουλος. Εκδόσεις Σταμούλη (2004).</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36</a:t>
            </a:fld>
            <a:endParaRPr lang="el-GR" dirty="0"/>
          </a:p>
        </p:txBody>
      </p:sp>
    </p:spTree>
    <p:extLst>
      <p:ext uri="{BB962C8B-B14F-4D97-AF65-F5344CB8AC3E}">
        <p14:creationId xmlns:p14="http://schemas.microsoft.com/office/powerpoint/2010/main" val="28309312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37</a:t>
            </a:fld>
            <a:endParaRPr lang="el-GR" altLang="el-GR" dirty="0" smtClean="0">
              <a:solidFill>
                <a:schemeClr val="bg1"/>
              </a:solidFill>
            </a:endParaRPr>
          </a:p>
        </p:txBody>
      </p:sp>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2308322"/>
          </a:xfrm>
          <a:prstGeom prst="rect">
            <a:avLst/>
          </a:prstGeom>
        </p:spPr>
        <p:txBody>
          <a:bodyPr wrap="square" lIns="91436" tIns="45719" rIns="91436" bIns="45719">
            <a:spAutoFit/>
          </a:bodyPr>
          <a:lstStyle/>
          <a:p>
            <a:pPr algn="just"/>
            <a:r>
              <a:rPr lang="el-GR" sz="2400" dirty="0">
                <a:solidFill>
                  <a:schemeClr val="bg1">
                    <a:lumMod val="50000"/>
                  </a:schemeClr>
                </a:solidFill>
              </a:rPr>
              <a:t>Copyright Τεχνολογικό Ίδρυμα Ηπείρου. Δρ. Γκόγκος </a:t>
            </a:r>
            <a:r>
              <a:rPr lang="el-GR" sz="2400" dirty="0" smtClean="0">
                <a:solidFill>
                  <a:schemeClr val="bg1">
                    <a:lumMod val="50000"/>
                  </a:schemeClr>
                </a:solidFill>
              </a:rPr>
              <a:t>Χρήστος.</a:t>
            </a:r>
            <a:endParaRPr lang="el-GR" sz="2400" dirty="0">
              <a:solidFill>
                <a:schemeClr val="bg1">
                  <a:lumMod val="50000"/>
                </a:schemeClr>
              </a:solidFill>
            </a:endParaRPr>
          </a:p>
          <a:p>
            <a:pPr algn="just"/>
            <a:r>
              <a:rPr lang="el-GR" sz="2400" dirty="0" smtClean="0">
                <a:solidFill>
                  <a:schemeClr val="bg1">
                    <a:lumMod val="50000"/>
                  </a:schemeClr>
                </a:solidFill>
              </a:rPr>
              <a:t>Πληροφορική Ι</a:t>
            </a:r>
            <a:r>
              <a:rPr lang="en-US" sz="2400" dirty="0" smtClean="0">
                <a:solidFill>
                  <a:schemeClr val="bg1">
                    <a:lumMod val="50000"/>
                  </a:schemeClr>
                </a:solidFill>
              </a:rPr>
              <a:t>I</a:t>
            </a:r>
            <a:r>
              <a:rPr lang="el-GR" sz="2400" dirty="0" smtClean="0">
                <a:solidFill>
                  <a:schemeClr val="bg1">
                    <a:lumMod val="50000"/>
                  </a:schemeClr>
                </a:solidFill>
              </a:rPr>
              <a:t>. </a:t>
            </a:r>
            <a:endParaRPr lang="el-GR" sz="2400" dirty="0">
              <a:solidFill>
                <a:schemeClr val="bg1">
                  <a:lumMod val="50000"/>
                </a:schemeClr>
              </a:solidFill>
            </a:endParaRPr>
          </a:p>
          <a:p>
            <a:pPr algn="just"/>
            <a:r>
              <a:rPr lang="el-GR" sz="2400" dirty="0">
                <a:solidFill>
                  <a:schemeClr val="bg1">
                    <a:lumMod val="50000"/>
                  </a:schemeClr>
                </a:solidFill>
              </a:rPr>
              <a:t>Έκδοση: 1.0 </a:t>
            </a:r>
            <a:r>
              <a:rPr lang="el-GR" sz="2400" dirty="0" smtClean="0">
                <a:solidFill>
                  <a:schemeClr val="bg1">
                    <a:lumMod val="50000"/>
                  </a:schemeClr>
                </a:solidFill>
              </a:rPr>
              <a:t>Άρτα, 2015. </a:t>
            </a:r>
            <a:r>
              <a:rPr lang="el-GR" sz="2400" dirty="0">
                <a:solidFill>
                  <a:schemeClr val="bg1">
                    <a:lumMod val="50000"/>
                  </a:schemeClr>
                </a:solidFill>
              </a:rPr>
              <a:t>Διαθέσιμο από τη δικτυακή διεύθυνση:</a:t>
            </a:r>
          </a:p>
          <a:p>
            <a:pPr algn="just"/>
            <a:r>
              <a:rPr lang="en-US" sz="2400" dirty="0" smtClean="0">
                <a:solidFill>
                  <a:schemeClr val="bg1">
                    <a:lumMod val="50000"/>
                  </a:schemeClr>
                </a:solidFill>
                <a:hlinkClick r:id="rId3"/>
              </a:rPr>
              <a:t>http</a:t>
            </a:r>
            <a:r>
              <a:rPr lang="en-US" sz="2400" dirty="0">
                <a:solidFill>
                  <a:schemeClr val="bg1">
                    <a:lumMod val="50000"/>
                  </a:schemeClr>
                </a:solidFill>
                <a:hlinkClick r:id="rId3"/>
              </a:rPr>
              <a:t>://</a:t>
            </a:r>
            <a:r>
              <a:rPr lang="en-US" sz="2400" dirty="0" smtClean="0">
                <a:solidFill>
                  <a:schemeClr val="bg1">
                    <a:lumMod val="50000"/>
                  </a:schemeClr>
                </a:solidFill>
                <a:hlinkClick r:id="rId3"/>
              </a:rPr>
              <a:t>eclass.teiep.gr/OpenClass/courses/ACC137/</a:t>
            </a:r>
            <a:r>
              <a:rPr lang="el-GR" sz="2400" dirty="0" smtClean="0">
                <a:solidFill>
                  <a:schemeClr val="bg1">
                    <a:lumMod val="50000"/>
                  </a:schemeClr>
                </a:solidFill>
              </a:rPr>
              <a:t> </a:t>
            </a: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
        <p:nvSpPr>
          <p:cNvPr id="5" name="Θέση αριθμού διαφάνειας 4"/>
          <p:cNvSpPr>
            <a:spLocks noGrp="1"/>
          </p:cNvSpPr>
          <p:nvPr>
            <p:ph type="sldNum" sz="quarter" idx="12"/>
          </p:nvPr>
        </p:nvSpPr>
        <p:spPr/>
        <p:txBody>
          <a:bodyPr/>
          <a:lstStyle/>
          <a:p>
            <a:fld id="{53C4726A-630D-4CB4-B088-BAB00F4188E9}" type="slidenum">
              <a:rPr lang="el-GR" smtClean="0"/>
              <a:t>38</a:t>
            </a:fld>
            <a:endParaRPr lang="el-GR" dirty="0"/>
          </a:p>
        </p:txBody>
      </p:sp>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
        <p:nvSpPr>
          <p:cNvPr id="2" name="Θέση αριθμού διαφάνειας 1"/>
          <p:cNvSpPr>
            <a:spLocks noGrp="1"/>
          </p:cNvSpPr>
          <p:nvPr>
            <p:ph type="sldNum" sz="quarter" idx="12"/>
          </p:nvPr>
        </p:nvSpPr>
        <p:spPr/>
        <p:txBody>
          <a:bodyPr/>
          <a:lstStyle/>
          <a:p>
            <a:fld id="{53C4726A-630D-4CB4-B088-BAB00F4188E9}" type="slidenum">
              <a:rPr lang="el-GR" smtClean="0"/>
              <a:t>39</a:t>
            </a:fld>
            <a:endParaRPr lang="el-GR" dirty="0"/>
          </a:p>
        </p:txBody>
      </p:sp>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2312" y="4212553"/>
            <a:ext cx="6480048" cy="1285240"/>
          </a:xfrm>
          <a:prstGeom prst="rect">
            <a:avLst/>
          </a:prstGeom>
          <a:noFill/>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4</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dirty="0"/>
              <a:t>Τεχνολογία λογισμικού</a:t>
            </a:r>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Κρίση Λογισμικού (1968)</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itchFamily="18" charset="2"/>
              <a:buChar char=""/>
            </a:pPr>
            <a:r>
              <a:rPr lang="el-GR" sz="2800" dirty="0">
                <a:solidFill>
                  <a:srgbClr val="3E3D2D"/>
                </a:solidFill>
              </a:rPr>
              <a:t>Στην δεκαετία του 1970 παρατηρήθηκαν μαζικά:</a:t>
            </a:r>
          </a:p>
          <a:p>
            <a:pPr marL="640080" lvl="1" indent="-274320">
              <a:spcBef>
                <a:spcPct val="20000"/>
              </a:spcBef>
              <a:buClr>
                <a:srgbClr val="94C600"/>
              </a:buClr>
              <a:buSzPct val="76000"/>
              <a:buFont typeface="Wingdings 2" pitchFamily="18" charset="2"/>
              <a:buChar char=""/>
            </a:pPr>
            <a:r>
              <a:rPr lang="el-GR" sz="2400" dirty="0">
                <a:solidFill>
                  <a:srgbClr val="3E3D2D"/>
                </a:solidFill>
              </a:rPr>
              <a:t>Μεγάλες καθυστερήσεις στην ολοκλήρωση κατασκευής λογισμικών </a:t>
            </a:r>
          </a:p>
          <a:p>
            <a:pPr marL="640080" lvl="1" indent="-274320">
              <a:spcBef>
                <a:spcPct val="20000"/>
              </a:spcBef>
              <a:buClr>
                <a:srgbClr val="94C600"/>
              </a:buClr>
              <a:buSzPct val="76000"/>
              <a:buFont typeface="Wingdings 2" pitchFamily="18" charset="2"/>
              <a:buChar char=""/>
            </a:pPr>
            <a:r>
              <a:rPr lang="el-GR" sz="2400" dirty="0">
                <a:solidFill>
                  <a:srgbClr val="3E3D2D"/>
                </a:solidFill>
              </a:rPr>
              <a:t>Μεγαλύτερα κόστη ανάπτυξης λογισμικού από αυτά που είχαν προβλεφθεί αρχικά</a:t>
            </a:r>
          </a:p>
          <a:p>
            <a:pPr marL="640080" lvl="1" indent="-274320">
              <a:spcBef>
                <a:spcPct val="20000"/>
              </a:spcBef>
              <a:buClr>
                <a:srgbClr val="94C600"/>
              </a:buClr>
              <a:buSzPct val="76000"/>
              <a:buFont typeface="Wingdings 2" pitchFamily="18" charset="2"/>
              <a:buChar char=""/>
            </a:pPr>
            <a:r>
              <a:rPr lang="el-GR" sz="2400" dirty="0">
                <a:solidFill>
                  <a:srgbClr val="3E3D2D"/>
                </a:solidFill>
              </a:rPr>
              <a:t>Λογισμικά με προβλήματα αξιοπιστίας</a:t>
            </a:r>
          </a:p>
          <a:p>
            <a:pPr marL="640080" lvl="1" indent="-274320">
              <a:spcBef>
                <a:spcPct val="20000"/>
              </a:spcBef>
              <a:buClr>
                <a:srgbClr val="94C600"/>
              </a:buClr>
              <a:buSzPct val="76000"/>
              <a:buFont typeface="Wingdings 2" pitchFamily="18" charset="2"/>
              <a:buChar char=""/>
            </a:pPr>
            <a:r>
              <a:rPr lang="el-GR" sz="2400" dirty="0">
                <a:solidFill>
                  <a:srgbClr val="3E3D2D"/>
                </a:solidFill>
              </a:rPr>
              <a:t>Λογισμικά δύσκολα στην συντήρηση</a:t>
            </a:r>
          </a:p>
          <a:p>
            <a:pPr marL="640080" lvl="1" indent="-274320">
              <a:spcBef>
                <a:spcPct val="20000"/>
              </a:spcBef>
              <a:buClr>
                <a:srgbClr val="94C600"/>
              </a:buClr>
              <a:buSzPct val="76000"/>
              <a:buFont typeface="Wingdings 2" pitchFamily="18" charset="2"/>
              <a:buChar char=""/>
            </a:pPr>
            <a:r>
              <a:rPr lang="el-GR" sz="2400" dirty="0">
                <a:solidFill>
                  <a:srgbClr val="3E3D2D"/>
                </a:solidFill>
              </a:rPr>
              <a:t>Λογισμικά δύσκολα στην  χρήση</a:t>
            </a:r>
          </a:p>
          <a:p>
            <a:pPr marL="640080" lvl="1" indent="-274320">
              <a:spcBef>
                <a:spcPct val="20000"/>
              </a:spcBef>
              <a:buClr>
                <a:srgbClr val="94C600"/>
              </a:buClr>
              <a:buSzPct val="76000"/>
              <a:buFont typeface="Wingdings 2" pitchFamily="18" charset="2"/>
              <a:buChar char=""/>
            </a:pPr>
            <a:r>
              <a:rPr lang="el-GR" sz="2400" dirty="0">
                <a:solidFill>
                  <a:srgbClr val="3E3D2D"/>
                </a:solidFill>
              </a:rPr>
              <a:t>Λογισμικά με χαμηλές επιδόσεις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a:t>
            </a:fld>
            <a:endParaRPr lang="el-GR" dirty="0"/>
          </a:p>
        </p:txBody>
      </p:sp>
    </p:spTree>
    <p:extLst>
      <p:ext uri="{BB962C8B-B14F-4D97-AF65-F5344CB8AC3E}">
        <p14:creationId xmlns:p14="http://schemas.microsoft.com/office/powerpoint/2010/main" val="4120818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Λόγοι αποτυχίας λογισμικού</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a:t>
            </a:fld>
            <a:endParaRPr lang="el-GR" dirty="0"/>
          </a:p>
        </p:txBody>
      </p:sp>
      <p:sp>
        <p:nvSpPr>
          <p:cNvPr id="8" name="2 - Θέση περιεχομένου"/>
          <p:cNvSpPr txBox="1">
            <a:spLocks/>
          </p:cNvSpPr>
          <p:nvPr/>
        </p:nvSpPr>
        <p:spPr>
          <a:xfrm>
            <a:off x="539553" y="1345332"/>
            <a:ext cx="5184575" cy="3508977"/>
          </a:xfrm>
          <a:prstGeom prst="rect">
            <a:avLst/>
          </a:prstGeom>
        </p:spPr>
        <p:txBody>
          <a:bodyPr vert="horz" lIns="91440" tIns="45720" rIns="91440" bIns="45720" rtlCol="0">
            <a:normAutofit fontScale="925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Ανεπαρκής τρόπος κατασκευής λογισμικού </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Πολυπλοκότητα υπολογιστικών συστημάτων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Πολυπλοκότητα εφαρμογών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Μεγάλες προσδοκίες από τους πελάτες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Σύγκλιση τεχνολογιών (επικοινωνίες, δίκτυα, γραφικά, βάσεις δεδομένων,…)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sp>
        <p:nvSpPr>
          <p:cNvPr id="9" name="TextBox 6"/>
          <p:cNvSpPr txBox="1"/>
          <p:nvPr/>
        </p:nvSpPr>
        <p:spPr>
          <a:xfrm>
            <a:off x="5580112" y="1345332"/>
            <a:ext cx="2736304" cy="1569660"/>
          </a:xfrm>
          <a:prstGeom prst="rect">
            <a:avLst/>
          </a:prstGeom>
          <a:solidFill>
            <a:srgbClr val="94C600"/>
          </a:solidFill>
          <a:ln w="22225" cap="flat" cmpd="sng" algn="ctr">
            <a:solidFill>
              <a:sysClr val="window" lastClr="FFFFFF"/>
            </a:solidFill>
            <a:prstDash val="solid"/>
          </a:ln>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smtClean="0">
                <a:ln>
                  <a:noFill/>
                </a:ln>
                <a:solidFill>
                  <a:prstClr val="black"/>
                </a:solidFill>
                <a:effectLst/>
                <a:uLnTx/>
                <a:uFillTx/>
                <a:ea typeface="+mn-ea"/>
                <a:cs typeface="+mn-cs"/>
              </a:rPr>
              <a:t>Η ικανότητα του ανθρώπου να φαντάζεται πολύπλοκες κατασκευές πάντα θα υπερέχει της δυνατότητάς του να τις κατασκευάζει. (</a:t>
            </a:r>
            <a:r>
              <a:rPr kumimoji="0" lang="en-US" sz="1600" b="1" i="0" u="none" strike="noStrike" kern="0" cap="none" spc="0" normalizeH="0" baseline="0" noProof="0" dirty="0" smtClean="0">
                <a:ln>
                  <a:noFill/>
                </a:ln>
                <a:solidFill>
                  <a:prstClr val="black"/>
                </a:solidFill>
                <a:effectLst/>
                <a:uLnTx/>
                <a:uFillTx/>
                <a:ea typeface="+mn-ea"/>
                <a:cs typeface="+mn-cs"/>
              </a:rPr>
              <a:t>G. </a:t>
            </a:r>
            <a:r>
              <a:rPr kumimoji="0" lang="en-US" sz="1600" b="1" i="0" u="none" strike="noStrike" kern="0" cap="none" spc="0" normalizeH="0" baseline="0" noProof="0" dirty="0" err="1" smtClean="0">
                <a:ln>
                  <a:noFill/>
                </a:ln>
                <a:solidFill>
                  <a:prstClr val="black"/>
                </a:solidFill>
                <a:effectLst/>
                <a:uLnTx/>
                <a:uFillTx/>
                <a:ea typeface="+mn-ea"/>
                <a:cs typeface="+mn-cs"/>
              </a:rPr>
              <a:t>Booch</a:t>
            </a:r>
            <a:r>
              <a:rPr kumimoji="0" lang="el-GR" sz="1600" b="1" i="0" u="none" strike="noStrike" kern="0" cap="none" spc="0" normalizeH="0" baseline="0" noProof="0" dirty="0" smtClean="0">
                <a:ln>
                  <a:noFill/>
                </a:ln>
                <a:solidFill>
                  <a:prstClr val="black"/>
                </a:solidFill>
                <a:effectLst/>
                <a:uLnTx/>
                <a:uFillTx/>
                <a:ea typeface="+mn-ea"/>
                <a:cs typeface="+mn-cs"/>
              </a:rPr>
              <a:t>)</a:t>
            </a:r>
          </a:p>
        </p:txBody>
      </p:sp>
    </p:spTree>
    <p:extLst>
      <p:ext uri="{BB962C8B-B14F-4D97-AF65-F5344CB8AC3E}">
        <p14:creationId xmlns:p14="http://schemas.microsoft.com/office/powerpoint/2010/main" val="2212557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Τεχνολογία Λογισμικού </a:t>
            </a:r>
            <a:r>
              <a:rPr lang="en-US" dirty="0" smtClean="0"/>
              <a:t/>
            </a:r>
            <a:br>
              <a:rPr lang="en-US" dirty="0" smtClean="0"/>
            </a:br>
            <a:r>
              <a:rPr lang="el-GR" dirty="0" smtClean="0"/>
              <a:t>(</a:t>
            </a:r>
            <a:r>
              <a:rPr lang="en-US" dirty="0"/>
              <a:t>Software Engineering</a:t>
            </a:r>
            <a:r>
              <a:rPr lang="el-GR" dirty="0"/>
              <a:t>)</a:t>
            </a:r>
          </a:p>
        </p:txBody>
      </p:sp>
      <p:sp>
        <p:nvSpPr>
          <p:cNvPr id="3" name="Θέση περιεχομένου 2"/>
          <p:cNvSpPr>
            <a:spLocks noGrp="1"/>
          </p:cNvSpPr>
          <p:nvPr>
            <p:ph idx="1"/>
          </p:nvPr>
        </p:nvSpPr>
        <p:spPr>
          <a:xfrm>
            <a:off x="437785" y="1561356"/>
            <a:ext cx="8240150" cy="3852804"/>
          </a:xfrm>
        </p:spPr>
        <p:txBody>
          <a:bodyPr>
            <a:noAutofit/>
          </a:bodyPr>
          <a:lstStyle/>
          <a:p>
            <a:pPr lvl="0" indent="-274320">
              <a:spcBef>
                <a:spcPct val="20000"/>
              </a:spcBef>
              <a:buClr>
                <a:srgbClr val="94C600"/>
              </a:buClr>
              <a:buSzPct val="76000"/>
              <a:buFont typeface="Wingdings 2" pitchFamily="18" charset="2"/>
              <a:buChar char=""/>
            </a:pPr>
            <a:r>
              <a:rPr lang="el-GR" sz="2400" dirty="0">
                <a:solidFill>
                  <a:srgbClr val="3E3D2D"/>
                </a:solidFill>
              </a:rPr>
              <a:t>Τεχνολογία Λογισμικού είναι η εγκαθίδρυση και η χρήση έγκυρων μεθόδων και αρχών για την δημιουργία αξιόπιστου λογισμικού το οποίο λειτουργεί σε πραγματικά μηχανήματα (1969).</a:t>
            </a:r>
          </a:p>
          <a:p>
            <a:pPr lvl="0" indent="-274320">
              <a:spcBef>
                <a:spcPct val="20000"/>
              </a:spcBef>
              <a:buClr>
                <a:srgbClr val="94C600"/>
              </a:buClr>
              <a:buSzPct val="76000"/>
              <a:buFont typeface="Wingdings 2" pitchFamily="18" charset="2"/>
              <a:buChar char=""/>
            </a:pPr>
            <a:endParaRPr lang="el-GR" sz="2400" dirty="0">
              <a:solidFill>
                <a:srgbClr val="3E3D2D"/>
              </a:solidFill>
            </a:endParaRP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a:t>
            </a:fld>
            <a:endParaRPr lang="el-GR" dirty="0"/>
          </a:p>
        </p:txBody>
      </p:sp>
    </p:spTree>
    <p:extLst>
      <p:ext uri="{BB962C8B-B14F-4D97-AF65-F5344CB8AC3E}">
        <p14:creationId xmlns:p14="http://schemas.microsoft.com/office/powerpoint/2010/main" val="4082558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Στόχοι τεχνολογίας λογισμικού</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itchFamily="18" charset="2"/>
              <a:buChar char=""/>
            </a:pPr>
            <a:r>
              <a:rPr lang="el-GR" sz="2400" dirty="0">
                <a:solidFill>
                  <a:srgbClr val="3E3D2D"/>
                </a:solidFill>
              </a:rPr>
              <a:t>Λογισμικό που αναπτύσσεται με οικονομικά αποδεκτό τρόπο</a:t>
            </a:r>
          </a:p>
          <a:p>
            <a:pPr lvl="0" indent="-274320">
              <a:spcBef>
                <a:spcPct val="20000"/>
              </a:spcBef>
              <a:buClr>
                <a:srgbClr val="94C600"/>
              </a:buClr>
              <a:buSzPct val="76000"/>
              <a:buFont typeface="Wingdings 2" pitchFamily="18" charset="2"/>
              <a:buChar char=""/>
            </a:pPr>
            <a:r>
              <a:rPr lang="el-GR" sz="2400" dirty="0">
                <a:solidFill>
                  <a:srgbClr val="3E3D2D"/>
                </a:solidFill>
              </a:rPr>
              <a:t>Λογισμικό που ολοκληρώνεται εντός των προθεσμιών</a:t>
            </a:r>
          </a:p>
          <a:p>
            <a:pPr lvl="0" indent="-274320">
              <a:spcBef>
                <a:spcPct val="20000"/>
              </a:spcBef>
              <a:buClr>
                <a:srgbClr val="94C600"/>
              </a:buClr>
              <a:buSzPct val="76000"/>
              <a:buFont typeface="Wingdings 2" pitchFamily="18" charset="2"/>
              <a:buChar char=""/>
            </a:pPr>
            <a:r>
              <a:rPr lang="el-GR" sz="2400" dirty="0">
                <a:solidFill>
                  <a:srgbClr val="3E3D2D"/>
                </a:solidFill>
              </a:rPr>
              <a:t>Λογισμικό που καλύπτει τις προσδοκίες των χρηστών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a:t>
            </a:fld>
            <a:endParaRPr lang="el-GR" dirty="0"/>
          </a:p>
        </p:txBody>
      </p:sp>
    </p:spTree>
    <p:extLst>
      <p:ext uri="{BB962C8B-B14F-4D97-AF65-F5344CB8AC3E}">
        <p14:creationId xmlns:p14="http://schemas.microsoft.com/office/powerpoint/2010/main" val="903322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Κύκλος ζωής λογισμικού</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9</a:t>
            </a:fld>
            <a:endParaRPr lang="el-GR" dirty="0"/>
          </a:p>
        </p:txBody>
      </p:sp>
      <p:sp>
        <p:nvSpPr>
          <p:cNvPr id="8" name="2 - Θέση περιεχομένου"/>
          <p:cNvSpPr txBox="1">
            <a:spLocks/>
          </p:cNvSpPr>
          <p:nvPr/>
        </p:nvSpPr>
        <p:spPr>
          <a:xfrm>
            <a:off x="683568" y="1273324"/>
            <a:ext cx="4029650" cy="3493008"/>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800" b="0" i="0" u="none" strike="noStrike" kern="1200" cap="none" spc="0" normalizeH="0" baseline="0" noProof="0" dirty="0" smtClean="0">
                <a:ln>
                  <a:noFill/>
                </a:ln>
                <a:solidFill>
                  <a:srgbClr val="3E3D2D"/>
                </a:solidFill>
                <a:effectLst/>
                <a:uLnTx/>
                <a:uFillTx/>
                <a:ea typeface="+mn-ea"/>
                <a:cs typeface="+mn-cs"/>
              </a:rPr>
              <a:t>Το λογισμικό περνάει από διάφορες φάσεις ορισμένες από τις οποίες επαναλαμβάνονται και τελικά απορρίπτεται όταν κριθεί ως παρωχημένο</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800" b="0" i="0" u="none" strike="noStrike" kern="1200" cap="none" spc="0" normalizeH="0" baseline="0" noProof="0" dirty="0">
              <a:ln>
                <a:noFill/>
              </a:ln>
              <a:solidFill>
                <a:srgbClr val="3E3D2D"/>
              </a:solidFill>
              <a:effectLst/>
              <a:uLnTx/>
              <a:uFillTx/>
              <a:ea typeface="+mn-ea"/>
              <a:cs typeface="+mn-cs"/>
            </a:endParaRPr>
          </a:p>
        </p:txBody>
      </p:sp>
      <p:pic>
        <p:nvPicPr>
          <p:cNvPr id="9" name="Picture 32"/>
          <p:cNvPicPr>
            <a:picLocks noChangeAspect="1" noChangeArrowheads="1"/>
          </p:cNvPicPr>
          <p:nvPr/>
        </p:nvPicPr>
        <p:blipFill>
          <a:blip r:embed="rId3"/>
          <a:srcRect/>
          <a:stretch>
            <a:fillRect/>
          </a:stretch>
        </p:blipFill>
        <p:spPr bwMode="auto">
          <a:xfrm>
            <a:off x="5076056" y="1561356"/>
            <a:ext cx="3859454" cy="2160240"/>
          </a:xfrm>
          <a:prstGeom prst="rect">
            <a:avLst/>
          </a:prstGeom>
          <a:noFill/>
          <a:ln w="9525">
            <a:noFill/>
            <a:miter lim="800000"/>
            <a:headEnd/>
            <a:tailEnd/>
          </a:ln>
          <a:effectLst/>
        </p:spPr>
      </p:pic>
    </p:spTree>
    <p:extLst>
      <p:ext uri="{BB962C8B-B14F-4D97-AF65-F5344CB8AC3E}">
        <p14:creationId xmlns:p14="http://schemas.microsoft.com/office/powerpoint/2010/main" val="33017341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4586</TotalTime>
  <Words>1941</Words>
  <Application>Microsoft Office PowerPoint</Application>
  <PresentationFormat>Προβολή στην οθόνη (16:10)</PresentationFormat>
  <Paragraphs>305</Paragraphs>
  <Slides>40</Slides>
  <Notes>40</Notes>
  <HiddenSlides>0</HiddenSlides>
  <MMClips>0</MMClips>
  <ScaleCrop>false</ScaleCrop>
  <HeadingPairs>
    <vt:vector size="8" baseType="variant">
      <vt:variant>
        <vt:lpstr>Γραμματοσειρές που χρησιμοποιούνται</vt:lpstr>
      </vt:variant>
      <vt:variant>
        <vt:i4>8</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40</vt:i4>
      </vt:variant>
    </vt:vector>
  </HeadingPairs>
  <TitlesOfParts>
    <vt:vector size="50" baseType="lpstr">
      <vt:lpstr>Arial Unicode MS</vt:lpstr>
      <vt:lpstr>Arial</vt:lpstr>
      <vt:lpstr>Calibri</vt:lpstr>
      <vt:lpstr>Century Gothic</vt:lpstr>
      <vt:lpstr>Courier New</vt:lpstr>
      <vt:lpstr>Times New Roman</vt:lpstr>
      <vt:lpstr>Wingdings</vt:lpstr>
      <vt:lpstr>Wingdings 2</vt:lpstr>
      <vt:lpstr>Θέμα του Office</vt:lpstr>
      <vt:lpstr>Visio</vt:lpstr>
      <vt:lpstr>Πληροφορική II</vt:lpstr>
      <vt:lpstr>Παρουσίαση του PowerPoint</vt:lpstr>
      <vt:lpstr>Άδειες Χρήσης</vt:lpstr>
      <vt:lpstr>Χρηματοδότηση</vt:lpstr>
      <vt:lpstr>Κρίση Λογισμικού (1968)</vt:lpstr>
      <vt:lpstr>Λόγοι αποτυχίας λογισμικού</vt:lpstr>
      <vt:lpstr>Τεχνολογία Λογισμικού  (Software Engineering)</vt:lpstr>
      <vt:lpstr>Στόχοι τεχνολογίας λογισμικού</vt:lpstr>
      <vt:lpstr>Κύκλος ζωής λογισμικού</vt:lpstr>
      <vt:lpstr>Φάσεις διαδικασίας ανάπτυξης</vt:lpstr>
      <vt:lpstr>Βασικά μοντέλα ανάπτυξης λογισμικού</vt:lpstr>
      <vt:lpstr>Μοντέλο καταρράκτη</vt:lpstr>
      <vt:lpstr>Αυξητικό μοντέλο</vt:lpstr>
      <vt:lpstr>Φάση ανάλυσης</vt:lpstr>
      <vt:lpstr>Διαδικασιακή ανάλυση  (δομημένη ανάλυση)</vt:lpstr>
      <vt:lpstr>Αντικειμενοστραφής ανάλυση</vt:lpstr>
      <vt:lpstr>Φάση σχεδιασμού</vt:lpstr>
      <vt:lpstr>Σχεδιασμός</vt:lpstr>
      <vt:lpstr>Τμηματικότητα (modularity)</vt:lpstr>
      <vt:lpstr>Σύζευξη – Συνεκτικότητα </vt:lpstr>
      <vt:lpstr>Φάση υλοποίησης</vt:lpstr>
      <vt:lpstr>Φάση ελέγχου</vt:lpstr>
      <vt:lpstr>Έλεγχος «γυάλινου» κουτιού</vt:lpstr>
      <vt:lpstr>Έλεγχος «μαύρου» κουτιού</vt:lpstr>
      <vt:lpstr>Τεκμηρίωση (documentation)</vt:lpstr>
      <vt:lpstr>Τεκμηρίωση χρήστη (user manual)</vt:lpstr>
      <vt:lpstr>Τεκμηρίωση συστήματος</vt:lpstr>
      <vt:lpstr>Τεχνική τεκμηρίωση</vt:lpstr>
      <vt:lpstr>Ποιότητα λογισμικού</vt:lpstr>
      <vt:lpstr>Ο κύκλος της ποιότητας</vt:lpstr>
      <vt:lpstr>Παράγοντες ποιότητας λογισμικού</vt:lpstr>
      <vt:lpstr>Λειτουργικότητα</vt:lpstr>
      <vt:lpstr>Συντηρησιμότητα</vt:lpstr>
      <vt:lpstr>Μεταφερσιμότητα</vt:lpstr>
      <vt:lpstr>Λόγοι αποτυχίας έργων κατασκευής λογισμικού σήμερα</vt:lpstr>
      <vt:lpstr>Βιβλιογραφία</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Evaggelos Karvounis</cp:lastModifiedBy>
  <cp:revision>291</cp:revision>
  <dcterms:created xsi:type="dcterms:W3CDTF">2012-09-06T09:03:05Z</dcterms:created>
  <dcterms:modified xsi:type="dcterms:W3CDTF">2015-09-23T17:55:56Z</dcterms:modified>
</cp:coreProperties>
</file>