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9" r:id="rId3"/>
    <p:sldId id="257" r:id="rId4"/>
    <p:sldId id="259" r:id="rId5"/>
    <p:sldId id="261" r:id="rId6"/>
    <p:sldId id="299" r:id="rId7"/>
    <p:sldId id="298" r:id="rId8"/>
    <p:sldId id="313" r:id="rId9"/>
    <p:sldId id="297" r:id="rId10"/>
    <p:sldId id="312" r:id="rId11"/>
    <p:sldId id="311" r:id="rId12"/>
    <p:sldId id="318" r:id="rId13"/>
    <p:sldId id="317" r:id="rId14"/>
    <p:sldId id="290" r:id="rId15"/>
    <p:sldId id="291" r:id="rId16"/>
    <p:sldId id="292" r:id="rId17"/>
    <p:sldId id="293" r:id="rId18"/>
    <p:sldId id="294" r:id="rId19"/>
    <p:sldId id="295" r:id="rId20"/>
    <p:sldId id="280" r:id="rId21"/>
  </p:sldIdLst>
  <p:sldSz cx="9144000" cy="5715000" type="screen16x10"/>
  <p:notesSz cx="6858000" cy="9144000"/>
  <p:custDataLst>
    <p:tags r:id="rId2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2" autoAdjust="0"/>
    <p:restoredTop sz="99322" autoAdjust="0"/>
  </p:normalViewPr>
  <p:slideViewPr>
    <p:cSldViewPr>
      <p:cViewPr>
        <p:scale>
          <a:sx n="106" d="100"/>
          <a:sy n="106" d="100"/>
        </p:scale>
        <p:origin x="-228" y="-7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07/11/2015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7/11/2015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vima.gr/finance/article%2024/07/1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rategicmanagementinsight.com/" TargetMode="External"/><Relationship Id="rId5" Type="http://schemas.openxmlformats.org/officeDocument/2006/relationships/hyperlink" Target="http://www.themanager.org/Models/P5F_2.htm" TargetMode="External"/><Relationship Id="rId4" Type="http://schemas.openxmlformats.org/officeDocument/2006/relationships/hyperlink" Target="http://www.seaa.gr/el/content/5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51520" y="1993404"/>
            <a:ext cx="8640960" cy="722105"/>
          </a:xfrm>
        </p:spPr>
        <p:txBody>
          <a:bodyPr>
            <a:noAutofit/>
          </a:bodyPr>
          <a:lstStyle/>
          <a:p>
            <a:pPr algn="l"/>
            <a:r>
              <a:rPr lang="el-GR" sz="4000" dirty="0" smtClean="0">
                <a:cs typeface="Segoe UI" pitchFamily="18" charset="0"/>
              </a:rPr>
              <a:t>Επιχειρησιακή Στρατηγική και Πολίτικη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929508"/>
            <a:ext cx="7776864" cy="1112461"/>
          </a:xfrm>
        </p:spPr>
        <p:txBody>
          <a:bodyPr>
            <a:noAutofit/>
          </a:bodyPr>
          <a:lstStyle/>
          <a:p>
            <a:r>
              <a:rPr lang="el-GR" altLang="zh-CN" sz="3600" b="1" dirty="0" smtClean="0">
                <a:cs typeface="Segoe UI" pitchFamily="18" charset="0"/>
              </a:rPr>
              <a:t>Εταιρική </a:t>
            </a:r>
            <a:r>
              <a:rPr lang="el-GR" altLang="zh-CN" sz="3600" b="1" dirty="0" smtClean="0">
                <a:cs typeface="Segoe UI" pitchFamily="18" charset="0"/>
              </a:rPr>
              <a:t>Αποστολή</a:t>
            </a:r>
            <a:endParaRPr lang="el-GR" altLang="zh-CN" sz="3600" b="1" dirty="0" smtClean="0">
              <a:cs typeface="Segoe UI" pitchFamily="18" charset="0"/>
            </a:endParaRPr>
          </a:p>
          <a:p>
            <a:r>
              <a:rPr lang="el-GR" altLang="zh-CN" sz="3600" b="1" dirty="0" err="1" smtClean="0">
                <a:cs typeface="Segoe UI" pitchFamily="18" charset="0"/>
              </a:rPr>
              <a:t>Τριάρχη</a:t>
            </a:r>
            <a:r>
              <a:rPr lang="el-GR" altLang="zh-CN" sz="3600" b="1" dirty="0" smtClean="0">
                <a:cs typeface="Segoe UI" pitchFamily="18" charset="0"/>
              </a:rPr>
              <a:t> Ειρήνη</a:t>
            </a:r>
            <a:endParaRPr lang="en-US" altLang="zh-CN" sz="3600" b="1" dirty="0" smtClean="0">
              <a:cs typeface="Segoe UI" pitchFamily="18" charset="0"/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Εταιρική Αποστολή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52684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sz="4700" dirty="0" smtClean="0"/>
              <a:t>Τα 9 απαραίτητα συστατικά στοιχεία μιας δήλωσης Εταιρικής Αποστολής</a:t>
            </a:r>
            <a:endParaRPr lang="en-US" sz="4700" dirty="0" smtClean="0"/>
          </a:p>
          <a:p>
            <a:pPr marL="347472" indent="-347472">
              <a:buFont typeface="+mj-lt"/>
              <a:buAutoNum type="arabicPeriod" startAt="5"/>
            </a:pPr>
            <a:r>
              <a:rPr lang="el-GR" sz="4200" b="1" dirty="0" smtClean="0"/>
              <a:t>Ανησυχία για την επιβίωση : </a:t>
            </a:r>
            <a:r>
              <a:rPr lang="el-GR" sz="4200" dirty="0" smtClean="0"/>
              <a:t>Δεσμεύεται πλήρως η  επιχείρηση ότι θα δεσμευτεί στην ανάπτυξη και την οικονομική ευρωστία</a:t>
            </a:r>
            <a:r>
              <a:rPr lang="en-US" sz="4200" dirty="0" smtClean="0"/>
              <a:t>;</a:t>
            </a:r>
          </a:p>
          <a:p>
            <a:pPr>
              <a:buFont typeface="+mj-lt"/>
              <a:buAutoNum type="arabicPeriod" startAt="5"/>
            </a:pPr>
            <a:r>
              <a:rPr lang="el-GR" sz="4200" b="1" dirty="0" smtClean="0"/>
              <a:t>Φιλοσοφία :</a:t>
            </a:r>
            <a:r>
              <a:rPr lang="el-GR" sz="4200" dirty="0" smtClean="0"/>
              <a:t> Ποιες είναι οι βασικές πεποιθήσεις, αξίες και φιλοσοφίες που διέπουν την επιχείρηση;</a:t>
            </a:r>
          </a:p>
          <a:p>
            <a:pPr>
              <a:buFont typeface="+mj-lt"/>
              <a:buAutoNum type="arabicPeriod" startAt="5"/>
            </a:pPr>
            <a:r>
              <a:rPr lang="el-GR" sz="4200" b="1" dirty="0" err="1" smtClean="0"/>
              <a:t>Αυτο</a:t>
            </a:r>
            <a:r>
              <a:rPr lang="el-GR" sz="4200" b="1" dirty="0" smtClean="0"/>
              <a:t>-αντίληψη :</a:t>
            </a:r>
            <a:r>
              <a:rPr lang="el-GR" sz="4200" dirty="0" smtClean="0"/>
              <a:t> Ποια είναι τα δυνατά σημεία της επιχείρησης, οι ικανότητες της ή τα ανταγωνιστικά της πλεονεκτήματα;</a:t>
            </a:r>
          </a:p>
          <a:p>
            <a:pPr>
              <a:buFont typeface="+mj-lt"/>
              <a:buAutoNum type="arabicPeriod" startAt="5"/>
            </a:pPr>
            <a:r>
              <a:rPr lang="el-GR" sz="4200" b="1" dirty="0" smtClean="0"/>
              <a:t>Ανησυχία για τη δημόσια εικόνα : </a:t>
            </a:r>
            <a:r>
              <a:rPr lang="el-GR" sz="4200" dirty="0" smtClean="0"/>
              <a:t>Είναι η εταιρεία κοινωνικά υπεύθυνη και φιλική προς το περιβάλλον;</a:t>
            </a:r>
          </a:p>
          <a:p>
            <a:pPr>
              <a:buFont typeface="+mj-lt"/>
              <a:buAutoNum type="arabicPeriod" startAt="5"/>
            </a:pPr>
            <a:r>
              <a:rPr lang="el-GR" sz="4200" b="1" dirty="0" smtClean="0"/>
              <a:t>Ανησυχία για τους εργαζόμενους : </a:t>
            </a:r>
            <a:r>
              <a:rPr lang="el-GR" sz="4200" dirty="0" smtClean="0"/>
              <a:t>Πώς μια εταιρεία αντιμετωπίζει τους υπαλλήλους της;</a:t>
            </a:r>
          </a:p>
          <a:p>
            <a:pPr>
              <a:buNone/>
            </a:pP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Εταιρική Αποστολή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sz="2800" dirty="0" smtClean="0"/>
              <a:t>Γιατί είναι σημαντική η δημιουργία μιας δήλωσης εταιρικής αποστολής</a:t>
            </a:r>
            <a:r>
              <a:rPr lang="en-US" sz="2800" dirty="0" smtClean="0"/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2400" dirty="0" smtClean="0"/>
              <a:t>Πολλές μελέτες έχουν διεξαχθεί για να διερευνηθεί το γεγονός ότι εάν έχει ένας οργανισμός δήλωση </a:t>
            </a:r>
            <a:r>
              <a:rPr lang="el-GR" sz="2400" b="1" dirty="0" smtClean="0"/>
              <a:t>αποστολής</a:t>
            </a:r>
            <a:r>
              <a:rPr lang="el-GR" sz="2400" dirty="0" smtClean="0"/>
              <a:t> και την επικοινωνεί τότε αυτός μπορεί να επιτύχει υψηλότερη απόδοση. Τα αποτελέσματα δεν ήταν ξεκάθαρα.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Εταιρική Αποστολή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3815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3700" dirty="0" smtClean="0"/>
              <a:t>Γιατί είναι σημαντική η δημιουργία μιας δήλωσης εταιρικής αποστολής</a:t>
            </a:r>
            <a:r>
              <a:rPr lang="en-US" sz="3700" dirty="0" smtClean="0"/>
              <a:t>;</a:t>
            </a:r>
          </a:p>
          <a:p>
            <a:pPr marL="0" lvl="1" indent="0">
              <a:buNone/>
            </a:pPr>
            <a:r>
              <a:rPr lang="el-GR" sz="1500" dirty="0" smtClean="0"/>
              <a:t> </a:t>
            </a:r>
            <a:r>
              <a:rPr lang="el-GR" dirty="0" smtClean="0"/>
              <a:t>Ορισμένες μελέτες διαπίστωσαν θετική σχέση μεταξύ των έγγραφων δηλώσεων και της υψηλότερης οργανωτικής απόδοσης, ενώ άλλες μελέτες διαπίστωσαν καμία ή ακόμα και αρνητική σχέση. Ένας από τους λόγους θα μπορούσε να είναι ότι οι περισσότερες από τις εταιρείες δημιουργούν δήλωση </a:t>
            </a:r>
            <a:r>
              <a:rPr lang="el-GR" b="1" dirty="0" smtClean="0"/>
              <a:t>αποστολής</a:t>
            </a:r>
            <a:r>
              <a:rPr lang="el-GR" dirty="0" smtClean="0"/>
              <a:t> μόνο επειδή είναι της μόδας και καταβάλλουν ελάχιστη προσπάθεια στο να την επικοινωνήσουν πραγματικά με τα ενδιαφερόμενα μέρη. Ο </a:t>
            </a:r>
            <a:r>
              <a:rPr lang="el-GR" dirty="0" err="1" smtClean="0"/>
              <a:t>David</a:t>
            </a:r>
            <a:r>
              <a:rPr lang="en-US" dirty="0" smtClean="0"/>
              <a:t> David, F.R. (2009)</a:t>
            </a:r>
            <a:r>
              <a:rPr lang="el-GR" dirty="0" smtClean="0"/>
              <a:t> υποστηρίζει ότι αν ένας οργανισμός αναθεωρεί συνεχώς την </a:t>
            </a:r>
            <a:r>
              <a:rPr lang="el-GR" sz="2900" b="1" dirty="0" smtClean="0"/>
              <a:t>αποστολή</a:t>
            </a:r>
            <a:r>
              <a:rPr lang="el-GR" dirty="0" smtClean="0"/>
              <a:t> του και τη μεταχειρίζεται ως ένα ζωντανό έγγραφο, επιτυγχάνει υψηλότερες επιδόσεις από τους ανταγωνιστές του. Παρ 'όλα αυτά, όλοι οι συγγραφείς συμφωνούν ότι η δήλωση </a:t>
            </a:r>
            <a:r>
              <a:rPr lang="el-GR" b="1" dirty="0" smtClean="0"/>
              <a:t>αποστολής</a:t>
            </a:r>
            <a:r>
              <a:rPr lang="el-GR" dirty="0" smtClean="0"/>
              <a:t> φέρνει τα ακόλουθα πλεονεκτήματα: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Εταιρική Αποστολή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1628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sz="2800" dirty="0" smtClean="0"/>
              <a:t>Γιατί είναι σημαντική η δημιουργία μιας δήλωσης εταιρικής αποστολής</a:t>
            </a:r>
            <a:r>
              <a:rPr lang="en-US" sz="2800" dirty="0" smtClean="0"/>
              <a:t>;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l-GR" sz="2000" dirty="0" smtClean="0"/>
              <a:t>Ενημερώνει τα ενδιαφερόμενα μέρη του  οργανισμού σχετικά με τα σχέδια και τους στόχους του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l-GR" sz="2000" dirty="0" smtClean="0"/>
              <a:t>Ενώνει τις προσπάθειες των εργαζομένων στην επιδίωξη των στόχων της εταιρείας.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l-GR" sz="2000" dirty="0" smtClean="0"/>
              <a:t>Χρησιμεύει ως ένα αποτελεσματικό εργαλείο δημοσίων σχέσεων.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l-GR" sz="2000" dirty="0" smtClean="0"/>
              <a:t>Παρέχει τη βάση για την κατανομή των πόρων.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l-GR" sz="2000" dirty="0" smtClean="0"/>
              <a:t>Οδηγεί τις στρατηγικές ή την καθημερινή λήψη αποφάσεων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l-GR" sz="2000" dirty="0" smtClean="0"/>
              <a:t>Δείχνει ότι η εταιρεία λαμβάνει προληπτικά μέτρα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1680"/>
              </a:lnSpc>
              <a:spcBef>
                <a:spcPts val="0"/>
              </a:spcBef>
              <a:buNone/>
            </a:pPr>
            <a:r>
              <a:rPr lang="en-US" sz="1400" dirty="0" smtClean="0"/>
              <a:t>“</a:t>
            </a:r>
            <a:r>
              <a:rPr lang="el-GR" sz="1400" dirty="0" err="1" smtClean="0"/>
              <a:t>Στρατιγική</a:t>
            </a:r>
            <a:r>
              <a:rPr lang="el-GR" sz="1400" dirty="0" smtClean="0"/>
              <a:t> των Επιχειρήσεων:</a:t>
            </a:r>
            <a:r>
              <a:rPr lang="en-US" sz="1400" dirty="0" smtClean="0"/>
              <a:t> </a:t>
            </a:r>
            <a:r>
              <a:rPr lang="el-GR" sz="1400" dirty="0" smtClean="0"/>
              <a:t>Ελληνική και Διεθνής Εμπειρία</a:t>
            </a:r>
            <a:r>
              <a:rPr lang="en-US" sz="1400" dirty="0" smtClean="0"/>
              <a:t>”</a:t>
            </a:r>
            <a:r>
              <a:rPr lang="el-GR" sz="1400" dirty="0" smtClean="0"/>
              <a:t>, Τόμος Α’</a:t>
            </a:r>
            <a:r>
              <a:rPr lang="en-US" sz="1400" dirty="0" smtClean="0"/>
              <a:t>, </a:t>
            </a:r>
            <a:r>
              <a:rPr lang="el-GR" sz="1400" dirty="0" smtClean="0"/>
              <a:t>Παπαδάκης Μ. Βασίλης,</a:t>
            </a:r>
            <a:r>
              <a:rPr lang="en-US" sz="1400" dirty="0" smtClean="0"/>
              <a:t> </a:t>
            </a:r>
            <a:r>
              <a:rPr lang="el-GR" sz="1400" dirty="0" smtClean="0"/>
              <a:t>Εκδόσεις </a:t>
            </a:r>
            <a:r>
              <a:rPr lang="el-GR" sz="1400" dirty="0" err="1" smtClean="0"/>
              <a:t>Μπένου</a:t>
            </a:r>
            <a:r>
              <a:rPr lang="el-GR" sz="1400" dirty="0" smtClean="0"/>
              <a:t> , 6</a:t>
            </a:r>
            <a:r>
              <a:rPr lang="el-GR" sz="1400" baseline="30000" dirty="0" smtClean="0"/>
              <a:t>η</a:t>
            </a:r>
            <a:r>
              <a:rPr lang="el-GR" sz="1400" dirty="0" smtClean="0"/>
              <a:t> Έκδοση (2012)</a:t>
            </a:r>
            <a:endParaRPr lang="en-US" sz="1400" dirty="0" smtClean="0"/>
          </a:p>
          <a:p>
            <a:pPr algn="just">
              <a:lnSpc>
                <a:spcPts val="1680"/>
              </a:lnSpc>
              <a:spcBef>
                <a:spcPts val="0"/>
              </a:spcBef>
              <a:buNone/>
            </a:pPr>
            <a:r>
              <a:rPr lang="en-US" sz="1400" dirty="0" err="1" smtClean="0"/>
              <a:t>Mintzberg</a:t>
            </a:r>
            <a:r>
              <a:rPr lang="en-US" sz="1400" dirty="0" smtClean="0"/>
              <a:t>  H. the strategy Concept I</a:t>
            </a:r>
            <a:r>
              <a:rPr lang="el-GR" sz="1400" dirty="0" smtClean="0"/>
              <a:t> </a:t>
            </a:r>
            <a:r>
              <a:rPr lang="en-US" sz="1400" dirty="0" smtClean="0"/>
              <a:t>: Five Ps for Strategy, California Management Review (Fall 1987) pp.18</a:t>
            </a:r>
            <a:endParaRPr lang="el-GR" sz="1400" dirty="0" smtClean="0"/>
          </a:p>
          <a:p>
            <a:pPr algn="just">
              <a:lnSpc>
                <a:spcPts val="1680"/>
              </a:lnSpc>
              <a:spcBef>
                <a:spcPts val="0"/>
              </a:spcBef>
              <a:buNone/>
            </a:pPr>
            <a:r>
              <a:rPr lang="en-GB" sz="1400" dirty="0" smtClean="0">
                <a:hlinkClick r:id="rId3"/>
              </a:rPr>
              <a:t>http://www.tovima.gr/finance/article</a:t>
            </a:r>
            <a:r>
              <a:rPr lang="en-US" sz="1400" dirty="0" smtClean="0">
                <a:hlinkClick r:id="rId3"/>
              </a:rPr>
              <a:t> </a:t>
            </a:r>
            <a:r>
              <a:rPr lang="el-GR" sz="1400" dirty="0" smtClean="0">
                <a:hlinkClick r:id="rId3"/>
              </a:rPr>
              <a:t>24/07/14</a:t>
            </a:r>
            <a:endParaRPr lang="en-US" sz="1400" dirty="0" smtClean="0"/>
          </a:p>
          <a:p>
            <a:pPr algn="just">
              <a:lnSpc>
                <a:spcPts val="1680"/>
              </a:lnSpc>
              <a:spcBef>
                <a:spcPts val="0"/>
              </a:spcBef>
              <a:buNone/>
            </a:pPr>
            <a:r>
              <a:rPr lang="en-GB" sz="1400" dirty="0" smtClean="0">
                <a:hlinkClick r:id="rId4"/>
              </a:rPr>
              <a:t>http://www.seaa.gr/el/content/58</a:t>
            </a:r>
            <a:r>
              <a:rPr lang="en-GB" sz="1400" dirty="0" smtClean="0"/>
              <a:t> </a:t>
            </a:r>
            <a:endParaRPr lang="en-US" sz="1400" dirty="0" smtClean="0"/>
          </a:p>
          <a:p>
            <a:pPr algn="just">
              <a:lnSpc>
                <a:spcPts val="1680"/>
              </a:lnSpc>
              <a:spcBef>
                <a:spcPts val="0"/>
              </a:spcBef>
              <a:buNone/>
            </a:pPr>
            <a:r>
              <a:rPr lang="en-US" sz="1400" dirty="0" smtClean="0">
                <a:hlinkClick r:id="rId5"/>
              </a:rPr>
              <a:t>http://www.themanager.org/Models/P5F_2.htm</a:t>
            </a:r>
            <a:endParaRPr lang="en-US" sz="1400" dirty="0" smtClean="0"/>
          </a:p>
          <a:p>
            <a:pPr algn="just">
              <a:lnSpc>
                <a:spcPts val="1680"/>
              </a:lnSpc>
              <a:spcBef>
                <a:spcPts val="0"/>
              </a:spcBef>
              <a:buNone/>
            </a:pPr>
            <a:r>
              <a:rPr lang="en-US" sz="1400" dirty="0" smtClean="0">
                <a:hlinkClick r:id="rId6"/>
              </a:rPr>
              <a:t>http://www.strategicmanagementinsight.com</a:t>
            </a:r>
            <a:endParaRPr lang="en-US" sz="1400" dirty="0" smtClean="0"/>
          </a:p>
          <a:p>
            <a:pPr algn="just">
              <a:lnSpc>
                <a:spcPts val="1680"/>
              </a:lnSpc>
              <a:spcBef>
                <a:spcPts val="0"/>
              </a:spcBef>
              <a:buNone/>
            </a:pPr>
            <a:r>
              <a:rPr lang="el-GR" sz="1400" i="1" dirty="0" smtClean="0"/>
              <a:t>Προσαρμογή από </a:t>
            </a:r>
            <a:r>
              <a:rPr lang="en-US" sz="1400" i="1" dirty="0" err="1" smtClean="0"/>
              <a:t>Rothaermel’s</a:t>
            </a:r>
            <a:r>
              <a:rPr lang="en-US" sz="1400" i="1" dirty="0" smtClean="0"/>
              <a:t> (2013) ‘Strategic Management’, </a:t>
            </a:r>
            <a:r>
              <a:rPr lang="el-GR" sz="1400" i="1" dirty="0" smtClean="0"/>
              <a:t>σελ.</a:t>
            </a:r>
            <a:r>
              <a:rPr lang="en-US" sz="1400" i="1" dirty="0" smtClean="0"/>
              <a:t>.91</a:t>
            </a:r>
            <a:endParaRPr lang="el-GR" sz="1400" i="1" dirty="0" smtClean="0"/>
          </a:p>
          <a:p>
            <a:pPr algn="just">
              <a:lnSpc>
                <a:spcPts val="1680"/>
              </a:lnSpc>
              <a:spcBef>
                <a:spcPts val="0"/>
              </a:spcBef>
              <a:buNone/>
            </a:pPr>
            <a:r>
              <a:rPr lang="en-US" sz="1400" dirty="0" smtClean="0"/>
              <a:t>http://www.strategicmanagementinsight.com/topics/competitive-advantage.html</a:t>
            </a:r>
            <a:endParaRPr lang="el-GR" sz="1400" dirty="0" smtClean="0"/>
          </a:p>
          <a:p>
            <a:pPr algn="just">
              <a:lnSpc>
                <a:spcPts val="1680"/>
              </a:lnSpc>
              <a:spcBef>
                <a:spcPts val="0"/>
              </a:spcBef>
              <a:buNone/>
            </a:pPr>
            <a:endParaRPr lang="el-GR" sz="1400" dirty="0" smtClean="0"/>
          </a:p>
          <a:p>
            <a:pPr algn="just">
              <a:lnSpc>
                <a:spcPts val="1680"/>
              </a:lnSpc>
              <a:spcBef>
                <a:spcPts val="0"/>
              </a:spcBef>
              <a:buNone/>
            </a:pPr>
            <a:endParaRPr lang="el-GR" sz="1400" dirty="0" smtClean="0"/>
          </a:p>
          <a:p>
            <a:pPr algn="just">
              <a:lnSpc>
                <a:spcPts val="1680"/>
              </a:lnSpc>
              <a:spcBef>
                <a:spcPts val="0"/>
              </a:spcBef>
              <a:buNone/>
            </a:pPr>
            <a:endParaRPr lang="el-GR" sz="1400" b="1" dirty="0" smtClean="0"/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n-US" altLang="zh-CN" sz="1400" smtClean="0">
              <a:latin typeface="Segoe UI" pitchFamily="18" charset="0"/>
              <a:cs typeface="Segoe UI" pitchFamily="18" charset="0"/>
            </a:endParaRP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endParaRPr lang="en-US" altLang="zh-CN" sz="1400" dirty="0" smtClean="0">
              <a:latin typeface="Segoe UI" pitchFamily="18" charset="0"/>
              <a:cs typeface="Segoe UI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Τριάρχη Ε. (2015) Επιχειρησιακή Στρατηγική και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Πολιτική.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Βαφειάδης Νικόλαος</a:t>
            </a:r>
            <a:endParaRPr lang="el-GR" sz="2900" b="1" dirty="0"/>
          </a:p>
          <a:p>
            <a:pPr algn="r"/>
            <a:r>
              <a:rPr lang="el-GR" sz="2900" smtClean="0"/>
              <a:t>Πρέβεζα, </a:t>
            </a:r>
            <a:r>
              <a:rPr lang="el-GR" sz="2900" dirty="0" smtClean="0"/>
              <a:t>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2800" b="1" dirty="0" smtClean="0">
                <a:cs typeface="Segoe UI" pitchFamily="18" charset="0"/>
              </a:rPr>
              <a:t>Επιχειρησιακή Στρατηγική και Πολίτικη</a:t>
            </a:r>
          </a:p>
          <a:p>
            <a:pPr algn="l"/>
            <a:r>
              <a:rPr lang="el-GR" sz="2800" b="1" dirty="0" smtClean="0"/>
              <a:t>Ενότητα</a:t>
            </a:r>
            <a:r>
              <a:rPr lang="en-US" sz="2800" b="1" dirty="0" smtClean="0"/>
              <a:t> </a:t>
            </a:r>
            <a:r>
              <a:rPr lang="el-GR" sz="2800" b="1" dirty="0" smtClean="0"/>
              <a:t>10: </a:t>
            </a:r>
            <a:r>
              <a:rPr lang="el-GR" altLang="zh-CN" sz="2800" b="1" dirty="0" smtClean="0">
                <a:cs typeface="Segoe UI" pitchFamily="18" charset="0"/>
              </a:rPr>
              <a:t>Εταιρική Αποστολή - Όραμα</a:t>
            </a:r>
            <a:endParaRPr lang="el-GR" altLang="zh-CN" sz="2800" dirty="0" smtClean="0">
              <a:cs typeface="Segoe UI" pitchFamily="18" charset="0"/>
            </a:endParaRPr>
          </a:p>
          <a:p>
            <a:pPr algn="l">
              <a:lnSpc>
                <a:spcPts val="2400"/>
              </a:lnSpc>
              <a:tabLst/>
            </a:pPr>
            <a:r>
              <a:rPr lang="el-GR" altLang="zh-CN" sz="2800" dirty="0" smtClean="0">
                <a:cs typeface="Segoe UI" pitchFamily="18" charset="0"/>
              </a:rPr>
              <a:t>Τριάρχη Ειρήνη</a:t>
            </a:r>
            <a:endParaRPr lang="el-G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400" dirty="0" smtClean="0">
                <a:ea typeface="ＭＳ Ｐゴシック" pitchFamily="34" charset="-128"/>
              </a:rPr>
              <a:t>Μετά το πέρας αυτής της ενότητας οι φοιτητές θα πρέπει να είναι σε θέση να:</a:t>
            </a:r>
          </a:p>
          <a:p>
            <a:pPr marL="971550" lvl="1" indent="-514350">
              <a:lnSpc>
                <a:spcPct val="80000"/>
              </a:lnSpc>
              <a:buBlip>
                <a:blip r:embed="rId3"/>
              </a:buBlip>
            </a:pPr>
            <a:r>
              <a:rPr lang="el-GR" sz="2200" dirty="0" smtClean="0">
                <a:ea typeface="ＭＳ Ｐゴシック" pitchFamily="34" charset="-128"/>
              </a:rPr>
              <a:t>Κατανοήσουν </a:t>
            </a:r>
            <a:r>
              <a:rPr lang="el-GR" sz="2200" dirty="0" smtClean="0">
                <a:ea typeface="ＭＳ Ｐゴシック" pitchFamily="34" charset="-128"/>
              </a:rPr>
              <a:t>τη σημασία της εταιρικής αποστολής, τα βήματα που ακολουθούνται για τη σύνταξή της δήλωσης αποστολής και να είναι σε θέση να διατυπώσουν μία δήλωση αποστολής</a:t>
            </a:r>
          </a:p>
          <a:p>
            <a:pPr marL="971550" lvl="1" indent="-514350">
              <a:lnSpc>
                <a:spcPct val="80000"/>
              </a:lnSpc>
              <a:buNone/>
            </a:pPr>
            <a:r>
              <a:rPr lang="el-GR" sz="1800" dirty="0" smtClean="0"/>
              <a:t/>
            </a:r>
            <a:br>
              <a:rPr lang="el-GR" sz="1800" dirty="0" smtClean="0"/>
            </a:br>
            <a:endParaRPr lang="el-GR" dirty="0" smtClean="0"/>
          </a:p>
          <a:p>
            <a:pPr marL="0" indent="0">
              <a:lnSpc>
                <a:spcPct val="80000"/>
              </a:lnSpc>
              <a:buNone/>
            </a:pPr>
            <a:endParaRPr lang="el-G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Εταιρική Αποστολή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l-GR" dirty="0" smtClean="0"/>
              <a:t>Αποστολή (</a:t>
            </a:r>
            <a:r>
              <a:rPr lang="en-US" dirty="0" smtClean="0"/>
              <a:t>Mission)</a:t>
            </a:r>
            <a:endParaRPr lang="el-GR" dirty="0" smtClean="0"/>
          </a:p>
          <a:p>
            <a:pPr>
              <a:lnSpc>
                <a:spcPct val="80000"/>
              </a:lnSpc>
            </a:pPr>
            <a:r>
              <a:rPr lang="el-GR" sz="2600" dirty="0" smtClean="0"/>
              <a:t>Η Δήλωση εταιρικής </a:t>
            </a:r>
            <a:r>
              <a:rPr lang="el-GR" sz="2600" b="1" dirty="0" smtClean="0"/>
              <a:t>αποστολής</a:t>
            </a:r>
            <a:r>
              <a:rPr lang="el-GR" sz="2600" dirty="0" smtClean="0"/>
              <a:t> είναι μια περιγραφή του τι κάνει στην πραγματικότητα ένας οργανισμός - Τι κάνει ως επιχείρηση</a:t>
            </a:r>
            <a:r>
              <a:rPr lang="en-US" sz="2600" dirty="0" smtClean="0"/>
              <a:t> </a:t>
            </a:r>
            <a:r>
              <a:rPr lang="el-GR" sz="2600" dirty="0" smtClean="0"/>
              <a:t>και γιατί το κάνει." </a:t>
            </a:r>
          </a:p>
          <a:p>
            <a:pPr>
              <a:lnSpc>
                <a:spcPct val="80000"/>
              </a:lnSpc>
            </a:pPr>
            <a:r>
              <a:rPr lang="el-GR" sz="2600" dirty="0" smtClean="0"/>
              <a:t>Συχνά αποκαλείται «το πιστεύω», « η φιλοσοφία», « οι βασικές αξίες» ή « οι φιλοδοξίες». Η </a:t>
            </a:r>
            <a:r>
              <a:rPr lang="el-GR" sz="2600" b="1" dirty="0" smtClean="0"/>
              <a:t>αποστολή</a:t>
            </a:r>
            <a:r>
              <a:rPr lang="el-GR" sz="2600" dirty="0" smtClean="0"/>
              <a:t> του οργανισμού είναι η δήλωση που ορίζει το βασικό του σκοπό ή τον λόγο ύπαρξής του. Ορίζει ποια είναι η εταιρεία και τι κάνει. 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Εταιρική Αποστολή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3815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sz="4600" dirty="0" smtClean="0"/>
              <a:t>Αποστολή ( </a:t>
            </a:r>
            <a:r>
              <a:rPr lang="en-US" sz="4600" dirty="0" smtClean="0"/>
              <a:t>Mission )</a:t>
            </a:r>
          </a:p>
          <a:p>
            <a:pPr marL="0" indent="0">
              <a:buNone/>
            </a:pPr>
            <a:r>
              <a:rPr lang="el-GR" sz="3500" dirty="0" smtClean="0"/>
              <a:t>Σύμφωνα με τον </a:t>
            </a:r>
            <a:r>
              <a:rPr lang="en-US" sz="3500" dirty="0" smtClean="0"/>
              <a:t>P.</a:t>
            </a:r>
            <a:r>
              <a:rPr lang="el-GR" sz="3500" dirty="0" smtClean="0"/>
              <a:t> </a:t>
            </a:r>
            <a:r>
              <a:rPr lang="el-GR" sz="3500" dirty="0" err="1" smtClean="0"/>
              <a:t>Drucker</a:t>
            </a:r>
            <a:r>
              <a:rPr lang="el-GR" sz="3500" dirty="0" smtClean="0"/>
              <a:t>, η </a:t>
            </a:r>
            <a:r>
              <a:rPr lang="el-GR" sz="3500" b="1" dirty="0" smtClean="0"/>
              <a:t>αποστολή</a:t>
            </a:r>
            <a:r>
              <a:rPr lang="el-GR" sz="3500" dirty="0" smtClean="0"/>
              <a:t> είναι η πρωτεύουσα καθοδήγηση στη δημιουργία σχεδίων, στρατηγικών ή καθημερινών αποφάσεων. Είναι ένα σημαντικό εργαλείο επικοινωνίας που μεταφέρει πληροφορίες σχετικά με τα προϊόντα του οργανισμού, τις υπηρεσίες, τους </a:t>
            </a:r>
            <a:r>
              <a:rPr lang="el-GR" sz="3500" dirty="0" err="1" smtClean="0"/>
              <a:t>στοχευμένους</a:t>
            </a:r>
            <a:r>
              <a:rPr lang="el-GR" sz="3500" dirty="0" smtClean="0"/>
              <a:t> πελάτες, τις γεωγραφικές αγορές, τις φιλοσοφίες, τις αξίες και τα σχέδια για τη μελλοντική ανάπτυξη, σε όλα τα ενδιαφερόμενα μέρη. Με άλλα λόγια, ο σημαντικός λόγος για τον οποίο υπάρχει η εταιρεία θα πρέπει να αντικατοπτρίζεται στην </a:t>
            </a:r>
            <a:r>
              <a:rPr lang="el-GR" sz="3500" b="1" dirty="0" smtClean="0"/>
              <a:t>αποστολή</a:t>
            </a:r>
            <a:r>
              <a:rPr lang="el-GR" sz="3500" dirty="0" smtClean="0"/>
              <a:t> του, έτσι ώστε κάθε εργαζόμενος, προμηθευτής, πελάτης ή κοινότητα να κατανοεί την κινητήρια δύναμη πίσω από τις δραστηριότητες της εταιρείας.</a:t>
            </a:r>
            <a:endParaRPr lang="en-US" sz="35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l-GR" sz="3000" dirty="0" smtClean="0"/>
              <a:t>Τύποι της Δήλωσης Εταιρικής Αποστολής</a:t>
            </a:r>
            <a:endParaRPr lang="el-GR" sz="3000" dirty="0"/>
          </a:p>
        </p:txBody>
      </p:sp>
      <p:sp>
        <p:nvSpPr>
          <p:cNvPr id="6" name="Ορθογώνιο 5"/>
          <p:cNvSpPr/>
          <p:nvPr/>
        </p:nvSpPr>
        <p:spPr>
          <a:xfrm>
            <a:off x="2987824" y="913284"/>
            <a:ext cx="3367586" cy="61415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Δήλωση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Εταιρικής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Αποστολής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788024" y="1633364"/>
            <a:ext cx="3888431" cy="408163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</a:rPr>
              <a:t>Προϊόν-κεντρική Δήλωση</a:t>
            </a:r>
          </a:p>
          <a:p>
            <a:r>
              <a:rPr lang="el-GR" sz="1400" dirty="0">
                <a:solidFill>
                  <a:schemeClr val="tx1"/>
                </a:solidFill>
              </a:rPr>
              <a:t>Ε</a:t>
            </a:r>
            <a:r>
              <a:rPr lang="el-GR" sz="1400" dirty="0" smtClean="0">
                <a:solidFill>
                  <a:schemeClr val="tx1"/>
                </a:solidFill>
              </a:rPr>
              <a:t>πικεντρώνεται στα προϊόντα </a:t>
            </a:r>
            <a:r>
              <a:rPr lang="el-GR" sz="1400" dirty="0">
                <a:solidFill>
                  <a:schemeClr val="tx1"/>
                </a:solidFill>
              </a:rPr>
              <a:t>ή υπηρεσίες </a:t>
            </a:r>
            <a:r>
              <a:rPr lang="el-GR" sz="1400" dirty="0" smtClean="0">
                <a:solidFill>
                  <a:schemeClr val="tx1"/>
                </a:solidFill>
              </a:rPr>
              <a:t>που προσφέρει η εταιρεία παρά στην ικανοποίηση των αναγκών των πελατών. Οι </a:t>
            </a:r>
            <a:r>
              <a:rPr lang="el-GR" sz="1400" dirty="0">
                <a:solidFill>
                  <a:schemeClr val="tx1"/>
                </a:solidFill>
              </a:rPr>
              <a:t>δηλώσεις αυτές παρέχουν λιγότερη ευελιξία για την εταιρεία, επειδή τα περισσότερα προϊόντα έχουν σύντομο κύκλο ζωής και προσφέρουν περιορισμένη επέκταση της αγοράς</a:t>
            </a:r>
            <a:r>
              <a:rPr lang="el-GR" sz="14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el-GR" sz="1400" dirty="0" smtClean="0">
                <a:solidFill>
                  <a:schemeClr val="tx1"/>
                </a:solidFill>
              </a:rPr>
              <a:t>Π.χ. </a:t>
            </a:r>
            <a:r>
              <a:rPr lang="el-GR" sz="1400" dirty="0">
                <a:solidFill>
                  <a:schemeClr val="tx1"/>
                </a:solidFill>
              </a:rPr>
              <a:t>Η εταιρεία που </a:t>
            </a:r>
            <a:r>
              <a:rPr lang="el-GR" sz="1400" dirty="0" smtClean="0">
                <a:solidFill>
                  <a:schemeClr val="tx1"/>
                </a:solidFill>
              </a:rPr>
              <a:t>ορίζει τη δραστηριότητά </a:t>
            </a:r>
            <a:r>
              <a:rPr lang="el-GR" sz="1400" dirty="0">
                <a:solidFill>
                  <a:schemeClr val="tx1"/>
                </a:solidFill>
              </a:rPr>
              <a:t>της ως </a:t>
            </a:r>
            <a:r>
              <a:rPr lang="el-GR" sz="1400" dirty="0" smtClean="0">
                <a:solidFill>
                  <a:schemeClr val="tx1"/>
                </a:solidFill>
              </a:rPr>
              <a:t>«την παροχή των καλύτερων </a:t>
            </a:r>
            <a:r>
              <a:rPr lang="el-GR" sz="1400" dirty="0">
                <a:solidFill>
                  <a:schemeClr val="tx1"/>
                </a:solidFill>
              </a:rPr>
              <a:t>προϊόντων ασφάλιση υγείας» μπορεί να δυσκολευτεί να </a:t>
            </a:r>
            <a:r>
              <a:rPr lang="el-GR" sz="1400" dirty="0" smtClean="0">
                <a:solidFill>
                  <a:schemeClr val="tx1"/>
                </a:solidFill>
              </a:rPr>
              <a:t>επεκταθεί σε </a:t>
            </a:r>
            <a:r>
              <a:rPr lang="el-GR" sz="1400" dirty="0">
                <a:solidFill>
                  <a:schemeClr val="tx1"/>
                </a:solidFill>
              </a:rPr>
              <a:t>άλλες ασφαλιστικές κατηγορίες προϊόντων</a:t>
            </a:r>
            <a:r>
              <a:rPr lang="el-GR" sz="1400" dirty="0" smtClean="0">
                <a:solidFill>
                  <a:schemeClr val="tx1"/>
                </a:solidFill>
              </a:rPr>
              <a:t>.</a:t>
            </a:r>
          </a:p>
          <a:p>
            <a:endParaRPr lang="el-GR" sz="900" dirty="0">
              <a:solidFill>
                <a:schemeClr val="tx1"/>
              </a:solidFill>
            </a:endParaRPr>
          </a:p>
          <a:p>
            <a:endParaRPr lang="el-GR" sz="900" dirty="0" smtClean="0">
              <a:solidFill>
                <a:schemeClr val="tx1"/>
              </a:solidFill>
            </a:endParaRPr>
          </a:p>
          <a:p>
            <a:endParaRPr lang="el-GR" sz="900" dirty="0">
              <a:solidFill>
                <a:schemeClr val="tx1"/>
              </a:solidFill>
            </a:endParaRPr>
          </a:p>
          <a:p>
            <a:endParaRPr lang="el-GR" sz="900" dirty="0" smtClean="0">
              <a:solidFill>
                <a:schemeClr val="tx1"/>
              </a:solidFill>
            </a:endParaRPr>
          </a:p>
          <a:p>
            <a:endParaRPr lang="el-GR" sz="900" dirty="0">
              <a:solidFill>
                <a:schemeClr val="tx1"/>
              </a:solidFill>
            </a:endParaRPr>
          </a:p>
          <a:p>
            <a:endParaRPr lang="el-GR" sz="900" dirty="0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67544" y="1633364"/>
            <a:ext cx="3816424" cy="408163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el-GR" sz="2000" b="1" dirty="0" err="1" smtClean="0">
                <a:solidFill>
                  <a:schemeClr val="accent2">
                    <a:lumMod val="75000"/>
                  </a:schemeClr>
                </a:solidFill>
              </a:rPr>
              <a:t>Πελατο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</a:rPr>
              <a:t>-κεντρική Δήλωση</a:t>
            </a:r>
          </a:p>
          <a:p>
            <a:r>
              <a:rPr lang="el-GR" sz="1400" dirty="0" smtClean="0">
                <a:solidFill>
                  <a:schemeClr val="tx1"/>
                </a:solidFill>
              </a:rPr>
              <a:t>Ορίζει </a:t>
            </a:r>
            <a:r>
              <a:rPr lang="el-GR" sz="1400" dirty="0">
                <a:solidFill>
                  <a:schemeClr val="tx1"/>
                </a:solidFill>
              </a:rPr>
              <a:t>το αντικείμενό του οργανισμού όσον αφορά την ικανοποίηση των αναγκών των πελατών ή την παροχή λύσεων για αυτούς. Παρέχουν μεγαλύτερη ευελιξία από τις </a:t>
            </a:r>
            <a:r>
              <a:rPr lang="el-GR" sz="1400" dirty="0" smtClean="0">
                <a:solidFill>
                  <a:schemeClr val="tx1"/>
                </a:solidFill>
              </a:rPr>
              <a:t>προϊόν-κεντρικές </a:t>
            </a:r>
            <a:r>
              <a:rPr lang="el-GR" sz="1400" dirty="0">
                <a:solidFill>
                  <a:schemeClr val="tx1"/>
                </a:solidFill>
              </a:rPr>
              <a:t>και μπορούν εύκολα να προσαρμοστούν στο μεταβαλλόμενο περιβάλλον. </a:t>
            </a:r>
            <a:endParaRPr lang="el-GR" sz="1400" dirty="0" smtClean="0">
              <a:solidFill>
                <a:schemeClr val="tx1"/>
              </a:solidFill>
            </a:endParaRPr>
          </a:p>
          <a:p>
            <a:r>
              <a:rPr lang="el-GR" sz="1400" dirty="0" smtClean="0">
                <a:solidFill>
                  <a:schemeClr val="tx1"/>
                </a:solidFill>
              </a:rPr>
              <a:t>Π.χ., </a:t>
            </a:r>
            <a:r>
              <a:rPr lang="el-GR" sz="1400" dirty="0">
                <a:solidFill>
                  <a:schemeClr val="tx1"/>
                </a:solidFill>
              </a:rPr>
              <a:t>η δήλωση της </a:t>
            </a:r>
            <a:r>
              <a:rPr lang="el-GR" sz="1400" dirty="0" err="1">
                <a:solidFill>
                  <a:schemeClr val="tx1"/>
                </a:solidFill>
              </a:rPr>
              <a:t>Nokia</a:t>
            </a:r>
            <a:r>
              <a:rPr lang="el-GR" sz="1400" dirty="0">
                <a:solidFill>
                  <a:schemeClr val="tx1"/>
                </a:solidFill>
              </a:rPr>
              <a:t> «συνδέοντας τους ανθρώπους» είναι προσανατολισμένη στον </a:t>
            </a:r>
            <a:r>
              <a:rPr lang="el-GR" sz="1400" dirty="0" smtClean="0">
                <a:solidFill>
                  <a:schemeClr val="tx1"/>
                </a:solidFill>
              </a:rPr>
              <a:t>πελάτη και όχι στο προϊόν μόνο. </a:t>
            </a:r>
            <a:r>
              <a:rPr lang="el-GR" sz="1400" dirty="0">
                <a:solidFill>
                  <a:schemeClr val="tx1"/>
                </a:solidFill>
              </a:rPr>
              <a:t>Παρέχει μια λύση στις ανάγκες των πελατών </a:t>
            </a:r>
            <a:r>
              <a:rPr lang="el-GR" sz="1400" dirty="0" smtClean="0">
                <a:solidFill>
                  <a:schemeClr val="tx1"/>
                </a:solidFill>
              </a:rPr>
              <a:t>που υπήρχαν στο παρελθόν αλλά που θα υπάρχουν και </a:t>
            </a:r>
            <a:r>
              <a:rPr lang="el-GR" sz="1400" dirty="0">
                <a:solidFill>
                  <a:schemeClr val="tx1"/>
                </a:solidFill>
              </a:rPr>
              <a:t>στο μέλλον. Δίνει επίσης περισσότερο στρατηγική ευελιξία για την εταιρεία. Στην περίπτωση της </a:t>
            </a:r>
            <a:r>
              <a:rPr lang="el-GR" sz="1400" dirty="0" err="1">
                <a:solidFill>
                  <a:schemeClr val="tx1"/>
                </a:solidFill>
              </a:rPr>
              <a:t>Nokia</a:t>
            </a:r>
            <a:r>
              <a:rPr lang="el-GR" sz="1400" dirty="0">
                <a:solidFill>
                  <a:schemeClr val="tx1"/>
                </a:solidFill>
              </a:rPr>
              <a:t>, </a:t>
            </a:r>
            <a:r>
              <a:rPr lang="el-GR" sz="1400" dirty="0" smtClean="0">
                <a:solidFill>
                  <a:schemeClr val="tx1"/>
                </a:solidFill>
              </a:rPr>
              <a:t>η παροχή </a:t>
            </a:r>
            <a:r>
              <a:rPr lang="el-GR" sz="1400" dirty="0" err="1">
                <a:solidFill>
                  <a:schemeClr val="tx1"/>
                </a:solidFill>
              </a:rPr>
              <a:t>VoIP</a:t>
            </a:r>
            <a:r>
              <a:rPr lang="el-GR" sz="1400" dirty="0">
                <a:solidFill>
                  <a:schemeClr val="tx1"/>
                </a:solidFill>
              </a:rPr>
              <a:t> </a:t>
            </a:r>
            <a:r>
              <a:rPr lang="el-GR" sz="1400" dirty="0" smtClean="0">
                <a:solidFill>
                  <a:schemeClr val="tx1"/>
                </a:solidFill>
              </a:rPr>
              <a:t>λογισμικού θα επιτρέψει </a:t>
            </a:r>
            <a:r>
              <a:rPr lang="el-GR" sz="1400" dirty="0">
                <a:solidFill>
                  <a:schemeClr val="tx1"/>
                </a:solidFill>
              </a:rPr>
              <a:t>να γίνονται κλήσεις μέσω του Διαδικτύου και </a:t>
            </a:r>
            <a:r>
              <a:rPr lang="el-GR" sz="1400" dirty="0" smtClean="0">
                <a:solidFill>
                  <a:schemeClr val="tx1"/>
                </a:solidFill>
              </a:rPr>
              <a:t>η </a:t>
            </a:r>
            <a:r>
              <a:rPr lang="el-GR" sz="1400" dirty="0">
                <a:solidFill>
                  <a:schemeClr val="tx1"/>
                </a:solidFill>
              </a:rPr>
              <a:t>αποστολή </a:t>
            </a:r>
            <a:r>
              <a:rPr lang="el-GR" sz="1400" dirty="0" smtClean="0">
                <a:solidFill>
                  <a:schemeClr val="tx1"/>
                </a:solidFill>
              </a:rPr>
              <a:t>της  θα εξακολουθεί </a:t>
            </a:r>
            <a:r>
              <a:rPr lang="el-GR" sz="1400" dirty="0">
                <a:solidFill>
                  <a:schemeClr val="tx1"/>
                </a:solidFill>
              </a:rPr>
              <a:t>να </a:t>
            </a:r>
            <a:r>
              <a:rPr lang="el-GR" sz="1400" dirty="0" smtClean="0">
                <a:solidFill>
                  <a:schemeClr val="tx1"/>
                </a:solidFill>
              </a:rPr>
              <a:t>ισχύει.</a:t>
            </a:r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1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dirty="0" smtClean="0">
                <a:cs typeface="Segoe UI" pitchFamily="18" charset="0"/>
              </a:rPr>
              <a:t>Εταιρική Αποστολή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5483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sz="4700" dirty="0" smtClean="0"/>
              <a:t>Τα 9 απαραίτητα συστατικά στοιχεία μιας δήλωσης Εταιρικής Αποστολής</a:t>
            </a:r>
            <a:endParaRPr lang="en-US" sz="4700" dirty="0" smtClean="0"/>
          </a:p>
          <a:p>
            <a:pPr>
              <a:buFont typeface="+mj-lt"/>
              <a:buAutoNum type="arabicPeriod"/>
            </a:pPr>
            <a:r>
              <a:rPr lang="el-GR" sz="4400" b="1" dirty="0" smtClean="0"/>
              <a:t>Πελάτες</a:t>
            </a:r>
            <a:r>
              <a:rPr lang="el-GR" sz="4400" dirty="0" smtClean="0"/>
              <a:t>: Ποιοι είναι οι πελάτες της εταιρείας</a:t>
            </a:r>
            <a:r>
              <a:rPr lang="en-US" sz="4400" dirty="0" smtClean="0"/>
              <a:t>: </a:t>
            </a:r>
            <a:r>
              <a:rPr lang="el-GR" sz="4400" dirty="0" smtClean="0"/>
              <a:t>Πως τους ωφελείτε</a:t>
            </a:r>
            <a:r>
              <a:rPr lang="en-US" sz="4400" dirty="0" smtClean="0"/>
              <a:t>;</a:t>
            </a:r>
          </a:p>
          <a:p>
            <a:pPr>
              <a:buFont typeface="+mj-lt"/>
              <a:buAutoNum type="arabicPeriod"/>
            </a:pPr>
            <a:r>
              <a:rPr lang="el-GR" sz="4400" b="1" dirty="0" smtClean="0"/>
              <a:t>Προϊόντα ή υπηρεσίες</a:t>
            </a:r>
            <a:r>
              <a:rPr lang="el-GR" sz="4400" dirty="0" smtClean="0"/>
              <a:t>: Ποια είναι τα κύρια προϊόντα ή υπηρεσίες που τους προσφέρετε; Σε τι είναι μοναδικά</a:t>
            </a:r>
            <a:r>
              <a:rPr lang="en-US" sz="4400" dirty="0" smtClean="0"/>
              <a:t>;</a:t>
            </a:r>
          </a:p>
          <a:p>
            <a:pPr>
              <a:buFont typeface="+mj-lt"/>
              <a:buAutoNum type="arabicPeriod"/>
            </a:pPr>
            <a:r>
              <a:rPr lang="el-GR" sz="4400" b="1" dirty="0" smtClean="0"/>
              <a:t>Αγορές:</a:t>
            </a:r>
            <a:r>
              <a:rPr lang="el-GR" sz="4400" dirty="0" smtClean="0"/>
              <a:t> Σε ποιες γεωγραφικές αγορές η εταιρεία θα δραστηριοποιηθεί</a:t>
            </a:r>
            <a:r>
              <a:rPr lang="en-US" sz="4400" dirty="0" smtClean="0"/>
              <a:t>;</a:t>
            </a:r>
          </a:p>
          <a:p>
            <a:pPr>
              <a:buFont typeface="+mj-lt"/>
              <a:buAutoNum type="arabicPeriod"/>
            </a:pPr>
            <a:r>
              <a:rPr lang="el-GR" sz="4400" b="1" dirty="0" smtClean="0"/>
              <a:t>Τεχνολογία: </a:t>
            </a:r>
            <a:r>
              <a:rPr lang="el-GR" sz="4400" dirty="0" smtClean="0"/>
              <a:t>Ποια είναι η βασική τεχνολογία της επιχείρησης;</a:t>
            </a:r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2018</TotalTime>
  <Words>1296</Words>
  <Application>Microsoft Office PowerPoint</Application>
  <PresentationFormat>Προβολή στην οθόνη (16:10)</PresentationFormat>
  <Paragraphs>134</Paragraphs>
  <Slides>20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Επιχειρησιακή Στρατηγική και Πολίτικη</vt:lpstr>
      <vt:lpstr>Διαφάνεια 2</vt:lpstr>
      <vt:lpstr>Άδειες Χρήσης</vt:lpstr>
      <vt:lpstr>Χρηματοδότηση</vt:lpstr>
      <vt:lpstr>Σκοποί  ενότητας</vt:lpstr>
      <vt:lpstr>Εταιρική Αποστολή</vt:lpstr>
      <vt:lpstr>Εταιρική Αποστολή</vt:lpstr>
      <vt:lpstr>Τύποι της Δήλωσης Εταιρικής Αποστολής</vt:lpstr>
      <vt:lpstr>Εταιρική Αποστολή</vt:lpstr>
      <vt:lpstr>Εταιρική Αποστολή</vt:lpstr>
      <vt:lpstr>Εταιρική Αποστολή</vt:lpstr>
      <vt:lpstr>Εταιρική Αποστολή</vt:lpstr>
      <vt:lpstr>Εταιρική Αποστολή</vt:lpstr>
      <vt:lpstr>Βιβλιογραφία</vt:lpstr>
      <vt:lpstr>Σημείωμα Αναφοράς</vt:lpstr>
      <vt:lpstr>Σημείωμα Αδειοδότησης</vt:lpstr>
      <vt:lpstr>Διαφάνεια 17</vt:lpstr>
      <vt:lpstr>Διαφάνεια 18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343</cp:revision>
  <dcterms:created xsi:type="dcterms:W3CDTF">2012-09-06T09:03:05Z</dcterms:created>
  <dcterms:modified xsi:type="dcterms:W3CDTF">2015-11-07T19:00:45Z</dcterms:modified>
</cp:coreProperties>
</file>