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359" r:id="rId6"/>
    <p:sldId id="296" r:id="rId7"/>
    <p:sldId id="297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60" r:id="rId20"/>
    <p:sldId id="298" r:id="rId21"/>
    <p:sldId id="299" r:id="rId22"/>
    <p:sldId id="372" r:id="rId23"/>
    <p:sldId id="373" r:id="rId24"/>
    <p:sldId id="295" r:id="rId25"/>
    <p:sldId id="291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5556" y="1654169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76057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17: </a:t>
            </a:r>
            <a:r>
              <a:rPr lang="el-GR" sz="2800" b="1" dirty="0" smtClean="0"/>
              <a:t>ΛΟΙΜΩΔΗ </a:t>
            </a:r>
            <a:r>
              <a:rPr lang="el-GR" sz="2800" b="1" dirty="0"/>
              <a:t>ΝΟΣΗΜΑΤΑ ΤΩΝ ΠΤΗΝΩΝ </a:t>
            </a:r>
            <a:r>
              <a:rPr lang="el-GR" sz="2800" b="1" dirty="0" smtClean="0"/>
              <a:t>ΠΟΥ ΟΦΕΙΛΟΝΤΑΙ ΣΤΑ ΠΡΩΤΟΖΩΑ ΚΑΙ ΣΕ ΕΛΜΙΝΘΕΣ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>
            <a:no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Με τη σύζευξη των γαμετών σχηματίζεται το </a:t>
            </a:r>
            <a:r>
              <a:rPr lang="el-GR" sz="2000" dirty="0" err="1">
                <a:solidFill>
                  <a:prstClr val="black"/>
                </a:solidFill>
              </a:rPr>
              <a:t>ζυγωτό</a:t>
            </a:r>
            <a:r>
              <a:rPr lang="el-GR" sz="2000" dirty="0">
                <a:solidFill>
                  <a:prstClr val="black"/>
                </a:solidFill>
              </a:rPr>
              <a:t> που τελικά μετασχηματίζεται σε </a:t>
            </a:r>
            <a:r>
              <a:rPr lang="el-GR" sz="2000" dirty="0" err="1">
                <a:solidFill>
                  <a:prstClr val="black"/>
                </a:solidFill>
              </a:rPr>
              <a:t>ωοκύστη</a:t>
            </a:r>
            <a:r>
              <a:rPr lang="el-GR" sz="2000" dirty="0">
                <a:solidFill>
                  <a:prstClr val="black"/>
                </a:solidFill>
              </a:rPr>
              <a:t> η οποία μετά την καταστροφή των επιθηλιακών κυττάρων διατηρείται στον αυλό του εντέρου και με τα κόπρανα εξέρχεται στο εξωτερικό περιβάλλον για να κλείσει η πρώτη φάση του βιολογικού κύκλου που διαρκεί ανάλογα με το </a:t>
            </a:r>
            <a:r>
              <a:rPr lang="el-GR" sz="2000" dirty="0" smtClean="0">
                <a:solidFill>
                  <a:prstClr val="black"/>
                </a:solidFill>
              </a:rPr>
              <a:t>είδος από </a:t>
            </a:r>
            <a:r>
              <a:rPr lang="el-GR" sz="2000" dirty="0">
                <a:solidFill>
                  <a:prstClr val="black"/>
                </a:solidFill>
              </a:rPr>
              <a:t>τέσσερις έως έξι ημέρες.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Στη δεύτερη φάση του βιολογικού κύκλου η </a:t>
            </a:r>
            <a:r>
              <a:rPr lang="el-GR" sz="2000" dirty="0" err="1">
                <a:solidFill>
                  <a:prstClr val="black"/>
                </a:solidFill>
              </a:rPr>
              <a:t>ωοκύστη</a:t>
            </a:r>
            <a:r>
              <a:rPr lang="el-GR" sz="2000" dirty="0">
                <a:solidFill>
                  <a:prstClr val="black"/>
                </a:solidFill>
              </a:rPr>
              <a:t> εφόσον </a:t>
            </a:r>
            <a:r>
              <a:rPr lang="el-GR" sz="2000" dirty="0" smtClean="0">
                <a:solidFill>
                  <a:prstClr val="black"/>
                </a:solidFill>
              </a:rPr>
              <a:t>βρεθεί κάτω </a:t>
            </a:r>
            <a:r>
              <a:rPr lang="el-GR" sz="2000" dirty="0">
                <a:solidFill>
                  <a:prstClr val="black"/>
                </a:solidFill>
              </a:rPr>
              <a:t>από ευνοϊκές συνθήκες υγρασίας, θερμοκρασίας (8-37° C) και </a:t>
            </a:r>
            <a:r>
              <a:rPr lang="el-GR" sz="2000" dirty="0" smtClean="0">
                <a:solidFill>
                  <a:prstClr val="black"/>
                </a:solidFill>
              </a:rPr>
              <a:t>οξυγόνου εξελίσσεται </a:t>
            </a:r>
            <a:r>
              <a:rPr lang="el-GR" sz="2000" dirty="0">
                <a:solidFill>
                  <a:prstClr val="black"/>
                </a:solidFill>
              </a:rPr>
              <a:t>σε </a:t>
            </a:r>
            <a:r>
              <a:rPr lang="el-GR" sz="2000" dirty="0" err="1">
                <a:solidFill>
                  <a:prstClr val="black"/>
                </a:solidFill>
              </a:rPr>
              <a:t>σποροφόρο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ωοκύστη</a:t>
            </a:r>
            <a:r>
              <a:rPr lang="el-GR" sz="2000" dirty="0">
                <a:solidFill>
                  <a:prstClr val="black"/>
                </a:solidFill>
              </a:rPr>
              <a:t> (σπορογονία). Η φάση αυτή διαρκεί </a:t>
            </a:r>
            <a:r>
              <a:rPr lang="el-GR" sz="2000" dirty="0" smtClean="0">
                <a:solidFill>
                  <a:prstClr val="black"/>
                </a:solidFill>
              </a:rPr>
              <a:t>1-2 ημέρες. 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9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7931224" cy="3399764"/>
          </a:xfrm>
        </p:spPr>
        <p:txBody>
          <a:bodyPr/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Οι </a:t>
            </a:r>
            <a:r>
              <a:rPr lang="el-GR" sz="2000" dirty="0" err="1">
                <a:solidFill>
                  <a:prstClr val="black"/>
                </a:solidFill>
              </a:rPr>
              <a:t>ωοκύστεις</a:t>
            </a:r>
            <a:r>
              <a:rPr lang="el-GR" sz="2000" dirty="0">
                <a:solidFill>
                  <a:prstClr val="black"/>
                </a:solidFill>
              </a:rPr>
              <a:t> όπως αναφέρθηκε είναι ανθεκτικές στους συνήθεις </a:t>
            </a:r>
            <a:r>
              <a:rPr lang="el-GR" sz="2000" dirty="0" err="1">
                <a:solidFill>
                  <a:prstClr val="black"/>
                </a:solidFill>
              </a:rPr>
              <a:t>αντιβακτηριακούς</a:t>
            </a:r>
            <a:r>
              <a:rPr lang="el-GR" sz="2000" dirty="0">
                <a:solidFill>
                  <a:prstClr val="black"/>
                </a:solidFill>
              </a:rPr>
              <a:t> χημικούς παράγοντες, επιζούν 365 ημέρες ή και περισσότερες σε υγρό έδαφος, είναι όμως ευαίσθητες σε θερμότητα, στη ξηρασία και τη σήψη. Η ψύξη στους -10° C αρχίζει να τις καταστρέφει, ενώ η θέρμανση τους για 10’ στους 55° C τις καταστρέφει.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23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</a:p>
          <a:p>
            <a:r>
              <a:rPr lang="el-GR" sz="2000" dirty="0" smtClean="0"/>
              <a:t>Συνήθως </a:t>
            </a:r>
            <a:r>
              <a:rPr lang="el-GR" sz="2000" dirty="0"/>
              <a:t>εμφανίζονται σε νεαρά </a:t>
            </a:r>
            <a:r>
              <a:rPr lang="el-GR" sz="2000" dirty="0" smtClean="0"/>
              <a:t>άτομα (ορνίθια</a:t>
            </a:r>
            <a:r>
              <a:rPr lang="el-GR" sz="2000" dirty="0"/>
              <a:t>) και συνδέονται πάντοτε με συμπτώματα του πεπτικού συστήματος.</a:t>
            </a:r>
          </a:p>
          <a:p>
            <a:r>
              <a:rPr lang="el-GR" sz="2000" b="1" dirty="0"/>
              <a:t>Στην οξεία μορφή </a:t>
            </a:r>
            <a:r>
              <a:rPr lang="el-GR" sz="2000" dirty="0"/>
              <a:t>εμφανίζονται ξαφνικά θάνατοι σε υψηλό </a:t>
            </a:r>
            <a:r>
              <a:rPr lang="el-GR" sz="2000" dirty="0" smtClean="0"/>
              <a:t>ποσοστό. Ανάλογα με </a:t>
            </a:r>
            <a:r>
              <a:rPr lang="el-GR" sz="2000" dirty="0"/>
              <a:t>το είδος μπορεί να εμφανιστούν αιματηρά </a:t>
            </a:r>
            <a:r>
              <a:rPr lang="el-GR" sz="2000" dirty="0" smtClean="0"/>
              <a:t>κόπρανα.</a:t>
            </a:r>
          </a:p>
          <a:p>
            <a:r>
              <a:rPr lang="el-GR" sz="2000" b="1" dirty="0" smtClean="0"/>
              <a:t>Στις </a:t>
            </a:r>
            <a:r>
              <a:rPr lang="el-GR" sz="2000" b="1" dirty="0"/>
              <a:t>χρόνιες μορφές</a:t>
            </a:r>
            <a:r>
              <a:rPr lang="el-GR" sz="2000" dirty="0"/>
              <a:t> </a:t>
            </a:r>
            <a:r>
              <a:rPr lang="el-GR" sz="2000" dirty="0" smtClean="0"/>
              <a:t>τα πτηνά </a:t>
            </a:r>
            <a:r>
              <a:rPr lang="el-GR" sz="2000" dirty="0"/>
              <a:t>χάνουν βάρος, έχουν μειωμένη όρεξη, κατήφεια, σούφρωμα </a:t>
            </a:r>
            <a:r>
              <a:rPr lang="el-GR" sz="2000" dirty="0" smtClean="0"/>
              <a:t>φτερών και </a:t>
            </a:r>
            <a:r>
              <a:rPr lang="el-GR" sz="2000" dirty="0"/>
              <a:t>αναιμία. </a:t>
            </a:r>
            <a:endParaRPr lang="el-GR" sz="2000" dirty="0" smtClean="0"/>
          </a:p>
          <a:p>
            <a:r>
              <a:rPr lang="el-GR" sz="2000" dirty="0" smtClean="0"/>
              <a:t>Τα </a:t>
            </a:r>
            <a:r>
              <a:rPr lang="el-GR" sz="2000" dirty="0"/>
              <a:t>κυριότερα </a:t>
            </a:r>
            <a:r>
              <a:rPr lang="el-GR" sz="2000" dirty="0" err="1"/>
              <a:t>νεκροτομικά</a:t>
            </a:r>
            <a:r>
              <a:rPr lang="el-GR" sz="2000" dirty="0"/>
              <a:t> ευρήματα εμφανίζονται κατά μήκος </a:t>
            </a:r>
            <a:r>
              <a:rPr lang="el-GR" sz="2000" dirty="0" smtClean="0"/>
              <a:t>του εντέρου </a:t>
            </a:r>
            <a:r>
              <a:rPr lang="el-GR" sz="2000" dirty="0"/>
              <a:t>και εξαρτώνται από το βαθμό μόλυνσης και του είδους </a:t>
            </a:r>
            <a:r>
              <a:rPr lang="el-GR" sz="2000" dirty="0" smtClean="0"/>
              <a:t>του υπεύθυνου </a:t>
            </a:r>
            <a:r>
              <a:rPr lang="el-GR" sz="2000" dirty="0" err="1"/>
              <a:t>κοκκιδίου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342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Συμπτώματα – Αλλοιώσεις</a:t>
            </a:r>
          </a:p>
          <a:p>
            <a:r>
              <a:rPr lang="el-GR" sz="2000" dirty="0" smtClean="0"/>
              <a:t>Στην </a:t>
            </a:r>
            <a:r>
              <a:rPr lang="el-GR" sz="2000" dirty="0"/>
              <a:t>E. </a:t>
            </a:r>
            <a:r>
              <a:rPr lang="el-GR" sz="2000" dirty="0" err="1"/>
              <a:t>necatrix</a:t>
            </a:r>
            <a:r>
              <a:rPr lang="el-GR" sz="2000" dirty="0"/>
              <a:t> </a:t>
            </a:r>
            <a:r>
              <a:rPr lang="el-GR" sz="2000" dirty="0" smtClean="0"/>
              <a:t>οι αλλοιώσεις </a:t>
            </a:r>
            <a:r>
              <a:rPr lang="el-GR" sz="2000" dirty="0"/>
              <a:t>εντοπίζονται στο μεσαίο τριτημόριο του εντέρου προς τα </a:t>
            </a:r>
            <a:r>
              <a:rPr lang="el-GR" sz="2000" dirty="0" smtClean="0"/>
              <a:t>εμπρός και </a:t>
            </a:r>
            <a:r>
              <a:rPr lang="el-GR" sz="2000" dirty="0"/>
              <a:t>πίσω από την ουλή του μίσχου του </a:t>
            </a:r>
            <a:r>
              <a:rPr lang="el-GR" sz="2000" dirty="0" smtClean="0"/>
              <a:t>λεκιθικού σάκου</a:t>
            </a:r>
            <a:r>
              <a:rPr lang="el-GR" sz="2000" dirty="0"/>
              <a:t>. Οι αλλοιώσεις </a:t>
            </a:r>
            <a:r>
              <a:rPr lang="el-GR" sz="2000" dirty="0" smtClean="0"/>
              <a:t>είναι νεκρωτικές </a:t>
            </a:r>
            <a:r>
              <a:rPr lang="el-GR" sz="2000" dirty="0"/>
              <a:t>ως </a:t>
            </a:r>
            <a:r>
              <a:rPr lang="el-GR" sz="2000" dirty="0" err="1"/>
              <a:t>λευκωπές</a:t>
            </a:r>
            <a:r>
              <a:rPr lang="el-GR" sz="2000" dirty="0"/>
              <a:t> κηλίδες ή πλάκες μεγαλύτερες. Υπάρχει </a:t>
            </a:r>
            <a:r>
              <a:rPr lang="el-GR" sz="2000" dirty="0" smtClean="0"/>
              <a:t>διάταση, συμφόρηση </a:t>
            </a:r>
            <a:r>
              <a:rPr lang="el-GR" sz="2000" dirty="0"/>
              <a:t>του εντέρου όπως και αιμορραγικό εξίδρωμα. </a:t>
            </a:r>
            <a:endParaRPr lang="el-GR" sz="2000" dirty="0" smtClean="0"/>
          </a:p>
          <a:p>
            <a:r>
              <a:rPr lang="el-GR" sz="2000" dirty="0" smtClean="0"/>
              <a:t>Η E</a:t>
            </a:r>
            <a:r>
              <a:rPr lang="el-GR" sz="2000" dirty="0"/>
              <a:t>. </a:t>
            </a:r>
            <a:r>
              <a:rPr lang="el-GR" sz="2000" dirty="0" err="1"/>
              <a:t>necatrix</a:t>
            </a:r>
            <a:r>
              <a:rPr lang="el-GR" sz="2000" dirty="0"/>
              <a:t> σχηματίζει τις </a:t>
            </a:r>
            <a:r>
              <a:rPr lang="el-GR" sz="2000" dirty="0" err="1"/>
              <a:t>ωοκύστεις</a:t>
            </a:r>
            <a:r>
              <a:rPr lang="el-GR" sz="2000" dirty="0"/>
              <a:t> της μέσα στα επιθηλιακά κύτταρα </a:t>
            </a:r>
            <a:r>
              <a:rPr lang="el-GR" sz="2000" dirty="0" smtClean="0"/>
              <a:t>των τυφλών </a:t>
            </a:r>
            <a:r>
              <a:rPr lang="el-GR" sz="2000" dirty="0"/>
              <a:t>και όχι σ’ εκείνα του λεπτού εντέρου. 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50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Συμπτώματα – </a:t>
            </a:r>
            <a:r>
              <a:rPr lang="el-GR" sz="2000" b="1" dirty="0" smtClean="0">
                <a:solidFill>
                  <a:prstClr val="black"/>
                </a:solidFill>
              </a:rPr>
              <a:t>Αλλοιώσεις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Στην </a:t>
            </a:r>
            <a:r>
              <a:rPr lang="el-GR" sz="2000" dirty="0">
                <a:solidFill>
                  <a:prstClr val="black"/>
                </a:solidFill>
              </a:rPr>
              <a:t>E. </a:t>
            </a:r>
            <a:r>
              <a:rPr lang="el-GR" sz="2000" dirty="0" err="1">
                <a:solidFill>
                  <a:prstClr val="black"/>
                </a:solidFill>
              </a:rPr>
              <a:t>acervulina</a:t>
            </a:r>
            <a:r>
              <a:rPr lang="el-GR" sz="2000" dirty="0">
                <a:solidFill>
                  <a:prstClr val="black"/>
                </a:solidFill>
              </a:rPr>
              <a:t> οι αλλοιώσεις συναντώνται στο μέρος της δωδεκαδακτυλικής αγκύλης και παρατηρούνται </a:t>
            </a:r>
            <a:r>
              <a:rPr lang="el-GR" sz="2000" dirty="0" err="1">
                <a:solidFill>
                  <a:prstClr val="black"/>
                </a:solidFill>
              </a:rPr>
              <a:t>λευκωπές</a:t>
            </a:r>
            <a:r>
              <a:rPr lang="el-GR" sz="2000" dirty="0">
                <a:solidFill>
                  <a:prstClr val="black"/>
                </a:solidFill>
              </a:rPr>
              <a:t> πλάκες που διατάσσονται εγκάρσια παρέχοντας σχήμα σκάλας.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Η E. </a:t>
            </a:r>
            <a:r>
              <a:rPr lang="el-GR" sz="2000" dirty="0" err="1">
                <a:solidFill>
                  <a:prstClr val="black"/>
                </a:solidFill>
              </a:rPr>
              <a:t>tenella</a:t>
            </a:r>
            <a:r>
              <a:rPr lang="el-GR" sz="2000" dirty="0">
                <a:solidFill>
                  <a:prstClr val="black"/>
                </a:solidFill>
              </a:rPr>
              <a:t> εξελίσσει όλα τα στάδια του βιολογικού κύκλου στα τυφλά προκαλεί την «</a:t>
            </a:r>
            <a:r>
              <a:rPr lang="el-GR" sz="2000" dirty="0" err="1">
                <a:solidFill>
                  <a:prstClr val="black"/>
                </a:solidFill>
              </a:rPr>
              <a:t>τυφλική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κοκκιδίαση</a:t>
            </a:r>
            <a:r>
              <a:rPr lang="el-GR" sz="2000" dirty="0">
                <a:solidFill>
                  <a:prstClr val="black"/>
                </a:solidFill>
              </a:rPr>
              <a:t>» (</a:t>
            </a:r>
            <a:r>
              <a:rPr lang="el-GR" sz="2000" dirty="0" err="1">
                <a:solidFill>
                  <a:prstClr val="black"/>
                </a:solidFill>
              </a:rPr>
              <a:t>cecal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coccidiosis</a:t>
            </a:r>
            <a:r>
              <a:rPr lang="el-GR" sz="2000" dirty="0">
                <a:solidFill>
                  <a:prstClr val="black"/>
                </a:solidFill>
              </a:rPr>
              <a:t>). Τα τυφλά είναι αιμορραγικά, το τοίχωμα τους παχύ και αίμα εξέρχεται κατά την τομή τους στη νεκροψία.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25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6283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Πρόγνωση - Θεραπεία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εργαστηριακή διάγνωση στηρίζεται </a:t>
            </a:r>
            <a:r>
              <a:rPr lang="el-GR" sz="2000" dirty="0" smtClean="0"/>
              <a:t>στη μικροσκοπική </a:t>
            </a:r>
            <a:r>
              <a:rPr lang="el-GR" sz="2000" dirty="0"/>
              <a:t>εξέταση επιχρισμάτων που παρασκευάζονται από υλικό </a:t>
            </a:r>
            <a:r>
              <a:rPr lang="el-GR" sz="2000" dirty="0" smtClean="0"/>
              <a:t>που λαμβάνεται </a:t>
            </a:r>
            <a:r>
              <a:rPr lang="el-GR" sz="2000" dirty="0"/>
              <a:t>από το μέρος των αλλοιώσεων του βλεννογόνου και από </a:t>
            </a:r>
            <a:r>
              <a:rPr lang="el-GR" sz="2000" dirty="0" smtClean="0"/>
              <a:t>το περιεχόμενο </a:t>
            </a:r>
            <a:r>
              <a:rPr lang="el-GR" sz="2000" dirty="0"/>
              <a:t>του εντέρου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Τέσσερις άξονες προληπτικής-θεραπευτικής προσέγγισης πρέπει </a:t>
            </a:r>
            <a:r>
              <a:rPr lang="el-GR" sz="2000" dirty="0" smtClean="0"/>
              <a:t>να αναλογιστούμε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Σημασία της υγιεινής των </a:t>
            </a:r>
            <a:r>
              <a:rPr lang="el-GR" sz="2000" dirty="0" err="1"/>
              <a:t>πτηνοστασίων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Η χρησιμοποίηση φαρμάκων.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Ο ρόλος της ανοσίας.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Ο έλεγχος μέσω εμβολιασμών.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94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53344"/>
            <a:ext cx="8363272" cy="3771636"/>
          </a:xfrm>
        </p:spPr>
        <p:txBody>
          <a:bodyPr>
            <a:noAutofit/>
          </a:bodyPr>
          <a:lstStyle/>
          <a:p>
            <a:r>
              <a:rPr lang="el-GR" sz="2000" dirty="0"/>
              <a:t>Τα σκευάσματα που συνήθως χρησιμοποιούνται για πρόληψη είναι </a:t>
            </a:r>
            <a:r>
              <a:rPr lang="el-GR" sz="2000" dirty="0" smtClean="0"/>
              <a:t>τα </a:t>
            </a:r>
            <a:r>
              <a:rPr lang="el-GR" sz="2000" dirty="0" err="1" smtClean="0"/>
              <a:t>ιονοφόρα</a:t>
            </a:r>
            <a:r>
              <a:rPr lang="el-GR" sz="2000" dirty="0" smtClean="0"/>
              <a:t> </a:t>
            </a:r>
            <a:r>
              <a:rPr lang="el-GR" sz="2000" dirty="0"/>
              <a:t>αντιβιοτικά (</a:t>
            </a:r>
            <a:r>
              <a:rPr lang="el-GR" sz="2000" dirty="0" err="1"/>
              <a:t>μονενσίνη</a:t>
            </a:r>
            <a:r>
              <a:rPr lang="el-GR" sz="2000" dirty="0"/>
              <a:t>, </a:t>
            </a:r>
            <a:r>
              <a:rPr lang="el-GR" sz="2000" dirty="0" err="1"/>
              <a:t>σαλινομυκίνη</a:t>
            </a:r>
            <a:r>
              <a:rPr lang="el-GR" sz="2000" dirty="0"/>
              <a:t>). </a:t>
            </a:r>
            <a:endParaRPr lang="el-GR" sz="2000" dirty="0" smtClean="0"/>
          </a:p>
          <a:p>
            <a:r>
              <a:rPr lang="el-GR" sz="2000" dirty="0" smtClean="0"/>
              <a:t>Ο </a:t>
            </a:r>
            <a:r>
              <a:rPr lang="el-GR" sz="2000" dirty="0"/>
              <a:t>κύκλος της </a:t>
            </a:r>
            <a:r>
              <a:rPr lang="el-GR" sz="2000" dirty="0" err="1" smtClean="0"/>
              <a:t>Eimeria</a:t>
            </a:r>
            <a:r>
              <a:rPr lang="el-GR" sz="2000" dirty="0" smtClean="0"/>
              <a:t> </a:t>
            </a:r>
            <a:r>
              <a:rPr lang="el-GR" sz="2000" dirty="0" err="1" smtClean="0"/>
              <a:t>αυτοπερατώνεται</a:t>
            </a:r>
            <a:r>
              <a:rPr lang="el-GR" sz="2000" dirty="0" smtClean="0"/>
              <a:t> </a:t>
            </a:r>
            <a:r>
              <a:rPr lang="el-GR" sz="2000" dirty="0"/>
              <a:t>και είναι περιορισμένος ώστε η θεραπεία δεν </a:t>
            </a:r>
            <a:r>
              <a:rPr lang="el-GR" sz="2000" dirty="0" smtClean="0"/>
              <a:t>οφείλεται πάντα </a:t>
            </a:r>
            <a:r>
              <a:rPr lang="el-GR" sz="2000" dirty="0"/>
              <a:t>στη θεραπευτική αγωγή. </a:t>
            </a:r>
            <a:endParaRPr lang="el-GR" sz="2000" dirty="0" smtClean="0"/>
          </a:p>
          <a:p>
            <a:r>
              <a:rPr lang="el-GR" sz="2000" dirty="0" smtClean="0"/>
              <a:t>Τα </a:t>
            </a:r>
            <a:r>
              <a:rPr lang="el-GR" sz="2000" dirty="0"/>
              <a:t>φάρμακα διαφέρουν και ως προς </a:t>
            </a:r>
            <a:r>
              <a:rPr lang="el-GR" sz="2000" dirty="0" smtClean="0"/>
              <a:t>την αποτελεσματικότητα </a:t>
            </a:r>
            <a:r>
              <a:rPr lang="el-GR" sz="2000" dirty="0"/>
              <a:t>τους σε σχέση με το υπό καταπολέμηση </a:t>
            </a:r>
            <a:r>
              <a:rPr lang="el-GR" sz="2000" dirty="0" err="1"/>
              <a:t>κοκκίδιο</a:t>
            </a:r>
            <a:r>
              <a:rPr lang="el-GR" sz="2000" dirty="0"/>
              <a:t>. </a:t>
            </a:r>
            <a:r>
              <a:rPr lang="el-GR" sz="2000" dirty="0" smtClean="0"/>
              <a:t>Το </a:t>
            </a:r>
            <a:r>
              <a:rPr lang="el-GR" sz="2000" dirty="0" err="1" smtClean="0"/>
              <a:t>αμπρόλιο</a:t>
            </a:r>
            <a:r>
              <a:rPr lang="el-GR" sz="2000" dirty="0" smtClean="0"/>
              <a:t> </a:t>
            </a:r>
            <a:r>
              <a:rPr lang="el-GR" sz="2000" dirty="0"/>
              <a:t>είναι πιο αποτελεσματικό κατά της E. </a:t>
            </a:r>
            <a:r>
              <a:rPr lang="el-GR" sz="2000" dirty="0" err="1"/>
              <a:t>tenella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Φάρμακα </a:t>
            </a:r>
            <a:r>
              <a:rPr lang="el-GR" sz="2000" dirty="0"/>
              <a:t>που </a:t>
            </a:r>
            <a:r>
              <a:rPr lang="el-GR" sz="2000" dirty="0" smtClean="0"/>
              <a:t>δρουν στα </a:t>
            </a:r>
            <a:r>
              <a:rPr lang="el-GR" sz="2000" dirty="0"/>
              <a:t>τελευταία στάδια του βιολογικού κύκλου είναι χρησιμότερα για </a:t>
            </a:r>
            <a:r>
              <a:rPr lang="el-GR" sz="2000" dirty="0" smtClean="0"/>
              <a:t>την θεραπεία </a:t>
            </a:r>
            <a:r>
              <a:rPr lang="el-GR" sz="2000" dirty="0"/>
              <a:t>(</a:t>
            </a:r>
            <a:r>
              <a:rPr lang="el-GR" sz="2000" dirty="0" err="1"/>
              <a:t>σουλφοναμίδες</a:t>
            </a:r>
            <a:r>
              <a:rPr lang="el-GR" sz="2000" dirty="0"/>
              <a:t>). Τα περισσότερα φάρμακα έχουν χρόνο </a:t>
            </a:r>
            <a:r>
              <a:rPr lang="el-GR" sz="2000" dirty="0" smtClean="0"/>
              <a:t>αναμονής πριν </a:t>
            </a:r>
            <a:r>
              <a:rPr lang="el-GR" sz="2000" dirty="0"/>
              <a:t>τη σφαγή των πτηνών 3-7 ημέρες. </a:t>
            </a:r>
            <a:endParaRPr lang="el-GR" sz="2000" dirty="0" smtClean="0"/>
          </a:p>
          <a:p>
            <a:r>
              <a:rPr lang="el-GR" sz="2000" dirty="0" smtClean="0"/>
              <a:t>Κυκλική </a:t>
            </a:r>
            <a:r>
              <a:rPr lang="el-GR" sz="2000" dirty="0"/>
              <a:t>εναλλαγή </a:t>
            </a:r>
            <a:r>
              <a:rPr lang="el-GR" sz="2000" dirty="0" smtClean="0"/>
              <a:t>φαρμάκων εφαρμόζεται </a:t>
            </a:r>
            <a:r>
              <a:rPr lang="el-GR" sz="2000" dirty="0"/>
              <a:t>σε διαδοχικές εκτροφές (</a:t>
            </a:r>
            <a:r>
              <a:rPr lang="el-GR" sz="2000" dirty="0" err="1"/>
              <a:t>rotation</a:t>
            </a:r>
            <a:r>
              <a:rPr lang="el-GR" sz="2000" dirty="0"/>
              <a:t> </a:t>
            </a:r>
            <a:r>
              <a:rPr lang="el-GR" sz="2000" dirty="0" err="1"/>
              <a:t>programme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83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r>
              <a:rPr lang="el-GR" sz="2000" dirty="0"/>
              <a:t>Η αποτυχία της φαρμακευτικής αγωγής έχει ποικίλες αιτίες. </a:t>
            </a:r>
            <a:r>
              <a:rPr lang="el-GR" sz="2000" dirty="0" smtClean="0"/>
              <a:t>Η συχνότερη </a:t>
            </a:r>
            <a:r>
              <a:rPr lang="el-GR" sz="2000" dirty="0"/>
              <a:t>είναι η λανθασμένη συγκέντρωση του </a:t>
            </a:r>
            <a:r>
              <a:rPr lang="el-GR" sz="2000" dirty="0" smtClean="0"/>
              <a:t>φαρμακευτικού σκευάσματος </a:t>
            </a:r>
            <a:r>
              <a:rPr lang="el-GR" sz="2000" dirty="0"/>
              <a:t>στην τροφή ή το νερό. Η ανθεκτικότητα των </a:t>
            </a:r>
            <a:r>
              <a:rPr lang="el-GR" sz="2000" dirty="0" err="1"/>
              <a:t>κοκκιδίων</a:t>
            </a:r>
            <a:r>
              <a:rPr lang="el-GR" sz="2000" dirty="0"/>
              <a:t> </a:t>
            </a:r>
            <a:r>
              <a:rPr lang="el-GR" sz="2000" dirty="0" smtClean="0"/>
              <a:t>στα φαρμακευτικά </a:t>
            </a:r>
            <a:r>
              <a:rPr lang="el-GR" sz="2000" dirty="0"/>
              <a:t>σκευάσματα μπορεί να εμφανιστεί ταχύτατα ή </a:t>
            </a:r>
            <a:r>
              <a:rPr lang="el-GR" sz="2000" dirty="0" smtClean="0"/>
              <a:t>καθυστερημένα (</a:t>
            </a:r>
            <a:r>
              <a:rPr lang="el-GR" sz="2000" dirty="0" err="1" smtClean="0"/>
              <a:t>αμπρόλιο</a:t>
            </a:r>
            <a:r>
              <a:rPr lang="el-GR" sz="2000" dirty="0"/>
              <a:t>, </a:t>
            </a:r>
            <a:r>
              <a:rPr lang="el-GR" sz="2000" dirty="0" err="1"/>
              <a:t>ιονοφόρα</a:t>
            </a:r>
            <a:r>
              <a:rPr lang="el-GR" sz="2000" dirty="0" smtClean="0"/>
              <a:t>). 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ρόλος της ανοσίας είναι σημαντικός και επιτυγχάνεται σε </a:t>
            </a:r>
            <a:r>
              <a:rPr lang="el-GR" sz="2000" dirty="0" smtClean="0"/>
              <a:t>μολυσμένα κοπάδια </a:t>
            </a:r>
            <a:r>
              <a:rPr lang="el-GR" sz="2000" dirty="0"/>
              <a:t>με τη χορήγηση ασθενών φαρμακευτικών ουσιών που επιτρέπουν </a:t>
            </a:r>
            <a:r>
              <a:rPr lang="el-GR" sz="2000" dirty="0" smtClean="0"/>
              <a:t>τη διατήρηση </a:t>
            </a:r>
            <a:r>
              <a:rPr lang="el-GR" sz="2000" dirty="0"/>
              <a:t>ορισμένου αριθμού </a:t>
            </a:r>
            <a:r>
              <a:rPr lang="el-GR" sz="2000" dirty="0" err="1"/>
              <a:t>κοκκιδίων</a:t>
            </a:r>
            <a:r>
              <a:rPr lang="el-GR" sz="2000" dirty="0"/>
              <a:t> στο έντερο για να </a:t>
            </a:r>
            <a:r>
              <a:rPr lang="el-GR" sz="2000" dirty="0" smtClean="0"/>
              <a:t>διεγείρουν ανοσολογικά </a:t>
            </a:r>
            <a:r>
              <a:rPr lang="el-GR" sz="2000" dirty="0"/>
              <a:t>το πτηνό, με τη σταδιακή μείωση της συγκέντρωσης </a:t>
            </a:r>
            <a:r>
              <a:rPr lang="el-GR" sz="2000" dirty="0" smtClean="0"/>
              <a:t>του φαρμάκου </a:t>
            </a:r>
            <a:r>
              <a:rPr lang="el-GR" sz="2000" dirty="0"/>
              <a:t>(</a:t>
            </a:r>
            <a:r>
              <a:rPr lang="el-GR" sz="2000" dirty="0" err="1"/>
              <a:t>stepdown</a:t>
            </a:r>
            <a:r>
              <a:rPr lang="el-GR" sz="2000" dirty="0"/>
              <a:t> </a:t>
            </a:r>
            <a:r>
              <a:rPr lang="el-GR" sz="2000" dirty="0" err="1"/>
              <a:t>programmes</a:t>
            </a:r>
            <a:r>
              <a:rPr lang="el-GR" sz="2000" dirty="0"/>
              <a:t>)-</a:t>
            </a:r>
            <a:r>
              <a:rPr lang="el-GR" sz="2000" dirty="0" err="1"/>
              <a:t>μονενσίνη</a:t>
            </a:r>
            <a:r>
              <a:rPr lang="el-GR" sz="2000" dirty="0"/>
              <a:t>, </a:t>
            </a:r>
            <a:r>
              <a:rPr lang="el-GR" sz="2000" dirty="0" err="1"/>
              <a:t>αμπρόλιο</a:t>
            </a:r>
            <a:r>
              <a:rPr lang="el-GR" sz="2000" dirty="0"/>
              <a:t>. Θεραπεία </a:t>
            </a:r>
            <a:r>
              <a:rPr lang="el-GR" sz="2000" dirty="0" smtClean="0"/>
              <a:t>στα πτηνά </a:t>
            </a:r>
            <a:r>
              <a:rPr lang="el-GR" sz="2000" dirty="0"/>
              <a:t>μόνο με εμφάνιση κλινικών συμπτωμάτων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032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075240" cy="3399764"/>
          </a:xfrm>
        </p:spPr>
        <p:txBody>
          <a:bodyPr/>
          <a:lstStyle/>
          <a:p>
            <a:r>
              <a:rPr lang="el-GR" sz="2000" dirty="0">
                <a:solidFill>
                  <a:prstClr val="black"/>
                </a:solidFill>
              </a:rPr>
              <a:t>Ο εμβολιασμός εφαρμόζεται και βασίζεται σε ζωντανές </a:t>
            </a:r>
            <a:r>
              <a:rPr lang="el-GR" sz="2000" dirty="0" err="1" smtClean="0">
                <a:solidFill>
                  <a:prstClr val="black"/>
                </a:solidFill>
              </a:rPr>
              <a:t>ωοκύστεις</a:t>
            </a:r>
            <a:r>
              <a:rPr lang="el-GR" sz="2000" dirty="0" smtClean="0">
                <a:solidFill>
                  <a:prstClr val="black"/>
                </a:solidFill>
              </a:rPr>
              <a:t> παθογόνων </a:t>
            </a:r>
            <a:r>
              <a:rPr lang="el-GR" sz="2000" dirty="0">
                <a:solidFill>
                  <a:prstClr val="black"/>
                </a:solidFill>
              </a:rPr>
              <a:t>στελεχών όλων των ειδών του γένους </a:t>
            </a:r>
            <a:r>
              <a:rPr lang="el-GR" sz="2000" dirty="0" err="1">
                <a:solidFill>
                  <a:prstClr val="black"/>
                </a:solidFill>
              </a:rPr>
              <a:t>Eimeria</a:t>
            </a:r>
            <a:r>
              <a:rPr lang="el-GR" sz="2000" dirty="0">
                <a:solidFill>
                  <a:prstClr val="black"/>
                </a:solidFill>
              </a:rPr>
              <a:t>. Χορηγείται </a:t>
            </a:r>
            <a:r>
              <a:rPr lang="el-GR" sz="2000" dirty="0" smtClean="0">
                <a:solidFill>
                  <a:prstClr val="black"/>
                </a:solidFill>
              </a:rPr>
              <a:t>στο πόσιμο </a:t>
            </a:r>
            <a:r>
              <a:rPr lang="el-GR" sz="2000" dirty="0">
                <a:solidFill>
                  <a:prstClr val="black"/>
                </a:solidFill>
              </a:rPr>
              <a:t>νερό μετά την 1η εβδομάδα της ζωής των νεοσσών. </a:t>
            </a:r>
            <a:r>
              <a:rPr lang="el-GR" sz="2000" dirty="0" smtClean="0">
                <a:solidFill>
                  <a:prstClr val="black"/>
                </a:solidFill>
              </a:rPr>
              <a:t>Η αποτελεσματικότητα </a:t>
            </a:r>
            <a:r>
              <a:rPr lang="el-GR" sz="2000" dirty="0">
                <a:solidFill>
                  <a:prstClr val="black"/>
                </a:solidFill>
              </a:rPr>
              <a:t>του εμβολίου συσχετίζεται στην επιμόλυνση και </a:t>
            </a:r>
            <a:r>
              <a:rPr lang="el-GR" sz="2000" dirty="0" smtClean="0">
                <a:solidFill>
                  <a:prstClr val="black"/>
                </a:solidFill>
              </a:rPr>
              <a:t>συνεπώς στη </a:t>
            </a:r>
            <a:r>
              <a:rPr lang="el-GR" sz="2000" dirty="0">
                <a:solidFill>
                  <a:prstClr val="black"/>
                </a:solidFill>
              </a:rPr>
              <a:t>διαχείριση της εκτροφής. Χρησιμοποιείται στα αναπαραγωγικά σμήνη </a:t>
            </a:r>
            <a:r>
              <a:rPr lang="el-GR" sz="2000" dirty="0" smtClean="0">
                <a:solidFill>
                  <a:prstClr val="black"/>
                </a:solidFill>
              </a:rPr>
              <a:t>και μειονέκτημα </a:t>
            </a:r>
            <a:r>
              <a:rPr lang="el-GR" sz="2000" dirty="0">
                <a:solidFill>
                  <a:prstClr val="black"/>
                </a:solidFill>
              </a:rPr>
              <a:t>του είναι η δυσκολία χορήγησης ακριβούς δόσης ανά πτηνό.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08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/>
              <a:t>ΛΟΙΜΩΔΗ ΝΟΣΗΜΑΤΑ ΠΟΥ ΟΦΕΙΛΟΝΤΑΙ ΣΕ ΕΛΜΙΝΘΕΣ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3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3144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17</a:t>
            </a:r>
            <a:r>
              <a:rPr lang="el-GR" sz="2800" dirty="0" smtClean="0"/>
              <a:t>: </a:t>
            </a:r>
            <a:r>
              <a:rPr lang="el-GR" sz="2800" dirty="0"/>
              <a:t>ΛΟΙΜΩΔΗ ΝΟΣΗΜΑΤΑ ΤΩΝ ΠΤΗΝΩΝ ΠΟΥ ΟΦΕΙΛΟΝΤΑΙ ΣΤΑ ΠΡΩΤΟΖΩΑ ΚΑΙ ΣΕ </a:t>
            </a:r>
            <a:r>
              <a:rPr lang="el-GR" sz="2800" dirty="0" smtClean="0"/>
              <a:t>ΕΛΜΙΝΘΕΣ</a:t>
            </a:r>
          </a:p>
          <a:p>
            <a:endParaRPr lang="el-GR" sz="2800" dirty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ΑΣΚΑΡΙΔΙΩΣΗ</a:t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ascariasis)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27584" y="4657700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νόσος προκαλείται από μεγάλους κυλινδρικούς </a:t>
            </a:r>
            <a:r>
              <a:rPr lang="el-GR" sz="2000" dirty="0" err="1"/>
              <a:t>έλμινθες</a:t>
            </a:r>
            <a:r>
              <a:rPr lang="el-GR" sz="2000" dirty="0"/>
              <a:t> του </a:t>
            </a:r>
            <a:r>
              <a:rPr lang="el-GR" sz="2000" dirty="0" smtClean="0"/>
              <a:t>γένους </a:t>
            </a:r>
            <a:r>
              <a:rPr lang="el-GR" sz="2000" dirty="0" err="1" smtClean="0"/>
              <a:t>ascaridia</a:t>
            </a:r>
            <a:r>
              <a:rPr lang="el-GR" sz="2000" dirty="0" smtClean="0"/>
              <a:t> </a:t>
            </a:r>
            <a:r>
              <a:rPr lang="el-GR" sz="2000" dirty="0"/>
              <a:t>που έχουν μήκος περίπου 8 </a:t>
            </a:r>
            <a:r>
              <a:rPr lang="el-GR" sz="2000" dirty="0" err="1"/>
              <a:t>cm</a:t>
            </a:r>
            <a:r>
              <a:rPr lang="el-GR" sz="2000" dirty="0"/>
              <a:t>. Ο βιολογικός τους </a:t>
            </a:r>
            <a:r>
              <a:rPr lang="el-GR" sz="2000" dirty="0" smtClean="0"/>
              <a:t>κύκλος περιλαμβάνει </a:t>
            </a:r>
            <a:r>
              <a:rPr lang="el-GR" sz="2000" dirty="0"/>
              <a:t>δυο </a:t>
            </a:r>
            <a:r>
              <a:rPr lang="el-GR" sz="2000" dirty="0" smtClean="0"/>
              <a:t>στάδια</a:t>
            </a:r>
          </a:p>
          <a:p>
            <a:pPr marL="0" indent="0">
              <a:buNone/>
            </a:pPr>
            <a:r>
              <a:rPr lang="el-GR" sz="2000" b="1" dirty="0" smtClean="0"/>
              <a:t>α) </a:t>
            </a:r>
            <a:r>
              <a:rPr lang="el-GR" sz="2000" dirty="0" smtClean="0"/>
              <a:t>ένα </a:t>
            </a:r>
            <a:r>
              <a:rPr lang="el-GR" sz="2000" dirty="0"/>
              <a:t>μέσα στο πεπτικό σύστημα του πτηνού και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β) </a:t>
            </a:r>
            <a:r>
              <a:rPr lang="el-GR" sz="2000" dirty="0" smtClean="0"/>
              <a:t>ένα στο </a:t>
            </a:r>
            <a:r>
              <a:rPr lang="el-GR" sz="2000" dirty="0"/>
              <a:t>εξωτερικό περιβάλλον.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ΑΣΚΑΡΙΔΙΩΣΗ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ascariasis)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182361" y="4873724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Παθογένεια</a:t>
            </a:r>
          </a:p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Τα παράσιτα μεταδίδουν τη νόσο με τα </a:t>
            </a:r>
            <a:r>
              <a:rPr lang="el-GR" sz="2000" dirty="0" err="1">
                <a:solidFill>
                  <a:prstClr val="black"/>
                </a:solidFill>
              </a:rPr>
              <a:t>εμβρυοφόρα</a:t>
            </a:r>
            <a:r>
              <a:rPr lang="el-GR" sz="2000" dirty="0">
                <a:solidFill>
                  <a:prstClr val="black"/>
                </a:solidFill>
              </a:rPr>
              <a:t> αυγά που βρίσκονται στο έδαφος και καταπίνονται από </a:t>
            </a:r>
            <a:r>
              <a:rPr lang="el-GR" sz="2000" dirty="0" smtClean="0">
                <a:solidFill>
                  <a:prstClr val="black"/>
                </a:solidFill>
              </a:rPr>
              <a:t>τα πτηνά</a:t>
            </a:r>
            <a:r>
              <a:rPr lang="el-GR" sz="2000" dirty="0">
                <a:solidFill>
                  <a:prstClr val="black"/>
                </a:solidFill>
              </a:rPr>
              <a:t>. Από τα αυγά μέσα στο στόμαχο και στο δωδεκαδάκτυλο των </a:t>
            </a:r>
            <a:r>
              <a:rPr lang="el-GR" sz="2000" dirty="0" smtClean="0">
                <a:solidFill>
                  <a:prstClr val="black"/>
                </a:solidFill>
              </a:rPr>
              <a:t>πτηνών εξέρχονται </a:t>
            </a:r>
            <a:r>
              <a:rPr lang="el-GR" sz="2000" dirty="0">
                <a:solidFill>
                  <a:prstClr val="black"/>
                </a:solidFill>
              </a:rPr>
              <a:t>οι προνύμφες, που με τη σειρά τους εισέρχονται στο </a:t>
            </a:r>
            <a:r>
              <a:rPr lang="el-GR" sz="2000" dirty="0" smtClean="0">
                <a:solidFill>
                  <a:prstClr val="black"/>
                </a:solidFill>
              </a:rPr>
              <a:t>βλεννογόνο του </a:t>
            </a:r>
            <a:r>
              <a:rPr lang="el-GR" sz="2000" dirty="0">
                <a:solidFill>
                  <a:prstClr val="black"/>
                </a:solidFill>
              </a:rPr>
              <a:t>εντέρου και από εκεί περνούν μέσα στον αυλό, μέχρι να εξελιχθούν </a:t>
            </a:r>
            <a:r>
              <a:rPr lang="el-GR" sz="2000" dirty="0" smtClean="0">
                <a:solidFill>
                  <a:prstClr val="black"/>
                </a:solidFill>
              </a:rPr>
              <a:t>σε ώριμα </a:t>
            </a:r>
            <a:r>
              <a:rPr lang="el-GR" sz="2000" dirty="0">
                <a:solidFill>
                  <a:prstClr val="black"/>
                </a:solidFill>
              </a:rPr>
              <a:t>παράσιτα.. Εκεί γεννούν τα αυγά που με τα περιττώματα των </a:t>
            </a:r>
            <a:r>
              <a:rPr lang="el-GR" sz="2000" dirty="0" smtClean="0">
                <a:solidFill>
                  <a:prstClr val="black"/>
                </a:solidFill>
              </a:rPr>
              <a:t>πτηνών αποπίπτουν </a:t>
            </a:r>
            <a:r>
              <a:rPr lang="el-GR" sz="2000" dirty="0">
                <a:solidFill>
                  <a:prstClr val="black"/>
                </a:solidFill>
              </a:rPr>
              <a:t>στο έδαφος. Σε 10 ημέρες περίπου τα αυγά μετατρέπονται </a:t>
            </a:r>
            <a:r>
              <a:rPr lang="el-GR" sz="2000" dirty="0" smtClean="0">
                <a:solidFill>
                  <a:prstClr val="black"/>
                </a:solidFill>
              </a:rPr>
              <a:t>σε </a:t>
            </a:r>
            <a:r>
              <a:rPr lang="el-GR" sz="2000" dirty="0" err="1" smtClean="0">
                <a:solidFill>
                  <a:prstClr val="black"/>
                </a:solidFill>
              </a:rPr>
              <a:t>εμβρυοφόρα</a:t>
            </a:r>
            <a:r>
              <a:rPr lang="el-GR" sz="2000" dirty="0">
                <a:solidFill>
                  <a:prstClr val="black"/>
                </a:solidFill>
              </a:rPr>
              <a:t>. Η εμφάνιση της νόσου είναι συχνή στις </a:t>
            </a:r>
            <a:r>
              <a:rPr lang="el-GR" sz="2000" dirty="0" err="1">
                <a:solidFill>
                  <a:prstClr val="black"/>
                </a:solidFill>
              </a:rPr>
              <a:t>ωοτόκες</a:t>
            </a:r>
            <a:r>
              <a:rPr lang="el-GR" sz="2000" dirty="0">
                <a:solidFill>
                  <a:prstClr val="black"/>
                </a:solidFill>
              </a:rPr>
              <a:t> όρνιθες </a:t>
            </a:r>
            <a:r>
              <a:rPr lang="el-GR" sz="2000" dirty="0" smtClean="0">
                <a:solidFill>
                  <a:prstClr val="black"/>
                </a:solidFill>
              </a:rPr>
              <a:t>και αποτελεί </a:t>
            </a:r>
            <a:r>
              <a:rPr lang="el-GR" sz="2000" dirty="0">
                <a:solidFill>
                  <a:prstClr val="black"/>
                </a:solidFill>
              </a:rPr>
              <a:t>πρόβλημα της συστηματικής πτηνοτροφίας.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ΑΣΚΑΡΙΔΙΩΣΗ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ascariasis)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</a:p>
          <a:p>
            <a:r>
              <a:rPr lang="el-GR" sz="2000" dirty="0" smtClean="0"/>
              <a:t>Κατά </a:t>
            </a:r>
            <a:r>
              <a:rPr lang="el-GR" sz="2000" dirty="0"/>
              <a:t>την διάνοιξη του εντέρου του </a:t>
            </a:r>
            <a:r>
              <a:rPr lang="el-GR" sz="2000" dirty="0" smtClean="0"/>
              <a:t>πτηνού παρατηρούμε </a:t>
            </a:r>
            <a:r>
              <a:rPr lang="el-GR" sz="2000" dirty="0"/>
              <a:t>μεγάλο αριθμό παρασίτων που συχνά φράσσουν τον αυλό του.</a:t>
            </a:r>
          </a:p>
          <a:p>
            <a:r>
              <a:rPr lang="el-GR" sz="2000" dirty="0"/>
              <a:t>Ο βλεννογόνος του εντέρου είναι καταρροϊκός και πλήρης </a:t>
            </a:r>
            <a:r>
              <a:rPr lang="el-GR" sz="2000" dirty="0" smtClean="0"/>
              <a:t>αιμορραγικών εστιών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αδυναμία των πτηνών και η πτώση των αποδόσεων είναι εμφανής.</a:t>
            </a:r>
          </a:p>
          <a:p>
            <a:r>
              <a:rPr lang="el-GR" sz="2000" dirty="0"/>
              <a:t>Σήμερα με τα κατάλληλα αντιπαρασιτικά φάρμακα η νόσος </a:t>
            </a:r>
            <a:r>
              <a:rPr lang="el-GR" sz="2000" dirty="0" smtClean="0"/>
              <a:t>ελέγχεται αποτελεσματικά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61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ΑΣΚΑΡΙΔΙΩΣΗ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ascariasis)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20587" t="17023" r="22346" b="6210"/>
          <a:stretch/>
        </p:blipFill>
        <p:spPr bwMode="auto">
          <a:xfrm>
            <a:off x="1403648" y="1333500"/>
            <a:ext cx="6336703" cy="418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475656" y="5161756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342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l-GR" b="1" dirty="0"/>
              <a:t>ΛΟΙΜΩΔΗ ΝΟΣΗΜΑΤΑ ΤΩΝ ΠΤΗΝΩΝ ΠΟΥ ΟΦΕΙΛΟΝΤΑΙ ΣΤΑ ΠΡΩΤΟΖΩΑ ΚΑΙ ΣΕ ΕΛΜΙΝΘΕΣ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0722" y="1177115"/>
            <a:ext cx="8229600" cy="4119844"/>
          </a:xfrm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 smtClean="0"/>
              <a:t>ΛΟΙΜΩΔΗ ΝΟΣΗΜΑΤΑ ΠΟΥ ΟΦΕΙΛΟΝΤΑΙ ΣΤΑ ΠΡΩΤΟΖΩΑ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ΚΟΚΚΙΔΙΩΣΕΙΣ</a:t>
            </a:r>
            <a:br>
              <a:rPr lang="el-GR" sz="2800" dirty="0" smtClean="0"/>
            </a:br>
            <a:r>
              <a:rPr lang="el-GR" sz="2800" dirty="0" smtClean="0"/>
              <a:t>(</a:t>
            </a:r>
            <a:r>
              <a:rPr lang="en-US" sz="2800" dirty="0" err="1"/>
              <a:t>Coccidioses</a:t>
            </a:r>
            <a:r>
              <a:rPr lang="en-US" sz="2800" dirty="0"/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616" y="1561356"/>
            <a:ext cx="8371184" cy="3616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Τα </a:t>
            </a:r>
            <a:r>
              <a:rPr lang="el-GR" sz="2000" dirty="0" err="1"/>
              <a:t>κοκκίδια</a:t>
            </a:r>
            <a:r>
              <a:rPr lang="el-GR" sz="2000" dirty="0"/>
              <a:t> είναι ομάδα παρασιτικών πρωτόζωων </a:t>
            </a:r>
            <a:r>
              <a:rPr lang="el-GR" sz="2000" dirty="0" smtClean="0"/>
              <a:t>υποχρεωτικά ενδοκυτταρικών </a:t>
            </a:r>
            <a:r>
              <a:rPr lang="el-GR" sz="2000" dirty="0"/>
              <a:t>που παρασιτούν όλα τα παραγωγικά ζώα. </a:t>
            </a:r>
            <a:r>
              <a:rPr lang="el-GR" sz="2000" dirty="0" err="1" smtClean="0"/>
              <a:t>Φυλογεννητικά</a:t>
            </a:r>
            <a:r>
              <a:rPr lang="el-GR" sz="2000" dirty="0" smtClean="0"/>
              <a:t> συνδέονται </a:t>
            </a:r>
            <a:r>
              <a:rPr lang="el-GR" sz="2000" dirty="0"/>
              <a:t>με το πρωτόζωο της ελονοσίας. Τα </a:t>
            </a:r>
            <a:r>
              <a:rPr lang="el-GR" sz="2000" dirty="0" err="1"/>
              <a:t>κοκκίδια</a:t>
            </a:r>
            <a:r>
              <a:rPr lang="el-GR" sz="2000" dirty="0"/>
              <a:t> που μολύνουν </a:t>
            </a:r>
            <a:r>
              <a:rPr lang="el-GR" sz="2000" dirty="0" smtClean="0"/>
              <a:t>τα παραγωγικά </a:t>
            </a:r>
            <a:r>
              <a:rPr lang="el-GR" sz="2000" dirty="0"/>
              <a:t>ζώα ανήκουν στο γένος </a:t>
            </a:r>
            <a:r>
              <a:rPr lang="el-GR" sz="2000" dirty="0" err="1"/>
              <a:t>Eimeria</a:t>
            </a:r>
            <a:r>
              <a:rPr lang="el-GR" sz="2000" dirty="0"/>
              <a:t>. Χαρακτηριστικά του </a:t>
            </a:r>
            <a:r>
              <a:rPr lang="el-GR" sz="2000" dirty="0" smtClean="0"/>
              <a:t>γένους είναι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r>
              <a:rPr lang="el-GR" sz="2000" b="1" dirty="0"/>
              <a:t>1)</a:t>
            </a:r>
            <a:r>
              <a:rPr lang="el-GR" sz="2000" dirty="0"/>
              <a:t> </a:t>
            </a:r>
            <a:r>
              <a:rPr lang="el-GR" sz="2000" dirty="0" err="1"/>
              <a:t>Ωοκύστεις</a:t>
            </a:r>
            <a:r>
              <a:rPr lang="el-GR" sz="2000" dirty="0"/>
              <a:t> με τέσσερις </a:t>
            </a:r>
            <a:r>
              <a:rPr lang="el-GR" sz="2000" dirty="0" err="1"/>
              <a:t>σποροκύστεις</a:t>
            </a:r>
            <a:r>
              <a:rPr lang="el-GR" sz="2000" dirty="0"/>
              <a:t>, η κάθε μια με </a:t>
            </a:r>
            <a:r>
              <a:rPr lang="el-GR" sz="2000" dirty="0" smtClean="0"/>
              <a:t>δυο </a:t>
            </a:r>
            <a:r>
              <a:rPr lang="el-GR" sz="2000" dirty="0" err="1" smtClean="0"/>
              <a:t>σποροζωίδια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2)</a:t>
            </a:r>
            <a:r>
              <a:rPr lang="el-GR" sz="2000" dirty="0"/>
              <a:t> Βιολογικός κύκλος με έναν ξενιστή και </a:t>
            </a:r>
            <a:r>
              <a:rPr lang="el-GR" sz="2000" dirty="0" err="1"/>
              <a:t>μερογονία</a:t>
            </a:r>
            <a:r>
              <a:rPr lang="el-GR" sz="2000" dirty="0"/>
              <a:t> εντός </a:t>
            </a:r>
            <a:r>
              <a:rPr lang="el-GR" sz="2000" dirty="0" smtClean="0"/>
              <a:t>του ξενιστή</a:t>
            </a:r>
            <a:r>
              <a:rPr lang="el-GR" sz="2000" dirty="0"/>
              <a:t>, ενώ σπορογονία εκτός του ξενιστή.</a:t>
            </a:r>
          </a:p>
          <a:p>
            <a:pPr marL="0" indent="0">
              <a:buNone/>
            </a:pPr>
            <a:r>
              <a:rPr lang="el-GR" sz="2000" b="1" dirty="0"/>
              <a:t>3)</a:t>
            </a:r>
            <a:r>
              <a:rPr lang="el-GR" sz="2000" dirty="0"/>
              <a:t> Η ανάπτυξη στον μολυσμένο ξενιστή προσδίδει </a:t>
            </a:r>
            <a:r>
              <a:rPr lang="el-GR" sz="2000" dirty="0" smtClean="0"/>
              <a:t>προστατευτική ανοσία </a:t>
            </a:r>
            <a:r>
              <a:rPr lang="el-GR" sz="2000" dirty="0"/>
              <a:t>ειδική του είδους του παρασίτου.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21396"/>
            <a:ext cx="8229600" cy="2948946"/>
          </a:xfrm>
        </p:spPr>
        <p:txBody>
          <a:bodyPr>
            <a:noAutofit/>
          </a:bodyPr>
          <a:lstStyle/>
          <a:p>
            <a:r>
              <a:rPr lang="el-GR" sz="2000" dirty="0"/>
              <a:t>Έχει διαπιστωθεί πως εννέα κυρίως είδη </a:t>
            </a:r>
            <a:r>
              <a:rPr lang="el-GR" sz="2000" dirty="0" err="1"/>
              <a:t>κοκκιδίων</a:t>
            </a:r>
            <a:r>
              <a:rPr lang="el-GR" sz="2000" dirty="0"/>
              <a:t> του γένους </a:t>
            </a:r>
            <a:r>
              <a:rPr lang="el-GR" sz="2000" dirty="0" err="1" smtClean="0"/>
              <a:t>Eimeria</a:t>
            </a:r>
            <a:r>
              <a:rPr lang="el-GR" sz="2000" dirty="0" smtClean="0"/>
              <a:t> είναι </a:t>
            </a:r>
            <a:r>
              <a:rPr lang="el-GR" sz="2000" dirty="0"/>
              <a:t>υπεύθυνα για την </a:t>
            </a:r>
            <a:r>
              <a:rPr lang="el-GR" sz="2000" dirty="0" err="1"/>
              <a:t>κοκκιδίωση</a:t>
            </a:r>
            <a:r>
              <a:rPr lang="el-GR" sz="2000" dirty="0"/>
              <a:t> των ορνιθοειδών. Τα είδη αυτά είναι: </a:t>
            </a:r>
            <a:r>
              <a:rPr lang="el-GR" sz="2000" dirty="0" smtClean="0"/>
              <a:t>E. </a:t>
            </a:r>
            <a:r>
              <a:rPr lang="el-GR" sz="2000" dirty="0" err="1" smtClean="0"/>
              <a:t>acervulina</a:t>
            </a:r>
            <a:r>
              <a:rPr lang="el-GR" sz="2000" dirty="0"/>
              <a:t>, E. </a:t>
            </a:r>
            <a:r>
              <a:rPr lang="el-GR" sz="2000" dirty="0" err="1"/>
              <a:t>necatrix</a:t>
            </a:r>
            <a:r>
              <a:rPr lang="el-GR" sz="2000" dirty="0"/>
              <a:t>, E. </a:t>
            </a:r>
            <a:r>
              <a:rPr lang="el-GR" sz="2000" dirty="0" err="1"/>
              <a:t>tenella</a:t>
            </a:r>
            <a:r>
              <a:rPr lang="el-GR" sz="2000" dirty="0"/>
              <a:t>, E. </a:t>
            </a:r>
            <a:r>
              <a:rPr lang="el-GR" sz="2000" dirty="0" err="1"/>
              <a:t>maxima</a:t>
            </a:r>
            <a:r>
              <a:rPr lang="el-GR" sz="2000" dirty="0"/>
              <a:t>, E. </a:t>
            </a:r>
            <a:r>
              <a:rPr lang="el-GR" sz="2000" dirty="0" err="1"/>
              <a:t>brunetti</a:t>
            </a:r>
            <a:r>
              <a:rPr lang="el-GR" sz="2000" dirty="0"/>
              <a:t>, E. </a:t>
            </a:r>
            <a:r>
              <a:rPr lang="el-GR" sz="2000" dirty="0" err="1"/>
              <a:t>praecox</a:t>
            </a:r>
            <a:r>
              <a:rPr lang="el-GR" sz="2000" dirty="0"/>
              <a:t>, </a:t>
            </a:r>
            <a:r>
              <a:rPr lang="el-GR" sz="2000" dirty="0" smtClean="0"/>
              <a:t>E. </a:t>
            </a:r>
            <a:r>
              <a:rPr lang="el-GR" sz="2000" dirty="0" err="1" smtClean="0"/>
              <a:t>mivati</a:t>
            </a:r>
            <a:r>
              <a:rPr lang="el-GR" sz="2000" dirty="0"/>
              <a:t>, E. </a:t>
            </a:r>
            <a:r>
              <a:rPr lang="el-GR" sz="2000" dirty="0" err="1"/>
              <a:t>mitis</a:t>
            </a:r>
            <a:r>
              <a:rPr lang="el-GR" sz="2000" dirty="0"/>
              <a:t> και E. </a:t>
            </a:r>
            <a:r>
              <a:rPr lang="el-GR" sz="2000" dirty="0" err="1"/>
              <a:t>hagani</a:t>
            </a:r>
            <a:r>
              <a:rPr lang="el-GR" sz="2000" dirty="0"/>
              <a:t>. Τα τρία πρώτα είναι πλέον παθογόνα </a:t>
            </a:r>
            <a:r>
              <a:rPr lang="el-GR" sz="2000" dirty="0" smtClean="0"/>
              <a:t>και επομένως </a:t>
            </a:r>
            <a:r>
              <a:rPr lang="el-GR" sz="2000" dirty="0"/>
              <a:t>μεγαλύτερης οικονομικής σημασίας.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Παθογένεια</a:t>
            </a:r>
          </a:p>
          <a:p>
            <a:r>
              <a:rPr lang="el-GR" sz="2000" dirty="0"/>
              <a:t>Τα πτηνά μολύνονται με τη κατάποση </a:t>
            </a:r>
            <a:r>
              <a:rPr lang="el-GR" sz="2000" b="1" dirty="0" err="1"/>
              <a:t>σποροφόρων</a:t>
            </a:r>
            <a:r>
              <a:rPr lang="el-GR" sz="2000" b="1" dirty="0"/>
              <a:t> </a:t>
            </a:r>
            <a:r>
              <a:rPr lang="el-GR" sz="2000" b="1" dirty="0" err="1"/>
              <a:t>ωοκύστεων</a:t>
            </a:r>
            <a:r>
              <a:rPr lang="el-GR" sz="2000" b="1" dirty="0"/>
              <a:t> </a:t>
            </a:r>
            <a:r>
              <a:rPr lang="el-GR" sz="2000" dirty="0"/>
              <a:t>με </a:t>
            </a:r>
            <a:r>
              <a:rPr lang="el-GR" sz="2000" dirty="0" smtClean="0"/>
              <a:t>τη τροφή</a:t>
            </a:r>
            <a:r>
              <a:rPr lang="el-GR" sz="2000" dirty="0"/>
              <a:t>, το νερό, τη στρωμνή ή το έδαφος. Η ώριμη </a:t>
            </a:r>
            <a:r>
              <a:rPr lang="el-GR" sz="2000" dirty="0" err="1"/>
              <a:t>σποροφόρος</a:t>
            </a:r>
            <a:r>
              <a:rPr lang="el-GR" sz="2000" dirty="0"/>
              <a:t> </a:t>
            </a:r>
            <a:r>
              <a:rPr lang="el-GR" sz="2000" dirty="0" err="1" smtClean="0"/>
              <a:t>ωοκύστη</a:t>
            </a:r>
            <a:r>
              <a:rPr lang="el-GR" sz="2000" dirty="0" smtClean="0"/>
              <a:t> φτάνει </a:t>
            </a:r>
            <a:r>
              <a:rPr lang="el-GR" sz="2000" dirty="0"/>
              <a:t>στο μυώδη στόμαχο και με την επίδραση του </a:t>
            </a:r>
            <a:r>
              <a:rPr lang="el-GR" sz="2000" dirty="0" err="1"/>
              <a:t>ταυροχολικού</a:t>
            </a:r>
            <a:r>
              <a:rPr lang="el-GR" sz="2000" dirty="0"/>
              <a:t> οξέος </a:t>
            </a:r>
            <a:r>
              <a:rPr lang="el-GR" sz="2000" dirty="0" smtClean="0"/>
              <a:t>από τη </a:t>
            </a:r>
            <a:r>
              <a:rPr lang="el-GR" sz="2000" dirty="0"/>
              <a:t>χολή και των πεπτικών ενζύμων του παγκρέατος θρυψίνη, </a:t>
            </a:r>
            <a:r>
              <a:rPr lang="el-GR" sz="2000" dirty="0" err="1" smtClean="0"/>
              <a:t>χυμοθρυψίνη</a:t>
            </a:r>
            <a:r>
              <a:rPr lang="el-GR" sz="2000" dirty="0" smtClean="0"/>
              <a:t> διαρρηγνύεται </a:t>
            </a:r>
            <a:r>
              <a:rPr lang="el-GR" sz="2000" dirty="0"/>
              <a:t>και απελευθερώνονται τέσσερις </a:t>
            </a:r>
            <a:r>
              <a:rPr lang="el-GR" sz="2000" dirty="0" err="1"/>
              <a:t>σποροκύστεις</a:t>
            </a:r>
            <a:r>
              <a:rPr lang="el-GR" sz="2000" dirty="0"/>
              <a:t> και από </a:t>
            </a:r>
            <a:r>
              <a:rPr lang="el-GR" sz="2000" dirty="0" smtClean="0"/>
              <a:t>την κάθε </a:t>
            </a:r>
            <a:r>
              <a:rPr lang="el-GR" sz="2000" dirty="0"/>
              <a:t>μια δύο </a:t>
            </a:r>
            <a:r>
              <a:rPr lang="el-GR" sz="2000" b="1" dirty="0" err="1"/>
              <a:t>σποριζωίδια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b="1" dirty="0" smtClean="0"/>
              <a:t>Το </a:t>
            </a:r>
            <a:r>
              <a:rPr lang="el-GR" sz="2000" b="1" dirty="0" err="1"/>
              <a:t>σποροζωίδιο</a:t>
            </a:r>
            <a:r>
              <a:rPr lang="el-GR" sz="2000" b="1" dirty="0"/>
              <a:t> </a:t>
            </a:r>
            <a:r>
              <a:rPr lang="el-GR" sz="2000" dirty="0"/>
              <a:t>διεισδύει </a:t>
            </a:r>
            <a:r>
              <a:rPr lang="el-GR" sz="2000" dirty="0" smtClean="0"/>
              <a:t>στα επιθηλιακά </a:t>
            </a:r>
            <a:r>
              <a:rPr lang="el-GR" sz="2000" dirty="0"/>
              <a:t>κύτταρα των επιφανειακών λαχνών του εντέρου, ίσως και </a:t>
            </a:r>
            <a:r>
              <a:rPr lang="el-GR" sz="2000" dirty="0" smtClean="0"/>
              <a:t>από μεταφορά </a:t>
            </a:r>
            <a:r>
              <a:rPr lang="el-GR" sz="2000" dirty="0"/>
              <a:t>τους μέσω των </a:t>
            </a:r>
            <a:r>
              <a:rPr lang="el-GR" sz="2000" dirty="0" err="1"/>
              <a:t>ενδοεπιθηλιακών</a:t>
            </a:r>
            <a:r>
              <a:rPr lang="el-GR" sz="2000" dirty="0"/>
              <a:t> λευκοκυττάρων </a:t>
            </a:r>
            <a:r>
              <a:rPr lang="el-GR" sz="2000" dirty="0" smtClean="0"/>
              <a:t>που αναπτύσσονται </a:t>
            </a:r>
            <a:r>
              <a:rPr lang="el-GR" sz="2000" dirty="0"/>
              <a:t>στα κύτταρα των κρυπτών του </a:t>
            </a:r>
            <a:r>
              <a:rPr lang="el-GR" sz="2000" dirty="0" err="1"/>
              <a:t>Leiberkuhn</a:t>
            </a:r>
            <a:r>
              <a:rPr lang="el-GR" sz="2000" dirty="0"/>
              <a:t> </a:t>
            </a:r>
            <a:r>
              <a:rPr lang="el-GR" sz="2000" dirty="0" smtClean="0"/>
              <a:t>και μετασχηματίζεται σε </a:t>
            </a:r>
            <a:r>
              <a:rPr lang="el-GR" sz="2000" b="1" dirty="0" err="1" smtClean="0">
                <a:solidFill>
                  <a:prstClr val="black"/>
                </a:solidFill>
              </a:rPr>
              <a:t>τροφοζωίδιο</a:t>
            </a:r>
            <a:r>
              <a:rPr lang="el-GR" sz="2000" b="1" dirty="0" smtClean="0">
                <a:solidFill>
                  <a:prstClr val="black"/>
                </a:solidFill>
              </a:rPr>
              <a:t>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30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ΚΟΚΚΙΔΙΩΣΕΙΣ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Coccidioses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Το </a:t>
            </a:r>
            <a:r>
              <a:rPr lang="el-GR" sz="2000" dirty="0" err="1">
                <a:solidFill>
                  <a:prstClr val="black"/>
                </a:solidFill>
              </a:rPr>
              <a:t>τροφοζωίδιο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με </a:t>
            </a:r>
            <a:r>
              <a:rPr lang="el-GR" sz="2000" dirty="0">
                <a:solidFill>
                  <a:prstClr val="black"/>
                </a:solidFill>
              </a:rPr>
              <a:t>πολλαπλή διαίρεση </a:t>
            </a:r>
            <a:r>
              <a:rPr lang="el-GR" sz="2000" dirty="0" smtClean="0">
                <a:solidFill>
                  <a:prstClr val="black"/>
                </a:solidFill>
              </a:rPr>
              <a:t>του πυρήνα </a:t>
            </a:r>
            <a:r>
              <a:rPr lang="el-GR" sz="2000" dirty="0">
                <a:solidFill>
                  <a:prstClr val="black"/>
                </a:solidFill>
              </a:rPr>
              <a:t>του (1ος αγενής πολλαπλασιασμός, γνωστός ως </a:t>
            </a:r>
            <a:r>
              <a:rPr lang="el-GR" sz="2000" dirty="0" err="1" smtClean="0">
                <a:solidFill>
                  <a:prstClr val="black"/>
                </a:solidFill>
              </a:rPr>
              <a:t>σχιζογονία</a:t>
            </a:r>
            <a:r>
              <a:rPr lang="el-GR" sz="2000" dirty="0" smtClean="0">
                <a:solidFill>
                  <a:prstClr val="black"/>
                </a:solidFill>
              </a:rPr>
              <a:t>) μετατρέπεται </a:t>
            </a:r>
            <a:r>
              <a:rPr lang="el-GR" sz="2000" dirty="0">
                <a:solidFill>
                  <a:prstClr val="black"/>
                </a:solidFill>
              </a:rPr>
              <a:t>σε σχιστό που σπάζει και προέρχονται τα </a:t>
            </a:r>
            <a:r>
              <a:rPr lang="el-GR" sz="2000" dirty="0" err="1">
                <a:solidFill>
                  <a:prstClr val="black"/>
                </a:solidFill>
              </a:rPr>
              <a:t>μεροζωίδια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της πρώτης γενεάς.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Το </a:t>
            </a:r>
            <a:r>
              <a:rPr lang="el-GR" sz="2000" dirty="0">
                <a:solidFill>
                  <a:prstClr val="black"/>
                </a:solidFill>
              </a:rPr>
              <a:t>καθένα από τα </a:t>
            </a:r>
            <a:r>
              <a:rPr lang="el-GR" sz="2000" dirty="0" err="1">
                <a:solidFill>
                  <a:prstClr val="black"/>
                </a:solidFill>
              </a:rPr>
              <a:t>μεροζωίδια</a:t>
            </a:r>
            <a:r>
              <a:rPr lang="el-GR" sz="2000" dirty="0">
                <a:solidFill>
                  <a:prstClr val="black"/>
                </a:solidFill>
              </a:rPr>
              <a:t> εισέρχεται εκ νέου σε </a:t>
            </a:r>
            <a:r>
              <a:rPr lang="el-GR" sz="2000" dirty="0" smtClean="0">
                <a:solidFill>
                  <a:prstClr val="black"/>
                </a:solidFill>
              </a:rPr>
              <a:t>υγιές επιθηλιακό </a:t>
            </a:r>
            <a:r>
              <a:rPr lang="el-GR" sz="2000" dirty="0">
                <a:solidFill>
                  <a:prstClr val="black"/>
                </a:solidFill>
              </a:rPr>
              <a:t>κύτταρο και είναι δεύτερος αγενής </a:t>
            </a:r>
            <a:r>
              <a:rPr lang="el-GR" sz="2000" dirty="0" smtClean="0">
                <a:solidFill>
                  <a:prstClr val="black"/>
                </a:solidFill>
              </a:rPr>
              <a:t>πολλαπλασιασμός πραγματοποιείται </a:t>
            </a:r>
            <a:r>
              <a:rPr lang="el-GR" sz="2000" dirty="0">
                <a:solidFill>
                  <a:prstClr val="black"/>
                </a:solidFill>
              </a:rPr>
              <a:t>για να προέλθουν τα </a:t>
            </a:r>
            <a:r>
              <a:rPr lang="el-GR" sz="2000" dirty="0" err="1">
                <a:solidFill>
                  <a:prstClr val="black"/>
                </a:solidFill>
              </a:rPr>
              <a:t>μεροζωίδια</a:t>
            </a:r>
            <a:r>
              <a:rPr lang="el-GR" sz="2000" dirty="0">
                <a:solidFill>
                  <a:prstClr val="black"/>
                </a:solidFill>
              </a:rPr>
              <a:t> της δεύτερης γενεάς. </a:t>
            </a:r>
            <a:r>
              <a:rPr lang="el-GR" sz="2000" dirty="0" smtClean="0">
                <a:solidFill>
                  <a:prstClr val="black"/>
                </a:solidFill>
              </a:rPr>
              <a:t>Τα </a:t>
            </a:r>
            <a:r>
              <a:rPr lang="el-GR" sz="2000" dirty="0" err="1" smtClean="0">
                <a:solidFill>
                  <a:prstClr val="black"/>
                </a:solidFill>
              </a:rPr>
              <a:t>μεροζωίδια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αυτά αφού εισέλθουν και πάλι σε υγιή επιθηλιακά </a:t>
            </a:r>
            <a:r>
              <a:rPr lang="el-GR" sz="2000" dirty="0" smtClean="0">
                <a:solidFill>
                  <a:prstClr val="black"/>
                </a:solidFill>
              </a:rPr>
              <a:t>κύτταρα, αναπτύσσονται </a:t>
            </a:r>
            <a:r>
              <a:rPr lang="el-GR" sz="2000" dirty="0">
                <a:solidFill>
                  <a:prstClr val="black"/>
                </a:solidFill>
              </a:rPr>
              <a:t>σε αρσενικά και θηλυκά γαμετοκύτταρα που στη </a:t>
            </a:r>
            <a:r>
              <a:rPr lang="el-GR" sz="2000" dirty="0" smtClean="0">
                <a:solidFill>
                  <a:prstClr val="black"/>
                </a:solidFill>
              </a:rPr>
              <a:t>συνέχεια διαφοροποιούνται </a:t>
            </a:r>
            <a:r>
              <a:rPr lang="el-GR" sz="2000" dirty="0">
                <a:solidFill>
                  <a:prstClr val="black"/>
                </a:solidFill>
              </a:rPr>
              <a:t>σε </a:t>
            </a:r>
            <a:r>
              <a:rPr lang="el-GR" sz="2000" dirty="0" err="1">
                <a:solidFill>
                  <a:prstClr val="black"/>
                </a:solidFill>
              </a:rPr>
              <a:t>μικρογαμέτες</a:t>
            </a:r>
            <a:r>
              <a:rPr lang="el-GR" sz="2000" dirty="0">
                <a:solidFill>
                  <a:prstClr val="black"/>
                </a:solidFill>
              </a:rPr>
              <a:t> και </a:t>
            </a:r>
            <a:r>
              <a:rPr lang="el-GR" sz="2000" dirty="0" err="1">
                <a:solidFill>
                  <a:prstClr val="black"/>
                </a:solidFill>
              </a:rPr>
              <a:t>μακρογαμέτες</a:t>
            </a:r>
            <a:r>
              <a:rPr lang="el-GR" sz="2000" dirty="0">
                <a:solidFill>
                  <a:prstClr val="black"/>
                </a:solidFill>
              </a:rPr>
              <a:t>. </a:t>
            </a:r>
            <a:endParaRPr lang="el-GR" sz="2000" dirty="0" smtClean="0">
              <a:solidFill>
                <a:prstClr val="black"/>
              </a:solidFill>
            </a:endParaRP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289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4607</TotalTime>
  <Words>1643</Words>
  <Application>Microsoft Office PowerPoint</Application>
  <PresentationFormat>Προβολή στην οθόνη (16:10)</PresentationFormat>
  <Paragraphs>148</Paragraphs>
  <Slides>28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Arial</vt:lpstr>
      <vt:lpstr>Calibri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Παρουσίαση του PowerPoint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ΚΟΚΚΙΔΙΩΣΕΙΣ (Coccidioses)</vt:lpstr>
      <vt:lpstr>Παρουσίαση του PowerPoint</vt:lpstr>
      <vt:lpstr>ΑΣΚΑΡΙΔΙΩΣΗ (ascariasis)</vt:lpstr>
      <vt:lpstr>ΑΣΚΑΡΙΔΙΩΣΗ (ascariasis)</vt:lpstr>
      <vt:lpstr>ΑΣΚΑΡΙΔΙΩΣΗ (ascariasis)</vt:lpstr>
      <vt:lpstr>ΑΣΚΑΡΙΔΙΩΣΗ (ascariasis)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411</cp:revision>
  <dcterms:created xsi:type="dcterms:W3CDTF">2012-09-06T09:03:05Z</dcterms:created>
  <dcterms:modified xsi:type="dcterms:W3CDTF">2015-11-25T11:05:56Z</dcterms:modified>
</cp:coreProperties>
</file>