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89" r:id="rId3"/>
    <p:sldId id="257" r:id="rId4"/>
    <p:sldId id="259" r:id="rId5"/>
    <p:sldId id="359" r:id="rId6"/>
    <p:sldId id="296" r:id="rId7"/>
    <p:sldId id="297" r:id="rId8"/>
    <p:sldId id="361" r:id="rId9"/>
    <p:sldId id="362" r:id="rId10"/>
    <p:sldId id="363" r:id="rId11"/>
    <p:sldId id="364" r:id="rId12"/>
    <p:sldId id="365" r:id="rId13"/>
    <p:sldId id="366" r:id="rId14"/>
    <p:sldId id="367" r:id="rId15"/>
    <p:sldId id="368" r:id="rId16"/>
    <p:sldId id="369" r:id="rId17"/>
    <p:sldId id="370" r:id="rId18"/>
    <p:sldId id="371" r:id="rId19"/>
    <p:sldId id="360" r:id="rId20"/>
    <p:sldId id="298" r:id="rId21"/>
    <p:sldId id="299" r:id="rId22"/>
    <p:sldId id="372" r:id="rId23"/>
    <p:sldId id="373" r:id="rId24"/>
    <p:sldId id="295" r:id="rId25"/>
    <p:sldId id="291" r:id="rId26"/>
    <p:sldId id="292" r:id="rId27"/>
    <p:sldId id="293" r:id="rId28"/>
    <p:sldId id="280" r:id="rId29"/>
  </p:sldIdLst>
  <p:sldSz cx="9144000" cy="5715000" type="screen16x10"/>
  <p:notesSz cx="6858000" cy="9144000"/>
  <p:custDataLst>
    <p:tags r:id="rId3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9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>
            <a:lvl1pPr>
              <a:defRPr baseline="0"/>
            </a:lvl1pPr>
          </a:lstStyle>
          <a:p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l-GR" dirty="0"/>
          </a:p>
        </p:txBody>
      </p:sp>
      <p:sp>
        <p:nvSpPr>
          <p:cNvPr id="4" name="Ορθογώνιο 3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</a:t>
            </a:r>
            <a:r>
              <a:rPr lang="el-GR" sz="700" baseline="0" dirty="0" smtClean="0">
                <a:solidFill>
                  <a:schemeClr val="bg1"/>
                </a:solidFill>
              </a:rPr>
              <a:t>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6" name="Εικόνα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</a:t>
            </a:r>
            <a:r>
              <a:rPr lang="el-GR" sz="700" baseline="0" dirty="0" smtClean="0">
                <a:solidFill>
                  <a:schemeClr val="bg1"/>
                </a:solidFill>
              </a:rPr>
              <a:t>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ΤΕΙ ΗΠΕΙΡΟΥ </a:t>
            </a:r>
            <a:r>
              <a:rPr lang="el-GR" sz="7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75556" y="1654169"/>
            <a:ext cx="7772400" cy="1225021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Λοιμώδη Νοσήματα – Υγιεινή Αγροτικών Ζώων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9512" y="3076057"/>
            <a:ext cx="8964488" cy="1464947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17: </a:t>
            </a:r>
            <a:r>
              <a:rPr lang="el-GR" sz="2800" b="1" dirty="0" smtClean="0"/>
              <a:t>ΛΟΙΜΩΔΗ </a:t>
            </a:r>
            <a:r>
              <a:rPr lang="el-GR" sz="2800" b="1" dirty="0"/>
              <a:t>ΝΟΣΗΜΑΤΑ ΤΩΝ ΠΤΗΝΩΝ </a:t>
            </a:r>
            <a:r>
              <a:rPr lang="el-GR" sz="2800" b="1" dirty="0" smtClean="0"/>
              <a:t>ΠΟΥ ΟΦΕΙΛΟΝΤΑΙ ΣΤΑ ΠΡΩΤΟΖΩΑ ΚΑΙ ΣΕ ΕΛΜΙΝΘΕΣ</a:t>
            </a:r>
          </a:p>
          <a:p>
            <a:pPr algn="l"/>
            <a:r>
              <a:rPr lang="el-GR" sz="2800" dirty="0" smtClean="0"/>
              <a:t>Ιωάννης Σκούφος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pic>
        <p:nvPicPr>
          <p:cNvPr id="8" name="Εικόνα 7"/>
          <p:cNvPicPr>
            <a:picLocks noChangeAspect="1"/>
          </p:cNvPicPr>
          <p:nvPr/>
        </p:nvPicPr>
        <p:blipFill rotWithShape="1">
          <a:blip r:embed="rId5"/>
          <a:srcRect t="-11106" b="11106"/>
          <a:stretch/>
        </p:blipFill>
        <p:spPr>
          <a:xfrm>
            <a:off x="642158" y="193204"/>
            <a:ext cx="905506" cy="11453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63688" y="335245"/>
            <a:ext cx="3240360" cy="10201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>
              <a:lnSpc>
                <a:spcPts val="2600"/>
              </a:lnSpc>
            </a:pPr>
            <a:r>
              <a:rPr lang="el-GR" sz="2000" dirty="0" smtClean="0"/>
              <a:t>Ελληνική Δημοκρατία</a:t>
            </a:r>
          </a:p>
          <a:p>
            <a:pPr>
              <a:lnSpc>
                <a:spcPts val="2600"/>
              </a:lnSpc>
            </a:pPr>
            <a:r>
              <a:rPr lang="el-GR" sz="2000" dirty="0" smtClean="0"/>
              <a:t>Τεχνολογικό Εκπαιδευτικό Ίδρυμα Ηπείρου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ΚΟΚΚΙΔΙΩΣΕΙΣ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 err="1">
                <a:solidFill>
                  <a:prstClr val="black"/>
                </a:solidFill>
              </a:rPr>
              <a:t>Coccidioses</a:t>
            </a:r>
            <a:r>
              <a:rPr lang="en-US" sz="2800" dirty="0">
                <a:solidFill>
                  <a:prstClr val="black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33364"/>
            <a:ext cx="8229600" cy="3471772"/>
          </a:xfrm>
        </p:spPr>
        <p:txBody>
          <a:bodyPr>
            <a:noAutofit/>
          </a:bodyPr>
          <a:lstStyle/>
          <a:p>
            <a:pPr lvl="0"/>
            <a:r>
              <a:rPr lang="el-GR" sz="2000" dirty="0">
                <a:solidFill>
                  <a:prstClr val="black"/>
                </a:solidFill>
              </a:rPr>
              <a:t>Με τη σύζευξη των γαμετών σχηματίζεται το </a:t>
            </a:r>
            <a:r>
              <a:rPr lang="el-GR" sz="2000" dirty="0" err="1">
                <a:solidFill>
                  <a:prstClr val="black"/>
                </a:solidFill>
              </a:rPr>
              <a:t>ζυγωτό</a:t>
            </a:r>
            <a:r>
              <a:rPr lang="el-GR" sz="2000" dirty="0">
                <a:solidFill>
                  <a:prstClr val="black"/>
                </a:solidFill>
              </a:rPr>
              <a:t> που τελικά μετασχηματίζεται σε </a:t>
            </a:r>
            <a:r>
              <a:rPr lang="el-GR" sz="2000" dirty="0" err="1">
                <a:solidFill>
                  <a:prstClr val="black"/>
                </a:solidFill>
              </a:rPr>
              <a:t>ωοκύστη</a:t>
            </a:r>
            <a:r>
              <a:rPr lang="el-GR" sz="2000" dirty="0">
                <a:solidFill>
                  <a:prstClr val="black"/>
                </a:solidFill>
              </a:rPr>
              <a:t> η οποία μετά την καταστροφή των επιθηλιακών κυττάρων διατηρείται στον αυλό του εντέρου και με τα κόπρανα εξέρχεται στο εξωτερικό περιβάλλον για να κλείσει η πρώτη φάση του βιολογικού κύκλου που διαρκεί ανάλογα με το </a:t>
            </a:r>
            <a:r>
              <a:rPr lang="el-GR" sz="2000" dirty="0" smtClean="0">
                <a:solidFill>
                  <a:prstClr val="black"/>
                </a:solidFill>
              </a:rPr>
              <a:t>είδος από </a:t>
            </a:r>
            <a:r>
              <a:rPr lang="el-GR" sz="2000" dirty="0">
                <a:solidFill>
                  <a:prstClr val="black"/>
                </a:solidFill>
              </a:rPr>
              <a:t>τέσσερις έως έξι ημέρες.</a:t>
            </a:r>
          </a:p>
          <a:p>
            <a:pPr lvl="0"/>
            <a:r>
              <a:rPr lang="el-GR" sz="2000" dirty="0">
                <a:solidFill>
                  <a:prstClr val="black"/>
                </a:solidFill>
              </a:rPr>
              <a:t>Στη δεύτερη φάση του βιολογικού κύκλου η </a:t>
            </a:r>
            <a:r>
              <a:rPr lang="el-GR" sz="2000" dirty="0" err="1">
                <a:solidFill>
                  <a:prstClr val="black"/>
                </a:solidFill>
              </a:rPr>
              <a:t>ωοκύστη</a:t>
            </a:r>
            <a:r>
              <a:rPr lang="el-GR" sz="2000" dirty="0">
                <a:solidFill>
                  <a:prstClr val="black"/>
                </a:solidFill>
              </a:rPr>
              <a:t> εφόσον </a:t>
            </a:r>
            <a:r>
              <a:rPr lang="el-GR" sz="2000" dirty="0" smtClean="0">
                <a:solidFill>
                  <a:prstClr val="black"/>
                </a:solidFill>
              </a:rPr>
              <a:t>βρεθεί κάτω </a:t>
            </a:r>
            <a:r>
              <a:rPr lang="el-GR" sz="2000" dirty="0">
                <a:solidFill>
                  <a:prstClr val="black"/>
                </a:solidFill>
              </a:rPr>
              <a:t>από ευνοϊκές συνθήκες υγρασίας, θερμοκρασίας (8-37° C) και </a:t>
            </a:r>
            <a:r>
              <a:rPr lang="el-GR" sz="2000" dirty="0" smtClean="0">
                <a:solidFill>
                  <a:prstClr val="black"/>
                </a:solidFill>
              </a:rPr>
              <a:t>οξυγόνου εξελίσσεται </a:t>
            </a:r>
            <a:r>
              <a:rPr lang="el-GR" sz="2000" dirty="0">
                <a:solidFill>
                  <a:prstClr val="black"/>
                </a:solidFill>
              </a:rPr>
              <a:t>σε </a:t>
            </a:r>
            <a:r>
              <a:rPr lang="el-GR" sz="2000" dirty="0" err="1">
                <a:solidFill>
                  <a:prstClr val="black"/>
                </a:solidFill>
              </a:rPr>
              <a:t>σποροφόρο</a:t>
            </a:r>
            <a:r>
              <a:rPr lang="el-GR" sz="2000" dirty="0">
                <a:solidFill>
                  <a:prstClr val="black"/>
                </a:solidFill>
              </a:rPr>
              <a:t> </a:t>
            </a:r>
            <a:r>
              <a:rPr lang="el-GR" sz="2000" dirty="0" err="1">
                <a:solidFill>
                  <a:prstClr val="black"/>
                </a:solidFill>
              </a:rPr>
              <a:t>ωοκύστη</a:t>
            </a:r>
            <a:r>
              <a:rPr lang="el-GR" sz="2000" dirty="0">
                <a:solidFill>
                  <a:prstClr val="black"/>
                </a:solidFill>
              </a:rPr>
              <a:t> (σπορογονία). Η φάση αυτή διαρκεί </a:t>
            </a:r>
            <a:r>
              <a:rPr lang="el-GR" sz="2000" dirty="0" smtClean="0">
                <a:solidFill>
                  <a:prstClr val="black"/>
                </a:solidFill>
              </a:rPr>
              <a:t>1-2 ημέρες. </a:t>
            </a:r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53984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ΚΟΚΚΙΔΙΩΣΕΙΣ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 err="1">
                <a:solidFill>
                  <a:prstClr val="black"/>
                </a:solidFill>
              </a:rPr>
              <a:t>Coccidioses</a:t>
            </a:r>
            <a:r>
              <a:rPr lang="en-US" sz="2800" dirty="0">
                <a:solidFill>
                  <a:prstClr val="black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705372"/>
            <a:ext cx="7931224" cy="3399764"/>
          </a:xfrm>
        </p:spPr>
        <p:txBody>
          <a:bodyPr/>
          <a:lstStyle/>
          <a:p>
            <a:pPr lvl="0"/>
            <a:r>
              <a:rPr lang="el-GR" sz="2000" dirty="0">
                <a:solidFill>
                  <a:prstClr val="black"/>
                </a:solidFill>
              </a:rPr>
              <a:t>Οι </a:t>
            </a:r>
            <a:r>
              <a:rPr lang="el-GR" sz="2000" dirty="0" err="1">
                <a:solidFill>
                  <a:prstClr val="black"/>
                </a:solidFill>
              </a:rPr>
              <a:t>ωοκύστεις</a:t>
            </a:r>
            <a:r>
              <a:rPr lang="el-GR" sz="2000" dirty="0">
                <a:solidFill>
                  <a:prstClr val="black"/>
                </a:solidFill>
              </a:rPr>
              <a:t> όπως αναφέρθηκε είναι ανθεκτικές στους συνήθεις </a:t>
            </a:r>
            <a:r>
              <a:rPr lang="el-GR" sz="2000" dirty="0" err="1">
                <a:solidFill>
                  <a:prstClr val="black"/>
                </a:solidFill>
              </a:rPr>
              <a:t>αντιβακτηριακούς</a:t>
            </a:r>
            <a:r>
              <a:rPr lang="el-GR" sz="2000" dirty="0">
                <a:solidFill>
                  <a:prstClr val="black"/>
                </a:solidFill>
              </a:rPr>
              <a:t> χημικούς παράγοντες, επιζούν 365 ημέρες ή και περισσότερες σε υγρό έδαφος, είναι όμως ευαίσθητες σε θερμότητα, στη ξηρασία και τη σήψη. Η ψύξη στους -10° C αρχίζει να τις καταστρέφει, ενώ η θέρμανση τους για 10’ στους 55° C τις καταστρέφει.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28237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ΚΟΚΚΙΔΙΩΣΕΙΣ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 err="1">
                <a:solidFill>
                  <a:prstClr val="black"/>
                </a:solidFill>
              </a:rPr>
              <a:t>Coccidioses</a:t>
            </a:r>
            <a:r>
              <a:rPr lang="en-US" sz="2800" dirty="0">
                <a:solidFill>
                  <a:prstClr val="black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Συμπτώματα – Αλλοιώσεις</a:t>
            </a:r>
          </a:p>
          <a:p>
            <a:r>
              <a:rPr lang="el-GR" sz="2000" dirty="0" smtClean="0"/>
              <a:t>Συνήθως </a:t>
            </a:r>
            <a:r>
              <a:rPr lang="el-GR" sz="2000" dirty="0"/>
              <a:t>εμφανίζονται σε νεαρά </a:t>
            </a:r>
            <a:r>
              <a:rPr lang="el-GR" sz="2000" dirty="0" smtClean="0"/>
              <a:t>άτομα (ορνίθια</a:t>
            </a:r>
            <a:r>
              <a:rPr lang="el-GR" sz="2000" dirty="0"/>
              <a:t>) και συνδέονται πάντοτε με συμπτώματα του πεπτικού συστήματος.</a:t>
            </a:r>
          </a:p>
          <a:p>
            <a:r>
              <a:rPr lang="el-GR" sz="2000" b="1" dirty="0"/>
              <a:t>Στην οξεία μορφή </a:t>
            </a:r>
            <a:r>
              <a:rPr lang="el-GR" sz="2000" dirty="0"/>
              <a:t>εμφανίζονται ξαφνικά θάνατοι σε υψηλό </a:t>
            </a:r>
            <a:r>
              <a:rPr lang="el-GR" sz="2000" dirty="0" smtClean="0"/>
              <a:t>ποσοστό. Ανάλογα με </a:t>
            </a:r>
            <a:r>
              <a:rPr lang="el-GR" sz="2000" dirty="0"/>
              <a:t>το είδος μπορεί να εμφανιστούν αιματηρά </a:t>
            </a:r>
            <a:r>
              <a:rPr lang="el-GR" sz="2000" dirty="0" smtClean="0"/>
              <a:t>κόπρανα.</a:t>
            </a:r>
          </a:p>
          <a:p>
            <a:r>
              <a:rPr lang="el-GR" sz="2000" b="1" dirty="0" smtClean="0"/>
              <a:t>Στις </a:t>
            </a:r>
            <a:r>
              <a:rPr lang="el-GR" sz="2000" b="1" dirty="0"/>
              <a:t>χρόνιες μορφές</a:t>
            </a:r>
            <a:r>
              <a:rPr lang="el-GR" sz="2000" dirty="0"/>
              <a:t> </a:t>
            </a:r>
            <a:r>
              <a:rPr lang="el-GR" sz="2000" dirty="0" smtClean="0"/>
              <a:t>τα πτηνά </a:t>
            </a:r>
            <a:r>
              <a:rPr lang="el-GR" sz="2000" dirty="0"/>
              <a:t>χάνουν βάρος, έχουν μειωμένη όρεξη, κατήφεια, σούφρωμα </a:t>
            </a:r>
            <a:r>
              <a:rPr lang="el-GR" sz="2000" dirty="0" smtClean="0"/>
              <a:t>φτερών και </a:t>
            </a:r>
            <a:r>
              <a:rPr lang="el-GR" sz="2000" dirty="0"/>
              <a:t>αναιμία. </a:t>
            </a:r>
            <a:endParaRPr lang="el-GR" sz="2000" dirty="0" smtClean="0"/>
          </a:p>
          <a:p>
            <a:r>
              <a:rPr lang="el-GR" sz="2000" dirty="0" smtClean="0"/>
              <a:t>Τα </a:t>
            </a:r>
            <a:r>
              <a:rPr lang="el-GR" sz="2000" dirty="0"/>
              <a:t>κυριότερα </a:t>
            </a:r>
            <a:r>
              <a:rPr lang="el-GR" sz="2000" dirty="0" err="1"/>
              <a:t>νεκροτομικά</a:t>
            </a:r>
            <a:r>
              <a:rPr lang="el-GR" sz="2000" dirty="0"/>
              <a:t> ευρήματα εμφανίζονται κατά μήκος </a:t>
            </a:r>
            <a:r>
              <a:rPr lang="el-GR" sz="2000" dirty="0" smtClean="0"/>
              <a:t>του εντέρου </a:t>
            </a:r>
            <a:r>
              <a:rPr lang="el-GR" sz="2000" dirty="0"/>
              <a:t>και εξαρτώνται από το βαθμό μόλυνσης και του είδους </a:t>
            </a:r>
            <a:r>
              <a:rPr lang="el-GR" sz="2000" dirty="0" smtClean="0"/>
              <a:t>του υπεύθυνου </a:t>
            </a:r>
            <a:r>
              <a:rPr lang="el-GR" sz="2000" dirty="0" err="1"/>
              <a:t>κοκκιδίου</a:t>
            </a:r>
            <a:r>
              <a:rPr lang="el-GR" sz="2000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53424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ΚΟΚΚΙΔΙΩΣΕΙΣ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 err="1">
                <a:solidFill>
                  <a:prstClr val="black"/>
                </a:solidFill>
              </a:rPr>
              <a:t>Coccidioses</a:t>
            </a:r>
            <a:r>
              <a:rPr lang="en-US" sz="2800" dirty="0">
                <a:solidFill>
                  <a:prstClr val="black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buNone/>
            </a:pPr>
            <a:r>
              <a:rPr lang="el-GR" sz="2000" b="1" dirty="0">
                <a:solidFill>
                  <a:prstClr val="black"/>
                </a:solidFill>
              </a:rPr>
              <a:t>Συμπτώματα – Αλλοιώσεις</a:t>
            </a:r>
          </a:p>
          <a:p>
            <a:r>
              <a:rPr lang="el-GR" sz="2000" dirty="0" smtClean="0"/>
              <a:t>Στην </a:t>
            </a:r>
            <a:r>
              <a:rPr lang="el-GR" sz="2000" dirty="0"/>
              <a:t>E. </a:t>
            </a:r>
            <a:r>
              <a:rPr lang="el-GR" sz="2000" dirty="0" err="1"/>
              <a:t>necatrix</a:t>
            </a:r>
            <a:r>
              <a:rPr lang="el-GR" sz="2000" dirty="0"/>
              <a:t> </a:t>
            </a:r>
            <a:r>
              <a:rPr lang="el-GR" sz="2000" dirty="0" smtClean="0"/>
              <a:t>οι αλλοιώσεις </a:t>
            </a:r>
            <a:r>
              <a:rPr lang="el-GR" sz="2000" dirty="0"/>
              <a:t>εντοπίζονται στο μεσαίο τριτημόριο του εντέρου προς τα </a:t>
            </a:r>
            <a:r>
              <a:rPr lang="el-GR" sz="2000" dirty="0" smtClean="0"/>
              <a:t>εμπρός και </a:t>
            </a:r>
            <a:r>
              <a:rPr lang="el-GR" sz="2000" dirty="0"/>
              <a:t>πίσω από την ουλή του μίσχου του </a:t>
            </a:r>
            <a:r>
              <a:rPr lang="el-GR" sz="2000" dirty="0" smtClean="0"/>
              <a:t>λεκιθικού σάκου</a:t>
            </a:r>
            <a:r>
              <a:rPr lang="el-GR" sz="2000" dirty="0"/>
              <a:t>. Οι αλλοιώσεις </a:t>
            </a:r>
            <a:r>
              <a:rPr lang="el-GR" sz="2000" dirty="0" smtClean="0"/>
              <a:t>είναι νεκρωτικές </a:t>
            </a:r>
            <a:r>
              <a:rPr lang="el-GR" sz="2000" dirty="0"/>
              <a:t>ως </a:t>
            </a:r>
            <a:r>
              <a:rPr lang="el-GR" sz="2000" dirty="0" err="1"/>
              <a:t>λευκωπές</a:t>
            </a:r>
            <a:r>
              <a:rPr lang="el-GR" sz="2000" dirty="0"/>
              <a:t> κηλίδες ή πλάκες μεγαλύτερες. Υπάρχει </a:t>
            </a:r>
            <a:r>
              <a:rPr lang="el-GR" sz="2000" dirty="0" smtClean="0"/>
              <a:t>διάταση, συμφόρηση </a:t>
            </a:r>
            <a:r>
              <a:rPr lang="el-GR" sz="2000" dirty="0"/>
              <a:t>του εντέρου όπως και αιμορραγικό εξίδρωμα. </a:t>
            </a:r>
            <a:endParaRPr lang="el-GR" sz="2000" dirty="0" smtClean="0"/>
          </a:p>
          <a:p>
            <a:r>
              <a:rPr lang="el-GR" sz="2000" dirty="0" smtClean="0"/>
              <a:t>Η E</a:t>
            </a:r>
            <a:r>
              <a:rPr lang="el-GR" sz="2000" dirty="0"/>
              <a:t>. </a:t>
            </a:r>
            <a:r>
              <a:rPr lang="el-GR" sz="2000" dirty="0" err="1"/>
              <a:t>necatrix</a:t>
            </a:r>
            <a:r>
              <a:rPr lang="el-GR" sz="2000" dirty="0"/>
              <a:t> σχηματίζει τις </a:t>
            </a:r>
            <a:r>
              <a:rPr lang="el-GR" sz="2000" dirty="0" err="1"/>
              <a:t>ωοκύστεις</a:t>
            </a:r>
            <a:r>
              <a:rPr lang="el-GR" sz="2000" dirty="0"/>
              <a:t> της μέσα στα επιθηλιακά κύτταρα </a:t>
            </a:r>
            <a:r>
              <a:rPr lang="el-GR" sz="2000" dirty="0" smtClean="0"/>
              <a:t>των τυφλών </a:t>
            </a:r>
            <a:r>
              <a:rPr lang="el-GR" sz="2000" dirty="0"/>
              <a:t>και όχι σ’ εκείνα του λεπτού εντέρου. </a:t>
            </a:r>
            <a:endParaRPr lang="el-GR" sz="20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995000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ΚΟΚΚΙΔΙΩΣΕΙΣ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 err="1">
                <a:solidFill>
                  <a:prstClr val="black"/>
                </a:solidFill>
              </a:rPr>
              <a:t>Coccidioses</a:t>
            </a:r>
            <a:r>
              <a:rPr lang="en-US" sz="2800" dirty="0">
                <a:solidFill>
                  <a:prstClr val="black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l-GR" sz="2000" b="1" dirty="0">
                <a:solidFill>
                  <a:prstClr val="black"/>
                </a:solidFill>
              </a:rPr>
              <a:t>Συμπτώματα – </a:t>
            </a:r>
            <a:r>
              <a:rPr lang="el-GR" sz="2000" b="1" dirty="0" smtClean="0">
                <a:solidFill>
                  <a:prstClr val="black"/>
                </a:solidFill>
              </a:rPr>
              <a:t>Αλλοιώσεις</a:t>
            </a:r>
            <a:endParaRPr lang="el-GR" sz="2000" dirty="0" smtClean="0">
              <a:solidFill>
                <a:prstClr val="black"/>
              </a:solidFill>
            </a:endParaRPr>
          </a:p>
          <a:p>
            <a:r>
              <a:rPr lang="el-GR" sz="2000" dirty="0" smtClean="0">
                <a:solidFill>
                  <a:prstClr val="black"/>
                </a:solidFill>
              </a:rPr>
              <a:t>Στην </a:t>
            </a:r>
            <a:r>
              <a:rPr lang="el-GR" sz="2000" dirty="0">
                <a:solidFill>
                  <a:prstClr val="black"/>
                </a:solidFill>
              </a:rPr>
              <a:t>E. </a:t>
            </a:r>
            <a:r>
              <a:rPr lang="el-GR" sz="2000" dirty="0" err="1">
                <a:solidFill>
                  <a:prstClr val="black"/>
                </a:solidFill>
              </a:rPr>
              <a:t>acervulina</a:t>
            </a:r>
            <a:r>
              <a:rPr lang="el-GR" sz="2000" dirty="0">
                <a:solidFill>
                  <a:prstClr val="black"/>
                </a:solidFill>
              </a:rPr>
              <a:t> οι αλλοιώσεις συναντώνται στο μέρος της δωδεκαδακτυλικής αγκύλης και παρατηρούνται </a:t>
            </a:r>
            <a:r>
              <a:rPr lang="el-GR" sz="2000" dirty="0" err="1">
                <a:solidFill>
                  <a:prstClr val="black"/>
                </a:solidFill>
              </a:rPr>
              <a:t>λευκωπές</a:t>
            </a:r>
            <a:r>
              <a:rPr lang="el-GR" sz="2000" dirty="0">
                <a:solidFill>
                  <a:prstClr val="black"/>
                </a:solidFill>
              </a:rPr>
              <a:t> πλάκες που διατάσσονται εγκάρσια παρέχοντας σχήμα σκάλας.</a:t>
            </a:r>
          </a:p>
          <a:p>
            <a:r>
              <a:rPr lang="el-GR" sz="2000" dirty="0">
                <a:solidFill>
                  <a:prstClr val="black"/>
                </a:solidFill>
              </a:rPr>
              <a:t>Η E. </a:t>
            </a:r>
            <a:r>
              <a:rPr lang="el-GR" sz="2000" dirty="0" err="1">
                <a:solidFill>
                  <a:prstClr val="black"/>
                </a:solidFill>
              </a:rPr>
              <a:t>tenella</a:t>
            </a:r>
            <a:r>
              <a:rPr lang="el-GR" sz="2000" dirty="0">
                <a:solidFill>
                  <a:prstClr val="black"/>
                </a:solidFill>
              </a:rPr>
              <a:t> εξελίσσει όλα τα στάδια του βιολογικού κύκλου στα τυφλά προκαλεί την «</a:t>
            </a:r>
            <a:r>
              <a:rPr lang="el-GR" sz="2000" dirty="0" err="1">
                <a:solidFill>
                  <a:prstClr val="black"/>
                </a:solidFill>
              </a:rPr>
              <a:t>τυφλική</a:t>
            </a:r>
            <a:r>
              <a:rPr lang="el-GR" sz="2000" dirty="0">
                <a:solidFill>
                  <a:prstClr val="black"/>
                </a:solidFill>
              </a:rPr>
              <a:t> </a:t>
            </a:r>
            <a:r>
              <a:rPr lang="el-GR" sz="2000" dirty="0" err="1">
                <a:solidFill>
                  <a:prstClr val="black"/>
                </a:solidFill>
              </a:rPr>
              <a:t>κοκκιδίαση</a:t>
            </a:r>
            <a:r>
              <a:rPr lang="el-GR" sz="2000" dirty="0">
                <a:solidFill>
                  <a:prstClr val="black"/>
                </a:solidFill>
              </a:rPr>
              <a:t>» (</a:t>
            </a:r>
            <a:r>
              <a:rPr lang="el-GR" sz="2000" dirty="0" err="1">
                <a:solidFill>
                  <a:prstClr val="black"/>
                </a:solidFill>
              </a:rPr>
              <a:t>cecal</a:t>
            </a:r>
            <a:r>
              <a:rPr lang="el-GR" sz="2000" dirty="0">
                <a:solidFill>
                  <a:prstClr val="black"/>
                </a:solidFill>
              </a:rPr>
              <a:t> </a:t>
            </a:r>
            <a:r>
              <a:rPr lang="el-GR" sz="2000" dirty="0" err="1">
                <a:solidFill>
                  <a:prstClr val="black"/>
                </a:solidFill>
              </a:rPr>
              <a:t>coccidiosis</a:t>
            </a:r>
            <a:r>
              <a:rPr lang="el-GR" sz="2000" dirty="0">
                <a:solidFill>
                  <a:prstClr val="black"/>
                </a:solidFill>
              </a:rPr>
              <a:t>). Τα τυφλά είναι αιμορραγικά, το τοίχωμα τους παχύ και αίμα εξέρχεται κατά την τομή τους στη νεκροψία.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00251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ΚΟΚΚΙΔΙΩΣΕΙΣ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 err="1">
                <a:solidFill>
                  <a:prstClr val="black"/>
                </a:solidFill>
              </a:rPr>
              <a:t>Coccidioses</a:t>
            </a:r>
            <a:r>
              <a:rPr lang="en-US" sz="2800" dirty="0">
                <a:solidFill>
                  <a:prstClr val="black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06283"/>
            <a:ext cx="822960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Πρόγνωση - Θεραπεία</a:t>
            </a:r>
          </a:p>
          <a:p>
            <a:pPr marL="0" indent="0">
              <a:buNone/>
            </a:pPr>
            <a:r>
              <a:rPr lang="el-GR" sz="2000" dirty="0" smtClean="0"/>
              <a:t>Η </a:t>
            </a:r>
            <a:r>
              <a:rPr lang="el-GR" sz="2000" dirty="0"/>
              <a:t>εργαστηριακή διάγνωση στηρίζεται </a:t>
            </a:r>
            <a:r>
              <a:rPr lang="el-GR" sz="2000" dirty="0" smtClean="0"/>
              <a:t>στη μικροσκοπική </a:t>
            </a:r>
            <a:r>
              <a:rPr lang="el-GR" sz="2000" dirty="0"/>
              <a:t>εξέταση επιχρισμάτων που παρασκευάζονται από υλικό </a:t>
            </a:r>
            <a:r>
              <a:rPr lang="el-GR" sz="2000" dirty="0" smtClean="0"/>
              <a:t>που λαμβάνεται </a:t>
            </a:r>
            <a:r>
              <a:rPr lang="el-GR" sz="2000" dirty="0"/>
              <a:t>από το μέρος των αλλοιώσεων του βλεννογόνου και από </a:t>
            </a:r>
            <a:r>
              <a:rPr lang="el-GR" sz="2000" dirty="0" smtClean="0"/>
              <a:t>το περιεχόμενο </a:t>
            </a:r>
            <a:r>
              <a:rPr lang="el-GR" sz="2000" dirty="0"/>
              <a:t>του εντέρου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dirty="0"/>
              <a:t>Τέσσερις άξονες προληπτικής-θεραπευτικής προσέγγισης πρέπει </a:t>
            </a:r>
            <a:r>
              <a:rPr lang="el-GR" sz="2000" dirty="0" smtClean="0"/>
              <a:t>να αναλογιστούμε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b="1" dirty="0"/>
              <a:t>Α)</a:t>
            </a:r>
            <a:r>
              <a:rPr lang="el-GR" sz="2000" dirty="0"/>
              <a:t> Σημασία της υγιεινής των </a:t>
            </a:r>
            <a:r>
              <a:rPr lang="el-GR" sz="2000" dirty="0" err="1"/>
              <a:t>πτηνοστασίων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b="1" dirty="0"/>
              <a:t>Β)</a:t>
            </a:r>
            <a:r>
              <a:rPr lang="el-GR" sz="2000" dirty="0"/>
              <a:t> Η χρησιμοποίηση φαρμάκων.</a:t>
            </a:r>
          </a:p>
          <a:p>
            <a:pPr marL="0" indent="0">
              <a:buNone/>
            </a:pPr>
            <a:r>
              <a:rPr lang="el-GR" sz="2000" b="1" dirty="0"/>
              <a:t>Γ)</a:t>
            </a:r>
            <a:r>
              <a:rPr lang="el-GR" sz="2000" dirty="0"/>
              <a:t> Ο ρόλος της ανοσίας.</a:t>
            </a:r>
          </a:p>
          <a:p>
            <a:pPr marL="0" indent="0">
              <a:buNone/>
            </a:pPr>
            <a:r>
              <a:rPr lang="el-GR" sz="2000" b="1" dirty="0"/>
              <a:t>Δ)</a:t>
            </a:r>
            <a:r>
              <a:rPr lang="el-GR" sz="2000" dirty="0"/>
              <a:t> Ο έλεγχος μέσω εμβολιασμών.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79485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ΚΟΚΚΙΔΙΩΣΕΙΣ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 err="1">
                <a:solidFill>
                  <a:prstClr val="black"/>
                </a:solidFill>
              </a:rPr>
              <a:t>Coccidioses</a:t>
            </a:r>
            <a:r>
              <a:rPr lang="en-US" sz="2800" dirty="0">
                <a:solidFill>
                  <a:prstClr val="black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353344"/>
            <a:ext cx="8363272" cy="3771636"/>
          </a:xfrm>
        </p:spPr>
        <p:txBody>
          <a:bodyPr>
            <a:noAutofit/>
          </a:bodyPr>
          <a:lstStyle/>
          <a:p>
            <a:r>
              <a:rPr lang="el-GR" sz="2000" dirty="0"/>
              <a:t>Τα σκευάσματα που συνήθως χρησιμοποιούνται για πρόληψη είναι </a:t>
            </a:r>
            <a:r>
              <a:rPr lang="el-GR" sz="2000" dirty="0" smtClean="0"/>
              <a:t>τα </a:t>
            </a:r>
            <a:r>
              <a:rPr lang="el-GR" sz="2000" dirty="0" err="1" smtClean="0"/>
              <a:t>ιονοφόρα</a:t>
            </a:r>
            <a:r>
              <a:rPr lang="el-GR" sz="2000" dirty="0" smtClean="0"/>
              <a:t> </a:t>
            </a:r>
            <a:r>
              <a:rPr lang="el-GR" sz="2000" dirty="0"/>
              <a:t>αντιβιοτικά (</a:t>
            </a:r>
            <a:r>
              <a:rPr lang="el-GR" sz="2000" dirty="0" err="1"/>
              <a:t>μονενσίνη</a:t>
            </a:r>
            <a:r>
              <a:rPr lang="el-GR" sz="2000" dirty="0"/>
              <a:t>, </a:t>
            </a:r>
            <a:r>
              <a:rPr lang="el-GR" sz="2000" dirty="0" err="1"/>
              <a:t>σαλινομυκίνη</a:t>
            </a:r>
            <a:r>
              <a:rPr lang="el-GR" sz="2000" dirty="0"/>
              <a:t>). </a:t>
            </a:r>
            <a:endParaRPr lang="el-GR" sz="2000" dirty="0" smtClean="0"/>
          </a:p>
          <a:p>
            <a:r>
              <a:rPr lang="el-GR" sz="2000" dirty="0" smtClean="0"/>
              <a:t>Ο </a:t>
            </a:r>
            <a:r>
              <a:rPr lang="el-GR" sz="2000" dirty="0"/>
              <a:t>κύκλος της </a:t>
            </a:r>
            <a:r>
              <a:rPr lang="el-GR" sz="2000" dirty="0" err="1" smtClean="0"/>
              <a:t>Eimeria</a:t>
            </a:r>
            <a:r>
              <a:rPr lang="el-GR" sz="2000" dirty="0" smtClean="0"/>
              <a:t> </a:t>
            </a:r>
            <a:r>
              <a:rPr lang="el-GR" sz="2000" dirty="0" err="1" smtClean="0"/>
              <a:t>αυτοπερατώνεται</a:t>
            </a:r>
            <a:r>
              <a:rPr lang="el-GR" sz="2000" dirty="0" smtClean="0"/>
              <a:t> </a:t>
            </a:r>
            <a:r>
              <a:rPr lang="el-GR" sz="2000" dirty="0"/>
              <a:t>και είναι περιορισμένος ώστε η θεραπεία δεν </a:t>
            </a:r>
            <a:r>
              <a:rPr lang="el-GR" sz="2000" dirty="0" smtClean="0"/>
              <a:t>οφείλεται πάντα </a:t>
            </a:r>
            <a:r>
              <a:rPr lang="el-GR" sz="2000" dirty="0"/>
              <a:t>στη θεραπευτική αγωγή. </a:t>
            </a:r>
            <a:endParaRPr lang="el-GR" sz="2000" dirty="0" smtClean="0"/>
          </a:p>
          <a:p>
            <a:r>
              <a:rPr lang="el-GR" sz="2000" dirty="0" smtClean="0"/>
              <a:t>Τα </a:t>
            </a:r>
            <a:r>
              <a:rPr lang="el-GR" sz="2000" dirty="0"/>
              <a:t>φάρμακα διαφέρουν και ως προς </a:t>
            </a:r>
            <a:r>
              <a:rPr lang="el-GR" sz="2000" dirty="0" smtClean="0"/>
              <a:t>την αποτελεσματικότητα </a:t>
            </a:r>
            <a:r>
              <a:rPr lang="el-GR" sz="2000" dirty="0"/>
              <a:t>τους σε σχέση με το υπό καταπολέμηση </a:t>
            </a:r>
            <a:r>
              <a:rPr lang="el-GR" sz="2000" dirty="0" err="1"/>
              <a:t>κοκκίδιο</a:t>
            </a:r>
            <a:r>
              <a:rPr lang="el-GR" sz="2000" dirty="0"/>
              <a:t>. </a:t>
            </a:r>
            <a:r>
              <a:rPr lang="el-GR" sz="2000" dirty="0" smtClean="0"/>
              <a:t>Το </a:t>
            </a:r>
            <a:r>
              <a:rPr lang="el-GR" sz="2000" dirty="0" err="1" smtClean="0"/>
              <a:t>αμπρόλιο</a:t>
            </a:r>
            <a:r>
              <a:rPr lang="el-GR" sz="2000" dirty="0" smtClean="0"/>
              <a:t> </a:t>
            </a:r>
            <a:r>
              <a:rPr lang="el-GR" sz="2000" dirty="0"/>
              <a:t>είναι πιο αποτελεσματικό κατά της E. </a:t>
            </a:r>
            <a:r>
              <a:rPr lang="el-GR" sz="2000" dirty="0" err="1"/>
              <a:t>tenella</a:t>
            </a:r>
            <a:r>
              <a:rPr lang="el-GR" sz="2000" dirty="0"/>
              <a:t>. </a:t>
            </a:r>
            <a:endParaRPr lang="el-GR" sz="2000" dirty="0" smtClean="0"/>
          </a:p>
          <a:p>
            <a:r>
              <a:rPr lang="el-GR" sz="2000" dirty="0" smtClean="0"/>
              <a:t>Φάρμακα </a:t>
            </a:r>
            <a:r>
              <a:rPr lang="el-GR" sz="2000" dirty="0"/>
              <a:t>που </a:t>
            </a:r>
            <a:r>
              <a:rPr lang="el-GR" sz="2000" dirty="0" smtClean="0"/>
              <a:t>δρουν στα </a:t>
            </a:r>
            <a:r>
              <a:rPr lang="el-GR" sz="2000" dirty="0"/>
              <a:t>τελευταία στάδια του βιολογικού κύκλου είναι χρησιμότερα για </a:t>
            </a:r>
            <a:r>
              <a:rPr lang="el-GR" sz="2000" dirty="0" smtClean="0"/>
              <a:t>την θεραπεία </a:t>
            </a:r>
            <a:r>
              <a:rPr lang="el-GR" sz="2000" dirty="0"/>
              <a:t>(</a:t>
            </a:r>
            <a:r>
              <a:rPr lang="el-GR" sz="2000" dirty="0" err="1"/>
              <a:t>σουλφοναμίδες</a:t>
            </a:r>
            <a:r>
              <a:rPr lang="el-GR" sz="2000" dirty="0"/>
              <a:t>). Τα περισσότερα φάρμακα έχουν χρόνο </a:t>
            </a:r>
            <a:r>
              <a:rPr lang="el-GR" sz="2000" dirty="0" smtClean="0"/>
              <a:t>αναμονής πριν </a:t>
            </a:r>
            <a:r>
              <a:rPr lang="el-GR" sz="2000" dirty="0"/>
              <a:t>τη σφαγή των πτηνών 3-7 ημέρες. </a:t>
            </a:r>
            <a:endParaRPr lang="el-GR" sz="2000" dirty="0" smtClean="0"/>
          </a:p>
          <a:p>
            <a:r>
              <a:rPr lang="el-GR" sz="2000" dirty="0" smtClean="0"/>
              <a:t>Κυκλική </a:t>
            </a:r>
            <a:r>
              <a:rPr lang="el-GR" sz="2000" dirty="0"/>
              <a:t>εναλλαγή </a:t>
            </a:r>
            <a:r>
              <a:rPr lang="el-GR" sz="2000" dirty="0" smtClean="0"/>
              <a:t>φαρμάκων εφαρμόζεται </a:t>
            </a:r>
            <a:r>
              <a:rPr lang="el-GR" sz="2000" dirty="0"/>
              <a:t>σε διαδοχικές εκτροφές (</a:t>
            </a:r>
            <a:r>
              <a:rPr lang="el-GR" sz="2000" dirty="0" err="1"/>
              <a:t>rotation</a:t>
            </a:r>
            <a:r>
              <a:rPr lang="el-GR" sz="2000" dirty="0"/>
              <a:t> </a:t>
            </a:r>
            <a:r>
              <a:rPr lang="el-GR" sz="2000" dirty="0" err="1"/>
              <a:t>programme</a:t>
            </a:r>
            <a:r>
              <a:rPr lang="el-GR" sz="2000" dirty="0"/>
              <a:t>).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938393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ΚΟΚΚΙΔΙΩΣΕΙΣ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 err="1">
                <a:solidFill>
                  <a:prstClr val="black"/>
                </a:solidFill>
              </a:rPr>
              <a:t>Coccidioses</a:t>
            </a:r>
            <a:r>
              <a:rPr lang="en-US" sz="2800" dirty="0">
                <a:solidFill>
                  <a:prstClr val="black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r>
              <a:rPr lang="el-GR" sz="2000" dirty="0"/>
              <a:t>Η αποτυχία της φαρμακευτικής αγωγής έχει ποικίλες αιτίες. </a:t>
            </a:r>
            <a:r>
              <a:rPr lang="el-GR" sz="2000" dirty="0" smtClean="0"/>
              <a:t>Η συχνότερη </a:t>
            </a:r>
            <a:r>
              <a:rPr lang="el-GR" sz="2000" dirty="0"/>
              <a:t>είναι η λανθασμένη συγκέντρωση του </a:t>
            </a:r>
            <a:r>
              <a:rPr lang="el-GR" sz="2000" dirty="0" smtClean="0"/>
              <a:t>φαρμακευτικού σκευάσματος </a:t>
            </a:r>
            <a:r>
              <a:rPr lang="el-GR" sz="2000" dirty="0"/>
              <a:t>στην τροφή ή το νερό. Η ανθεκτικότητα των </a:t>
            </a:r>
            <a:r>
              <a:rPr lang="el-GR" sz="2000" dirty="0" err="1"/>
              <a:t>κοκκιδίων</a:t>
            </a:r>
            <a:r>
              <a:rPr lang="el-GR" sz="2000" dirty="0"/>
              <a:t> </a:t>
            </a:r>
            <a:r>
              <a:rPr lang="el-GR" sz="2000" dirty="0" smtClean="0"/>
              <a:t>στα φαρμακευτικά </a:t>
            </a:r>
            <a:r>
              <a:rPr lang="el-GR" sz="2000" dirty="0"/>
              <a:t>σκευάσματα μπορεί να εμφανιστεί ταχύτατα ή </a:t>
            </a:r>
            <a:r>
              <a:rPr lang="el-GR" sz="2000" dirty="0" smtClean="0"/>
              <a:t>καθυστερημένα (</a:t>
            </a:r>
            <a:r>
              <a:rPr lang="el-GR" sz="2000" dirty="0" err="1" smtClean="0"/>
              <a:t>αμπρόλιο</a:t>
            </a:r>
            <a:r>
              <a:rPr lang="el-GR" sz="2000" dirty="0"/>
              <a:t>, </a:t>
            </a:r>
            <a:r>
              <a:rPr lang="el-GR" sz="2000" dirty="0" err="1"/>
              <a:t>ιονοφόρα</a:t>
            </a:r>
            <a:r>
              <a:rPr lang="el-GR" sz="2000" dirty="0" smtClean="0"/>
              <a:t>). </a:t>
            </a:r>
          </a:p>
          <a:p>
            <a:r>
              <a:rPr lang="el-GR" sz="2000" dirty="0" smtClean="0"/>
              <a:t>Ο </a:t>
            </a:r>
            <a:r>
              <a:rPr lang="el-GR" sz="2000" dirty="0"/>
              <a:t>ρόλος της ανοσίας είναι σημαντικός και επιτυγχάνεται σε </a:t>
            </a:r>
            <a:r>
              <a:rPr lang="el-GR" sz="2000" dirty="0" smtClean="0"/>
              <a:t>μολυσμένα κοπάδια </a:t>
            </a:r>
            <a:r>
              <a:rPr lang="el-GR" sz="2000" dirty="0"/>
              <a:t>με τη χορήγηση ασθενών φαρμακευτικών ουσιών που επιτρέπουν </a:t>
            </a:r>
            <a:r>
              <a:rPr lang="el-GR" sz="2000" dirty="0" smtClean="0"/>
              <a:t>τη διατήρηση </a:t>
            </a:r>
            <a:r>
              <a:rPr lang="el-GR" sz="2000" dirty="0"/>
              <a:t>ορισμένου αριθμού </a:t>
            </a:r>
            <a:r>
              <a:rPr lang="el-GR" sz="2000" dirty="0" err="1"/>
              <a:t>κοκκιδίων</a:t>
            </a:r>
            <a:r>
              <a:rPr lang="el-GR" sz="2000" dirty="0"/>
              <a:t> στο έντερο για να </a:t>
            </a:r>
            <a:r>
              <a:rPr lang="el-GR" sz="2000" dirty="0" smtClean="0"/>
              <a:t>διεγείρουν ανοσολογικά </a:t>
            </a:r>
            <a:r>
              <a:rPr lang="el-GR" sz="2000" dirty="0"/>
              <a:t>το πτηνό, με τη σταδιακή μείωση της συγκέντρωσης </a:t>
            </a:r>
            <a:r>
              <a:rPr lang="el-GR" sz="2000" dirty="0" smtClean="0"/>
              <a:t>του φαρμάκου </a:t>
            </a:r>
            <a:r>
              <a:rPr lang="el-GR" sz="2000" dirty="0"/>
              <a:t>(</a:t>
            </a:r>
            <a:r>
              <a:rPr lang="el-GR" sz="2000" dirty="0" err="1"/>
              <a:t>stepdown</a:t>
            </a:r>
            <a:r>
              <a:rPr lang="el-GR" sz="2000" dirty="0"/>
              <a:t> </a:t>
            </a:r>
            <a:r>
              <a:rPr lang="el-GR" sz="2000" dirty="0" err="1"/>
              <a:t>programmes</a:t>
            </a:r>
            <a:r>
              <a:rPr lang="el-GR" sz="2000" dirty="0"/>
              <a:t>)-</a:t>
            </a:r>
            <a:r>
              <a:rPr lang="el-GR" sz="2000" dirty="0" err="1"/>
              <a:t>μονενσίνη</a:t>
            </a:r>
            <a:r>
              <a:rPr lang="el-GR" sz="2000" dirty="0"/>
              <a:t>, </a:t>
            </a:r>
            <a:r>
              <a:rPr lang="el-GR" sz="2000" dirty="0" err="1"/>
              <a:t>αμπρόλιο</a:t>
            </a:r>
            <a:r>
              <a:rPr lang="el-GR" sz="2000" dirty="0"/>
              <a:t>. Θεραπεία </a:t>
            </a:r>
            <a:r>
              <a:rPr lang="el-GR" sz="2000" dirty="0" smtClean="0"/>
              <a:t>στα πτηνά </a:t>
            </a:r>
            <a:r>
              <a:rPr lang="el-GR" sz="2000" dirty="0"/>
              <a:t>μόνο με εμφάνιση κλινικών συμπτωμάτων</a:t>
            </a:r>
            <a:r>
              <a:rPr lang="el-GR" sz="2000" dirty="0" smtClean="0"/>
              <a:t>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80328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ΚΟΚΚΙΔΙΩΣΕΙΣ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 err="1">
                <a:solidFill>
                  <a:prstClr val="black"/>
                </a:solidFill>
              </a:rPr>
              <a:t>Coccidioses</a:t>
            </a:r>
            <a:r>
              <a:rPr lang="en-US" sz="2800" dirty="0">
                <a:solidFill>
                  <a:prstClr val="black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705372"/>
            <a:ext cx="8075240" cy="3399764"/>
          </a:xfrm>
        </p:spPr>
        <p:txBody>
          <a:bodyPr/>
          <a:lstStyle/>
          <a:p>
            <a:r>
              <a:rPr lang="el-GR" sz="2000" dirty="0">
                <a:solidFill>
                  <a:prstClr val="black"/>
                </a:solidFill>
              </a:rPr>
              <a:t>Ο εμβολιασμός εφαρμόζεται και βασίζεται σε ζωντανές </a:t>
            </a:r>
            <a:r>
              <a:rPr lang="el-GR" sz="2000" dirty="0" err="1" smtClean="0">
                <a:solidFill>
                  <a:prstClr val="black"/>
                </a:solidFill>
              </a:rPr>
              <a:t>ωοκύστεις</a:t>
            </a:r>
            <a:r>
              <a:rPr lang="el-GR" sz="2000" dirty="0" smtClean="0">
                <a:solidFill>
                  <a:prstClr val="black"/>
                </a:solidFill>
              </a:rPr>
              <a:t> παθογόνων </a:t>
            </a:r>
            <a:r>
              <a:rPr lang="el-GR" sz="2000" dirty="0">
                <a:solidFill>
                  <a:prstClr val="black"/>
                </a:solidFill>
              </a:rPr>
              <a:t>στελεχών όλων των ειδών του γένους </a:t>
            </a:r>
            <a:r>
              <a:rPr lang="el-GR" sz="2000" dirty="0" err="1">
                <a:solidFill>
                  <a:prstClr val="black"/>
                </a:solidFill>
              </a:rPr>
              <a:t>Eimeria</a:t>
            </a:r>
            <a:r>
              <a:rPr lang="el-GR" sz="2000" dirty="0">
                <a:solidFill>
                  <a:prstClr val="black"/>
                </a:solidFill>
              </a:rPr>
              <a:t>. Χορηγείται </a:t>
            </a:r>
            <a:r>
              <a:rPr lang="el-GR" sz="2000" dirty="0" smtClean="0">
                <a:solidFill>
                  <a:prstClr val="black"/>
                </a:solidFill>
              </a:rPr>
              <a:t>στο πόσιμο </a:t>
            </a:r>
            <a:r>
              <a:rPr lang="el-GR" sz="2000" dirty="0">
                <a:solidFill>
                  <a:prstClr val="black"/>
                </a:solidFill>
              </a:rPr>
              <a:t>νερό μετά την 1η εβδομάδα της ζωής των νεοσσών. </a:t>
            </a:r>
            <a:r>
              <a:rPr lang="el-GR" sz="2000" dirty="0" smtClean="0">
                <a:solidFill>
                  <a:prstClr val="black"/>
                </a:solidFill>
              </a:rPr>
              <a:t>Η αποτελεσματικότητα </a:t>
            </a:r>
            <a:r>
              <a:rPr lang="el-GR" sz="2000" dirty="0">
                <a:solidFill>
                  <a:prstClr val="black"/>
                </a:solidFill>
              </a:rPr>
              <a:t>του εμβολίου συσχετίζεται στην επιμόλυνση και </a:t>
            </a:r>
            <a:r>
              <a:rPr lang="el-GR" sz="2000" dirty="0" smtClean="0">
                <a:solidFill>
                  <a:prstClr val="black"/>
                </a:solidFill>
              </a:rPr>
              <a:t>συνεπώς στη </a:t>
            </a:r>
            <a:r>
              <a:rPr lang="el-GR" sz="2000" dirty="0">
                <a:solidFill>
                  <a:prstClr val="black"/>
                </a:solidFill>
              </a:rPr>
              <a:t>διαχείριση της εκτροφής. Χρησιμοποιείται στα αναπαραγωγικά σμήνη </a:t>
            </a:r>
            <a:r>
              <a:rPr lang="el-GR" sz="2000" dirty="0" smtClean="0">
                <a:solidFill>
                  <a:prstClr val="black"/>
                </a:solidFill>
              </a:rPr>
              <a:t>και μειονέκτημα </a:t>
            </a:r>
            <a:r>
              <a:rPr lang="el-GR" sz="2000" dirty="0">
                <a:solidFill>
                  <a:prstClr val="black"/>
                </a:solidFill>
              </a:rPr>
              <a:t>του είναι η δυσκολία χορήγησης ακριβούς δόσης ανά πτηνό.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200823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057300"/>
            <a:ext cx="8229600" cy="3771636"/>
          </a:xfrm>
        </p:spPr>
        <p:txBody>
          <a:bodyPr/>
          <a:lstStyle/>
          <a:p>
            <a:pPr marL="0" indent="0" algn="ctr">
              <a:buNone/>
            </a:pPr>
            <a:endParaRPr lang="el-GR" b="1" dirty="0" smtClean="0"/>
          </a:p>
          <a:p>
            <a:pPr marL="0" indent="0" algn="ctr">
              <a:buNone/>
            </a:pPr>
            <a:endParaRPr lang="el-GR" b="1" dirty="0"/>
          </a:p>
          <a:p>
            <a:pPr marL="0" indent="0" algn="ctr">
              <a:buNone/>
            </a:pPr>
            <a:r>
              <a:rPr lang="el-GR" b="1" dirty="0"/>
              <a:t>ΛΟΙΜΩΔΗ ΝΟΣΗΜΑΤΑ ΠΟΥ ΟΦΕΙΛΟΝΤΑΙ ΣΕ ΕΛΜΙΝΘΕΣ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8230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23528" y="1345332"/>
            <a:ext cx="8640960" cy="33144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Ζωικής Παραγωγής</a:t>
            </a:r>
          </a:p>
          <a:p>
            <a:pPr algn="l"/>
            <a:r>
              <a:rPr lang="el-GR" b="1" dirty="0" smtClean="0"/>
              <a:t>Λοιμώδη Νοσήματα – Υγιεινή Αγροτικών Ζώων</a:t>
            </a:r>
            <a:endParaRPr lang="en-US" b="1" dirty="0" smtClean="0"/>
          </a:p>
          <a:p>
            <a:r>
              <a:rPr lang="el-GR" sz="2800" b="1" dirty="0" smtClean="0"/>
              <a:t>Ενότητα 17</a:t>
            </a:r>
            <a:r>
              <a:rPr lang="el-GR" sz="2800" dirty="0" smtClean="0"/>
              <a:t>: </a:t>
            </a:r>
            <a:r>
              <a:rPr lang="el-GR" sz="2800" dirty="0"/>
              <a:t>ΛΟΙΜΩΔΗ ΝΟΣΗΜΑΤΑ ΤΩΝ ΠΤΗΝΩΝ ΠΟΥ ΟΦΕΙΛΟΝΤΑΙ ΣΤΑ ΠΡΩΤΟΖΩΑ ΚΑΙ ΣΕ </a:t>
            </a:r>
            <a:r>
              <a:rPr lang="el-GR" sz="2800" dirty="0" smtClean="0"/>
              <a:t>ΕΛΜΙΝΘΕΣ</a:t>
            </a:r>
          </a:p>
          <a:p>
            <a:endParaRPr lang="el-GR" sz="2800" dirty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Σκούφος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solidFill>
                  <a:prstClr val="black"/>
                </a:solidFill>
              </a:rPr>
              <a:t>ΑΣΚΑΡΙΔΙΩΣΗ</a:t>
            </a:r>
            <a:br>
              <a:rPr lang="el-GR" sz="2800" dirty="0" smtClean="0">
                <a:solidFill>
                  <a:prstClr val="black"/>
                </a:solidFill>
              </a:rPr>
            </a:br>
            <a:r>
              <a:rPr lang="el-GR" sz="2800" dirty="0" smtClean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ascariasis)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sp>
        <p:nvSpPr>
          <p:cNvPr id="6" name="Ορθογώνιο 5"/>
          <p:cNvSpPr/>
          <p:nvPr/>
        </p:nvSpPr>
        <p:spPr>
          <a:xfrm>
            <a:off x="827584" y="4657700"/>
            <a:ext cx="79208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>
          <a:xfrm>
            <a:off x="457200" y="1489348"/>
            <a:ext cx="8229600" cy="36157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Αιτιολογία</a:t>
            </a:r>
          </a:p>
          <a:p>
            <a:pPr marL="0" indent="0">
              <a:buNone/>
            </a:pPr>
            <a:r>
              <a:rPr lang="el-GR" sz="2000" dirty="0" smtClean="0"/>
              <a:t>Η </a:t>
            </a:r>
            <a:r>
              <a:rPr lang="el-GR" sz="2000" dirty="0"/>
              <a:t>νόσος προκαλείται από μεγάλους κυλινδρικούς </a:t>
            </a:r>
            <a:r>
              <a:rPr lang="el-GR" sz="2000" dirty="0" err="1"/>
              <a:t>έλμινθες</a:t>
            </a:r>
            <a:r>
              <a:rPr lang="el-GR" sz="2000" dirty="0"/>
              <a:t> του </a:t>
            </a:r>
            <a:r>
              <a:rPr lang="el-GR" sz="2000" dirty="0" smtClean="0"/>
              <a:t>γένους </a:t>
            </a:r>
            <a:r>
              <a:rPr lang="el-GR" sz="2000" dirty="0" err="1" smtClean="0"/>
              <a:t>ascaridia</a:t>
            </a:r>
            <a:r>
              <a:rPr lang="el-GR" sz="2000" dirty="0" smtClean="0"/>
              <a:t> </a:t>
            </a:r>
            <a:r>
              <a:rPr lang="el-GR" sz="2000" dirty="0"/>
              <a:t>που έχουν μήκος περίπου 8 </a:t>
            </a:r>
            <a:r>
              <a:rPr lang="el-GR" sz="2000" dirty="0" err="1"/>
              <a:t>cm</a:t>
            </a:r>
            <a:r>
              <a:rPr lang="el-GR" sz="2000" dirty="0"/>
              <a:t>. Ο βιολογικός τους </a:t>
            </a:r>
            <a:r>
              <a:rPr lang="el-GR" sz="2000" dirty="0" smtClean="0"/>
              <a:t>κύκλος περιλαμβάνει </a:t>
            </a:r>
            <a:r>
              <a:rPr lang="el-GR" sz="2000" dirty="0"/>
              <a:t>δυο </a:t>
            </a:r>
            <a:r>
              <a:rPr lang="el-GR" sz="2000" dirty="0" smtClean="0"/>
              <a:t>στάδια</a:t>
            </a:r>
          </a:p>
          <a:p>
            <a:pPr marL="0" indent="0">
              <a:buNone/>
            </a:pPr>
            <a:r>
              <a:rPr lang="el-GR" sz="2000" b="1" dirty="0" smtClean="0"/>
              <a:t>α) </a:t>
            </a:r>
            <a:r>
              <a:rPr lang="el-GR" sz="2000" dirty="0" smtClean="0"/>
              <a:t>ένα </a:t>
            </a:r>
            <a:r>
              <a:rPr lang="el-GR" sz="2000" dirty="0"/>
              <a:t>μέσα στο πεπτικό σύστημα του πτηνού και 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b="1" dirty="0" smtClean="0"/>
              <a:t>β) </a:t>
            </a:r>
            <a:r>
              <a:rPr lang="el-GR" sz="2000" dirty="0" smtClean="0"/>
              <a:t>ένα στο </a:t>
            </a:r>
            <a:r>
              <a:rPr lang="el-GR" sz="2000" dirty="0"/>
              <a:t>εξωτερικό περιβάλλον. </a:t>
            </a:r>
            <a:endParaRPr lang="el-GR" sz="2000" dirty="0" smtClean="0"/>
          </a:p>
        </p:txBody>
      </p:sp>
    </p:spTree>
    <p:extLst>
      <p:ext uri="{BB962C8B-B14F-4D97-AF65-F5344CB8AC3E}">
        <p14:creationId xmlns:p14="http://schemas.microsoft.com/office/powerpoint/2010/main" val="38172922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ΑΣΚΑΡΙΔΙΩΣΗ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ascariasis)</a:t>
            </a: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sp>
        <p:nvSpPr>
          <p:cNvPr id="6" name="Ορθογώνιο 5"/>
          <p:cNvSpPr/>
          <p:nvPr/>
        </p:nvSpPr>
        <p:spPr>
          <a:xfrm>
            <a:off x="1182361" y="4873724"/>
            <a:ext cx="79208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l-GR" sz="2000" b="1" dirty="0">
                <a:solidFill>
                  <a:prstClr val="black"/>
                </a:solidFill>
              </a:rPr>
              <a:t>Παθογένεια</a:t>
            </a:r>
          </a:p>
          <a:p>
            <a:pPr marL="0" lvl="0" indent="0">
              <a:buNone/>
            </a:pPr>
            <a:r>
              <a:rPr lang="el-GR" sz="2000" dirty="0">
                <a:solidFill>
                  <a:prstClr val="black"/>
                </a:solidFill>
              </a:rPr>
              <a:t>Τα παράσιτα μεταδίδουν τη νόσο με τα </a:t>
            </a:r>
            <a:r>
              <a:rPr lang="el-GR" sz="2000" dirty="0" err="1">
                <a:solidFill>
                  <a:prstClr val="black"/>
                </a:solidFill>
              </a:rPr>
              <a:t>εμβρυοφόρα</a:t>
            </a:r>
            <a:r>
              <a:rPr lang="el-GR" sz="2000" dirty="0">
                <a:solidFill>
                  <a:prstClr val="black"/>
                </a:solidFill>
              </a:rPr>
              <a:t> αυγά που βρίσκονται στο έδαφος και καταπίνονται από </a:t>
            </a:r>
            <a:r>
              <a:rPr lang="el-GR" sz="2000" dirty="0" smtClean="0">
                <a:solidFill>
                  <a:prstClr val="black"/>
                </a:solidFill>
              </a:rPr>
              <a:t>τα πτηνά</a:t>
            </a:r>
            <a:r>
              <a:rPr lang="el-GR" sz="2000" dirty="0">
                <a:solidFill>
                  <a:prstClr val="black"/>
                </a:solidFill>
              </a:rPr>
              <a:t>. Από τα αυγά μέσα στο στόμαχο και στο δωδεκαδάκτυλο των </a:t>
            </a:r>
            <a:r>
              <a:rPr lang="el-GR" sz="2000" dirty="0" smtClean="0">
                <a:solidFill>
                  <a:prstClr val="black"/>
                </a:solidFill>
              </a:rPr>
              <a:t>πτηνών εξέρχονται </a:t>
            </a:r>
            <a:r>
              <a:rPr lang="el-GR" sz="2000" dirty="0">
                <a:solidFill>
                  <a:prstClr val="black"/>
                </a:solidFill>
              </a:rPr>
              <a:t>οι προνύμφες, που με τη σειρά τους εισέρχονται στο </a:t>
            </a:r>
            <a:r>
              <a:rPr lang="el-GR" sz="2000" dirty="0" smtClean="0">
                <a:solidFill>
                  <a:prstClr val="black"/>
                </a:solidFill>
              </a:rPr>
              <a:t>βλεννογόνο του </a:t>
            </a:r>
            <a:r>
              <a:rPr lang="el-GR" sz="2000" dirty="0">
                <a:solidFill>
                  <a:prstClr val="black"/>
                </a:solidFill>
              </a:rPr>
              <a:t>εντέρου και από εκεί περνούν μέσα στον αυλό, μέχρι να εξελιχθούν </a:t>
            </a:r>
            <a:r>
              <a:rPr lang="el-GR" sz="2000" dirty="0" smtClean="0">
                <a:solidFill>
                  <a:prstClr val="black"/>
                </a:solidFill>
              </a:rPr>
              <a:t>σε ώριμα </a:t>
            </a:r>
            <a:r>
              <a:rPr lang="el-GR" sz="2000" dirty="0">
                <a:solidFill>
                  <a:prstClr val="black"/>
                </a:solidFill>
              </a:rPr>
              <a:t>παράσιτα.. Εκεί γεννούν τα αυγά που με τα περιττώματα των </a:t>
            </a:r>
            <a:r>
              <a:rPr lang="el-GR" sz="2000" dirty="0" smtClean="0">
                <a:solidFill>
                  <a:prstClr val="black"/>
                </a:solidFill>
              </a:rPr>
              <a:t>πτηνών αποπίπτουν </a:t>
            </a:r>
            <a:r>
              <a:rPr lang="el-GR" sz="2000" dirty="0">
                <a:solidFill>
                  <a:prstClr val="black"/>
                </a:solidFill>
              </a:rPr>
              <a:t>στο έδαφος. Σε 10 ημέρες περίπου τα αυγά μετατρέπονται </a:t>
            </a:r>
            <a:r>
              <a:rPr lang="el-GR" sz="2000" dirty="0" smtClean="0">
                <a:solidFill>
                  <a:prstClr val="black"/>
                </a:solidFill>
              </a:rPr>
              <a:t>σε </a:t>
            </a:r>
            <a:r>
              <a:rPr lang="el-GR" sz="2000" dirty="0" err="1" smtClean="0">
                <a:solidFill>
                  <a:prstClr val="black"/>
                </a:solidFill>
              </a:rPr>
              <a:t>εμβρυοφόρα</a:t>
            </a:r>
            <a:r>
              <a:rPr lang="el-GR" sz="2000" dirty="0">
                <a:solidFill>
                  <a:prstClr val="black"/>
                </a:solidFill>
              </a:rPr>
              <a:t>. Η εμφάνιση της νόσου είναι συχνή στις </a:t>
            </a:r>
            <a:r>
              <a:rPr lang="el-GR" sz="2000" dirty="0" err="1">
                <a:solidFill>
                  <a:prstClr val="black"/>
                </a:solidFill>
              </a:rPr>
              <a:t>ωοτόκες</a:t>
            </a:r>
            <a:r>
              <a:rPr lang="el-GR" sz="2000" dirty="0">
                <a:solidFill>
                  <a:prstClr val="black"/>
                </a:solidFill>
              </a:rPr>
              <a:t> όρνιθες </a:t>
            </a:r>
            <a:r>
              <a:rPr lang="el-GR" sz="2000" dirty="0" smtClean="0">
                <a:solidFill>
                  <a:prstClr val="black"/>
                </a:solidFill>
              </a:rPr>
              <a:t>και αποτελεί </a:t>
            </a:r>
            <a:r>
              <a:rPr lang="el-GR" sz="2000" dirty="0">
                <a:solidFill>
                  <a:prstClr val="black"/>
                </a:solidFill>
              </a:rPr>
              <a:t>πρόβλημα της συστηματικής πτηνοτροφίας.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369848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ΑΣΚΑΡΙΔΙΩΣΗ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ascariasis)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 smtClean="0"/>
              <a:t>Συμπτώματα – Αλλοιώσεις</a:t>
            </a:r>
          </a:p>
          <a:p>
            <a:r>
              <a:rPr lang="el-GR" sz="2000" dirty="0" smtClean="0"/>
              <a:t>Κατά </a:t>
            </a:r>
            <a:r>
              <a:rPr lang="el-GR" sz="2000" dirty="0"/>
              <a:t>την διάνοιξη του εντέρου του </a:t>
            </a:r>
            <a:r>
              <a:rPr lang="el-GR" sz="2000" dirty="0" smtClean="0"/>
              <a:t>πτηνού παρατηρούμε </a:t>
            </a:r>
            <a:r>
              <a:rPr lang="el-GR" sz="2000" dirty="0"/>
              <a:t>μεγάλο αριθμό παρασίτων που συχνά φράσσουν τον αυλό του.</a:t>
            </a:r>
          </a:p>
          <a:p>
            <a:r>
              <a:rPr lang="el-GR" sz="2000" dirty="0"/>
              <a:t>Ο βλεννογόνος του εντέρου είναι καταρροϊκός και πλήρης </a:t>
            </a:r>
            <a:r>
              <a:rPr lang="el-GR" sz="2000" dirty="0" smtClean="0"/>
              <a:t>αιμορραγικών εστιών</a:t>
            </a:r>
            <a:r>
              <a:rPr lang="el-GR" sz="2000" dirty="0"/>
              <a:t>. </a:t>
            </a:r>
            <a:endParaRPr lang="el-GR" sz="2000" dirty="0" smtClean="0"/>
          </a:p>
          <a:p>
            <a:r>
              <a:rPr lang="el-GR" sz="2000" dirty="0" smtClean="0"/>
              <a:t>Η </a:t>
            </a:r>
            <a:r>
              <a:rPr lang="el-GR" sz="2000" dirty="0"/>
              <a:t>αδυναμία των πτηνών και η πτώση των αποδόσεων είναι εμφανής.</a:t>
            </a:r>
          </a:p>
          <a:p>
            <a:r>
              <a:rPr lang="el-GR" sz="2000" dirty="0"/>
              <a:t>Σήμερα με τα κατάλληλα αντιπαρασιτικά φάρμακα η νόσος </a:t>
            </a:r>
            <a:r>
              <a:rPr lang="el-GR" sz="2000" dirty="0" smtClean="0"/>
              <a:t>ελέγχεται αποτελεσματικά</a:t>
            </a:r>
            <a:r>
              <a:rPr lang="el-GR" sz="2000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476102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ΑΣΚΑΡΙΔΙΩΣΗ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ascariasis)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pic>
        <p:nvPicPr>
          <p:cNvPr id="5" name="Θέση περιεχομένου 4"/>
          <p:cNvPicPr>
            <a:picLocks noGrp="1"/>
          </p:cNvPicPr>
          <p:nvPr>
            <p:ph idx="1"/>
          </p:nvPr>
        </p:nvPicPr>
        <p:blipFill rotWithShape="1">
          <a:blip r:embed="rId2"/>
          <a:srcRect l="20587" t="17023" r="22346" b="6210"/>
          <a:stretch/>
        </p:blipFill>
        <p:spPr bwMode="auto">
          <a:xfrm>
            <a:off x="1403648" y="1333500"/>
            <a:ext cx="6336703" cy="41882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Ορθογώνιο 5"/>
          <p:cNvSpPr/>
          <p:nvPr/>
        </p:nvSpPr>
        <p:spPr>
          <a:xfrm>
            <a:off x="1475656" y="5161756"/>
            <a:ext cx="72008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03423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328280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Σκούφος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Ι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ωάννης. Λοιμώδη Νοσήματα- Υγιεινή Αγροτικών Ζώων.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eclass.teiep.gr/courses/TEXG1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25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Πρόδρομος </a:t>
            </a:r>
            <a:r>
              <a:rPr lang="el-GR" sz="2900" b="1" dirty="0" err="1" smtClean="0"/>
              <a:t>Σακάλογλου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 </a:t>
            </a:r>
            <a:r>
              <a:rPr lang="el-GR" b="1" dirty="0"/>
              <a:t>ΛΟΙΜΩΔΗ ΝΟΣΗΜΑΤΑ ΤΩΝ ΠΤΗΝΩΝ ΠΟΥ ΟΦΕΙΛΟΝΤΑΙ ΣΤΑ ΠΡΩΤΟΖΩΑ ΚΑΙ ΣΕ ΕΛΜΙΝΘΕΣ</a:t>
            </a:r>
          </a:p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40722" y="1177115"/>
            <a:ext cx="8229600" cy="4119844"/>
          </a:xfrm>
        </p:spPr>
        <p:txBody>
          <a:bodyPr/>
          <a:lstStyle/>
          <a:p>
            <a:pPr marL="0" indent="0" algn="ctr">
              <a:buNone/>
            </a:pPr>
            <a:endParaRPr lang="el-GR" b="1" dirty="0" smtClean="0"/>
          </a:p>
          <a:p>
            <a:pPr marL="0" indent="0" algn="ctr">
              <a:buNone/>
            </a:pPr>
            <a:endParaRPr lang="el-GR" b="1" dirty="0"/>
          </a:p>
          <a:p>
            <a:pPr marL="0" indent="0" algn="ctr">
              <a:buNone/>
            </a:pPr>
            <a:r>
              <a:rPr lang="el-GR" b="1" dirty="0" smtClean="0"/>
              <a:t>ΛΟΙΜΩΔΗ ΝΟΣΗΜΑΤΑ ΠΟΥ ΟΦΕΙΛΟΝΤΑΙ ΣΤΑ ΠΡΩΤΟΖΩΑ</a:t>
            </a:r>
            <a:endParaRPr lang="el-GR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55314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ΚΟΚΚΙΔΙΩΣΕΙΣ</a:t>
            </a:r>
            <a:br>
              <a:rPr lang="el-GR" sz="2800" dirty="0" smtClean="0"/>
            </a:br>
            <a:r>
              <a:rPr lang="el-GR" sz="2800" dirty="0" smtClean="0"/>
              <a:t>(</a:t>
            </a:r>
            <a:r>
              <a:rPr lang="en-US" sz="2800" dirty="0" err="1"/>
              <a:t>Coccidioses</a:t>
            </a:r>
            <a:r>
              <a:rPr lang="en-US" sz="2800" dirty="0"/>
              <a:t>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15616" y="1561356"/>
            <a:ext cx="8371184" cy="36164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Τα </a:t>
            </a:r>
            <a:r>
              <a:rPr lang="el-GR" sz="2000" dirty="0" err="1"/>
              <a:t>κοκκίδια</a:t>
            </a:r>
            <a:r>
              <a:rPr lang="el-GR" sz="2000" dirty="0"/>
              <a:t> είναι ομάδα παρασιτικών πρωτόζωων </a:t>
            </a:r>
            <a:r>
              <a:rPr lang="el-GR" sz="2000" dirty="0" smtClean="0"/>
              <a:t>υποχρεωτικά ενδοκυτταρικών </a:t>
            </a:r>
            <a:r>
              <a:rPr lang="el-GR" sz="2000" dirty="0"/>
              <a:t>που παρασιτούν όλα τα παραγωγικά ζώα. </a:t>
            </a:r>
            <a:r>
              <a:rPr lang="el-GR" sz="2000" dirty="0" err="1" smtClean="0"/>
              <a:t>Φυλογεννητικά</a:t>
            </a:r>
            <a:r>
              <a:rPr lang="el-GR" sz="2000" dirty="0" smtClean="0"/>
              <a:t> συνδέονται </a:t>
            </a:r>
            <a:r>
              <a:rPr lang="el-GR" sz="2000" dirty="0"/>
              <a:t>με το πρωτόζωο της ελονοσίας. Τα </a:t>
            </a:r>
            <a:r>
              <a:rPr lang="el-GR" sz="2000" dirty="0" err="1"/>
              <a:t>κοκκίδια</a:t>
            </a:r>
            <a:r>
              <a:rPr lang="el-GR" sz="2000" dirty="0"/>
              <a:t> που μολύνουν </a:t>
            </a:r>
            <a:r>
              <a:rPr lang="el-GR" sz="2000" dirty="0" smtClean="0"/>
              <a:t>τα παραγωγικά </a:t>
            </a:r>
            <a:r>
              <a:rPr lang="el-GR" sz="2000" dirty="0"/>
              <a:t>ζώα ανήκουν στο γένος </a:t>
            </a:r>
            <a:r>
              <a:rPr lang="el-GR" sz="2000" dirty="0" err="1"/>
              <a:t>Eimeria</a:t>
            </a:r>
            <a:r>
              <a:rPr lang="el-GR" sz="2000" dirty="0"/>
              <a:t>. Χαρακτηριστικά του </a:t>
            </a:r>
            <a:r>
              <a:rPr lang="el-GR" sz="2000" dirty="0" smtClean="0"/>
              <a:t>γένους είναι</a:t>
            </a:r>
            <a:r>
              <a:rPr lang="el-GR" sz="2000" dirty="0"/>
              <a:t>:</a:t>
            </a:r>
          </a:p>
          <a:p>
            <a:pPr marL="0" indent="0">
              <a:buNone/>
            </a:pPr>
            <a:r>
              <a:rPr lang="el-GR" sz="2000" b="1" dirty="0"/>
              <a:t>1)</a:t>
            </a:r>
            <a:r>
              <a:rPr lang="el-GR" sz="2000" dirty="0"/>
              <a:t> </a:t>
            </a:r>
            <a:r>
              <a:rPr lang="el-GR" sz="2000" dirty="0" err="1"/>
              <a:t>Ωοκύστεις</a:t>
            </a:r>
            <a:r>
              <a:rPr lang="el-GR" sz="2000" dirty="0"/>
              <a:t> με τέσσερις </a:t>
            </a:r>
            <a:r>
              <a:rPr lang="el-GR" sz="2000" dirty="0" err="1"/>
              <a:t>σποροκύστεις</a:t>
            </a:r>
            <a:r>
              <a:rPr lang="el-GR" sz="2000" dirty="0"/>
              <a:t>, η κάθε μια με </a:t>
            </a:r>
            <a:r>
              <a:rPr lang="el-GR" sz="2000" dirty="0" smtClean="0"/>
              <a:t>δυο </a:t>
            </a:r>
            <a:r>
              <a:rPr lang="el-GR" sz="2000" dirty="0" err="1" smtClean="0"/>
              <a:t>σποροζωίδια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b="1" dirty="0"/>
              <a:t>2)</a:t>
            </a:r>
            <a:r>
              <a:rPr lang="el-GR" sz="2000" dirty="0"/>
              <a:t> Βιολογικός κύκλος με έναν ξενιστή και </a:t>
            </a:r>
            <a:r>
              <a:rPr lang="el-GR" sz="2000" dirty="0" err="1"/>
              <a:t>μερογονία</a:t>
            </a:r>
            <a:r>
              <a:rPr lang="el-GR" sz="2000" dirty="0"/>
              <a:t> εντός </a:t>
            </a:r>
            <a:r>
              <a:rPr lang="el-GR" sz="2000" dirty="0" smtClean="0"/>
              <a:t>του ξενιστή</a:t>
            </a:r>
            <a:r>
              <a:rPr lang="el-GR" sz="2000" dirty="0"/>
              <a:t>, ενώ σπορογονία εκτός του ξενιστή.</a:t>
            </a:r>
          </a:p>
          <a:p>
            <a:pPr marL="0" indent="0">
              <a:buNone/>
            </a:pPr>
            <a:r>
              <a:rPr lang="el-GR" sz="2000" b="1" dirty="0"/>
              <a:t>3)</a:t>
            </a:r>
            <a:r>
              <a:rPr lang="el-GR" sz="2000" dirty="0"/>
              <a:t> Η ανάπτυξη στον μολυσμένο ξενιστή προσδίδει </a:t>
            </a:r>
            <a:r>
              <a:rPr lang="el-GR" sz="2000" dirty="0" smtClean="0"/>
              <a:t>προστατευτική ανοσία </a:t>
            </a:r>
            <a:r>
              <a:rPr lang="el-GR" sz="2000" dirty="0"/>
              <a:t>ειδική του είδους του παρασίτου.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75274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ΚΟΚΚΙΔΙΩΣΕΙΣ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 err="1">
                <a:solidFill>
                  <a:prstClr val="black"/>
                </a:solidFill>
              </a:rPr>
              <a:t>Coccidioses</a:t>
            </a:r>
            <a:r>
              <a:rPr lang="en-US" sz="2800" dirty="0">
                <a:solidFill>
                  <a:prstClr val="black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921396"/>
            <a:ext cx="8229600" cy="2948946"/>
          </a:xfrm>
        </p:spPr>
        <p:txBody>
          <a:bodyPr>
            <a:noAutofit/>
          </a:bodyPr>
          <a:lstStyle/>
          <a:p>
            <a:r>
              <a:rPr lang="el-GR" sz="2000" dirty="0"/>
              <a:t>Έχει διαπιστωθεί πως εννέα κυρίως είδη </a:t>
            </a:r>
            <a:r>
              <a:rPr lang="el-GR" sz="2000" dirty="0" err="1"/>
              <a:t>κοκκιδίων</a:t>
            </a:r>
            <a:r>
              <a:rPr lang="el-GR" sz="2000" dirty="0"/>
              <a:t> του γένους </a:t>
            </a:r>
            <a:r>
              <a:rPr lang="el-GR" sz="2000" dirty="0" err="1" smtClean="0"/>
              <a:t>Eimeria</a:t>
            </a:r>
            <a:r>
              <a:rPr lang="el-GR" sz="2000" dirty="0" smtClean="0"/>
              <a:t> είναι </a:t>
            </a:r>
            <a:r>
              <a:rPr lang="el-GR" sz="2000" dirty="0"/>
              <a:t>υπεύθυνα για την </a:t>
            </a:r>
            <a:r>
              <a:rPr lang="el-GR" sz="2000" dirty="0" err="1"/>
              <a:t>κοκκιδίωση</a:t>
            </a:r>
            <a:r>
              <a:rPr lang="el-GR" sz="2000" dirty="0"/>
              <a:t> των ορνιθοειδών. Τα είδη αυτά είναι: </a:t>
            </a:r>
            <a:r>
              <a:rPr lang="el-GR" sz="2000" dirty="0" smtClean="0"/>
              <a:t>E. </a:t>
            </a:r>
            <a:r>
              <a:rPr lang="el-GR" sz="2000" dirty="0" err="1" smtClean="0"/>
              <a:t>acervulina</a:t>
            </a:r>
            <a:r>
              <a:rPr lang="el-GR" sz="2000" dirty="0"/>
              <a:t>, E. </a:t>
            </a:r>
            <a:r>
              <a:rPr lang="el-GR" sz="2000" dirty="0" err="1"/>
              <a:t>necatrix</a:t>
            </a:r>
            <a:r>
              <a:rPr lang="el-GR" sz="2000" dirty="0"/>
              <a:t>, E. </a:t>
            </a:r>
            <a:r>
              <a:rPr lang="el-GR" sz="2000" dirty="0" err="1"/>
              <a:t>tenella</a:t>
            </a:r>
            <a:r>
              <a:rPr lang="el-GR" sz="2000" dirty="0"/>
              <a:t>, E. </a:t>
            </a:r>
            <a:r>
              <a:rPr lang="el-GR" sz="2000" dirty="0" err="1"/>
              <a:t>maxima</a:t>
            </a:r>
            <a:r>
              <a:rPr lang="el-GR" sz="2000" dirty="0"/>
              <a:t>, E. </a:t>
            </a:r>
            <a:r>
              <a:rPr lang="el-GR" sz="2000" dirty="0" err="1"/>
              <a:t>brunetti</a:t>
            </a:r>
            <a:r>
              <a:rPr lang="el-GR" sz="2000" dirty="0"/>
              <a:t>, E. </a:t>
            </a:r>
            <a:r>
              <a:rPr lang="el-GR" sz="2000" dirty="0" err="1"/>
              <a:t>praecox</a:t>
            </a:r>
            <a:r>
              <a:rPr lang="el-GR" sz="2000" dirty="0"/>
              <a:t>, </a:t>
            </a:r>
            <a:r>
              <a:rPr lang="el-GR" sz="2000" dirty="0" smtClean="0"/>
              <a:t>E. </a:t>
            </a:r>
            <a:r>
              <a:rPr lang="el-GR" sz="2000" dirty="0" err="1" smtClean="0"/>
              <a:t>mivati</a:t>
            </a:r>
            <a:r>
              <a:rPr lang="el-GR" sz="2000" dirty="0"/>
              <a:t>, E. </a:t>
            </a:r>
            <a:r>
              <a:rPr lang="el-GR" sz="2000" dirty="0" err="1"/>
              <a:t>mitis</a:t>
            </a:r>
            <a:r>
              <a:rPr lang="el-GR" sz="2000" dirty="0"/>
              <a:t> και E. </a:t>
            </a:r>
            <a:r>
              <a:rPr lang="el-GR" sz="2000" dirty="0" err="1"/>
              <a:t>hagani</a:t>
            </a:r>
            <a:r>
              <a:rPr lang="el-GR" sz="2000" dirty="0"/>
              <a:t>. Τα τρία πρώτα είναι πλέον παθογόνα </a:t>
            </a:r>
            <a:r>
              <a:rPr lang="el-GR" sz="2000" dirty="0" smtClean="0"/>
              <a:t>και επομένως </a:t>
            </a:r>
            <a:r>
              <a:rPr lang="el-GR" sz="2000" dirty="0"/>
              <a:t>μεγαλύτερης οικονομικής σημασίας.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33736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ΚΟΚΚΙΔΙΩΣΕΙΣ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 err="1">
                <a:solidFill>
                  <a:prstClr val="black"/>
                </a:solidFill>
              </a:rPr>
              <a:t>Coccidioses</a:t>
            </a:r>
            <a:r>
              <a:rPr lang="en-US" sz="2800" dirty="0">
                <a:solidFill>
                  <a:prstClr val="black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Παθογένεια</a:t>
            </a:r>
          </a:p>
          <a:p>
            <a:r>
              <a:rPr lang="el-GR" sz="2000" dirty="0"/>
              <a:t>Τα πτηνά μολύνονται με τη κατάποση </a:t>
            </a:r>
            <a:r>
              <a:rPr lang="el-GR" sz="2000" b="1" dirty="0" err="1"/>
              <a:t>σποροφόρων</a:t>
            </a:r>
            <a:r>
              <a:rPr lang="el-GR" sz="2000" b="1" dirty="0"/>
              <a:t> </a:t>
            </a:r>
            <a:r>
              <a:rPr lang="el-GR" sz="2000" b="1" dirty="0" err="1"/>
              <a:t>ωοκύστεων</a:t>
            </a:r>
            <a:r>
              <a:rPr lang="el-GR" sz="2000" b="1" dirty="0"/>
              <a:t> </a:t>
            </a:r>
            <a:r>
              <a:rPr lang="el-GR" sz="2000" dirty="0"/>
              <a:t>με </a:t>
            </a:r>
            <a:r>
              <a:rPr lang="el-GR" sz="2000" dirty="0" smtClean="0"/>
              <a:t>τη τροφή</a:t>
            </a:r>
            <a:r>
              <a:rPr lang="el-GR" sz="2000" dirty="0"/>
              <a:t>, το νερό, τη στρωμνή ή το έδαφος. Η ώριμη </a:t>
            </a:r>
            <a:r>
              <a:rPr lang="el-GR" sz="2000" dirty="0" err="1"/>
              <a:t>σποροφόρος</a:t>
            </a:r>
            <a:r>
              <a:rPr lang="el-GR" sz="2000" dirty="0"/>
              <a:t> </a:t>
            </a:r>
            <a:r>
              <a:rPr lang="el-GR" sz="2000" dirty="0" err="1" smtClean="0"/>
              <a:t>ωοκύστη</a:t>
            </a:r>
            <a:r>
              <a:rPr lang="el-GR" sz="2000" dirty="0" smtClean="0"/>
              <a:t> φτάνει </a:t>
            </a:r>
            <a:r>
              <a:rPr lang="el-GR" sz="2000" dirty="0"/>
              <a:t>στο μυώδη στόμαχο και με την επίδραση του </a:t>
            </a:r>
            <a:r>
              <a:rPr lang="el-GR" sz="2000" dirty="0" err="1"/>
              <a:t>ταυροχολικού</a:t>
            </a:r>
            <a:r>
              <a:rPr lang="el-GR" sz="2000" dirty="0"/>
              <a:t> οξέος </a:t>
            </a:r>
            <a:r>
              <a:rPr lang="el-GR" sz="2000" dirty="0" smtClean="0"/>
              <a:t>από τη </a:t>
            </a:r>
            <a:r>
              <a:rPr lang="el-GR" sz="2000" dirty="0"/>
              <a:t>χολή και των πεπτικών ενζύμων του παγκρέατος θρυψίνη, </a:t>
            </a:r>
            <a:r>
              <a:rPr lang="el-GR" sz="2000" dirty="0" err="1" smtClean="0"/>
              <a:t>χυμοθρυψίνη</a:t>
            </a:r>
            <a:r>
              <a:rPr lang="el-GR" sz="2000" dirty="0" smtClean="0"/>
              <a:t> διαρρηγνύεται </a:t>
            </a:r>
            <a:r>
              <a:rPr lang="el-GR" sz="2000" dirty="0"/>
              <a:t>και απελευθερώνονται τέσσερις </a:t>
            </a:r>
            <a:r>
              <a:rPr lang="el-GR" sz="2000" dirty="0" err="1"/>
              <a:t>σποροκύστεις</a:t>
            </a:r>
            <a:r>
              <a:rPr lang="el-GR" sz="2000" dirty="0"/>
              <a:t> και από </a:t>
            </a:r>
            <a:r>
              <a:rPr lang="el-GR" sz="2000" dirty="0" smtClean="0"/>
              <a:t>την κάθε </a:t>
            </a:r>
            <a:r>
              <a:rPr lang="el-GR" sz="2000" dirty="0"/>
              <a:t>μια δύο </a:t>
            </a:r>
            <a:r>
              <a:rPr lang="el-GR" sz="2000" b="1" dirty="0" err="1"/>
              <a:t>σποριζωίδια</a:t>
            </a:r>
            <a:r>
              <a:rPr lang="el-GR" sz="2000" dirty="0"/>
              <a:t>. </a:t>
            </a:r>
            <a:endParaRPr lang="el-GR" sz="2000" dirty="0" smtClean="0"/>
          </a:p>
          <a:p>
            <a:r>
              <a:rPr lang="el-GR" sz="2000" b="1" dirty="0" smtClean="0"/>
              <a:t>Το </a:t>
            </a:r>
            <a:r>
              <a:rPr lang="el-GR" sz="2000" b="1" dirty="0" err="1"/>
              <a:t>σποροζωίδιο</a:t>
            </a:r>
            <a:r>
              <a:rPr lang="el-GR" sz="2000" b="1" dirty="0"/>
              <a:t> </a:t>
            </a:r>
            <a:r>
              <a:rPr lang="el-GR" sz="2000" dirty="0"/>
              <a:t>διεισδύει </a:t>
            </a:r>
            <a:r>
              <a:rPr lang="el-GR" sz="2000" dirty="0" smtClean="0"/>
              <a:t>στα επιθηλιακά </a:t>
            </a:r>
            <a:r>
              <a:rPr lang="el-GR" sz="2000" dirty="0"/>
              <a:t>κύτταρα των επιφανειακών λαχνών του εντέρου, ίσως και </a:t>
            </a:r>
            <a:r>
              <a:rPr lang="el-GR" sz="2000" dirty="0" smtClean="0"/>
              <a:t>από μεταφορά </a:t>
            </a:r>
            <a:r>
              <a:rPr lang="el-GR" sz="2000" dirty="0"/>
              <a:t>τους μέσω των </a:t>
            </a:r>
            <a:r>
              <a:rPr lang="el-GR" sz="2000" dirty="0" err="1"/>
              <a:t>ενδοεπιθηλιακών</a:t>
            </a:r>
            <a:r>
              <a:rPr lang="el-GR" sz="2000" dirty="0"/>
              <a:t> λευκοκυττάρων </a:t>
            </a:r>
            <a:r>
              <a:rPr lang="el-GR" sz="2000" dirty="0" smtClean="0"/>
              <a:t>που αναπτύσσονται </a:t>
            </a:r>
            <a:r>
              <a:rPr lang="el-GR" sz="2000" dirty="0"/>
              <a:t>στα κύτταρα των κρυπτών του </a:t>
            </a:r>
            <a:r>
              <a:rPr lang="el-GR" sz="2000" dirty="0" err="1"/>
              <a:t>Leiberkuhn</a:t>
            </a:r>
            <a:r>
              <a:rPr lang="el-GR" sz="2000" dirty="0"/>
              <a:t> </a:t>
            </a:r>
            <a:r>
              <a:rPr lang="el-GR" sz="2000" dirty="0" smtClean="0"/>
              <a:t>και μετασχηματίζεται σε </a:t>
            </a:r>
            <a:r>
              <a:rPr lang="el-GR" sz="2000" b="1" dirty="0" err="1" smtClean="0">
                <a:solidFill>
                  <a:prstClr val="black"/>
                </a:solidFill>
              </a:rPr>
              <a:t>τροφοζωίδιο</a:t>
            </a:r>
            <a:r>
              <a:rPr lang="el-GR" sz="2000" b="1" dirty="0" smtClean="0">
                <a:solidFill>
                  <a:prstClr val="black"/>
                </a:solidFill>
              </a:rPr>
              <a:t>.</a:t>
            </a:r>
            <a:endParaRPr lang="el-GR" sz="20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65304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ΚΟΚΚΙΔΙΩΣΕΙΣ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 err="1">
                <a:solidFill>
                  <a:prstClr val="black"/>
                </a:solidFill>
              </a:rPr>
              <a:t>Coccidioses</a:t>
            </a:r>
            <a:r>
              <a:rPr lang="en-US" sz="2800" dirty="0">
                <a:solidFill>
                  <a:prstClr val="black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33364"/>
            <a:ext cx="8229600" cy="3471772"/>
          </a:xfrm>
        </p:spPr>
        <p:txBody>
          <a:bodyPr>
            <a:noAutofit/>
          </a:bodyPr>
          <a:lstStyle/>
          <a:p>
            <a:r>
              <a:rPr lang="el-GR" sz="2000" dirty="0" smtClean="0">
                <a:solidFill>
                  <a:prstClr val="black"/>
                </a:solidFill>
              </a:rPr>
              <a:t>Το </a:t>
            </a:r>
            <a:r>
              <a:rPr lang="el-GR" sz="2000" dirty="0" err="1">
                <a:solidFill>
                  <a:prstClr val="black"/>
                </a:solidFill>
              </a:rPr>
              <a:t>τροφοζωίδιο</a:t>
            </a:r>
            <a:r>
              <a:rPr lang="el-GR" sz="2000" dirty="0">
                <a:solidFill>
                  <a:prstClr val="black"/>
                </a:solidFill>
              </a:rPr>
              <a:t> </a:t>
            </a:r>
            <a:r>
              <a:rPr lang="el-GR" sz="2000" dirty="0" smtClean="0">
                <a:solidFill>
                  <a:prstClr val="black"/>
                </a:solidFill>
              </a:rPr>
              <a:t>με </a:t>
            </a:r>
            <a:r>
              <a:rPr lang="el-GR" sz="2000" dirty="0">
                <a:solidFill>
                  <a:prstClr val="black"/>
                </a:solidFill>
              </a:rPr>
              <a:t>πολλαπλή διαίρεση </a:t>
            </a:r>
            <a:r>
              <a:rPr lang="el-GR" sz="2000" dirty="0" smtClean="0">
                <a:solidFill>
                  <a:prstClr val="black"/>
                </a:solidFill>
              </a:rPr>
              <a:t>του πυρήνα </a:t>
            </a:r>
            <a:r>
              <a:rPr lang="el-GR" sz="2000" dirty="0">
                <a:solidFill>
                  <a:prstClr val="black"/>
                </a:solidFill>
              </a:rPr>
              <a:t>του (1ος αγενής πολλαπλασιασμός, γνωστός ως </a:t>
            </a:r>
            <a:r>
              <a:rPr lang="el-GR" sz="2000" dirty="0" err="1" smtClean="0">
                <a:solidFill>
                  <a:prstClr val="black"/>
                </a:solidFill>
              </a:rPr>
              <a:t>σχιζογονία</a:t>
            </a:r>
            <a:r>
              <a:rPr lang="el-GR" sz="2000" dirty="0" smtClean="0">
                <a:solidFill>
                  <a:prstClr val="black"/>
                </a:solidFill>
              </a:rPr>
              <a:t>) μετατρέπεται </a:t>
            </a:r>
            <a:r>
              <a:rPr lang="el-GR" sz="2000" dirty="0">
                <a:solidFill>
                  <a:prstClr val="black"/>
                </a:solidFill>
              </a:rPr>
              <a:t>σε σχιστό που σπάζει και προέρχονται τα </a:t>
            </a:r>
            <a:r>
              <a:rPr lang="el-GR" sz="2000" dirty="0" err="1">
                <a:solidFill>
                  <a:prstClr val="black"/>
                </a:solidFill>
              </a:rPr>
              <a:t>μεροζωίδια</a:t>
            </a:r>
            <a:r>
              <a:rPr lang="el-GR" sz="2000" dirty="0">
                <a:solidFill>
                  <a:prstClr val="black"/>
                </a:solidFill>
              </a:rPr>
              <a:t> </a:t>
            </a:r>
            <a:r>
              <a:rPr lang="el-GR" sz="2000" dirty="0" smtClean="0">
                <a:solidFill>
                  <a:prstClr val="black"/>
                </a:solidFill>
              </a:rPr>
              <a:t>της πρώτης γενεάς.</a:t>
            </a:r>
          </a:p>
          <a:p>
            <a:r>
              <a:rPr lang="el-GR" sz="2000" dirty="0" smtClean="0">
                <a:solidFill>
                  <a:prstClr val="black"/>
                </a:solidFill>
              </a:rPr>
              <a:t>Το </a:t>
            </a:r>
            <a:r>
              <a:rPr lang="el-GR" sz="2000" dirty="0">
                <a:solidFill>
                  <a:prstClr val="black"/>
                </a:solidFill>
              </a:rPr>
              <a:t>καθένα από τα </a:t>
            </a:r>
            <a:r>
              <a:rPr lang="el-GR" sz="2000" dirty="0" err="1">
                <a:solidFill>
                  <a:prstClr val="black"/>
                </a:solidFill>
              </a:rPr>
              <a:t>μεροζωίδια</a:t>
            </a:r>
            <a:r>
              <a:rPr lang="el-GR" sz="2000" dirty="0">
                <a:solidFill>
                  <a:prstClr val="black"/>
                </a:solidFill>
              </a:rPr>
              <a:t> εισέρχεται εκ νέου σε </a:t>
            </a:r>
            <a:r>
              <a:rPr lang="el-GR" sz="2000" dirty="0" smtClean="0">
                <a:solidFill>
                  <a:prstClr val="black"/>
                </a:solidFill>
              </a:rPr>
              <a:t>υγιές επιθηλιακό </a:t>
            </a:r>
            <a:r>
              <a:rPr lang="el-GR" sz="2000" dirty="0">
                <a:solidFill>
                  <a:prstClr val="black"/>
                </a:solidFill>
              </a:rPr>
              <a:t>κύτταρο και είναι δεύτερος αγενής </a:t>
            </a:r>
            <a:r>
              <a:rPr lang="el-GR" sz="2000" dirty="0" smtClean="0">
                <a:solidFill>
                  <a:prstClr val="black"/>
                </a:solidFill>
              </a:rPr>
              <a:t>πολλαπλασιασμός πραγματοποιείται </a:t>
            </a:r>
            <a:r>
              <a:rPr lang="el-GR" sz="2000" dirty="0">
                <a:solidFill>
                  <a:prstClr val="black"/>
                </a:solidFill>
              </a:rPr>
              <a:t>για να προέλθουν τα </a:t>
            </a:r>
            <a:r>
              <a:rPr lang="el-GR" sz="2000" dirty="0" err="1">
                <a:solidFill>
                  <a:prstClr val="black"/>
                </a:solidFill>
              </a:rPr>
              <a:t>μεροζωίδια</a:t>
            </a:r>
            <a:r>
              <a:rPr lang="el-GR" sz="2000" dirty="0">
                <a:solidFill>
                  <a:prstClr val="black"/>
                </a:solidFill>
              </a:rPr>
              <a:t> της δεύτερης γενεάς. </a:t>
            </a:r>
            <a:r>
              <a:rPr lang="el-GR" sz="2000" dirty="0" smtClean="0">
                <a:solidFill>
                  <a:prstClr val="black"/>
                </a:solidFill>
              </a:rPr>
              <a:t>Τα </a:t>
            </a:r>
            <a:r>
              <a:rPr lang="el-GR" sz="2000" dirty="0" err="1" smtClean="0">
                <a:solidFill>
                  <a:prstClr val="black"/>
                </a:solidFill>
              </a:rPr>
              <a:t>μεροζωίδια</a:t>
            </a:r>
            <a:r>
              <a:rPr lang="el-GR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αυτά αφού εισέλθουν και πάλι σε υγιή επιθηλιακά </a:t>
            </a:r>
            <a:r>
              <a:rPr lang="el-GR" sz="2000" dirty="0" smtClean="0">
                <a:solidFill>
                  <a:prstClr val="black"/>
                </a:solidFill>
              </a:rPr>
              <a:t>κύτταρα, αναπτύσσονται </a:t>
            </a:r>
            <a:r>
              <a:rPr lang="el-GR" sz="2000" dirty="0">
                <a:solidFill>
                  <a:prstClr val="black"/>
                </a:solidFill>
              </a:rPr>
              <a:t>σε αρσενικά και θηλυκά γαμετοκύτταρα που στη </a:t>
            </a:r>
            <a:r>
              <a:rPr lang="el-GR" sz="2000" dirty="0" smtClean="0">
                <a:solidFill>
                  <a:prstClr val="black"/>
                </a:solidFill>
              </a:rPr>
              <a:t>συνέχεια διαφοροποιούνται </a:t>
            </a:r>
            <a:r>
              <a:rPr lang="el-GR" sz="2000" dirty="0">
                <a:solidFill>
                  <a:prstClr val="black"/>
                </a:solidFill>
              </a:rPr>
              <a:t>σε </a:t>
            </a:r>
            <a:r>
              <a:rPr lang="el-GR" sz="2000" dirty="0" err="1">
                <a:solidFill>
                  <a:prstClr val="black"/>
                </a:solidFill>
              </a:rPr>
              <a:t>μικρογαμέτες</a:t>
            </a:r>
            <a:r>
              <a:rPr lang="el-GR" sz="2000" dirty="0">
                <a:solidFill>
                  <a:prstClr val="black"/>
                </a:solidFill>
              </a:rPr>
              <a:t> και </a:t>
            </a:r>
            <a:r>
              <a:rPr lang="el-GR" sz="2000" dirty="0" err="1">
                <a:solidFill>
                  <a:prstClr val="black"/>
                </a:solidFill>
              </a:rPr>
              <a:t>μακρογαμέτες</a:t>
            </a:r>
            <a:r>
              <a:rPr lang="el-GR" sz="2000" dirty="0">
                <a:solidFill>
                  <a:prstClr val="black"/>
                </a:solidFill>
              </a:rPr>
              <a:t>. </a:t>
            </a:r>
            <a:endParaRPr lang="el-GR" sz="2000" dirty="0" smtClean="0">
              <a:solidFill>
                <a:prstClr val="black"/>
              </a:solidFill>
            </a:endParaRPr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1128921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4607</TotalTime>
  <Words>1643</Words>
  <Application>Microsoft Office PowerPoint</Application>
  <PresentationFormat>Προβολή στην οθόνη (16:10)</PresentationFormat>
  <Paragraphs>148</Paragraphs>
  <Slides>28</Slides>
  <Notes>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31" baseType="lpstr">
      <vt:lpstr>Arial</vt:lpstr>
      <vt:lpstr>Calibri</vt:lpstr>
      <vt:lpstr>Θέμα του Office</vt:lpstr>
      <vt:lpstr>Λοιμώδη Νοσήματα – Υγιεινή Αγροτικών Ζώων</vt:lpstr>
      <vt:lpstr>Παρουσίαση του PowerPoint</vt:lpstr>
      <vt:lpstr>Άδειες Χρήσης</vt:lpstr>
      <vt:lpstr>Χρηματοδότηση</vt:lpstr>
      <vt:lpstr>Παρουσίαση του PowerPoint</vt:lpstr>
      <vt:lpstr>ΚΟΚΚΙΔΙΩΣΕΙΣ (Coccidioses)</vt:lpstr>
      <vt:lpstr>ΚΟΚΚΙΔΙΩΣΕΙΣ (Coccidioses)</vt:lpstr>
      <vt:lpstr>ΚΟΚΚΙΔΙΩΣΕΙΣ (Coccidioses)</vt:lpstr>
      <vt:lpstr>ΚΟΚΚΙΔΙΩΣΕΙΣ (Coccidioses)</vt:lpstr>
      <vt:lpstr>ΚΟΚΚΙΔΙΩΣΕΙΣ (Coccidioses)</vt:lpstr>
      <vt:lpstr>ΚΟΚΚΙΔΙΩΣΕΙΣ (Coccidioses)</vt:lpstr>
      <vt:lpstr>ΚΟΚΚΙΔΙΩΣΕΙΣ (Coccidioses)</vt:lpstr>
      <vt:lpstr>ΚΟΚΚΙΔΙΩΣΕΙΣ (Coccidioses)</vt:lpstr>
      <vt:lpstr>ΚΟΚΚΙΔΙΩΣΕΙΣ (Coccidioses)</vt:lpstr>
      <vt:lpstr>ΚΟΚΚΙΔΙΩΣΕΙΣ (Coccidioses)</vt:lpstr>
      <vt:lpstr>ΚΟΚΚΙΔΙΩΣΕΙΣ (Coccidioses)</vt:lpstr>
      <vt:lpstr>ΚΟΚΚΙΔΙΩΣΕΙΣ (Coccidioses)</vt:lpstr>
      <vt:lpstr>ΚΟΚΚΙΔΙΩΣΕΙΣ (Coccidioses)</vt:lpstr>
      <vt:lpstr>Παρουσίαση του PowerPoint</vt:lpstr>
      <vt:lpstr>ΑΣΚΑΡΙΔΙΩΣΗ (ascariasis)</vt:lpstr>
      <vt:lpstr>ΑΣΚΑΡΙΔΙΩΣΗ (ascariasis)</vt:lpstr>
      <vt:lpstr>ΑΣΚΑΡΙΔΙΩΣΗ (ascariasis)</vt:lpstr>
      <vt:lpstr>ΑΣΚΑΡΙΔΙΩΣΗ (ascariasis)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Makis Sakaloglou</cp:lastModifiedBy>
  <cp:revision>411</cp:revision>
  <dcterms:created xsi:type="dcterms:W3CDTF">2012-09-06T09:03:05Z</dcterms:created>
  <dcterms:modified xsi:type="dcterms:W3CDTF">2015-11-25T11:05:56Z</dcterms:modified>
</cp:coreProperties>
</file>