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56" r:id="rId2"/>
    <p:sldId id="289" r:id="rId3"/>
    <p:sldId id="257" r:id="rId4"/>
    <p:sldId id="259" r:id="rId5"/>
    <p:sldId id="261" r:id="rId6"/>
    <p:sldId id="321" r:id="rId7"/>
    <p:sldId id="265" r:id="rId8"/>
    <p:sldId id="274" r:id="rId9"/>
    <p:sldId id="296" r:id="rId10"/>
    <p:sldId id="297" r:id="rId11"/>
    <p:sldId id="298" r:id="rId12"/>
    <p:sldId id="320" r:id="rId13"/>
    <p:sldId id="299" r:id="rId14"/>
    <p:sldId id="282" r:id="rId15"/>
    <p:sldId id="283" r:id="rId16"/>
    <p:sldId id="285" r:id="rId17"/>
    <p:sldId id="301" r:id="rId18"/>
    <p:sldId id="302" r:id="rId19"/>
    <p:sldId id="303" r:id="rId20"/>
    <p:sldId id="306" r:id="rId21"/>
    <p:sldId id="305" r:id="rId22"/>
    <p:sldId id="304" r:id="rId23"/>
    <p:sldId id="308" r:id="rId24"/>
    <p:sldId id="322" r:id="rId25"/>
    <p:sldId id="291" r:id="rId26"/>
    <p:sldId id="292" r:id="rId27"/>
    <p:sldId id="293" r:id="rId28"/>
    <p:sldId id="294" r:id="rId29"/>
    <p:sldId id="295" r:id="rId30"/>
    <p:sldId id="280" r:id="rId31"/>
  </p:sldIdLst>
  <p:sldSz cx="9144000" cy="5715000" type="screen16x10"/>
  <p:notesSz cx="6858000" cy="9144000"/>
  <p:custDataLst>
    <p:tags r:id="rId34"/>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77" autoAdjust="0"/>
    <p:restoredTop sz="99309" autoAdjust="0"/>
  </p:normalViewPr>
  <p:slideViewPr>
    <p:cSldViewPr>
      <p:cViewPr>
        <p:scale>
          <a:sx n="106" d="100"/>
          <a:sy n="106" d="100"/>
        </p:scale>
        <p:origin x="-228" y="576"/>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85" d="100"/>
          <a:sy n="85" d="100"/>
        </p:scale>
        <p:origin x="-3150"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Θέση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6FD7C3-D6B9-42BB-A7A4-7D449DB9A6E2}" type="datetimeFigureOut">
              <a:rPr lang="en-GB" smtClean="0"/>
              <a:pPr/>
              <a:t>31/10/2015</a:t>
            </a:fld>
            <a:endParaRPr lang="en-GB"/>
          </a:p>
        </p:txBody>
      </p:sp>
      <p:sp>
        <p:nvSpPr>
          <p:cNvPr id="4" name="Θέση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Θέση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6BA1F4-DDF4-4058-8933-5F04CCBA71D1}" type="slidenum">
              <a:rPr lang="en-GB" smtClean="0"/>
              <a:pPr/>
              <a:t>‹#›</a:t>
            </a:fld>
            <a:endParaRPr lang="en-GB"/>
          </a:p>
        </p:txBody>
      </p:sp>
    </p:spTree>
    <p:extLst>
      <p:ext uri="{BB962C8B-B14F-4D97-AF65-F5344CB8AC3E}">
        <p14:creationId xmlns="" xmlns:p14="http://schemas.microsoft.com/office/powerpoint/2010/main" val="3175362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31/10/2015</a:t>
            </a:fld>
            <a:endParaRPr lang="el-GR"/>
          </a:p>
        </p:txBody>
      </p:sp>
      <p:sp>
        <p:nvSpPr>
          <p:cNvPr id="4" name="Θέση εικόνας διαφάνειας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11</a:t>
            </a:fld>
            <a:endParaRPr lang="el-GR"/>
          </a:p>
        </p:txBody>
      </p:sp>
    </p:spTree>
    <p:extLst>
      <p:ext uri="{BB962C8B-B14F-4D97-AF65-F5344CB8AC3E}">
        <p14:creationId xmlns="" xmlns:p14="http://schemas.microsoft.com/office/powerpoint/2010/main" val="9817244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13</a:t>
            </a:fld>
            <a:endParaRPr lang="el-GR"/>
          </a:p>
        </p:txBody>
      </p:sp>
    </p:spTree>
    <p:extLst>
      <p:ext uri="{BB962C8B-B14F-4D97-AF65-F5344CB8AC3E}">
        <p14:creationId xmlns="" xmlns:p14="http://schemas.microsoft.com/office/powerpoint/2010/main" val="9817244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14</a:t>
            </a:fld>
            <a:endParaRPr lang="el-GR"/>
          </a:p>
        </p:txBody>
      </p:sp>
    </p:spTree>
    <p:extLst>
      <p:ext uri="{BB962C8B-B14F-4D97-AF65-F5344CB8AC3E}">
        <p14:creationId xmlns="" xmlns:p14="http://schemas.microsoft.com/office/powerpoint/2010/main" val="39029940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n-US" baseline="0" dirty="0" smtClean="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15</a:t>
            </a:fld>
            <a:endParaRPr lang="el-GR"/>
          </a:p>
        </p:txBody>
      </p:sp>
    </p:spTree>
    <p:extLst>
      <p:ext uri="{BB962C8B-B14F-4D97-AF65-F5344CB8AC3E}">
        <p14:creationId xmlns="" xmlns:p14="http://schemas.microsoft.com/office/powerpoint/2010/main" val="24044648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solidFill>
                  <a:srgbClr val="00B050"/>
                </a:solidFill>
              </a:rPr>
              <a:t> </a:t>
            </a:r>
            <a:endParaRPr lang="el-GR" dirty="0">
              <a:solidFill>
                <a:srgbClr val="00B05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16</a:t>
            </a:fld>
            <a:endParaRPr lang="el-GR"/>
          </a:p>
        </p:txBody>
      </p:sp>
    </p:spTree>
    <p:extLst>
      <p:ext uri="{BB962C8B-B14F-4D97-AF65-F5344CB8AC3E}">
        <p14:creationId xmlns="" xmlns:p14="http://schemas.microsoft.com/office/powerpoint/2010/main" val="32566696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24</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25</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26</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27</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28</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 xmlns:p14="http://schemas.microsoft.com/office/powerpoint/2010/main" val="39928127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29</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30</a:t>
            </a:fld>
            <a:endParaRPr lang="el-GR"/>
          </a:p>
        </p:txBody>
      </p:sp>
    </p:spTree>
    <p:extLst>
      <p:ext uri="{BB962C8B-B14F-4D97-AF65-F5344CB8AC3E}">
        <p14:creationId xmlns=""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 xmlns:p14="http://schemas.microsoft.com/office/powerpoint/2010/main" val="3142176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a:p>
        </p:txBody>
      </p:sp>
    </p:spTree>
    <p:extLst>
      <p:ext uri="{BB962C8B-B14F-4D97-AF65-F5344CB8AC3E}">
        <p14:creationId xmlns="" xmlns:p14="http://schemas.microsoft.com/office/powerpoint/2010/main" val="2533023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a:p>
        </p:txBody>
      </p:sp>
    </p:spTree>
    <p:extLst>
      <p:ext uri="{BB962C8B-B14F-4D97-AF65-F5344CB8AC3E}">
        <p14:creationId xmlns="" xmlns:p14="http://schemas.microsoft.com/office/powerpoint/2010/main" val="4156830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7</a:t>
            </a:fld>
            <a:endParaRPr lang="el-GR"/>
          </a:p>
        </p:txBody>
      </p:sp>
    </p:spTree>
    <p:extLst>
      <p:ext uri="{BB962C8B-B14F-4D97-AF65-F5344CB8AC3E}">
        <p14:creationId xmlns="" xmlns:p14="http://schemas.microsoft.com/office/powerpoint/2010/main" val="2947138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8</a:t>
            </a:fld>
            <a:endParaRPr lang="el-GR"/>
          </a:p>
        </p:txBody>
      </p:sp>
    </p:spTree>
    <p:extLst>
      <p:ext uri="{BB962C8B-B14F-4D97-AF65-F5344CB8AC3E}">
        <p14:creationId xmlns="" xmlns:p14="http://schemas.microsoft.com/office/powerpoint/2010/main" val="981724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9</a:t>
            </a:fld>
            <a:endParaRPr lang="el-GR"/>
          </a:p>
        </p:txBody>
      </p:sp>
    </p:spTree>
    <p:extLst>
      <p:ext uri="{BB962C8B-B14F-4D97-AF65-F5344CB8AC3E}">
        <p14:creationId xmlns="" xmlns:p14="http://schemas.microsoft.com/office/powerpoint/2010/main" val="981724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10</a:t>
            </a:fld>
            <a:endParaRPr lang="el-GR"/>
          </a:p>
        </p:txBody>
      </p:sp>
    </p:spTree>
    <p:extLst>
      <p:ext uri="{BB962C8B-B14F-4D97-AF65-F5344CB8AC3E}">
        <p14:creationId xmlns="" xmlns:p14="http://schemas.microsoft.com/office/powerpoint/2010/main" val="981724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775355"/>
            <a:ext cx="7772400" cy="1225021"/>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238500"/>
            <a:ext cx="7776864" cy="14605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28865"/>
            <a:ext cx="2057400" cy="4876271"/>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28865"/>
            <a:ext cx="6019800" cy="4876271"/>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
        <p:nvSpPr>
          <p:cNvPr id="5" name="Ορθογώνιο 4"/>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7" name="TextBox 6"/>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8" name="Εικόνα 7"/>
          <p:cNvPicPr>
            <a:picLocks noChangeAspect="1"/>
          </p:cNvPicPr>
          <p:nvPr userDrawn="1"/>
        </p:nvPicPr>
        <p:blipFill>
          <a:blip r:embed="rId2" cstate="print"/>
          <a:stretch>
            <a:fillRect/>
          </a:stretch>
        </p:blipFill>
        <p:spPr>
          <a:xfrm>
            <a:off x="38062" y="-14"/>
            <a:ext cx="213458" cy="324000"/>
          </a:xfrm>
          <a:prstGeom prst="rect">
            <a:avLst/>
          </a:prstGeom>
        </p:spPr>
      </p:pic>
      <p:pic>
        <p:nvPicPr>
          <p:cNvPr id="9" name="Εικόνα 8"/>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3672417"/>
            <a:ext cx="7772400" cy="1135063"/>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422261"/>
            <a:ext cx="7772400" cy="1250156"/>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pic>
        <p:nvPicPr>
          <p:cNvPr id="8" name="Εικόνα 7"/>
          <p:cNvPicPr>
            <a:picLocks noChangeAspect="1"/>
          </p:cNvPicPr>
          <p:nvPr userDrawn="1"/>
        </p:nvPicPr>
        <p:blipFill>
          <a:blip r:embed="rId2" cstate="print"/>
          <a:stretch>
            <a:fillRect/>
          </a:stretch>
        </p:blipFill>
        <p:spPr>
          <a:xfrm>
            <a:off x="3464680" y="913284"/>
            <a:ext cx="2214640" cy="1031492"/>
          </a:xfrm>
          <a:prstGeom prst="rect">
            <a:avLst/>
          </a:prstGeom>
        </p:spPr>
      </p:pic>
    </p:spTree>
    <p:extLst>
      <p:ext uri="{BB962C8B-B14F-4D97-AF65-F5344CB8AC3E}">
        <p14:creationId xmlns=""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11" name="Ορθογώνιο 10"/>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2" name="TextBox 11"/>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3" name="Εικόνα 12"/>
          <p:cNvPicPr>
            <a:picLocks noChangeAspect="1"/>
          </p:cNvPicPr>
          <p:nvPr userDrawn="1"/>
        </p:nvPicPr>
        <p:blipFill>
          <a:blip r:embed="rId2" cstate="print"/>
          <a:stretch>
            <a:fillRect/>
          </a:stretch>
        </p:blipFill>
        <p:spPr>
          <a:xfrm>
            <a:off x="38062" y="-14"/>
            <a:ext cx="213458" cy="324000"/>
          </a:xfrm>
          <a:prstGeom prst="rect">
            <a:avLst/>
          </a:prstGeom>
        </p:spPr>
      </p:pic>
      <p:pic>
        <p:nvPicPr>
          <p:cNvPr id="14" name="Εικόνα 13"/>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311878"/>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1845013"/>
            <a:ext cx="4040188"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6" y="1311878"/>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6" y="1845013"/>
            <a:ext cx="4041775"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pPr/>
              <a:t>‹#›</a:t>
            </a:fld>
            <a:endParaRPr lang="el-GR"/>
          </a:p>
        </p:txBody>
      </p:sp>
      <p:sp>
        <p:nvSpPr>
          <p:cNvPr id="13" name="Ορθογώνιο 12"/>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4" name="TextBox 13"/>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5" name="Εικόνα 14"/>
          <p:cNvPicPr>
            <a:picLocks noChangeAspect="1"/>
          </p:cNvPicPr>
          <p:nvPr userDrawn="1"/>
        </p:nvPicPr>
        <p:blipFill>
          <a:blip r:embed="rId2" cstate="print"/>
          <a:stretch>
            <a:fillRect/>
          </a:stretch>
        </p:blipFill>
        <p:spPr>
          <a:xfrm>
            <a:off x="38062" y="-14"/>
            <a:ext cx="213458" cy="324000"/>
          </a:xfrm>
          <a:prstGeom prst="rect">
            <a:avLst/>
          </a:prstGeom>
        </p:spPr>
      </p:pic>
      <p:pic>
        <p:nvPicPr>
          <p:cNvPr id="16" name="Εικόνα 15"/>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pPr/>
              <a:t>‹#›</a:t>
            </a:fld>
            <a:endParaRPr lang="el-GR"/>
          </a:p>
        </p:txBody>
      </p:sp>
      <p:sp>
        <p:nvSpPr>
          <p:cNvPr id="9" name="Ορθογώνιο 8"/>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0" name="TextBox 9"/>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1" name="Εικόνα 10"/>
          <p:cNvPicPr>
            <a:picLocks noChangeAspect="1"/>
          </p:cNvPicPr>
          <p:nvPr userDrawn="1"/>
        </p:nvPicPr>
        <p:blipFill>
          <a:blip r:embed="rId2" cstate="print"/>
          <a:stretch>
            <a:fillRect/>
          </a:stretch>
        </p:blipFill>
        <p:spPr>
          <a:xfrm>
            <a:off x="38062" y="-14"/>
            <a:ext cx="213458" cy="324000"/>
          </a:xfrm>
          <a:prstGeom prst="rect">
            <a:avLst/>
          </a:prstGeom>
        </p:spPr>
      </p:pic>
      <p:pic>
        <p:nvPicPr>
          <p:cNvPr id="12" name="Εικόνα 11"/>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a:t>
            </a:fld>
            <a:endParaRPr lang="el-GR"/>
          </a:p>
        </p:txBody>
      </p:sp>
      <p:sp>
        <p:nvSpPr>
          <p:cNvPr id="8" name="Ορθογώνιο 7"/>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9" name="TextBox 8"/>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0" name="Εικόνα 9"/>
          <p:cNvPicPr>
            <a:picLocks noChangeAspect="1"/>
          </p:cNvPicPr>
          <p:nvPr userDrawn="1"/>
        </p:nvPicPr>
        <p:blipFill>
          <a:blip r:embed="rId2" cstate="print"/>
          <a:stretch>
            <a:fillRect/>
          </a:stretch>
        </p:blipFill>
        <p:spPr>
          <a:xfrm>
            <a:off x="38062" y="-14"/>
            <a:ext cx="213458" cy="324000"/>
          </a:xfrm>
          <a:prstGeom prst="rect">
            <a:avLst/>
          </a:prstGeom>
        </p:spPr>
      </p:pic>
      <p:pic>
        <p:nvPicPr>
          <p:cNvPr id="11" name="Εικόνα 10"/>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297327"/>
            <a:ext cx="5111750" cy="38404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1" y="1297327"/>
            <a:ext cx="3008313" cy="3840427"/>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6"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297327"/>
            <a:ext cx="5486400" cy="28803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4297660"/>
            <a:ext cx="5486400" cy="845840"/>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9"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
        <p:nvSpPr>
          <p:cNvPr id="9" name="Θέση αριθμού διαφάνειας 3"/>
          <p:cNvSpPr txBox="1">
            <a:spLocks/>
          </p:cNvSpPr>
          <p:nvPr userDrawn="1"/>
        </p:nvSpPr>
        <p:spPr bwMode="auto">
          <a:xfrm>
            <a:off x="8729256" y="5466151"/>
            <a:ext cx="333105" cy="304271"/>
          </a:xfrm>
          <a:prstGeom prst="rect">
            <a:avLst/>
          </a:prstGeom>
          <a:noFill/>
          <a:ln>
            <a:miter lim="800000"/>
            <a:headEnd/>
            <a:tailEnd/>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6787FC-6543-471B-A41A-5AEEC386B628}" type="slidenum">
              <a:rPr lang="el-GR" altLang="el-GR" sz="1600" smtClean="0">
                <a:solidFill>
                  <a:schemeClr val="bg1"/>
                </a:solidFill>
              </a:rPr>
              <a:pPr algn="r"/>
              <a:t>‹#›</a:t>
            </a:fld>
            <a:endParaRPr lang="el-GR" altLang="el-GR" sz="1600" dirty="0" smtClean="0">
              <a:solidFill>
                <a:schemeClr val="bg1"/>
              </a:solidFill>
            </a:endParaRPr>
          </a:p>
        </p:txBody>
      </p:sp>
    </p:spTree>
    <p:extLst>
      <p:ext uri="{BB962C8B-B14F-4D97-AF65-F5344CB8AC3E}">
        <p14:creationId xmlns=""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oc-web.ioa.teiep.gr/OpenClass/courses/LOGO125/" TargetMode="External"/><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openxmlformats.org/officeDocument/2006/relationships/hyperlink" Target="http://creativecommons.org/licenses/by-nc-nd/4.0/deed.el"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Autofit/>
          </a:bodyPr>
          <a:lstStyle/>
          <a:p>
            <a:r>
              <a:rPr lang="el-GR" sz="4000" dirty="0" smtClean="0"/>
              <a:t>Λογιστική Εθνικών Λογαριασμών</a:t>
            </a:r>
            <a:endParaRPr lang="el-GR" sz="4000" dirty="0"/>
          </a:p>
        </p:txBody>
      </p:sp>
      <p:sp>
        <p:nvSpPr>
          <p:cNvPr id="3" name="Υπότιτλος 2"/>
          <p:cNvSpPr>
            <a:spLocks noGrp="1"/>
          </p:cNvSpPr>
          <p:nvPr>
            <p:ph type="subTitle" idx="1"/>
          </p:nvPr>
        </p:nvSpPr>
        <p:spPr>
          <a:xfrm>
            <a:off x="683568" y="2897167"/>
            <a:ext cx="7776864" cy="1460500"/>
          </a:xfrm>
        </p:spPr>
        <p:txBody>
          <a:bodyPr>
            <a:noAutofit/>
          </a:bodyPr>
          <a:lstStyle/>
          <a:p>
            <a:r>
              <a:rPr lang="el-GR" sz="3400" b="1" dirty="0" smtClean="0"/>
              <a:t>Διανεμητικές Συναλλαγές</a:t>
            </a:r>
            <a:endParaRPr lang="en-US" sz="3400" b="1" dirty="0" smtClean="0"/>
          </a:p>
          <a:p>
            <a:r>
              <a:rPr lang="el-GR" sz="2800" dirty="0" err="1" smtClean="0"/>
              <a:t>Διακομιχάλης</a:t>
            </a:r>
            <a:r>
              <a:rPr lang="el-GR" sz="2800" dirty="0" smtClean="0"/>
              <a:t> Μιχαήλ</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grpSp>
        <p:nvGrpSpPr>
          <p:cNvPr id="10" name="Ομάδα 9"/>
          <p:cNvGrpSpPr/>
          <p:nvPr/>
        </p:nvGrpSpPr>
        <p:grpSpPr>
          <a:xfrm>
            <a:off x="642158" y="210000"/>
            <a:ext cx="4217874" cy="1147333"/>
            <a:chOff x="642158" y="252000"/>
            <a:chExt cx="4217874" cy="1376800"/>
          </a:xfrm>
        </p:grpSpPr>
        <p:pic>
          <p:nvPicPr>
            <p:cNvPr id="8" name="Εικόνα 7"/>
            <p:cNvPicPr>
              <a:picLocks noChangeAspect="1"/>
            </p:cNvPicPr>
            <p:nvPr/>
          </p:nvPicPr>
          <p:blipFill rotWithShape="1">
            <a:blip r:embed="rId5" cstate="print"/>
            <a:srcRect t="-11106" b="11106"/>
            <a:stretch/>
          </p:blipFill>
          <p:spPr>
            <a:xfrm>
              <a:off x="642158" y="252000"/>
              <a:ext cx="905506" cy="1374430"/>
            </a:xfrm>
            <a:prstGeom prst="rect">
              <a:avLst/>
            </a:prstGeom>
          </p:spPr>
        </p:pic>
        <p:sp>
          <p:nvSpPr>
            <p:cNvPr id="9" name="TextBox 8"/>
            <p:cNvSpPr txBox="1"/>
            <p:nvPr/>
          </p:nvSpPr>
          <p:spPr>
            <a:xfrm>
              <a:off x="1619672" y="404664"/>
              <a:ext cx="3240360" cy="1224136"/>
            </a:xfrm>
            <a:prstGeom prst="rect">
              <a:avLst/>
            </a:prstGeom>
          </p:spPr>
          <p:txBody>
            <a:bodyPr vert="horz" wrap="square" lIns="91440" tIns="45720" rIns="91440" bIns="45720" rtlCol="0" anchor="ctr">
              <a:noAutofit/>
            </a:bodyPr>
            <a:lstStyle/>
            <a:p>
              <a:pPr>
                <a:lnSpc>
                  <a:spcPts val="2600"/>
                </a:lnSpc>
              </a:pPr>
              <a:r>
                <a:rPr lang="el-GR" sz="2000" dirty="0" smtClean="0"/>
                <a:t>Ελληνική Δημοκρατία</a:t>
              </a:r>
            </a:p>
            <a:p>
              <a:pPr>
                <a:lnSpc>
                  <a:spcPts val="2600"/>
                </a:lnSpc>
              </a:pPr>
              <a:r>
                <a:rPr lang="el-GR" sz="2000" dirty="0" smtClean="0"/>
                <a:t>Τεχνολογικό Εκπαιδευτικό Ίδρυμα Ηπείρου</a:t>
              </a:r>
              <a:endParaRPr lang="en-GB" sz="2000" dirty="0" smtClean="0"/>
            </a:p>
          </p:txBody>
        </p:sp>
      </p:grpSp>
    </p:spTree>
    <p:extLst>
      <p:ext uri="{BB962C8B-B14F-4D97-AF65-F5344CB8AC3E}">
        <p14:creationId xmlns=""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Τίτλος"/>
          <p:cNvSpPr>
            <a:spLocks noGrp="1"/>
          </p:cNvSpPr>
          <p:nvPr>
            <p:ph type="title"/>
          </p:nvPr>
        </p:nvSpPr>
        <p:spPr/>
        <p:txBody>
          <a:bodyPr>
            <a:normAutofit/>
          </a:bodyPr>
          <a:lstStyle/>
          <a:p>
            <a:r>
              <a:rPr lang="el-GR" dirty="0" smtClean="0"/>
              <a:t>Διανεμητικές Συναλλαγές</a:t>
            </a:r>
            <a:endParaRPr lang="en-US" dirty="0"/>
          </a:p>
        </p:txBody>
      </p:sp>
      <p:sp>
        <p:nvSpPr>
          <p:cNvPr id="7" name="6 - Θέση περιεχομένου"/>
          <p:cNvSpPr>
            <a:spLocks noGrp="1"/>
          </p:cNvSpPr>
          <p:nvPr>
            <p:ph idx="1"/>
          </p:nvPr>
        </p:nvSpPr>
        <p:spPr/>
        <p:txBody>
          <a:bodyPr>
            <a:normAutofit fontScale="92500" lnSpcReduction="20000"/>
          </a:bodyPr>
          <a:lstStyle/>
          <a:p>
            <a:pPr algn="just">
              <a:buNone/>
            </a:pPr>
            <a:r>
              <a:rPr lang="el-GR" sz="3000" b="1" dirty="0" err="1" smtClean="0"/>
              <a:t>Γαιοπρόσοδος</a:t>
            </a:r>
            <a:endParaRPr lang="en-US" sz="3000" b="1" dirty="0" smtClean="0"/>
          </a:p>
          <a:p>
            <a:pPr marL="0" indent="0" algn="just">
              <a:lnSpc>
                <a:spcPct val="80000"/>
              </a:lnSpc>
              <a:buNone/>
            </a:pPr>
            <a:r>
              <a:rPr lang="el-GR" sz="2400" b="1" u="sng" dirty="0" smtClean="0"/>
              <a:t>Β. Ενοίκια υπεδάφους</a:t>
            </a:r>
            <a:endParaRPr lang="el-GR" sz="2400" dirty="0" smtClean="0"/>
          </a:p>
          <a:p>
            <a:pPr marL="0" indent="0" algn="just">
              <a:lnSpc>
                <a:spcPct val="80000"/>
              </a:lnSpc>
              <a:buNone/>
            </a:pPr>
            <a:r>
              <a:rPr lang="el-GR" sz="2400" dirty="0" smtClean="0"/>
              <a:t>Δικαιώματα για τα οποία πληρώνονται οι ιδιοκτήτες κοιτασμάτων μεταλλευμάτων ή καυσίμων (άνθρακας, πετρέλαιο, φυσικό αέριο) οι οποίοι χορηγούν άδειες εκμετάλλευσης ή εξόρυξης των κοιτασμάτων σε άλλες θεσμικές μονάδες για μια συγκεκριμένη χρονική περίοδο.</a:t>
            </a:r>
          </a:p>
          <a:p>
            <a:pPr marL="0" indent="0" algn="just">
              <a:lnSpc>
                <a:spcPct val="80000"/>
              </a:lnSpc>
              <a:buNone/>
            </a:pPr>
            <a:r>
              <a:rPr lang="el-GR" sz="2400" dirty="0" smtClean="0"/>
              <a:t>Στο ΕΣΛ τα ενοίκια για τη χρησιμοποίηση της γης και του υπεδάφους καταχωρούνται:</a:t>
            </a:r>
          </a:p>
          <a:p>
            <a:pPr marL="0" indent="0" algn="just">
              <a:lnSpc>
                <a:spcPct val="80000"/>
              </a:lnSpc>
              <a:buNone/>
            </a:pPr>
            <a:r>
              <a:rPr lang="el-GR" sz="2400" dirty="0" smtClean="0"/>
              <a:t>- μεταξύ των πόρων και των χρήσεων του λογαριασμού διανομής του πρωτογενούς εισοδήματος των τομέων</a:t>
            </a:r>
          </a:p>
          <a:p>
            <a:pPr marL="0" indent="0" algn="just">
              <a:lnSpc>
                <a:spcPct val="80000"/>
              </a:lnSpc>
              <a:buNone/>
            </a:pPr>
            <a:r>
              <a:rPr lang="el-GR" sz="2400" dirty="0" smtClean="0"/>
              <a:t>- μεταξύ των πόρων και των χρήσεων του λογαριασμού των πρωτογενών εισοδημάτων και τρεχουσών μεταβιβάσεων του υπόλοιπου κόσμου.</a:t>
            </a:r>
          </a:p>
          <a:p>
            <a:pPr algn="just">
              <a:buNone/>
            </a:pPr>
            <a:endParaRPr lang="en-US" sz="24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10</a:t>
            </a:fld>
            <a:endParaRPr lang="el-GR" dirty="0"/>
          </a:p>
        </p:txBody>
      </p:sp>
    </p:spTree>
    <p:extLst>
      <p:ext uri="{BB962C8B-B14F-4D97-AF65-F5344CB8AC3E}">
        <p14:creationId xmlns="" xmlns:p14="http://schemas.microsoft.com/office/powerpoint/2010/main" val="37987708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4000" dirty="0" smtClean="0"/>
              <a:t>Διανεμητικές Συναλλαγές</a:t>
            </a:r>
          </a:p>
        </p:txBody>
      </p:sp>
      <p:sp>
        <p:nvSpPr>
          <p:cNvPr id="5" name="4 - Θέση περιεχομένου"/>
          <p:cNvSpPr>
            <a:spLocks noGrp="1"/>
          </p:cNvSpPr>
          <p:nvPr>
            <p:ph idx="1"/>
          </p:nvPr>
        </p:nvSpPr>
        <p:spPr>
          <a:xfrm>
            <a:off x="457200" y="1129308"/>
            <a:ext cx="8229600" cy="4392488"/>
          </a:xfrm>
        </p:spPr>
        <p:txBody>
          <a:bodyPr>
            <a:noAutofit/>
          </a:bodyPr>
          <a:lstStyle/>
          <a:p>
            <a:pPr marL="0" indent="0" algn="just">
              <a:lnSpc>
                <a:spcPct val="80000"/>
              </a:lnSpc>
              <a:buNone/>
            </a:pPr>
            <a:r>
              <a:rPr lang="el-GR" sz="2800" b="1" dirty="0" smtClean="0"/>
              <a:t>Τρέχοντες φόροι εισοδήματος – πλούτου</a:t>
            </a:r>
            <a:endParaRPr lang="en-US" sz="2800" b="1" dirty="0" smtClean="0"/>
          </a:p>
          <a:p>
            <a:pPr marL="0" indent="0" algn="just">
              <a:lnSpc>
                <a:spcPct val="80000"/>
              </a:lnSpc>
              <a:buNone/>
            </a:pPr>
            <a:r>
              <a:rPr lang="el-GR" sz="2000" dirty="0" smtClean="0"/>
              <a:t>Οι τρέχοντες φόροι εισοδήματος - πλούτου καλύπτουν όλες τις υποχρεωτικές μονομερείς πληρωμές, σε μετρητά ή είδος, οι οποίες επιβάλλονται περιοδικά από την κυβέρνηση και από τον υπόλοιπο κόσμο, πάνω στα εισοδήματα και τον πλούτο των θεσμικών μονάδων, και ορισμένους περιοδικούς φόρους οι οποίοι δεν χαρακτηρίζονται ούτε φόροι εισοδήματος ούτε φόροι επί του πλούτου. Οι φόροι εισοδήματος, πλούτου </a:t>
            </a:r>
            <a:r>
              <a:rPr lang="el-GR" sz="2000" dirty="0" err="1" smtClean="0"/>
              <a:t>κ.λ.π</a:t>
            </a:r>
            <a:r>
              <a:rPr lang="el-GR" sz="2000" dirty="0" smtClean="0"/>
              <a:t>. διακρίνονται:</a:t>
            </a:r>
          </a:p>
          <a:p>
            <a:pPr marL="0" indent="0" algn="just">
              <a:lnSpc>
                <a:spcPct val="80000"/>
              </a:lnSpc>
              <a:buNone/>
            </a:pPr>
            <a:r>
              <a:rPr lang="el-GR" sz="2000" dirty="0" smtClean="0"/>
              <a:t>- σε φόρους εισοδήματος</a:t>
            </a:r>
          </a:p>
          <a:p>
            <a:pPr marL="534988" lvl="1" indent="0" algn="just">
              <a:lnSpc>
                <a:spcPct val="80000"/>
              </a:lnSpc>
              <a:buNone/>
            </a:pPr>
            <a:r>
              <a:rPr lang="el-GR" sz="2000" dirty="0" smtClean="0"/>
              <a:t>είναι φόροι στα εισοδήματα, στα κέρδη των επιχειρήσεων και στα κέρδη κεφαλαίου.</a:t>
            </a:r>
            <a:r>
              <a:rPr lang="en-US" sz="2000" dirty="0" smtClean="0"/>
              <a:t> </a:t>
            </a:r>
            <a:r>
              <a:rPr lang="el-GR" sz="2000" dirty="0" smtClean="0"/>
              <a:t>Περιλαμβάνουν φόρους γης ή οικοπέδων. Επιβάλλονται επί των πραγματικών ή</a:t>
            </a:r>
            <a:r>
              <a:rPr lang="en-US" sz="2000" dirty="0" smtClean="0"/>
              <a:t> </a:t>
            </a:r>
            <a:r>
              <a:rPr lang="el-GR" sz="2000" dirty="0" smtClean="0"/>
              <a:t>εκτιμώμενων εισοδημάτων των ατόμων, των νοικοκυριών, των εταιρειών ή των μη</a:t>
            </a:r>
            <a:r>
              <a:rPr lang="en-US" sz="2000" dirty="0" smtClean="0"/>
              <a:t> </a:t>
            </a:r>
            <a:r>
              <a:rPr lang="el-GR" sz="2000" dirty="0" smtClean="0"/>
              <a:t>κερδοσκοπικών ιδρυμάτων  </a:t>
            </a:r>
          </a:p>
          <a:p>
            <a:pPr marL="0" indent="0" algn="just">
              <a:lnSpc>
                <a:spcPct val="80000"/>
              </a:lnSpc>
              <a:buFontTx/>
              <a:buChar char="-"/>
            </a:pPr>
            <a:r>
              <a:rPr lang="el-GR" sz="2000" dirty="0" smtClean="0"/>
              <a:t>λοιπούς τρέχοντες φόρους</a:t>
            </a:r>
          </a:p>
          <a:p>
            <a:pPr marL="0" indent="0" algn="just">
              <a:buNone/>
            </a:pPr>
            <a:endParaRPr lang="en-US" sz="20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11</a:t>
            </a:fld>
            <a:endParaRPr lang="el-GR" dirty="0"/>
          </a:p>
        </p:txBody>
      </p:sp>
    </p:spTree>
    <p:extLst>
      <p:ext uri="{BB962C8B-B14F-4D97-AF65-F5344CB8AC3E}">
        <p14:creationId xmlns="" xmlns:p14="http://schemas.microsoft.com/office/powerpoint/2010/main" val="37987708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dirty="0" smtClean="0"/>
              <a:t>Διανεμητικές Συναλλαγές</a:t>
            </a:r>
            <a:endParaRPr lang="en-US" sz="4000" dirty="0"/>
          </a:p>
        </p:txBody>
      </p:sp>
      <p:sp>
        <p:nvSpPr>
          <p:cNvPr id="6" name="5 - Θέση περιεχομένου"/>
          <p:cNvSpPr>
            <a:spLocks noGrp="1"/>
          </p:cNvSpPr>
          <p:nvPr>
            <p:ph idx="1"/>
          </p:nvPr>
        </p:nvSpPr>
        <p:spPr/>
        <p:txBody>
          <a:bodyPr>
            <a:normAutofit fontScale="92500" lnSpcReduction="10000"/>
          </a:bodyPr>
          <a:lstStyle/>
          <a:p>
            <a:pPr algn="just">
              <a:buNone/>
            </a:pPr>
            <a:r>
              <a:rPr lang="el-GR" sz="2800" b="1" dirty="0" smtClean="0"/>
              <a:t>Τρέχοντες φόροι εισοδήματος – πλούτου</a:t>
            </a:r>
            <a:endParaRPr lang="en-US" sz="2800" b="1" dirty="0" smtClean="0"/>
          </a:p>
          <a:p>
            <a:pPr marL="0" indent="0" algn="just">
              <a:lnSpc>
                <a:spcPct val="80000"/>
              </a:lnSpc>
              <a:buNone/>
            </a:pPr>
            <a:r>
              <a:rPr lang="el-GR" sz="2600" dirty="0" smtClean="0"/>
              <a:t>Στο ΕΣΛ οι τρέχοντες φόροι εισοδήματος, πλούτου, </a:t>
            </a:r>
            <a:r>
              <a:rPr lang="el-GR" sz="2600" dirty="0" err="1" smtClean="0"/>
              <a:t>κ.λ.π</a:t>
            </a:r>
            <a:r>
              <a:rPr lang="el-GR" sz="2600" dirty="0" smtClean="0"/>
              <a:t>. καταχωρούνται:</a:t>
            </a:r>
          </a:p>
          <a:p>
            <a:pPr marL="0" indent="0" algn="just">
              <a:lnSpc>
                <a:spcPct val="80000"/>
              </a:lnSpc>
              <a:buFontTx/>
              <a:buChar char="-"/>
            </a:pPr>
            <a:r>
              <a:rPr lang="el-GR" sz="2600" dirty="0" smtClean="0"/>
              <a:t>Μεταξύ των χρήσεων στο λογαριασμό δευτερογενούς διανομής του εισοδήματος των τομέων στους οποίους ταξινομούνται οι φορολογούμενοι.</a:t>
            </a:r>
          </a:p>
          <a:p>
            <a:pPr marL="0" indent="0" algn="just">
              <a:lnSpc>
                <a:spcPct val="80000"/>
              </a:lnSpc>
              <a:buFontTx/>
              <a:buChar char="-"/>
            </a:pPr>
            <a:r>
              <a:rPr lang="el-GR" sz="2600" dirty="0" smtClean="0"/>
              <a:t>Μεταξύ των πόρων στο λογαριασμό δευτερογενούς διανομής του εισοδήματος της κεντρικής κυβέρνησης</a:t>
            </a:r>
          </a:p>
          <a:p>
            <a:pPr marL="0" indent="0" algn="just">
              <a:lnSpc>
                <a:spcPct val="80000"/>
              </a:lnSpc>
              <a:buFontTx/>
              <a:buChar char="-"/>
            </a:pPr>
            <a:r>
              <a:rPr lang="el-GR" sz="2600" dirty="0" smtClean="0"/>
              <a:t>Μεταξύ των χρήσεων και των πόρων στον λογαριασμό των πρωτογενών εισοδημάτων  και τρεχουσών μεταβιβάσεων του υπόλοιπου κόσμου.</a:t>
            </a:r>
          </a:p>
          <a:p>
            <a:pPr algn="just">
              <a:buNone/>
            </a:pPr>
            <a:endParaRPr lang="en-US" sz="2800" b="1" dirty="0"/>
          </a:p>
        </p:txBody>
      </p:sp>
      <p:sp>
        <p:nvSpPr>
          <p:cNvPr id="5" name="4 - Θέση αριθμού διαφάνειας"/>
          <p:cNvSpPr>
            <a:spLocks noGrp="1"/>
          </p:cNvSpPr>
          <p:nvPr>
            <p:ph type="sldNum" sz="quarter" idx="12"/>
          </p:nvPr>
        </p:nvSpPr>
        <p:spPr/>
        <p:txBody>
          <a:bodyPr/>
          <a:lstStyle/>
          <a:p>
            <a:fld id="{53C4726A-630D-4CB4-B088-BAB00F4188E9}" type="slidenum">
              <a:rPr lang="el-GR" smtClean="0"/>
              <a:pPr/>
              <a:t>12</a:t>
            </a:fld>
            <a:endParaRPr lang="el-G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4000" dirty="0" smtClean="0"/>
              <a:t>Διανεμητικές Συναλλαγές</a:t>
            </a:r>
            <a:endParaRPr lang="el-GR" sz="4000" dirty="0"/>
          </a:p>
        </p:txBody>
      </p:sp>
      <p:sp>
        <p:nvSpPr>
          <p:cNvPr id="3" name="Θέση περιεχομένου 2"/>
          <p:cNvSpPr>
            <a:spLocks noGrp="1"/>
          </p:cNvSpPr>
          <p:nvPr>
            <p:ph idx="1"/>
          </p:nvPr>
        </p:nvSpPr>
        <p:spPr>
          <a:xfrm>
            <a:off x="467544" y="1345332"/>
            <a:ext cx="8157592" cy="3888432"/>
          </a:xfrm>
        </p:spPr>
        <p:txBody>
          <a:bodyPr>
            <a:noAutofit/>
          </a:bodyPr>
          <a:lstStyle/>
          <a:p>
            <a:pPr algn="just">
              <a:lnSpc>
                <a:spcPct val="70000"/>
              </a:lnSpc>
              <a:buNone/>
            </a:pPr>
            <a:r>
              <a:rPr lang="el-GR" sz="2800" b="1" dirty="0" smtClean="0"/>
              <a:t>Οι κοινωνικές παροχές περιλαμβάνουν:</a:t>
            </a:r>
            <a:endParaRPr lang="en-US" sz="2800" b="1" dirty="0" smtClean="0"/>
          </a:p>
          <a:p>
            <a:pPr algn="just">
              <a:lnSpc>
                <a:spcPct val="80000"/>
              </a:lnSpc>
              <a:buNone/>
            </a:pPr>
            <a:r>
              <a:rPr lang="el-GR" sz="2400" dirty="0" smtClean="0"/>
              <a:t>Τρέχουσες και εφάπαξ μεταβιβάσεις από </a:t>
            </a:r>
          </a:p>
          <a:p>
            <a:pPr algn="just">
              <a:lnSpc>
                <a:spcPct val="80000"/>
              </a:lnSpc>
              <a:buFontTx/>
              <a:buChar char="-"/>
            </a:pPr>
            <a:r>
              <a:rPr lang="el-GR" sz="2400" dirty="0" smtClean="0"/>
              <a:t>ασφαλιστικούς φορείς οι οποίοι εισπράττουν εισφορές (συστήματα κοινωνικών ασφαλίσεων).</a:t>
            </a:r>
          </a:p>
          <a:p>
            <a:pPr algn="just">
              <a:lnSpc>
                <a:spcPct val="80000"/>
              </a:lnSpc>
              <a:buNone/>
            </a:pPr>
            <a:r>
              <a:rPr lang="el-GR" sz="2400" dirty="0" smtClean="0"/>
              <a:t> - ασφαλιστικά προγράμματα που διοργανώνονται από επιχειρήσεις για λογαριασμό των εργαζομένων τους. </a:t>
            </a:r>
          </a:p>
          <a:p>
            <a:pPr algn="just">
              <a:lnSpc>
                <a:spcPct val="80000"/>
              </a:lnSpc>
              <a:buNone/>
            </a:pPr>
            <a:r>
              <a:rPr lang="el-GR" sz="2400" dirty="0" smtClean="0"/>
              <a:t> - κυβερνητικές μονάδες και μη κερδοσκοπικά ιδρύματα που δεν εξαρτώνται από προηγούμενη πληρωμή εισφορών (παροχή βοήθειας).</a:t>
            </a:r>
          </a:p>
          <a:p>
            <a:pPr algn="just">
              <a:lnSpc>
                <a:spcPct val="70000"/>
              </a:lnSpc>
              <a:buNone/>
            </a:pPr>
            <a:endParaRPr lang="el-GR" sz="2000" dirty="0" smtClean="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13</a:t>
            </a:fld>
            <a:endParaRPr lang="el-GR" dirty="0"/>
          </a:p>
        </p:txBody>
      </p:sp>
    </p:spTree>
    <p:extLst>
      <p:ext uri="{BB962C8B-B14F-4D97-AF65-F5344CB8AC3E}">
        <p14:creationId xmlns="" xmlns:p14="http://schemas.microsoft.com/office/powerpoint/2010/main" val="37987708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67544" y="121196"/>
            <a:ext cx="8229600" cy="952500"/>
          </a:xfrm>
        </p:spPr>
        <p:txBody>
          <a:bodyPr>
            <a:normAutofit/>
          </a:bodyPr>
          <a:lstStyle/>
          <a:p>
            <a:r>
              <a:rPr lang="el-GR" sz="4000" dirty="0" smtClean="0"/>
              <a:t>Διανεμητικές Συναλλαγές</a:t>
            </a:r>
            <a:endParaRPr lang="el-GR" sz="4000" dirty="0"/>
          </a:p>
        </p:txBody>
      </p:sp>
      <p:sp>
        <p:nvSpPr>
          <p:cNvPr id="12" name="Content Placeholder 11"/>
          <p:cNvSpPr>
            <a:spLocks noGrp="1"/>
          </p:cNvSpPr>
          <p:nvPr>
            <p:ph idx="1"/>
          </p:nvPr>
        </p:nvSpPr>
        <p:spPr>
          <a:xfrm>
            <a:off x="467544" y="1164129"/>
            <a:ext cx="8208912" cy="3853611"/>
          </a:xfrm>
        </p:spPr>
        <p:txBody>
          <a:bodyPr>
            <a:noAutofit/>
          </a:bodyPr>
          <a:lstStyle/>
          <a:p>
            <a:pPr>
              <a:lnSpc>
                <a:spcPct val="70000"/>
              </a:lnSpc>
              <a:buNone/>
            </a:pPr>
            <a:r>
              <a:rPr lang="el-GR" sz="2800" b="1" dirty="0" smtClean="0"/>
              <a:t>Οι κοινωνικές παροχές περιλαμβάνουν:</a:t>
            </a:r>
            <a:endParaRPr lang="en-US" sz="2800" b="1" dirty="0" smtClean="0"/>
          </a:p>
          <a:p>
            <a:pPr marL="0" indent="0">
              <a:lnSpc>
                <a:spcPct val="80000"/>
              </a:lnSpc>
              <a:buNone/>
            </a:pPr>
            <a:r>
              <a:rPr lang="el-GR" sz="2400" dirty="0" smtClean="0"/>
              <a:t>Οι κοινωνικές εισφορές και οι κοινωνικές παροχές διακρίνονται στις</a:t>
            </a:r>
            <a:r>
              <a:rPr lang="en-US" sz="2400" dirty="0" smtClean="0"/>
              <a:t> </a:t>
            </a:r>
            <a:r>
              <a:rPr lang="el-GR" sz="2400" dirty="0" smtClean="0"/>
              <a:t>εξής κατηγορίες:</a:t>
            </a:r>
          </a:p>
          <a:p>
            <a:pPr>
              <a:lnSpc>
                <a:spcPct val="80000"/>
              </a:lnSpc>
              <a:buNone/>
            </a:pPr>
            <a:r>
              <a:rPr lang="el-GR" sz="2400" dirty="0" smtClean="0"/>
              <a:t>- Κοινωνικές εισφορές</a:t>
            </a:r>
          </a:p>
          <a:p>
            <a:pPr marL="0">
              <a:lnSpc>
                <a:spcPct val="80000"/>
              </a:lnSpc>
              <a:buNone/>
            </a:pPr>
            <a:r>
              <a:rPr lang="el-GR" sz="2400" dirty="0" smtClean="0"/>
              <a:t>- Κοινωνικές παροχές εκτός από τις κοινωνικές μεταβιβάσεις σε είδος </a:t>
            </a:r>
          </a:p>
          <a:p>
            <a:pPr>
              <a:lnSpc>
                <a:spcPct val="80000"/>
              </a:lnSpc>
              <a:buNone/>
            </a:pPr>
            <a:r>
              <a:rPr lang="el-GR" sz="2400" dirty="0" smtClean="0"/>
              <a:t>- Κοινωνικές μεταβιβάσεις σε είδος</a:t>
            </a:r>
          </a:p>
          <a:p>
            <a:pPr>
              <a:lnSpc>
                <a:spcPct val="70000"/>
              </a:lnSpc>
              <a:buNone/>
            </a:pPr>
            <a:endParaRPr lang="el-GR" sz="2800" b="1" dirty="0" smtClean="0"/>
          </a:p>
        </p:txBody>
      </p:sp>
      <p:sp>
        <p:nvSpPr>
          <p:cNvPr id="4" name="Slide Number Placeholder 3"/>
          <p:cNvSpPr>
            <a:spLocks noGrp="1"/>
          </p:cNvSpPr>
          <p:nvPr>
            <p:ph type="sldNum" sz="quarter" idx="12"/>
          </p:nvPr>
        </p:nvSpPr>
        <p:spPr/>
        <p:txBody>
          <a:bodyPr/>
          <a:lstStyle/>
          <a:p>
            <a:fld id="{95390251-5B84-4D2F-A9C7-1C62C4738B3F}" type="slidenum">
              <a:rPr lang="el-GR" smtClean="0"/>
              <a:pPr/>
              <a:t>14</a:t>
            </a:fld>
            <a:endParaRPr lang="el-GR" dirty="0"/>
          </a:p>
        </p:txBody>
      </p:sp>
    </p:spTree>
    <p:extLst>
      <p:ext uri="{BB962C8B-B14F-4D97-AF65-F5344CB8AC3E}">
        <p14:creationId xmlns="" xmlns:p14="http://schemas.microsoft.com/office/powerpoint/2010/main" val="29989218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187"/>
            <a:ext cx="8229600" cy="952500"/>
          </a:xfrm>
        </p:spPr>
        <p:txBody>
          <a:bodyPr>
            <a:normAutofit/>
          </a:bodyPr>
          <a:lstStyle/>
          <a:p>
            <a:r>
              <a:rPr lang="el-GR" sz="4000" dirty="0" smtClean="0"/>
              <a:t>Διανεμητικές Συναλλαγές</a:t>
            </a:r>
            <a:endParaRPr lang="el-GR" sz="4000" dirty="0"/>
          </a:p>
        </p:txBody>
      </p:sp>
      <p:sp>
        <p:nvSpPr>
          <p:cNvPr id="3" name="Content Placeholder 2"/>
          <p:cNvSpPr>
            <a:spLocks noGrp="1"/>
          </p:cNvSpPr>
          <p:nvPr>
            <p:ph idx="1"/>
          </p:nvPr>
        </p:nvSpPr>
        <p:spPr>
          <a:xfrm>
            <a:off x="457200" y="1057300"/>
            <a:ext cx="8229600" cy="3771636"/>
          </a:xfrm>
        </p:spPr>
        <p:txBody>
          <a:bodyPr>
            <a:noAutofit/>
          </a:bodyPr>
          <a:lstStyle/>
          <a:p>
            <a:pPr marL="0" indent="0" algn="just">
              <a:lnSpc>
                <a:spcPct val="80000"/>
              </a:lnSpc>
              <a:buNone/>
            </a:pPr>
            <a:r>
              <a:rPr lang="el-GR" sz="2800" b="1" dirty="0" smtClean="0"/>
              <a:t>Κοινωνικές Παροχές εκτός από τις Κοινωνικές Μεταβιβάσεις σε Είδος</a:t>
            </a:r>
            <a:endParaRPr lang="en-US" sz="2800" b="1" dirty="0" smtClean="0"/>
          </a:p>
          <a:p>
            <a:pPr algn="just">
              <a:lnSpc>
                <a:spcPct val="80000"/>
              </a:lnSpc>
              <a:buNone/>
            </a:pPr>
            <a:r>
              <a:rPr lang="el-GR" sz="2200" dirty="0" smtClean="0"/>
              <a:t>Η κατηγορία αυτή υποδιαιρείται στις εξής τέσσερις υποκατηγορίες:</a:t>
            </a:r>
            <a:endParaRPr lang="el-GR" sz="2200" b="1" u="sng" dirty="0" smtClean="0"/>
          </a:p>
          <a:p>
            <a:pPr algn="just">
              <a:lnSpc>
                <a:spcPct val="80000"/>
              </a:lnSpc>
            </a:pPr>
            <a:r>
              <a:rPr lang="el-GR" sz="2200" b="1" u="sng" dirty="0" smtClean="0"/>
              <a:t>Α. Παροχές κοινωνικής ασφάλισης σε χρήμα</a:t>
            </a:r>
            <a:endParaRPr lang="el-GR" sz="2200" dirty="0" smtClean="0"/>
          </a:p>
          <a:p>
            <a:pPr algn="just">
              <a:lnSpc>
                <a:spcPct val="80000"/>
              </a:lnSpc>
            </a:pPr>
            <a:r>
              <a:rPr lang="el-GR" sz="2200" dirty="0" smtClean="0"/>
              <a:t>Τα χρηματικά ποσά πληρώνονται στα νοικοκυριά από τα ταμεία κοινωνικής ασφάλισης.</a:t>
            </a:r>
            <a:endParaRPr lang="el-GR" sz="2200" b="1" u="sng" dirty="0" smtClean="0"/>
          </a:p>
          <a:p>
            <a:pPr algn="just">
              <a:lnSpc>
                <a:spcPct val="80000"/>
              </a:lnSpc>
            </a:pPr>
            <a:r>
              <a:rPr lang="el-GR" sz="2200" b="1" u="sng" dirty="0" smtClean="0"/>
              <a:t>Β. Κοινωνικές παροχές που χρηματοδοτούνται από ιδιώτες</a:t>
            </a:r>
          </a:p>
          <a:p>
            <a:pPr algn="just">
              <a:lnSpc>
                <a:spcPct val="80000"/>
              </a:lnSpc>
            </a:pPr>
            <a:r>
              <a:rPr lang="el-GR" sz="2200" dirty="0" smtClean="0"/>
              <a:t>Τα ποσά (σε χρήμα ή είδος) πληρώνονται στα νοικοκυριά από ασφαλιστικές επιχειρήσεις </a:t>
            </a:r>
          </a:p>
          <a:p>
            <a:pPr algn="just">
              <a:buNone/>
            </a:pPr>
            <a:endParaRPr lang="en-GB" sz="2000" dirty="0" smtClean="0"/>
          </a:p>
        </p:txBody>
      </p:sp>
      <p:sp>
        <p:nvSpPr>
          <p:cNvPr id="4" name="Slide Number Placeholder 3"/>
          <p:cNvSpPr>
            <a:spLocks noGrp="1"/>
          </p:cNvSpPr>
          <p:nvPr>
            <p:ph type="sldNum" sz="quarter" idx="12"/>
          </p:nvPr>
        </p:nvSpPr>
        <p:spPr/>
        <p:txBody>
          <a:bodyPr/>
          <a:lstStyle/>
          <a:p>
            <a:fld id="{95390251-5B84-4D2F-A9C7-1C62C4738B3F}" type="slidenum">
              <a:rPr lang="el-GR" smtClean="0"/>
              <a:pPr/>
              <a:t>15</a:t>
            </a:fld>
            <a:endParaRPr lang="el-GR"/>
          </a:p>
        </p:txBody>
      </p:sp>
    </p:spTree>
    <p:extLst>
      <p:ext uri="{BB962C8B-B14F-4D97-AF65-F5344CB8AC3E}">
        <p14:creationId xmlns="" xmlns:p14="http://schemas.microsoft.com/office/powerpoint/2010/main" val="40766661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4000" dirty="0" smtClean="0"/>
              <a:t>Διανεμητικές Συναλλαγές</a:t>
            </a:r>
          </a:p>
        </p:txBody>
      </p:sp>
      <p:sp>
        <p:nvSpPr>
          <p:cNvPr id="3" name="Content Placeholder 2"/>
          <p:cNvSpPr>
            <a:spLocks noGrp="1"/>
          </p:cNvSpPr>
          <p:nvPr>
            <p:ph idx="1"/>
          </p:nvPr>
        </p:nvSpPr>
        <p:spPr>
          <a:xfrm>
            <a:off x="467544" y="1273324"/>
            <a:ext cx="8229600" cy="3771636"/>
          </a:xfrm>
        </p:spPr>
        <p:txBody>
          <a:bodyPr>
            <a:noAutofit/>
          </a:bodyPr>
          <a:lstStyle/>
          <a:p>
            <a:pPr marL="0" indent="0">
              <a:lnSpc>
                <a:spcPct val="80000"/>
              </a:lnSpc>
              <a:buNone/>
            </a:pPr>
            <a:r>
              <a:rPr lang="el-GR" sz="2800" b="1" dirty="0" smtClean="0"/>
              <a:t>Κοινωνικές Παροχές εκτός από τις Κοινωνικές Μεταβιβάσεις σε Είδος</a:t>
            </a:r>
            <a:endParaRPr lang="en-US" sz="2800" b="1" dirty="0" smtClean="0"/>
          </a:p>
          <a:p>
            <a:pPr>
              <a:lnSpc>
                <a:spcPct val="80000"/>
              </a:lnSpc>
            </a:pPr>
            <a:r>
              <a:rPr lang="el-GR" sz="2200" b="1" u="sng" dirty="0" smtClean="0"/>
              <a:t>Γ. Μη χρηματοδοτούμενες κοινωνικές παροχές των εργαζομένων</a:t>
            </a:r>
            <a:endParaRPr lang="el-GR" sz="2200" dirty="0" smtClean="0"/>
          </a:p>
          <a:p>
            <a:pPr>
              <a:lnSpc>
                <a:spcPct val="80000"/>
              </a:lnSpc>
            </a:pPr>
            <a:r>
              <a:rPr lang="el-GR" sz="2200" dirty="0" smtClean="0"/>
              <a:t>Παροχές που πληρώνονται (σε χρήμα ή είδος), από τους εργοδότες </a:t>
            </a:r>
          </a:p>
          <a:p>
            <a:pPr>
              <a:lnSpc>
                <a:spcPct val="80000"/>
              </a:lnSpc>
            </a:pPr>
            <a:r>
              <a:rPr lang="el-GR" sz="2200" b="1" u="sng" dirty="0" smtClean="0"/>
              <a:t>Δ. Παροχές κοινωνικής πρόνοιας σε χρήμα</a:t>
            </a:r>
            <a:endParaRPr lang="el-GR" sz="2200" dirty="0" smtClean="0"/>
          </a:p>
          <a:p>
            <a:pPr>
              <a:lnSpc>
                <a:spcPct val="80000"/>
              </a:lnSpc>
            </a:pPr>
            <a:r>
              <a:rPr lang="el-GR" sz="2200" dirty="0" smtClean="0"/>
              <a:t>Οι παροχές αυτές πληρώνονται στα νοικοκυριά από κυβερνητικές μονάδες ή μη κερδοσκοπικά ιδρύματα </a:t>
            </a:r>
          </a:p>
          <a:p>
            <a:pPr>
              <a:lnSpc>
                <a:spcPct val="70000"/>
              </a:lnSpc>
              <a:buNone/>
            </a:pPr>
            <a:endParaRPr lang="el-GR" sz="2000" dirty="0" smtClean="0"/>
          </a:p>
        </p:txBody>
      </p:sp>
      <p:sp>
        <p:nvSpPr>
          <p:cNvPr id="4" name="Slide Number Placeholder 3"/>
          <p:cNvSpPr>
            <a:spLocks noGrp="1"/>
          </p:cNvSpPr>
          <p:nvPr>
            <p:ph type="sldNum" sz="quarter" idx="12"/>
          </p:nvPr>
        </p:nvSpPr>
        <p:spPr/>
        <p:txBody>
          <a:bodyPr/>
          <a:lstStyle/>
          <a:p>
            <a:fld id="{95390251-5B84-4D2F-A9C7-1C62C4738B3F}" type="slidenum">
              <a:rPr lang="el-GR" smtClean="0"/>
              <a:pPr/>
              <a:t>16</a:t>
            </a:fld>
            <a:endParaRPr lang="el-GR"/>
          </a:p>
        </p:txBody>
      </p:sp>
    </p:spTree>
    <p:extLst>
      <p:ext uri="{BB962C8B-B14F-4D97-AF65-F5344CB8AC3E}">
        <p14:creationId xmlns="" xmlns:p14="http://schemas.microsoft.com/office/powerpoint/2010/main" val="39769565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Τίτλος"/>
          <p:cNvSpPr>
            <a:spLocks noGrp="1"/>
          </p:cNvSpPr>
          <p:nvPr>
            <p:ph type="title"/>
          </p:nvPr>
        </p:nvSpPr>
        <p:spPr/>
        <p:txBody>
          <a:bodyPr>
            <a:normAutofit/>
          </a:bodyPr>
          <a:lstStyle/>
          <a:p>
            <a:r>
              <a:rPr lang="el-GR" sz="4000" dirty="0" smtClean="0"/>
              <a:t>Διανεμητικές Συναλλαγές</a:t>
            </a:r>
          </a:p>
        </p:txBody>
      </p:sp>
      <p:sp>
        <p:nvSpPr>
          <p:cNvPr id="7" name="6 - Θέση περιεχομένου"/>
          <p:cNvSpPr>
            <a:spLocks noGrp="1"/>
          </p:cNvSpPr>
          <p:nvPr>
            <p:ph idx="1"/>
          </p:nvPr>
        </p:nvSpPr>
        <p:spPr/>
        <p:txBody>
          <a:bodyPr>
            <a:noAutofit/>
          </a:bodyPr>
          <a:lstStyle/>
          <a:p>
            <a:pPr>
              <a:buNone/>
            </a:pPr>
            <a:r>
              <a:rPr lang="el-GR" sz="2800" b="1" dirty="0" smtClean="0"/>
              <a:t>Κοινωνικές Παροχές σε Είδος</a:t>
            </a:r>
            <a:endParaRPr lang="en-US" sz="2800" b="1" dirty="0" smtClean="0"/>
          </a:p>
          <a:p>
            <a:pPr marL="0" indent="0" algn="just">
              <a:lnSpc>
                <a:spcPct val="80000"/>
              </a:lnSpc>
              <a:buNone/>
            </a:pPr>
            <a:r>
              <a:rPr lang="el-GR" sz="2400" dirty="0" smtClean="0"/>
              <a:t>Αποτελούνται από επιμέρους αγαθά και υπηρεσίες που παρέχονται</a:t>
            </a:r>
            <a:r>
              <a:rPr lang="en-US" sz="2400" dirty="0" smtClean="0"/>
              <a:t> </a:t>
            </a:r>
            <a:r>
              <a:rPr lang="el-GR" sz="2400" dirty="0" smtClean="0"/>
              <a:t>ως μεταβιβάσεις σε είδος σε επιμέρους νοικοκυριά από κυβερνητικές</a:t>
            </a:r>
            <a:r>
              <a:rPr lang="en-US" sz="2400" dirty="0" smtClean="0"/>
              <a:t> </a:t>
            </a:r>
            <a:r>
              <a:rPr lang="el-GR" sz="2400" dirty="0" smtClean="0"/>
              <a:t>μονάδες και κοινωφελή ιδρύματα. </a:t>
            </a:r>
          </a:p>
          <a:p>
            <a:pPr marL="0" indent="0">
              <a:lnSpc>
                <a:spcPct val="80000"/>
              </a:lnSpc>
              <a:buNone/>
            </a:pPr>
            <a:endParaRPr lang="el-GR" sz="2400" dirty="0" smtClean="0"/>
          </a:p>
          <a:p>
            <a:pPr marL="0" indent="0">
              <a:lnSpc>
                <a:spcPct val="80000"/>
              </a:lnSpc>
              <a:buNone/>
            </a:pPr>
            <a:r>
              <a:rPr lang="el-GR" sz="2400" dirty="0" smtClean="0"/>
              <a:t>Διακρίνονται στις εξής δύο υποκατηγορίες: </a:t>
            </a:r>
          </a:p>
          <a:p>
            <a:pPr>
              <a:buNone/>
            </a:pPr>
            <a:r>
              <a:rPr lang="el-GR" sz="2400" dirty="0" smtClean="0"/>
              <a:t> </a:t>
            </a:r>
            <a:endParaRPr lang="el-GR" sz="2200" dirty="0" smtClean="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17</a:t>
            </a:fld>
            <a:endParaRPr lang="el-G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normAutofit/>
          </a:bodyPr>
          <a:lstStyle/>
          <a:p>
            <a:r>
              <a:rPr lang="el-GR" sz="4000" dirty="0" smtClean="0"/>
              <a:t>Διανεμητικές Συναλλαγές</a:t>
            </a:r>
            <a:endParaRPr lang="en-US" sz="4000" dirty="0"/>
          </a:p>
        </p:txBody>
      </p:sp>
      <p:sp>
        <p:nvSpPr>
          <p:cNvPr id="33" name="32 - Θέση περιεχομένου"/>
          <p:cNvSpPr>
            <a:spLocks noGrp="1"/>
          </p:cNvSpPr>
          <p:nvPr>
            <p:ph idx="1"/>
          </p:nvPr>
        </p:nvSpPr>
        <p:spPr>
          <a:xfrm>
            <a:off x="539552" y="1201316"/>
            <a:ext cx="8229600" cy="4188296"/>
          </a:xfrm>
        </p:spPr>
        <p:txBody>
          <a:bodyPr>
            <a:noAutofit/>
          </a:bodyPr>
          <a:lstStyle/>
          <a:p>
            <a:pPr algn="just">
              <a:lnSpc>
                <a:spcPct val="70000"/>
              </a:lnSpc>
              <a:buNone/>
            </a:pPr>
            <a:r>
              <a:rPr lang="el-GR" sz="2800" b="1" dirty="0" smtClean="0"/>
              <a:t>Κοινωνικές Παροχές σε Είδος</a:t>
            </a:r>
            <a:r>
              <a:rPr lang="el-GR" sz="2800" dirty="0" smtClean="0"/>
              <a:t> </a:t>
            </a:r>
            <a:endParaRPr lang="en-US" sz="2800" dirty="0" smtClean="0"/>
          </a:p>
          <a:p>
            <a:pPr marL="0" indent="0" algn="just">
              <a:lnSpc>
                <a:spcPct val="80000"/>
              </a:lnSpc>
              <a:buNone/>
            </a:pPr>
            <a:r>
              <a:rPr lang="el-GR" sz="2200" b="1" u="sng" dirty="0" smtClean="0"/>
              <a:t>Α. κοινωνικές παροχές σε είδος</a:t>
            </a:r>
          </a:p>
          <a:p>
            <a:pPr marL="0" indent="0" algn="just">
              <a:lnSpc>
                <a:spcPct val="80000"/>
              </a:lnSpc>
              <a:buNone/>
            </a:pPr>
            <a:r>
              <a:rPr lang="el-GR" sz="2200" dirty="0" smtClean="0"/>
              <a:t>είναι κοινωνικές μεταβιβάσεις που αποβλέπουν στην ανακούφιση των</a:t>
            </a:r>
          </a:p>
          <a:p>
            <a:pPr marL="0" indent="0" algn="just">
              <a:lnSpc>
                <a:spcPct val="80000"/>
              </a:lnSpc>
              <a:buNone/>
            </a:pPr>
            <a:r>
              <a:rPr lang="el-GR" sz="2200" dirty="0" smtClean="0"/>
              <a:t>νοικοκυριών από το οικονομικό βάρος των κοινωνικών κινδύνων ή</a:t>
            </a:r>
            <a:r>
              <a:rPr lang="en-US" sz="2200" dirty="0" smtClean="0"/>
              <a:t> </a:t>
            </a:r>
            <a:r>
              <a:rPr lang="el-GR" sz="2200" dirty="0" smtClean="0"/>
              <a:t>αναγκών. Π.χ. Δαπάνες νοσοκομειακής περίθαλψης, κοινωνική στέγη,</a:t>
            </a:r>
            <a:r>
              <a:rPr lang="en-US" sz="2200" dirty="0" smtClean="0"/>
              <a:t> </a:t>
            </a:r>
            <a:r>
              <a:rPr lang="el-GR" sz="2200" dirty="0" smtClean="0"/>
              <a:t>επιδόματα στεγάσεως, βρεφονηπιακοί σταθμοί, μειωμένα εισιτήρια</a:t>
            </a:r>
          </a:p>
          <a:p>
            <a:pPr marL="0" indent="0" algn="just">
              <a:lnSpc>
                <a:spcPct val="80000"/>
              </a:lnSpc>
              <a:buNone/>
            </a:pPr>
            <a:r>
              <a:rPr lang="el-GR" sz="2200" dirty="0" smtClean="0"/>
              <a:t>μεταφορών κ.α.  </a:t>
            </a:r>
            <a:endParaRPr lang="el-GR" sz="2200" b="1" u="sng" dirty="0" smtClean="0"/>
          </a:p>
          <a:p>
            <a:pPr marL="0" indent="0" algn="just">
              <a:lnSpc>
                <a:spcPct val="80000"/>
              </a:lnSpc>
              <a:buNone/>
            </a:pPr>
            <a:r>
              <a:rPr lang="el-GR" sz="2200" b="1" u="sng" dirty="0" smtClean="0"/>
              <a:t>Β. Μεταβιβάσεις ατομικών μη εμπορεύσιμων αγαθών ή υπηρεσιών</a:t>
            </a:r>
            <a:endParaRPr lang="el-GR" sz="2200" dirty="0" smtClean="0"/>
          </a:p>
          <a:p>
            <a:pPr marL="0" indent="0" algn="just">
              <a:lnSpc>
                <a:spcPct val="80000"/>
              </a:lnSpc>
              <a:buNone/>
            </a:pPr>
            <a:r>
              <a:rPr lang="el-GR" sz="2200" dirty="0" smtClean="0"/>
              <a:t>Αφορά αγαθά ή υπηρεσίες που παρέχονται σε επί μέρους νοικοκυριά, δωρεάν</a:t>
            </a:r>
            <a:r>
              <a:rPr lang="en-US" sz="2200" dirty="0" smtClean="0"/>
              <a:t> </a:t>
            </a:r>
            <a:r>
              <a:rPr lang="el-GR" sz="2200" dirty="0" smtClean="0"/>
              <a:t>ή σε πολύ χαμηλές τιμές</a:t>
            </a:r>
          </a:p>
          <a:p>
            <a:pPr algn="just">
              <a:lnSpc>
                <a:spcPct val="70000"/>
              </a:lnSpc>
              <a:buNone/>
            </a:pPr>
            <a:endParaRPr lang="el-GR" sz="2800" dirty="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193204"/>
            <a:ext cx="8229600" cy="952500"/>
          </a:xfrm>
        </p:spPr>
        <p:txBody>
          <a:bodyPr>
            <a:normAutofit/>
          </a:bodyPr>
          <a:lstStyle/>
          <a:p>
            <a:r>
              <a:rPr lang="el-GR" sz="4000" dirty="0" smtClean="0"/>
              <a:t>Διανεμητικές Συναλλαγές</a:t>
            </a:r>
          </a:p>
        </p:txBody>
      </p:sp>
      <p:sp>
        <p:nvSpPr>
          <p:cNvPr id="3" name="2 - Θέση περιεχομένου"/>
          <p:cNvSpPr>
            <a:spLocks noGrp="1"/>
          </p:cNvSpPr>
          <p:nvPr>
            <p:ph idx="1"/>
          </p:nvPr>
        </p:nvSpPr>
        <p:spPr>
          <a:xfrm>
            <a:off x="395536" y="1129308"/>
            <a:ext cx="8229600" cy="3771636"/>
          </a:xfrm>
        </p:spPr>
        <p:txBody>
          <a:bodyPr>
            <a:noAutofit/>
          </a:bodyPr>
          <a:lstStyle/>
          <a:p>
            <a:pPr algn="just">
              <a:lnSpc>
                <a:spcPct val="70000"/>
              </a:lnSpc>
              <a:buNone/>
            </a:pPr>
            <a:r>
              <a:rPr lang="el-GR" sz="2800" b="1" dirty="0" smtClean="0"/>
              <a:t>Λοιπές τρέχουσες μεταβιβάσεις</a:t>
            </a:r>
            <a:endParaRPr lang="en-US" sz="2800" b="1" dirty="0" smtClean="0"/>
          </a:p>
          <a:p>
            <a:pPr marL="0" indent="0" algn="just">
              <a:lnSpc>
                <a:spcPct val="80000"/>
              </a:lnSpc>
              <a:buNone/>
            </a:pPr>
            <a:r>
              <a:rPr lang="el-GR" sz="2200" b="1" u="sng" dirty="0" smtClean="0"/>
              <a:t>Α. Καθαρά ασφάλιστρα για ασφάλειες εκτός των ασφαλειών ζωής</a:t>
            </a:r>
            <a:endParaRPr lang="el-GR" sz="2200" dirty="0" smtClean="0"/>
          </a:p>
          <a:p>
            <a:pPr marL="0" indent="0" algn="just">
              <a:lnSpc>
                <a:spcPct val="80000"/>
              </a:lnSpc>
              <a:buNone/>
            </a:pPr>
            <a:r>
              <a:rPr lang="el-GR" sz="2200" dirty="0" smtClean="0"/>
              <a:t>Αφορά τα καταβαλλόμενα από τα νοικοκυριά ασφάλιστρα για ιδιωτικά ασφαλιστήρια συμβόλαια.</a:t>
            </a:r>
          </a:p>
          <a:p>
            <a:pPr marL="0" indent="0" algn="just">
              <a:lnSpc>
                <a:spcPct val="80000"/>
              </a:lnSpc>
              <a:buNone/>
            </a:pPr>
            <a:endParaRPr lang="el-GR" sz="2200" b="1" u="sng" dirty="0" smtClean="0"/>
          </a:p>
          <a:p>
            <a:pPr marL="0" indent="0" algn="just">
              <a:lnSpc>
                <a:spcPct val="80000"/>
              </a:lnSpc>
              <a:buNone/>
            </a:pPr>
            <a:r>
              <a:rPr lang="el-GR" sz="2200" b="1" u="sng" dirty="0" smtClean="0"/>
              <a:t>Β. Απαιτήσεις για ασφαλιστικές αποζημιώσεις εκτός των ασφαλειών ζωής</a:t>
            </a:r>
            <a:endParaRPr lang="el-GR" sz="2200" dirty="0" smtClean="0"/>
          </a:p>
          <a:p>
            <a:pPr marL="0" indent="0" algn="just">
              <a:lnSpc>
                <a:spcPct val="80000"/>
              </a:lnSpc>
              <a:buNone/>
            </a:pPr>
            <a:r>
              <a:rPr lang="el-GR" sz="2200" dirty="0" smtClean="0"/>
              <a:t>Πρόκειται  για τα ποσά που οι ασφαλιστικές επιχειρήσεις είναι υποχρεωμένες να πληρώσουν για την αποκατάσταση βλαβών ή ζημιών προσώπων ή αγαθών.</a:t>
            </a:r>
            <a:endParaRPr lang="en-US" sz="2200" dirty="0" smtClean="0"/>
          </a:p>
          <a:p>
            <a:pPr algn="just">
              <a:lnSpc>
                <a:spcPct val="70000"/>
              </a:lnSpc>
              <a:buNone/>
            </a:pPr>
            <a:r>
              <a:rPr lang="el-GR" sz="2200" dirty="0" smtClean="0"/>
              <a:t> </a:t>
            </a:r>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19</a:t>
            </a:fld>
            <a:endParaRPr lang="el-G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683568" y="1345332"/>
            <a:ext cx="7776864" cy="2702345"/>
          </a:xfrm>
        </p:spPr>
        <p:txBody>
          <a:bodyPr>
            <a:noAutofit/>
          </a:bodyPr>
          <a:lstStyle/>
          <a:p>
            <a:pPr algn="l"/>
            <a:r>
              <a:rPr lang="el-GR" sz="2800" dirty="0" smtClean="0"/>
              <a:t>Λογιστικής και Χρηματοοικονομικής</a:t>
            </a:r>
          </a:p>
          <a:p>
            <a:pPr algn="l"/>
            <a:r>
              <a:rPr lang="el-GR" sz="2800" b="1" dirty="0" smtClean="0"/>
              <a:t>Λογιστική Εθνικών Λογαριασμών</a:t>
            </a:r>
            <a:endParaRPr lang="el-GR" sz="3000" b="1" dirty="0" smtClean="0"/>
          </a:p>
          <a:p>
            <a:pPr algn="l"/>
            <a:r>
              <a:rPr lang="el-GR" sz="2800" b="1" dirty="0" smtClean="0"/>
              <a:t>Ενότητα</a:t>
            </a:r>
            <a:r>
              <a:rPr lang="en-US" sz="2800" b="1" dirty="0" smtClean="0"/>
              <a:t> </a:t>
            </a:r>
            <a:r>
              <a:rPr lang="el-GR" sz="2800" b="1" dirty="0" smtClean="0"/>
              <a:t>10: </a:t>
            </a:r>
            <a:r>
              <a:rPr lang="el-GR" sz="2800" b="1" dirty="0" smtClean="0"/>
              <a:t>Διανεμητικές Συναλλαγές</a:t>
            </a:r>
            <a:endParaRPr lang="en-US" sz="2800" dirty="0" smtClean="0"/>
          </a:p>
          <a:p>
            <a:pPr algn="l"/>
            <a:r>
              <a:rPr lang="el-GR" sz="2800" dirty="0" err="1" smtClean="0"/>
              <a:t>Διακομιχάλης</a:t>
            </a:r>
            <a:r>
              <a:rPr lang="el-GR" sz="2800" dirty="0" smtClean="0"/>
              <a:t> Μιχαήλ</a:t>
            </a:r>
          </a:p>
          <a:p>
            <a:pPr algn="l">
              <a:lnSpc>
                <a:spcPts val="2600"/>
              </a:lnSpc>
            </a:pPr>
            <a:r>
              <a:rPr lang="el-GR" sz="2400" dirty="0" smtClean="0"/>
              <a:t>Αναπληρωτής Καθηγητής</a:t>
            </a:r>
          </a:p>
          <a:p>
            <a:pPr algn="l">
              <a:lnSpc>
                <a:spcPts val="2600"/>
              </a:lnSpc>
            </a:pPr>
            <a:r>
              <a:rPr lang="el-GR" sz="2400" dirty="0" smtClean="0"/>
              <a:t>Πρέβεζα</a:t>
            </a:r>
            <a:r>
              <a:rPr lang="el-GR" sz="2400" dirty="0" smtClean="0"/>
              <a:t>, </a:t>
            </a:r>
            <a:r>
              <a:rPr lang="el-GR" sz="2400" dirty="0" smtClean="0"/>
              <a:t>2015</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sp>
        <p:nvSpPr>
          <p:cNvPr id="10" name="Τίτλος 1"/>
          <p:cNvSpPr txBox="1">
            <a:spLocks/>
          </p:cNvSpPr>
          <p:nvPr/>
        </p:nvSpPr>
        <p:spPr>
          <a:xfrm>
            <a:off x="0" y="3547"/>
            <a:ext cx="7452320" cy="1023697"/>
          </a:xfrm>
          <a:prstGeom prst="rect">
            <a:avLst/>
          </a:prstGeom>
          <a:solidFill>
            <a:schemeClr val="accent2"/>
          </a:solidFill>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l-GR" sz="2400" dirty="0" smtClean="0">
                <a:solidFill>
                  <a:schemeClr val="bg1"/>
                </a:solidFill>
              </a:rPr>
              <a:t>Ανοιχτά Ακαδημαϊκά Μαθήματα στο ΤΕΙ Ηπείρου</a:t>
            </a:r>
            <a:endParaRPr lang="el-GR" sz="2400" dirty="0">
              <a:solidFill>
                <a:schemeClr val="bg1"/>
              </a:solidFill>
            </a:endParaRPr>
          </a:p>
        </p:txBody>
      </p:sp>
      <p:pic>
        <p:nvPicPr>
          <p:cNvPr id="11" name="Εικόνα 10"/>
          <p:cNvPicPr>
            <a:picLocks noChangeAspect="1"/>
          </p:cNvPicPr>
          <p:nvPr/>
        </p:nvPicPr>
        <p:blipFill>
          <a:blip r:embed="rId5" cstate="print"/>
          <a:stretch>
            <a:fillRect/>
          </a:stretch>
        </p:blipFill>
        <p:spPr>
          <a:xfrm>
            <a:off x="6948264" y="3547"/>
            <a:ext cx="2214640" cy="1031492"/>
          </a:xfrm>
          <a:prstGeom prst="rect">
            <a:avLst/>
          </a:prstGeom>
        </p:spPr>
      </p:pic>
    </p:spTree>
    <p:extLst>
      <p:ext uri="{BB962C8B-B14F-4D97-AF65-F5344CB8AC3E}">
        <p14:creationId xmlns="" xmlns:p14="http://schemas.microsoft.com/office/powerpoint/2010/main" val="23856713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193204"/>
            <a:ext cx="8229600" cy="952500"/>
          </a:xfrm>
        </p:spPr>
        <p:txBody>
          <a:bodyPr>
            <a:normAutofit/>
          </a:bodyPr>
          <a:lstStyle/>
          <a:p>
            <a:r>
              <a:rPr lang="el-GR" sz="4000" dirty="0" smtClean="0"/>
              <a:t>Διανεμητικές Συναλλαγές</a:t>
            </a:r>
          </a:p>
        </p:txBody>
      </p:sp>
      <p:sp>
        <p:nvSpPr>
          <p:cNvPr id="3" name="2 - Θέση περιεχομένου"/>
          <p:cNvSpPr>
            <a:spLocks noGrp="1"/>
          </p:cNvSpPr>
          <p:nvPr>
            <p:ph idx="1"/>
          </p:nvPr>
        </p:nvSpPr>
        <p:spPr>
          <a:xfrm>
            <a:off x="467544" y="1273324"/>
            <a:ext cx="8229600" cy="3972272"/>
          </a:xfrm>
        </p:spPr>
        <p:txBody>
          <a:bodyPr>
            <a:noAutofit/>
          </a:bodyPr>
          <a:lstStyle/>
          <a:p>
            <a:pPr algn="just">
              <a:lnSpc>
                <a:spcPct val="70000"/>
              </a:lnSpc>
              <a:buNone/>
            </a:pPr>
            <a:r>
              <a:rPr lang="el-GR" sz="2800" b="1" dirty="0" smtClean="0"/>
              <a:t>Λοιπές τρέχουσες μεταβιβάσεις </a:t>
            </a:r>
            <a:endParaRPr lang="en-US" sz="2800" b="1" dirty="0" smtClean="0"/>
          </a:p>
          <a:p>
            <a:pPr marL="0" indent="0" algn="just">
              <a:lnSpc>
                <a:spcPct val="80000"/>
              </a:lnSpc>
              <a:buNone/>
            </a:pPr>
            <a:r>
              <a:rPr lang="el-GR" sz="2200" b="1" u="sng" dirty="0" smtClean="0"/>
              <a:t>Γ. Τρέχουσες μεταβιβάσεις μεταξύ μονάδων της γενικής κυβέρνησης</a:t>
            </a:r>
            <a:endParaRPr lang="el-GR" sz="2200" dirty="0" smtClean="0"/>
          </a:p>
          <a:p>
            <a:pPr marL="0" indent="0" algn="just">
              <a:lnSpc>
                <a:spcPct val="80000"/>
              </a:lnSpc>
              <a:buNone/>
            </a:pPr>
            <a:r>
              <a:rPr lang="el-GR" sz="2200" dirty="0" smtClean="0"/>
              <a:t>Περιλαμβάνουν μεταβιβάσεις μεταξύ των διαφόρων υποτομέων της γενικής κυβέρνησης, με την εξαίρεση των φόρων, των επιδοτήσεων, των επιχορηγήσεων, των επενδύσεων και λοιπών κεφαλαιακών μεταβιβάσεων.</a:t>
            </a:r>
          </a:p>
          <a:p>
            <a:pPr marL="0" indent="0" algn="just">
              <a:lnSpc>
                <a:spcPct val="80000"/>
              </a:lnSpc>
            </a:pPr>
            <a:r>
              <a:rPr lang="el-GR" sz="2200" b="1" u="sng" dirty="0" smtClean="0"/>
              <a:t>Δ. Τρέχουσα διεθνής συνεργασία</a:t>
            </a:r>
            <a:endParaRPr lang="el-GR" sz="2200" dirty="0" smtClean="0"/>
          </a:p>
          <a:p>
            <a:pPr marL="0" indent="0" algn="just">
              <a:lnSpc>
                <a:spcPct val="80000"/>
              </a:lnSpc>
            </a:pPr>
            <a:r>
              <a:rPr lang="el-GR" sz="2200" dirty="0" smtClean="0"/>
              <a:t>Η τρέχουσα διεθνής συνεργασία περιλαμβάνει όλες τις μεταβιβάσεις σε χρήμα ή σε είδος μεταξύ της γενικής κυβέρνησης και κυβερνήσεων ή διεθνών οργανισμών στον υπόλοιπο κόσμο, εκτός από τις επιχορηγήσεις επενδύσεων και άλλες κεφαλαιακές μεταβιβάσεις. Ειδικότερα οι μεταβιβάσεις στα πλαίσια της τρέχουσας διεθνούς συνεργασίας αναφέρονται στις εξής περιπτώσεις:</a:t>
            </a:r>
          </a:p>
          <a:p>
            <a:pPr algn="just">
              <a:lnSpc>
                <a:spcPct val="70000"/>
              </a:lnSpc>
              <a:buNone/>
            </a:pPr>
            <a:endParaRPr lang="en-US" sz="2200" b="1"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20</a:t>
            </a:fld>
            <a:endParaRPr lang="el-G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Διανεμητικές Συναλλαγές</a:t>
            </a:r>
          </a:p>
        </p:txBody>
      </p:sp>
      <p:sp>
        <p:nvSpPr>
          <p:cNvPr id="3" name="2 - Θέση περιεχομένου"/>
          <p:cNvSpPr>
            <a:spLocks noGrp="1"/>
          </p:cNvSpPr>
          <p:nvPr>
            <p:ph idx="1"/>
          </p:nvPr>
        </p:nvSpPr>
        <p:spPr>
          <a:xfrm>
            <a:off x="467544" y="1273324"/>
            <a:ext cx="8229600" cy="4320480"/>
          </a:xfrm>
        </p:spPr>
        <p:txBody>
          <a:bodyPr>
            <a:normAutofit fontScale="92500" lnSpcReduction="10000"/>
          </a:bodyPr>
          <a:lstStyle/>
          <a:p>
            <a:pPr marL="176213" indent="-176213">
              <a:buNone/>
            </a:pPr>
            <a:r>
              <a:rPr lang="el-GR" sz="3300" b="1" dirty="0" smtClean="0"/>
              <a:t>Ε. Διάφορες τρέχουσες μεταβιβάσεις</a:t>
            </a:r>
            <a:endParaRPr lang="el-GR" sz="2400" b="1" i="1" u="sng" dirty="0" smtClean="0"/>
          </a:p>
          <a:p>
            <a:pPr marL="176213" indent="-176213"/>
            <a:r>
              <a:rPr lang="el-GR" sz="2400" dirty="0" smtClean="0"/>
              <a:t>Ε.1. Τρέχουσες μεταβιβάσεις σε μη κερδοσκοπικά ιδρύματα που εξυπηρετούν τα νοικοκυριά.</a:t>
            </a:r>
          </a:p>
          <a:p>
            <a:pPr marL="176213" indent="-176213"/>
            <a:r>
              <a:rPr lang="el-GR" sz="2400" dirty="0" smtClean="0"/>
              <a:t>Ε.2. Τρέχουσες μεταβιβάσεις μεταξύ των νοικοκυριών</a:t>
            </a:r>
          </a:p>
          <a:p>
            <a:pPr marL="176213" indent="-176213"/>
            <a:r>
              <a:rPr lang="el-GR" sz="2400" dirty="0" smtClean="0"/>
              <a:t>Ε.3. Πρόστιμα και ποινές</a:t>
            </a:r>
          </a:p>
          <a:p>
            <a:pPr marL="176213" indent="-176213"/>
            <a:r>
              <a:rPr lang="el-GR" sz="2400" dirty="0" smtClean="0"/>
              <a:t>Ε.4. Τυχερά παιχνίδια και λαχεία</a:t>
            </a:r>
          </a:p>
          <a:p>
            <a:pPr marL="176213" indent="-176213"/>
            <a:r>
              <a:rPr lang="el-GR" sz="2400" dirty="0" smtClean="0"/>
              <a:t>Ε.5. Πληρωμές αποζημιώσεων</a:t>
            </a:r>
          </a:p>
          <a:p>
            <a:pPr marL="176213" indent="-176213"/>
            <a:r>
              <a:rPr lang="el-GR" sz="2400" dirty="0" smtClean="0"/>
              <a:t>Ε.6. Ο τέταρτος πόρος της ΕΕ που βασίζεται στο</a:t>
            </a:r>
            <a:r>
              <a:rPr lang="en-US" sz="2400" dirty="0" smtClean="0"/>
              <a:t> </a:t>
            </a:r>
            <a:r>
              <a:rPr lang="el-GR" sz="2400" dirty="0" smtClean="0"/>
              <a:t>Ακαθάριστο Εθνικό Προϊόν</a:t>
            </a:r>
          </a:p>
          <a:p>
            <a:pPr marL="176213" indent="-176213"/>
            <a:r>
              <a:rPr lang="el-GR" sz="2400" dirty="0" smtClean="0"/>
              <a:t>Ε.7. Λοιπές μεταβιβάσεις</a:t>
            </a:r>
          </a:p>
          <a:p>
            <a:pPr algn="just">
              <a:buNone/>
            </a:pPr>
            <a:endParaRPr lang="el-GR" sz="2400" b="1" u="sng" dirty="0" smtClean="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21</a:t>
            </a:fld>
            <a:endParaRPr lang="el-G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Τίτλος"/>
          <p:cNvSpPr>
            <a:spLocks noGrp="1"/>
          </p:cNvSpPr>
          <p:nvPr>
            <p:ph type="title"/>
          </p:nvPr>
        </p:nvSpPr>
        <p:spPr/>
        <p:txBody>
          <a:bodyPr>
            <a:normAutofit/>
          </a:bodyPr>
          <a:lstStyle/>
          <a:p>
            <a:r>
              <a:rPr lang="el-GR" sz="4000" dirty="0" smtClean="0"/>
              <a:t>Διανεμητικές Συναλλαγές</a:t>
            </a:r>
            <a:endParaRPr lang="en-US" sz="4000" dirty="0"/>
          </a:p>
        </p:txBody>
      </p:sp>
      <p:sp>
        <p:nvSpPr>
          <p:cNvPr id="9" name="8 - Θέση περιεχομένου"/>
          <p:cNvSpPr>
            <a:spLocks noGrp="1"/>
          </p:cNvSpPr>
          <p:nvPr>
            <p:ph idx="1"/>
          </p:nvPr>
        </p:nvSpPr>
        <p:spPr>
          <a:xfrm>
            <a:off x="539552" y="1273324"/>
            <a:ext cx="8229600" cy="3771636"/>
          </a:xfrm>
        </p:spPr>
        <p:txBody>
          <a:bodyPr>
            <a:noAutofit/>
          </a:bodyPr>
          <a:lstStyle/>
          <a:p>
            <a:pPr algn="just">
              <a:lnSpc>
                <a:spcPct val="70000"/>
              </a:lnSpc>
              <a:buNone/>
            </a:pPr>
            <a:r>
              <a:rPr lang="el-GR" sz="2800" b="1" dirty="0" smtClean="0"/>
              <a:t>Κεφαλαιακές μεταβιβάσεις</a:t>
            </a:r>
            <a:endParaRPr lang="en-US" sz="2800" b="1" dirty="0" smtClean="0"/>
          </a:p>
          <a:p>
            <a:pPr marL="0" indent="0" algn="just">
              <a:lnSpc>
                <a:spcPct val="80000"/>
              </a:lnSpc>
              <a:buNone/>
            </a:pPr>
            <a:r>
              <a:rPr lang="el-GR" sz="2200" dirty="0" smtClean="0"/>
              <a:t>Διαφέρουν από τις τρέχουσες μεταβιβάσεις κατά το ότι αναφέρονται στην απόκτηση ή διάθεση ενός ή περισσοτέρων περιουσιακών στοιχείων από τουλάχιστον ένα εκ των συναλλασσομένων μερών. </a:t>
            </a:r>
          </a:p>
          <a:p>
            <a:pPr marL="0" indent="0" algn="just">
              <a:lnSpc>
                <a:spcPct val="80000"/>
              </a:lnSpc>
              <a:buNone/>
            </a:pPr>
            <a:r>
              <a:rPr lang="el-GR" sz="2200" dirty="0" smtClean="0"/>
              <a:t>Ανεξάρτητα από το αν γίνονται σε χρήμα ή σε είδος, οι κεφαλαιακές μεταβιβάσεις θα πρέπει να συνεπάγονται ισόποση μεταβολή στα χρηματοοικονομικά ή μη χρηματοοικονομικά περιουσιακά στοιχεία που εμφανίζονται στους ισολογισμούς ενός ή και των δύο συναλλασσομένων μερών.</a:t>
            </a:r>
          </a:p>
          <a:p>
            <a:pPr algn="just">
              <a:lnSpc>
                <a:spcPct val="70000"/>
              </a:lnSpc>
              <a:buNone/>
            </a:pPr>
            <a:endParaRPr lang="en-US" sz="20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22</a:t>
            </a:fld>
            <a:endParaRPr lang="el-G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dirty="0" smtClean="0"/>
              <a:t>Διανεμητικές Συναλλαγές</a:t>
            </a:r>
          </a:p>
        </p:txBody>
      </p:sp>
      <p:sp>
        <p:nvSpPr>
          <p:cNvPr id="3" name="2 - Θέση περιεχομένου"/>
          <p:cNvSpPr>
            <a:spLocks noGrp="1"/>
          </p:cNvSpPr>
          <p:nvPr>
            <p:ph idx="1"/>
          </p:nvPr>
        </p:nvSpPr>
        <p:spPr>
          <a:xfrm>
            <a:off x="467544" y="1417340"/>
            <a:ext cx="8229600" cy="4381500"/>
          </a:xfrm>
        </p:spPr>
        <p:txBody>
          <a:bodyPr>
            <a:normAutofit/>
          </a:bodyPr>
          <a:lstStyle/>
          <a:p>
            <a:pPr>
              <a:lnSpc>
                <a:spcPct val="80000"/>
              </a:lnSpc>
              <a:buNone/>
            </a:pPr>
            <a:r>
              <a:rPr lang="el-GR" sz="2800" b="1" dirty="0" smtClean="0"/>
              <a:t>Κεφαλαιακές μεταβιβάσεις</a:t>
            </a:r>
            <a:endParaRPr lang="en-US" sz="2800" b="1" dirty="0" smtClean="0"/>
          </a:p>
          <a:p>
            <a:pPr marL="0" indent="0">
              <a:lnSpc>
                <a:spcPct val="80000"/>
              </a:lnSpc>
              <a:buNone/>
            </a:pPr>
            <a:r>
              <a:rPr lang="el-GR" sz="2400" dirty="0" smtClean="0"/>
              <a:t>Οι κεφαλαιακές μεταβιβάσεις καλύπτουν τις εξής περιπτώσεις:</a:t>
            </a:r>
          </a:p>
          <a:p>
            <a:pPr>
              <a:lnSpc>
                <a:spcPct val="80000"/>
              </a:lnSpc>
              <a:buNone/>
            </a:pPr>
            <a:r>
              <a:rPr lang="el-GR" sz="2400" dirty="0" smtClean="0"/>
              <a:t>- Φόροι κεφαλαίου</a:t>
            </a:r>
          </a:p>
          <a:p>
            <a:pPr>
              <a:lnSpc>
                <a:spcPct val="80000"/>
              </a:lnSpc>
              <a:buNone/>
            </a:pPr>
            <a:r>
              <a:rPr lang="el-GR" sz="2400" dirty="0" smtClean="0"/>
              <a:t>- Επιχορήγηση επενδύσεων</a:t>
            </a:r>
          </a:p>
          <a:p>
            <a:pPr>
              <a:lnSpc>
                <a:spcPct val="80000"/>
              </a:lnSpc>
              <a:buNone/>
            </a:pPr>
            <a:r>
              <a:rPr lang="el-GR" sz="2400" dirty="0" smtClean="0"/>
              <a:t>- Λοιπές κεφαλαιακές μεταβιβάσεις</a:t>
            </a:r>
          </a:p>
          <a:p>
            <a:pPr>
              <a:lnSpc>
                <a:spcPct val="80000"/>
              </a:lnSpc>
              <a:buNone/>
            </a:pPr>
            <a:endParaRPr lang="en-US" sz="2800" b="1" dirty="0" smtClean="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23</a:t>
            </a:fld>
            <a:endParaRPr lang="el-G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a:t>
            </a:r>
            <a:endParaRPr lang="el-GR" dirty="0"/>
          </a:p>
        </p:txBody>
      </p:sp>
      <p:sp>
        <p:nvSpPr>
          <p:cNvPr id="3" name="Θέση περιεχομένου 2"/>
          <p:cNvSpPr>
            <a:spLocks noGrp="1"/>
          </p:cNvSpPr>
          <p:nvPr>
            <p:ph idx="1"/>
          </p:nvPr>
        </p:nvSpPr>
        <p:spPr>
          <a:xfrm>
            <a:off x="437785" y="1300518"/>
            <a:ext cx="8240150" cy="3852804"/>
          </a:xfrm>
        </p:spPr>
        <p:txBody>
          <a:bodyPr>
            <a:noAutofit/>
          </a:bodyPr>
          <a:lstStyle/>
          <a:p>
            <a:pPr marL="448056" indent="-448056">
              <a:lnSpc>
                <a:spcPts val="2000"/>
              </a:lnSpc>
              <a:buNone/>
              <a:defRPr/>
            </a:pPr>
            <a:r>
              <a:rPr lang="el-GR" sz="2400" dirty="0" smtClean="0"/>
              <a:t>Σκούντζος Θ., Διακομιχάλης Μ. (2012) </a:t>
            </a:r>
            <a:r>
              <a:rPr lang="el-GR" sz="2400" i="1" dirty="0" smtClean="0"/>
              <a:t>Σύστημα Εθνικής Λογιστικής</a:t>
            </a:r>
            <a:r>
              <a:rPr lang="en-US" sz="2400" i="1" dirty="0" smtClean="0"/>
              <a:t> </a:t>
            </a:r>
            <a:r>
              <a:rPr lang="el-GR" sz="2400" dirty="0" smtClean="0"/>
              <a:t>Εκδόσεις Σταμούλη, Αθήνα </a:t>
            </a:r>
          </a:p>
          <a:p>
            <a:pPr marL="182880" indent="274320">
              <a:lnSpc>
                <a:spcPct val="90000"/>
              </a:lnSpc>
              <a:buNone/>
              <a:defRPr/>
            </a:pPr>
            <a:endParaRPr lang="el-GR" sz="2400" dirty="0" smtClean="0"/>
          </a:p>
        </p:txBody>
      </p:sp>
    </p:spTree>
    <p:extLst>
      <p:ext uri="{BB962C8B-B14F-4D97-AF65-F5344CB8AC3E}">
        <p14:creationId xmlns:p14="http://schemas.microsoft.com/office/powerpoint/2010/main" xmlns="" val="41913882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25</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lstStyle/>
          <a:p>
            <a:r>
              <a:rPr lang="el-GR" dirty="0"/>
              <a:t>Σημείωμα </a:t>
            </a:r>
            <a:r>
              <a:rPr lang="el-GR" dirty="0" smtClean="0"/>
              <a:t>Αναφοράς</a:t>
            </a:r>
            <a:endParaRPr lang="el-GR" dirty="0"/>
          </a:p>
        </p:txBody>
      </p:sp>
      <p:sp>
        <p:nvSpPr>
          <p:cNvPr id="2" name="Rectangle 1"/>
          <p:cNvSpPr/>
          <p:nvPr/>
        </p:nvSpPr>
        <p:spPr>
          <a:xfrm>
            <a:off x="348176" y="2259034"/>
            <a:ext cx="7938137" cy="1200327"/>
          </a:xfrm>
          <a:prstGeom prst="rect">
            <a:avLst/>
          </a:prstGeom>
        </p:spPr>
        <p:txBody>
          <a:bodyPr wrap="square" lIns="91436" tIns="45719" rIns="91436" bIns="45719">
            <a:spAutoFit/>
          </a:bodyPr>
          <a:lstStyle/>
          <a:p>
            <a:r>
              <a:rPr lang="el-GR" sz="2400" dirty="0" err="1" smtClean="0">
                <a:solidFill>
                  <a:schemeClr val="bg1">
                    <a:lumMod val="50000"/>
                  </a:schemeClr>
                </a:solidFill>
              </a:rPr>
              <a:t>Διακομιχάλης</a:t>
            </a:r>
            <a:r>
              <a:rPr lang="el-GR" sz="2400" dirty="0" smtClean="0">
                <a:solidFill>
                  <a:schemeClr val="bg1">
                    <a:lumMod val="50000"/>
                  </a:schemeClr>
                </a:solidFill>
              </a:rPr>
              <a:t> Μ. (2015). Λογιστική Εθνικών Λογαριασμών. ΤΕΙ Ηπείρου. Διαθέσιμο από:</a:t>
            </a:r>
          </a:p>
          <a:p>
            <a:pPr algn="just"/>
            <a:r>
              <a:rPr lang="en-US" sz="2400" dirty="0" smtClean="0">
                <a:solidFill>
                  <a:schemeClr val="bg1">
                    <a:lumMod val="50000"/>
                  </a:schemeClr>
                </a:solidFill>
                <a:hlinkClick r:id="rId5"/>
              </a:rPr>
              <a:t>http://oc-web.ioa.teiep.gr/OpenClass/courses/LOGO125</a:t>
            </a:r>
            <a:r>
              <a:rPr lang="en-US" sz="2400" dirty="0" smtClean="0">
                <a:solidFill>
                  <a:schemeClr val="bg1">
                    <a:lumMod val="50000"/>
                  </a:schemeClr>
                </a:solidFill>
                <a:hlinkClick r:id="rId5"/>
              </a:rPr>
              <a:t>/</a:t>
            </a:r>
            <a:endParaRPr lang="el-GR" sz="2400" dirty="0" smtClean="0">
              <a:solidFill>
                <a:schemeClr val="bg1">
                  <a:lumMod val="50000"/>
                </a:schemeClr>
              </a:solidFill>
            </a:endParaRPr>
          </a:p>
        </p:txBody>
      </p:sp>
    </p:spTree>
    <p:extLst>
      <p:ext uri="{BB962C8B-B14F-4D97-AF65-F5344CB8AC3E}">
        <p14:creationId xmlns="" xmlns:p14="http://schemas.microsoft.com/office/powerpoint/2010/main" val="24442207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Τίτλος 1"/>
          <p:cNvSpPr>
            <a:spLocks noGrp="1"/>
          </p:cNvSpPr>
          <p:nvPr>
            <p:ph type="title"/>
          </p:nvPr>
        </p:nvSpPr>
        <p:spPr>
          <a:xfrm>
            <a:off x="453327" y="1"/>
            <a:ext cx="8062025" cy="1007390"/>
          </a:xfrm>
        </p:spPr>
        <p:txBody>
          <a:bodyPr>
            <a:normAutofit/>
          </a:bodyPr>
          <a:lstStyle/>
          <a:p>
            <a:r>
              <a:rPr lang="el-GR" dirty="0"/>
              <a:t>Σημείωμα </a:t>
            </a:r>
            <a:r>
              <a:rPr lang="el-GR" dirty="0" err="1"/>
              <a:t>Αδειοδότησης</a:t>
            </a:r>
            <a:endParaRPr lang="el-GR" dirty="0"/>
          </a:p>
        </p:txBody>
      </p:sp>
      <p:sp>
        <p:nvSpPr>
          <p:cNvPr id="2" name="Rectangle 1"/>
          <p:cNvSpPr/>
          <p:nvPr/>
        </p:nvSpPr>
        <p:spPr>
          <a:xfrm>
            <a:off x="434604" y="1253192"/>
            <a:ext cx="8425932" cy="1938990"/>
          </a:xfrm>
          <a:prstGeom prst="rect">
            <a:avLst/>
          </a:prstGeom>
        </p:spPr>
        <p:txBody>
          <a:bodyPr wrap="square" lIns="91436" tIns="45719" rIns="91436" bIns="45719">
            <a:spAutoFit/>
          </a:bodyPr>
          <a:lstStyle/>
          <a:p>
            <a:pPr algn="just"/>
            <a:r>
              <a:rPr lang="el-GR" sz="2000" dirty="0">
                <a:solidFill>
                  <a:schemeClr val="bg1">
                    <a:lumMod val="50000"/>
                  </a:schemeClr>
                </a:solidFill>
              </a:rPr>
              <a:t>Το</a:t>
            </a:r>
            <a:r>
              <a:rPr lang="en-US" sz="2000" dirty="0">
                <a:solidFill>
                  <a:schemeClr val="bg1">
                    <a:lumMod val="50000"/>
                  </a:schemeClr>
                </a:solidFill>
              </a:rPr>
              <a:t> </a:t>
            </a:r>
            <a:r>
              <a:rPr lang="el-GR" sz="2000" dirty="0">
                <a:solidFill>
                  <a:schemeClr val="bg1">
                    <a:lumMod val="50000"/>
                  </a:schemeClr>
                </a:solidFill>
              </a:rPr>
              <a:t>παρόν υλικό διατίθεται με τους όρους της άδειας χρήσης </a:t>
            </a:r>
            <a:r>
              <a:rPr lang="el-GR" sz="2000" dirty="0" err="1">
                <a:solidFill>
                  <a:schemeClr val="bg1">
                    <a:lumMod val="50000"/>
                  </a:schemeClr>
                </a:solidFill>
              </a:rPr>
              <a:t>Creative</a:t>
            </a:r>
            <a:r>
              <a:rPr lang="en-US" sz="2000" dirty="0">
                <a:solidFill>
                  <a:schemeClr val="bg1">
                    <a:lumMod val="50000"/>
                  </a:schemeClr>
                </a:solidFill>
              </a:rPr>
              <a:t> </a:t>
            </a:r>
            <a:r>
              <a:rPr lang="el-GR" sz="2000" dirty="0" err="1">
                <a:solidFill>
                  <a:schemeClr val="bg1">
                    <a:lumMod val="50000"/>
                  </a:schemeClr>
                </a:solidFill>
              </a:rPr>
              <a:t>Commons</a:t>
            </a:r>
            <a:r>
              <a:rPr lang="en-US" sz="2000" dirty="0">
                <a:solidFill>
                  <a:schemeClr val="bg1">
                    <a:lumMod val="50000"/>
                  </a:schemeClr>
                </a:solidFill>
              </a:rPr>
              <a:t> </a:t>
            </a:r>
            <a:r>
              <a:rPr lang="el-GR" sz="2000" dirty="0">
                <a:solidFill>
                  <a:schemeClr val="bg1">
                    <a:lumMod val="50000"/>
                  </a:schemeClr>
                </a:solidFill>
              </a:rPr>
              <a:t>Αναφορά Δημιουργού-Μη Εμπορική Χρήση-Όχι Παράγωγα Έργα 4.0 Διεθνές [1] ή </a:t>
            </a:r>
            <a:r>
              <a:rPr lang="el-GR" sz="2000" dirty="0" smtClean="0">
                <a:solidFill>
                  <a:schemeClr val="bg1">
                    <a:lumMod val="50000"/>
                  </a:schemeClr>
                </a:solidFill>
              </a:rPr>
              <a:t>μεταγενέστερη.</a:t>
            </a:r>
            <a:r>
              <a:rPr lang="en-US" sz="2000" dirty="0" smtClean="0">
                <a:solidFill>
                  <a:schemeClr val="bg1">
                    <a:lumMod val="50000"/>
                  </a:schemeClr>
                </a:solidFill>
              </a:rPr>
              <a:t> </a:t>
            </a:r>
            <a:r>
              <a:rPr lang="el-GR" sz="2000" dirty="0">
                <a:solidFill>
                  <a:schemeClr val="bg1">
                    <a:lumMod val="50000"/>
                  </a:schemeClr>
                </a:solidFill>
              </a:rPr>
              <a:t>Εξαιρούνται</a:t>
            </a:r>
            <a:r>
              <a:rPr lang="en-US" sz="2000" dirty="0">
                <a:solidFill>
                  <a:schemeClr val="bg1">
                    <a:lumMod val="50000"/>
                  </a:schemeClr>
                </a:solidFill>
              </a:rPr>
              <a:t> </a:t>
            </a:r>
            <a:r>
              <a:rPr lang="el-GR" sz="2000" dirty="0">
                <a:solidFill>
                  <a:schemeClr val="bg1">
                    <a:lumMod val="50000"/>
                  </a:schemeClr>
                </a:solidFill>
              </a:rPr>
              <a:t>τα αυτοτελή έργα τρίτων π.χ. φωτογραφίες,</a:t>
            </a:r>
            <a:r>
              <a:rPr lang="en-US" sz="2000" dirty="0">
                <a:solidFill>
                  <a:schemeClr val="bg1">
                    <a:lumMod val="50000"/>
                  </a:schemeClr>
                </a:solidFill>
              </a:rPr>
              <a:t> </a:t>
            </a:r>
            <a:r>
              <a:rPr lang="el-GR" sz="2000" dirty="0">
                <a:solidFill>
                  <a:schemeClr val="bg1">
                    <a:lumMod val="50000"/>
                  </a:schemeClr>
                </a:solidFill>
              </a:rPr>
              <a:t>Διαγράμματα</a:t>
            </a:r>
            <a:r>
              <a:rPr lang="en-US" sz="2000" dirty="0">
                <a:solidFill>
                  <a:schemeClr val="bg1">
                    <a:lumMod val="50000"/>
                  </a:schemeClr>
                </a:solidFill>
              </a:rPr>
              <a:t> </a:t>
            </a:r>
            <a:r>
              <a:rPr lang="el-GR" sz="2000" dirty="0" err="1">
                <a:solidFill>
                  <a:schemeClr val="bg1">
                    <a:lumMod val="50000"/>
                  </a:schemeClr>
                </a:solidFill>
              </a:rPr>
              <a:t>κ.λ.π</a:t>
            </a:r>
            <a:r>
              <a:rPr lang="el-GR" sz="2000" dirty="0">
                <a:solidFill>
                  <a:schemeClr val="bg1">
                    <a:lumMod val="50000"/>
                  </a:schemeClr>
                </a:solidFill>
              </a:rPr>
              <a:t>.,</a:t>
            </a:r>
            <a:r>
              <a:rPr lang="en-US" sz="2000" dirty="0">
                <a:solidFill>
                  <a:schemeClr val="bg1">
                    <a:lumMod val="50000"/>
                  </a:schemeClr>
                </a:solidFill>
              </a:rPr>
              <a:t> </a:t>
            </a:r>
            <a:r>
              <a:rPr lang="el-GR" sz="2000" dirty="0">
                <a:solidFill>
                  <a:schemeClr val="bg1">
                    <a:lumMod val="50000"/>
                  </a:schemeClr>
                </a:solidFill>
              </a:rPr>
              <a:t>τα</a:t>
            </a:r>
            <a:r>
              <a:rPr lang="en-US" sz="2000" dirty="0">
                <a:solidFill>
                  <a:schemeClr val="bg1">
                    <a:lumMod val="50000"/>
                  </a:schemeClr>
                </a:solidFill>
              </a:rPr>
              <a:t> </a:t>
            </a:r>
            <a:r>
              <a:rPr lang="el-GR" sz="2000" dirty="0">
                <a:solidFill>
                  <a:schemeClr val="bg1">
                    <a:lumMod val="50000"/>
                  </a:schemeClr>
                </a:solidFill>
              </a:rPr>
              <a:t>οποία εμπεριέχονται σε αυτό και τα οποία</a:t>
            </a:r>
            <a:r>
              <a:rPr lang="en-US" sz="2000" dirty="0">
                <a:solidFill>
                  <a:schemeClr val="bg1">
                    <a:lumMod val="50000"/>
                  </a:schemeClr>
                </a:solidFill>
              </a:rPr>
              <a:t> </a:t>
            </a:r>
            <a:r>
              <a:rPr lang="el-GR" sz="2000" dirty="0">
                <a:solidFill>
                  <a:schemeClr val="bg1">
                    <a:lumMod val="50000"/>
                  </a:schemeClr>
                </a:solidFill>
              </a:rPr>
              <a:t>αναφέρονται μαζί με τους όρους χρήσης τους στο «Σημείωμα Χρήσης</a:t>
            </a:r>
            <a:r>
              <a:rPr lang="en-US" sz="2000" dirty="0">
                <a:solidFill>
                  <a:schemeClr val="bg1">
                    <a:lumMod val="50000"/>
                  </a:schemeClr>
                </a:solidFill>
              </a:rPr>
              <a:t> </a:t>
            </a:r>
            <a:r>
              <a:rPr lang="el-GR" sz="2000" dirty="0">
                <a:solidFill>
                  <a:schemeClr val="bg1">
                    <a:lumMod val="50000"/>
                  </a:schemeClr>
                </a:solidFill>
              </a:rPr>
              <a:t>Έργων</a:t>
            </a:r>
            <a:r>
              <a:rPr lang="en-US" sz="2000" dirty="0">
                <a:solidFill>
                  <a:schemeClr val="bg1">
                    <a:lumMod val="50000"/>
                  </a:schemeClr>
                </a:solidFill>
              </a:rPr>
              <a:t> </a:t>
            </a:r>
            <a:r>
              <a:rPr lang="el-GR" sz="2000" dirty="0">
                <a:solidFill>
                  <a:schemeClr val="bg1">
                    <a:lumMod val="50000"/>
                  </a:schemeClr>
                </a:solidFill>
              </a:rPr>
              <a:t>Τρίτων». </a:t>
            </a:r>
          </a:p>
        </p:txBody>
      </p:sp>
      <p:sp>
        <p:nvSpPr>
          <p:cNvPr id="12" name="Rectangle 11"/>
          <p:cNvSpPr/>
          <p:nvPr/>
        </p:nvSpPr>
        <p:spPr>
          <a:xfrm>
            <a:off x="740223" y="5010467"/>
            <a:ext cx="6568081" cy="369330"/>
          </a:xfrm>
          <a:prstGeom prst="rect">
            <a:avLst/>
          </a:prstGeom>
        </p:spPr>
        <p:txBody>
          <a:bodyPr wrap="square" lIns="91436" tIns="45719" rIns="91436" bIns="45719">
            <a:spAutoFit/>
          </a:bodyPr>
          <a:lstStyle/>
          <a:p>
            <a:pPr algn="ctr"/>
            <a:r>
              <a:rPr lang="en-US" dirty="0">
                <a:hlinkClick r:id="rId3"/>
              </a:rPr>
              <a:t>http://</a:t>
            </a:r>
            <a:r>
              <a:rPr lang="en-US" dirty="0" smtClean="0">
                <a:hlinkClick r:id="rId3"/>
              </a:rPr>
              <a:t>creativecommons.org/licenses/by-nc-nd/4.0/deed.el</a:t>
            </a:r>
            <a:r>
              <a:rPr lang="el-GR" dirty="0" smtClean="0"/>
              <a:t> </a:t>
            </a:r>
          </a:p>
        </p:txBody>
      </p:sp>
      <p:sp>
        <p:nvSpPr>
          <p:cNvPr id="3" name="Rectangle 2"/>
          <p:cNvSpPr/>
          <p:nvPr/>
        </p:nvSpPr>
        <p:spPr>
          <a:xfrm>
            <a:off x="590667" y="4950343"/>
            <a:ext cx="657544" cy="492440"/>
          </a:xfrm>
          <a:prstGeom prst="rect">
            <a:avLst/>
          </a:prstGeom>
        </p:spPr>
        <p:txBody>
          <a:bodyPr wrap="none" lIns="91436" tIns="45719" rIns="91436" bIns="45719">
            <a:spAutoFit/>
          </a:bodyPr>
          <a:lstStyle/>
          <a:p>
            <a:r>
              <a:rPr lang="el-GR" sz="2600" dirty="0">
                <a:solidFill>
                  <a:prstClr val="white">
                    <a:lumMod val="50000"/>
                  </a:prstClr>
                </a:solidFill>
              </a:rPr>
              <a:t>[1] </a:t>
            </a:r>
            <a:endParaRPr lang="en-US" dirty="0"/>
          </a:p>
        </p:txBody>
      </p:sp>
      <p:sp>
        <p:nvSpPr>
          <p:cNvPr id="4" name="Rectangle 3"/>
          <p:cNvSpPr/>
          <p:nvPr/>
        </p:nvSpPr>
        <p:spPr>
          <a:xfrm>
            <a:off x="434604" y="3865352"/>
            <a:ext cx="8329920" cy="707884"/>
          </a:xfrm>
          <a:prstGeom prst="rect">
            <a:avLst/>
          </a:prstGeom>
        </p:spPr>
        <p:txBody>
          <a:bodyPr wrap="square" lIns="91436" tIns="45719" rIns="91436" bIns="45719">
            <a:spAutoFit/>
          </a:bodyPr>
          <a:lstStyle/>
          <a:p>
            <a:pPr algn="just"/>
            <a:r>
              <a:rPr lang="el-GR" sz="2000" dirty="0">
                <a:solidFill>
                  <a:schemeClr val="bg1">
                    <a:lumMod val="50000"/>
                  </a:schemeClr>
                </a:solidFill>
              </a:rPr>
              <a:t>Ο δικαιούχος μπορεί να </a:t>
            </a:r>
            <a:r>
              <a:rPr lang="el-GR" sz="2000" dirty="0" smtClean="0">
                <a:solidFill>
                  <a:schemeClr val="bg1">
                    <a:lumMod val="50000"/>
                  </a:schemeClr>
                </a:solidFill>
              </a:rPr>
              <a:t>παρέχει </a:t>
            </a:r>
            <a:r>
              <a:rPr lang="el-GR" sz="2000" dirty="0">
                <a:solidFill>
                  <a:schemeClr val="bg1">
                    <a:lumMod val="50000"/>
                  </a:schemeClr>
                </a:solidFill>
              </a:rPr>
              <a:t>στον </a:t>
            </a:r>
            <a:r>
              <a:rPr lang="el-GR" sz="2000" dirty="0" err="1">
                <a:solidFill>
                  <a:schemeClr val="bg1">
                    <a:lumMod val="50000"/>
                  </a:schemeClr>
                </a:solidFill>
              </a:rPr>
              <a:t>αδειοδόχο</a:t>
            </a:r>
            <a:r>
              <a:rPr lang="en-US" sz="2000" dirty="0">
                <a:solidFill>
                  <a:schemeClr val="bg1">
                    <a:lumMod val="50000"/>
                  </a:schemeClr>
                </a:solidFill>
              </a:rPr>
              <a:t> </a:t>
            </a:r>
            <a:r>
              <a:rPr lang="el-GR" sz="2000" dirty="0">
                <a:solidFill>
                  <a:schemeClr val="bg1">
                    <a:lumMod val="50000"/>
                  </a:schemeClr>
                </a:solidFill>
              </a:rPr>
              <a:t>ξεχωριστή άδεια να </a:t>
            </a:r>
            <a:r>
              <a:rPr lang="en-US" sz="2000" dirty="0">
                <a:solidFill>
                  <a:schemeClr val="bg1">
                    <a:lumMod val="50000"/>
                  </a:schemeClr>
                </a:solidFill>
              </a:rPr>
              <a:t> </a:t>
            </a:r>
            <a:r>
              <a:rPr lang="el-GR" sz="2000" dirty="0">
                <a:solidFill>
                  <a:schemeClr val="bg1">
                    <a:lumMod val="50000"/>
                  </a:schemeClr>
                </a:solidFill>
              </a:rPr>
              <a:t>χρησιμοποιεί το έργο για εμπορική χρήση, εφόσον αυτό του </a:t>
            </a:r>
            <a:r>
              <a:rPr lang="en-US" sz="2000" dirty="0">
                <a:solidFill>
                  <a:schemeClr val="bg1">
                    <a:lumMod val="50000"/>
                  </a:schemeClr>
                </a:solidFill>
              </a:rPr>
              <a:t> </a:t>
            </a:r>
            <a:r>
              <a:rPr lang="el-GR" sz="2000" dirty="0">
                <a:solidFill>
                  <a:schemeClr val="bg1">
                    <a:lumMod val="50000"/>
                  </a:schemeClr>
                </a:solidFill>
              </a:rPr>
              <a:t>ζητηθεί.</a:t>
            </a:r>
          </a:p>
        </p:txBody>
      </p:sp>
      <p:pic>
        <p:nvPicPr>
          <p:cNvPr id="13" name="7 - Εικόνα" descr="Λογότυπο για Άδειες χρήσης Creative Commons BY-NC-ND"/>
          <p:cNvPicPr>
            <a:picLocks noChangeAspect="1"/>
          </p:cNvPicPr>
          <p:nvPr/>
        </p:nvPicPr>
        <p:blipFill>
          <a:blip r:embed="rId4" cstate="print"/>
          <a:stretch>
            <a:fillRect/>
          </a:stretch>
        </p:blipFill>
        <p:spPr>
          <a:xfrm>
            <a:off x="3856727" y="3217540"/>
            <a:ext cx="1581685" cy="461161"/>
          </a:xfrm>
          <a:prstGeom prst="rect">
            <a:avLst/>
          </a:prstGeom>
        </p:spPr>
      </p:pic>
    </p:spTree>
    <p:extLst>
      <p:ext uri="{BB962C8B-B14F-4D97-AF65-F5344CB8AC3E}">
        <p14:creationId xmlns="" xmlns:p14="http://schemas.microsoft.com/office/powerpoint/2010/main" val="10977143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619672" y="1756275"/>
            <a:ext cx="5876239" cy="938716"/>
          </a:xfrm>
          <a:prstGeom prst="rect">
            <a:avLst/>
          </a:prstGeom>
        </p:spPr>
        <p:txBody>
          <a:bodyPr wrap="square" lIns="91436" tIns="45719" rIns="91436" bIns="45719">
            <a:spAutoFit/>
          </a:bodyPr>
          <a:lstStyle/>
          <a:p>
            <a:pPr algn="ctr"/>
            <a:r>
              <a:rPr lang="el-GR" sz="5500" b="1" dirty="0"/>
              <a:t>Τέλος Ενότητας</a:t>
            </a:r>
          </a:p>
        </p:txBody>
      </p:sp>
      <p:sp>
        <p:nvSpPr>
          <p:cNvPr id="13" name="Rectangle 12"/>
          <p:cNvSpPr/>
          <p:nvPr/>
        </p:nvSpPr>
        <p:spPr>
          <a:xfrm>
            <a:off x="1547664" y="3325078"/>
            <a:ext cx="7156721" cy="984883"/>
          </a:xfrm>
          <a:prstGeom prst="rect">
            <a:avLst/>
          </a:prstGeom>
        </p:spPr>
        <p:txBody>
          <a:bodyPr wrap="square" lIns="91436" tIns="45719" rIns="91436" bIns="45719">
            <a:spAutoFit/>
          </a:bodyPr>
          <a:lstStyle/>
          <a:p>
            <a:pPr algn="r"/>
            <a:r>
              <a:rPr lang="el-GR" sz="2900" b="1" dirty="0" smtClean="0"/>
              <a:t>Επεξεργασία: Βαφειάδης Νικόλαος</a:t>
            </a:r>
          </a:p>
          <a:p>
            <a:pPr algn="r"/>
            <a:r>
              <a:rPr lang="el-GR" sz="2900" smtClean="0"/>
              <a:t>Πρέβεζα, 2015</a:t>
            </a:r>
          </a:p>
        </p:txBody>
      </p:sp>
      <p:pic>
        <p:nvPicPr>
          <p:cNvPr id="102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18101" y="4423057"/>
            <a:ext cx="3255169" cy="8638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4" name="7 - Εικόνα" descr="Λογότυπο για Άδειες χρήσης Creative Commons"/>
          <p:cNvPicPr>
            <a:picLocks noChangeAspect="1"/>
          </p:cNvPicPr>
          <p:nvPr/>
        </p:nvPicPr>
        <p:blipFill>
          <a:blip r:embed="rId4" cstate="print"/>
          <a:stretch>
            <a:fillRect/>
          </a:stretch>
        </p:blipFill>
        <p:spPr>
          <a:xfrm>
            <a:off x="7122700" y="4630237"/>
            <a:ext cx="1581685" cy="461161"/>
          </a:xfrm>
          <a:prstGeom prst="rect">
            <a:avLst/>
          </a:prstGeom>
        </p:spPr>
      </p:pic>
    </p:spTree>
    <p:extLst>
      <p:ext uri="{BB962C8B-B14F-4D97-AF65-F5344CB8AC3E}">
        <p14:creationId xmlns="" xmlns:p14="http://schemas.microsoft.com/office/powerpoint/2010/main" val="28179209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28</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103873" y="5406242"/>
            <a:ext cx="364880" cy="317287"/>
          </a:xfrm>
          <a:prstGeom prst="rect">
            <a:avLst/>
          </a:prstGeom>
        </p:spPr>
      </p:pic>
      <p:sp>
        <p:nvSpPr>
          <p:cNvPr id="15" name="Rectangle 14"/>
          <p:cNvSpPr/>
          <p:nvPr/>
        </p:nvSpPr>
        <p:spPr>
          <a:xfrm>
            <a:off x="2317212" y="2411595"/>
            <a:ext cx="4572000" cy="938716"/>
          </a:xfrm>
          <a:prstGeom prst="rect">
            <a:avLst/>
          </a:prstGeom>
        </p:spPr>
        <p:txBody>
          <a:bodyPr lIns="91436" tIns="45719" rIns="91436" bIns="45719">
            <a:spAutoFit/>
          </a:bodyPr>
          <a:lstStyle/>
          <a:p>
            <a:pPr algn="ctr"/>
            <a:r>
              <a:rPr lang="el-GR" sz="5500" b="1" dirty="0"/>
              <a:t>Σημειώματα</a:t>
            </a:r>
          </a:p>
        </p:txBody>
      </p:sp>
      <p:sp>
        <p:nvSpPr>
          <p:cNvPr id="2" name="Title 1"/>
          <p:cNvSpPr>
            <a:spLocks noGrp="1"/>
          </p:cNvSpPr>
          <p:nvPr>
            <p:ph type="title"/>
          </p:nvPr>
        </p:nvSpPr>
        <p:spPr/>
        <p:txBody>
          <a:bodyPr/>
          <a:lstStyle/>
          <a:p>
            <a:endParaRPr lang="en-US"/>
          </a:p>
        </p:txBody>
      </p:sp>
    </p:spTree>
    <p:extLst>
      <p:ext uri="{BB962C8B-B14F-4D97-AF65-F5344CB8AC3E}">
        <p14:creationId xmlns="" xmlns:p14="http://schemas.microsoft.com/office/powerpoint/2010/main" val="41097392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29</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normAutofit/>
          </a:bodyPr>
          <a:lstStyle/>
          <a:p>
            <a:r>
              <a:rPr lang="el-GR" dirty="0" smtClean="0"/>
              <a:t>Διατήρηση Σημειωμάτων</a:t>
            </a:r>
            <a:endParaRPr lang="el-GR" dirty="0"/>
          </a:p>
        </p:txBody>
      </p:sp>
      <p:sp>
        <p:nvSpPr>
          <p:cNvPr id="168" name="Rectangle 167"/>
          <p:cNvSpPr/>
          <p:nvPr/>
        </p:nvSpPr>
        <p:spPr>
          <a:xfrm>
            <a:off x="618101" y="1587284"/>
            <a:ext cx="7765365" cy="4093426"/>
          </a:xfrm>
          <a:prstGeom prst="rect">
            <a:avLst/>
          </a:prstGeom>
        </p:spPr>
        <p:txBody>
          <a:bodyPr wrap="square" lIns="91436" tIns="45719" rIns="91436" bIns="45719">
            <a:spAutoFit/>
          </a:bodyPr>
          <a:lstStyle/>
          <a:p>
            <a:pPr algn="just"/>
            <a:r>
              <a:rPr lang="el-GR" sz="2600" dirty="0">
                <a:solidFill>
                  <a:schemeClr val="bg1">
                    <a:lumMod val="50000"/>
                  </a:schemeClr>
                </a:solidFill>
              </a:rPr>
              <a:t>Οποιαδήποτε  αναπαραγωγή ή διασκευή του υλικού θα πρέπει  να συμπεριλαμβάνει:</a:t>
            </a:r>
          </a:p>
          <a:p>
            <a:pPr algn="just"/>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το Σημείωμα Αναφοράς</a:t>
            </a:r>
          </a:p>
          <a:p>
            <a:pPr marL="342886" indent="-342886" algn="just">
              <a:buFont typeface="Arial" pitchFamily="34" charset="0"/>
              <a:buChar char="•"/>
            </a:pPr>
            <a:r>
              <a:rPr lang="el-GR" sz="2600" dirty="0">
                <a:solidFill>
                  <a:schemeClr val="bg1">
                    <a:lumMod val="50000"/>
                  </a:schemeClr>
                </a:solidFill>
              </a:rPr>
              <a:t>το  Σημείωμα </a:t>
            </a:r>
            <a:r>
              <a:rPr lang="el-GR" sz="2600" dirty="0" err="1">
                <a:solidFill>
                  <a:schemeClr val="bg1">
                    <a:lumMod val="50000"/>
                  </a:schemeClr>
                </a:solidFill>
              </a:rPr>
              <a:t>Αδειοδότησης</a:t>
            </a:r>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τη Δήλωση Διατήρησης Σημειωμάτων</a:t>
            </a:r>
          </a:p>
          <a:p>
            <a:pPr marL="342886" indent="-342886" algn="just">
              <a:buFont typeface="Arial" pitchFamily="34" charset="0"/>
              <a:buChar char="•"/>
            </a:pPr>
            <a:r>
              <a:rPr lang="el-GR" sz="2600" dirty="0">
                <a:solidFill>
                  <a:schemeClr val="bg1">
                    <a:lumMod val="50000"/>
                  </a:schemeClr>
                </a:solidFill>
              </a:rPr>
              <a:t>το Σημείωμα Χρήσης Έργων Τρίτων (εφόσον υπάρχει) </a:t>
            </a:r>
          </a:p>
          <a:p>
            <a:pPr algn="just"/>
            <a:endParaRPr lang="el-GR" sz="2600" dirty="0">
              <a:solidFill>
                <a:schemeClr val="bg1">
                  <a:lumMod val="50000"/>
                </a:schemeClr>
              </a:solidFill>
            </a:endParaRPr>
          </a:p>
          <a:p>
            <a:pPr algn="just"/>
            <a:r>
              <a:rPr lang="el-GR" sz="2600" dirty="0">
                <a:solidFill>
                  <a:schemeClr val="bg1">
                    <a:lumMod val="50000"/>
                  </a:schemeClr>
                </a:solidFill>
              </a:rPr>
              <a:t>μαζί με τους συνοδευόμενους </a:t>
            </a:r>
            <a:r>
              <a:rPr lang="el-GR" sz="2600" dirty="0" err="1">
                <a:solidFill>
                  <a:schemeClr val="bg1">
                    <a:lumMod val="50000"/>
                  </a:schemeClr>
                </a:solidFill>
              </a:rPr>
              <a:t>υπερσυνδέσμους</a:t>
            </a:r>
            <a:r>
              <a:rPr lang="el-GR" sz="2600" dirty="0">
                <a:solidFill>
                  <a:schemeClr val="bg1">
                    <a:lumMod val="50000"/>
                  </a:schemeClr>
                </a:solidFill>
              </a:rPr>
              <a:t>.</a:t>
            </a:r>
          </a:p>
        </p:txBody>
      </p:sp>
    </p:spTree>
    <p:extLst>
      <p:ext uri="{BB962C8B-B14F-4D97-AF65-F5344CB8AC3E}">
        <p14:creationId xmlns="" xmlns:p14="http://schemas.microsoft.com/office/powerpoint/2010/main" val="5769979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r>
              <a:rPr lang="el-GR" sz="2800" dirty="0"/>
              <a:t>Το παρόν εκπαιδευτικό υλικό υπόκειται σε άδειες χρήσης </a:t>
            </a:r>
            <a:r>
              <a:rPr lang="el-GR" sz="2800" dirty="0" err="1"/>
              <a:t>Creative</a:t>
            </a:r>
            <a:r>
              <a:rPr lang="el-GR" sz="2800" dirty="0"/>
              <a:t> </a:t>
            </a:r>
            <a:r>
              <a:rPr lang="el-GR" sz="2800" dirty="0" err="1"/>
              <a:t>Commons</a:t>
            </a:r>
            <a:r>
              <a:rPr lang="el-GR" sz="2800" dirty="0"/>
              <a:t>. </a:t>
            </a:r>
          </a:p>
          <a:p>
            <a:r>
              <a:rPr lang="el-GR" sz="2800" dirty="0"/>
              <a:t>Για εκπαιδευτικό υλικό, όπως εικόνες, που υπόκειται σε άλλου τύπου άδειας χρήσης, η άδεια χρήσης αναφέρεται ρητώς. </a:t>
            </a:r>
            <a:endParaRPr lang="el-GR" sz="2800" dirty="0" smtClean="0"/>
          </a:p>
        </p:txBody>
      </p:sp>
      <p:pic>
        <p:nvPicPr>
          <p:cNvPr id="5" name="7 - Εικόνα" descr="Λογότυπο για Άδειες χρήσης Creative Commons BY-NC-ND"/>
          <p:cNvPicPr>
            <a:picLocks noChangeAspect="1"/>
          </p:cNvPicPr>
          <p:nvPr/>
        </p:nvPicPr>
        <p:blipFill>
          <a:blip r:embed="rId3" cstate="print"/>
          <a:stretch>
            <a:fillRect/>
          </a:stretch>
        </p:blipFill>
        <p:spPr>
          <a:xfrm>
            <a:off x="3707905" y="4117640"/>
            <a:ext cx="1581685" cy="461161"/>
          </a:xfrm>
          <a:prstGeom prst="rect">
            <a:avLst/>
          </a:prstGeom>
        </p:spPr>
      </p:pic>
      <p:sp>
        <p:nvSpPr>
          <p:cNvPr id="3" name="Θέση αριθμού διαφάνειας 2"/>
          <p:cNvSpPr>
            <a:spLocks noGrp="1"/>
          </p:cNvSpPr>
          <p:nvPr>
            <p:ph type="sldNum" sz="quarter" idx="12"/>
          </p:nvPr>
        </p:nvSpPr>
        <p:spPr/>
        <p:txBody>
          <a:bodyPr/>
          <a:lstStyle/>
          <a:p>
            <a:fld id="{53C4726A-630D-4CB4-B088-BAB00F4188E9}" type="slidenum">
              <a:rPr lang="el-GR" smtClean="0"/>
              <a:pPr/>
              <a:t>3</a:t>
            </a:fld>
            <a:endParaRPr lang="el-GR" dirty="0"/>
          </a:p>
        </p:txBody>
      </p:sp>
    </p:spTree>
    <p:extLst>
      <p:ext uri="{BB962C8B-B14F-4D97-AF65-F5344CB8AC3E}">
        <p14:creationId xmlns="" xmlns:p14="http://schemas.microsoft.com/office/powerpoint/2010/main" val="6729874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9" name="7 - Εικόνα" descr="Λογότυπο για Άδειες χρήσης Creative Commons"/>
          <p:cNvPicPr>
            <a:picLocks noChangeAspect="1"/>
          </p:cNvPicPr>
          <p:nvPr/>
        </p:nvPicPr>
        <p:blipFill>
          <a:blip r:embed="rId3" cstate="print"/>
          <a:stretch>
            <a:fillRect/>
          </a:stretch>
        </p:blipFill>
        <p:spPr>
          <a:xfrm>
            <a:off x="2080878" y="4856613"/>
            <a:ext cx="1581685" cy="461161"/>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4" cstate="print"/>
          <a:srcRect/>
          <a:stretch>
            <a:fillRect/>
          </a:stretch>
        </p:blipFill>
        <p:spPr bwMode="auto">
          <a:xfrm>
            <a:off x="3662562" y="4777713"/>
            <a:ext cx="3240360" cy="642687"/>
          </a:xfrm>
          <a:prstGeom prst="rect">
            <a:avLst/>
          </a:prstGeom>
          <a:noFill/>
        </p:spPr>
      </p:pic>
    </p:spTree>
    <p:extLst>
      <p:ext uri="{BB962C8B-B14F-4D97-AF65-F5344CB8AC3E}">
        <p14:creationId xmlns="" xmlns:p14="http://schemas.microsoft.com/office/powerpoint/2010/main" val="21280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117307"/>
            <a:ext cx="8229600" cy="3771636"/>
          </a:xfrm>
        </p:spPr>
        <p:txBody>
          <a:bodyPr>
            <a:noAutofit/>
          </a:bodyPr>
          <a:lstStyle/>
          <a:p>
            <a:pPr marL="342886" indent="-342886" algn="just"/>
            <a:r>
              <a:rPr lang="el-GR" altLang="el-GR" sz="2000" dirty="0"/>
              <a:t>Το έργο υλοποιείται στο πλαίσιο του Επιχειρησιακού Προγράμματος «</a:t>
            </a:r>
            <a:r>
              <a:rPr lang="el-GR" altLang="el-GR" sz="2000" b="1" dirty="0"/>
              <a:t>Εκπαίδευση και Δια Βίου Μάθηση</a:t>
            </a:r>
            <a:r>
              <a:rPr lang="el-GR" altLang="el-GR" sz="2000" dirty="0"/>
              <a:t>» και συγχρηματοδοτείται από την Ευρωπαϊκή Ένωση (Ευρωπαϊκό Κοινωνικό Ταμείο) και από εθνικούς πόρους.</a:t>
            </a:r>
          </a:p>
          <a:p>
            <a:pPr marL="342886" indent="-342886" algn="just"/>
            <a:r>
              <a:rPr lang="el-GR" altLang="el-GR" sz="2000" dirty="0"/>
              <a:t>Το έργο «</a:t>
            </a:r>
            <a:r>
              <a:rPr lang="el-GR" altLang="el-GR" sz="2000" b="1" dirty="0"/>
              <a:t>Ανοικτά Ακαδημαϊκά Μαθήματα στο TEI Ηπείρου</a:t>
            </a:r>
            <a:r>
              <a:rPr lang="el-GR" altLang="el-GR" sz="2000" dirty="0"/>
              <a:t>» έχει χρηματοδοτήσει μόνο τη αναδιαμόρφωση του εκπαιδευτικού υλικού.</a:t>
            </a:r>
          </a:p>
          <a:p>
            <a:pPr marL="342886" indent="-342886" algn="just"/>
            <a:r>
              <a:rPr lang="el-GR" altLang="el-GR" sz="2000" dirty="0"/>
              <a:t>Το παρόν εκπαιδευτικό υλικό έχει αναπτυχθεί στα πλαίσια του εκπαιδευτικού έργου του διδάσκοντα.</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4212553"/>
            <a:ext cx="6480048" cy="1285240"/>
          </a:xfrm>
          <a:prstGeom prst="rect">
            <a:avLst/>
          </a:prstGeom>
          <a:noFill/>
        </p:spPr>
      </p:pic>
    </p:spTree>
    <p:extLst>
      <p:ext uri="{BB962C8B-B14F-4D97-AF65-F5344CB8AC3E}">
        <p14:creationId xmlns="" xmlns:p14="http://schemas.microsoft.com/office/powerpoint/2010/main" val="16286615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lstStyle/>
          <a:p>
            <a:pPr marL="0" algn="just">
              <a:buNone/>
            </a:pPr>
            <a:r>
              <a:rPr lang="el-GR" dirty="0" smtClean="0"/>
              <a:t>Σε αυτήν την ενότητα συνεχίζουμε με τις διακρίσεις των διανεμητικών συναλλαγών. Αυτές είναι το εισόδημα περιουσίας, τρέχοντες φόροι εισοδήματος – πλούτου, κοινωνικές παροχές, λοιπές τρέχουσες μεταβιβάσεις και κεφαλαιακές μεταβιβάσεις. </a:t>
            </a:r>
            <a:endParaRPr lang="el-GR" dirty="0"/>
          </a:p>
        </p:txBody>
      </p:sp>
      <p:sp>
        <p:nvSpPr>
          <p:cNvPr id="6" name="Slide Number Placeholder 5"/>
          <p:cNvSpPr>
            <a:spLocks noGrp="1"/>
          </p:cNvSpPr>
          <p:nvPr>
            <p:ph type="sldNum" sz="quarter" idx="12"/>
          </p:nvPr>
        </p:nvSpPr>
        <p:spPr/>
        <p:txBody>
          <a:bodyPr/>
          <a:lstStyle/>
          <a:p>
            <a:fld id="{95390251-5B84-4D2F-A9C7-1C62C4738B3F}" type="slidenum">
              <a:rPr lang="el-GR" smtClean="0"/>
              <a:pPr/>
              <a:t>5</a:t>
            </a:fld>
            <a:endParaRPr lang="el-GR"/>
          </a:p>
        </p:txBody>
      </p:sp>
    </p:spTree>
    <p:extLst>
      <p:ext uri="{BB962C8B-B14F-4D97-AF65-F5344CB8AC3E}">
        <p14:creationId xmlns="" xmlns:p14="http://schemas.microsoft.com/office/powerpoint/2010/main" val="20614974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6</a:t>
            </a:fld>
            <a:endParaRPr lang="el-GR" dirty="0"/>
          </a:p>
        </p:txBody>
      </p:sp>
      <p:pic>
        <p:nvPicPr>
          <p:cNvPr id="10" name="Picture 2"/>
          <p:cNvPicPr>
            <a:picLocks noChangeAspect="1" noChangeArrowheads="1"/>
          </p:cNvPicPr>
          <p:nvPr/>
        </p:nvPicPr>
        <p:blipFill>
          <a:blip r:embed="rId2" cstate="print"/>
          <a:srcRect/>
          <a:stretch>
            <a:fillRect/>
          </a:stretch>
        </p:blipFill>
        <p:spPr bwMode="auto">
          <a:xfrm>
            <a:off x="2339752" y="265212"/>
            <a:ext cx="4552950" cy="5328592"/>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67544" y="265212"/>
            <a:ext cx="8229600" cy="952500"/>
          </a:xfrm>
        </p:spPr>
        <p:txBody>
          <a:bodyPr>
            <a:noAutofit/>
          </a:bodyPr>
          <a:lstStyle/>
          <a:p>
            <a:r>
              <a:rPr lang="el-GR" sz="3400" dirty="0" smtClean="0"/>
              <a:t>Διανεμητικές Συναλλαγές</a:t>
            </a:r>
            <a:endParaRPr lang="el-GR" sz="3400" dirty="0"/>
          </a:p>
        </p:txBody>
      </p:sp>
      <p:sp>
        <p:nvSpPr>
          <p:cNvPr id="5" name="Θέση περιεχομένου 4"/>
          <p:cNvSpPr>
            <a:spLocks noGrp="1"/>
          </p:cNvSpPr>
          <p:nvPr>
            <p:ph idx="1"/>
          </p:nvPr>
        </p:nvSpPr>
        <p:spPr>
          <a:xfrm>
            <a:off x="467544" y="1273324"/>
            <a:ext cx="8157592" cy="3843644"/>
          </a:xfrm>
        </p:spPr>
        <p:txBody>
          <a:bodyPr>
            <a:noAutofit/>
          </a:bodyPr>
          <a:lstStyle/>
          <a:p>
            <a:pPr>
              <a:lnSpc>
                <a:spcPct val="70000"/>
              </a:lnSpc>
              <a:buNone/>
            </a:pPr>
            <a:r>
              <a:rPr lang="el-GR" sz="2800" b="1" dirty="0" smtClean="0"/>
              <a:t>Εισόδημα περιουσίας</a:t>
            </a:r>
            <a:endParaRPr lang="en-US" sz="2800" b="1" dirty="0" smtClean="0"/>
          </a:p>
          <a:p>
            <a:pPr algn="just">
              <a:lnSpc>
                <a:spcPct val="80000"/>
              </a:lnSpc>
            </a:pPr>
            <a:r>
              <a:rPr lang="el-GR" sz="2200" dirty="0" smtClean="0"/>
              <a:t>Το εισόδημα περιουσίας είναι εισόδημα που λαμβάνεται από τον κάτοχο ενός χρηματοοικονομικού περιουσιακού στοιχείου ή ενός υλικού μη παραχθέντος περιουσιακού στοιχείου σε αντάλλαγμα για την παροχή πόρων, ή τη διάθεση του υλικού μη παραχθέντος στοιχείου σε άλλη θεσμική μονάδα.</a:t>
            </a:r>
            <a:endParaRPr lang="en-US" sz="2200" dirty="0" smtClean="0"/>
          </a:p>
          <a:p>
            <a:pPr algn="just">
              <a:lnSpc>
                <a:spcPct val="80000"/>
              </a:lnSpc>
            </a:pPr>
            <a:endParaRPr lang="el-GR" sz="2000" dirty="0" smtClean="0"/>
          </a:p>
          <a:p>
            <a:pPr>
              <a:lnSpc>
                <a:spcPct val="70000"/>
              </a:lnSpc>
              <a:buNone/>
            </a:pPr>
            <a:endParaRPr lang="el-GR" sz="2000" dirty="0" smtClean="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7</a:t>
            </a:fld>
            <a:endParaRPr lang="el-GR" dirty="0"/>
          </a:p>
        </p:txBody>
      </p:sp>
    </p:spTree>
    <p:extLst>
      <p:ext uri="{BB962C8B-B14F-4D97-AF65-F5344CB8AC3E}">
        <p14:creationId xmlns="" xmlns:p14="http://schemas.microsoft.com/office/powerpoint/2010/main" val="4999550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536" y="265212"/>
            <a:ext cx="8229600" cy="952500"/>
          </a:xfrm>
        </p:spPr>
        <p:txBody>
          <a:bodyPr>
            <a:noAutofit/>
          </a:bodyPr>
          <a:lstStyle/>
          <a:p>
            <a:r>
              <a:rPr lang="el-GR" sz="3400" dirty="0" smtClean="0"/>
              <a:t>Διανεμητικές Συναλλαγές</a:t>
            </a:r>
            <a:endParaRPr lang="el-GR" sz="3400" dirty="0"/>
          </a:p>
        </p:txBody>
      </p:sp>
      <p:sp>
        <p:nvSpPr>
          <p:cNvPr id="3" name="Θέση περιεχομένου 2"/>
          <p:cNvSpPr>
            <a:spLocks noGrp="1"/>
          </p:cNvSpPr>
          <p:nvPr>
            <p:ph idx="1"/>
          </p:nvPr>
        </p:nvSpPr>
        <p:spPr>
          <a:xfrm>
            <a:off x="467544" y="1322512"/>
            <a:ext cx="8229600" cy="4392488"/>
          </a:xfrm>
        </p:spPr>
        <p:txBody>
          <a:bodyPr>
            <a:normAutofit/>
          </a:bodyPr>
          <a:lstStyle/>
          <a:p>
            <a:pPr algn="just">
              <a:buNone/>
            </a:pPr>
            <a:r>
              <a:rPr lang="el-GR" sz="2800" b="1" dirty="0" smtClean="0"/>
              <a:t>Εισόδημα περιουσίας</a:t>
            </a:r>
            <a:endParaRPr lang="en-US" sz="2800" b="1" dirty="0" smtClean="0"/>
          </a:p>
          <a:p>
            <a:pPr>
              <a:lnSpc>
                <a:spcPct val="80000"/>
              </a:lnSpc>
            </a:pPr>
            <a:r>
              <a:rPr lang="el-GR" sz="2000" dirty="0" smtClean="0"/>
              <a:t>Τα εισοδήματα περιουσίας ταξινομούνται στις εξής κατηγορίες: </a:t>
            </a:r>
          </a:p>
          <a:p>
            <a:pPr lvl="1">
              <a:lnSpc>
                <a:spcPct val="80000"/>
              </a:lnSpc>
              <a:buNone/>
            </a:pPr>
            <a:r>
              <a:rPr lang="el-GR" sz="2000" dirty="0" smtClean="0"/>
              <a:t>- Τόκοι.</a:t>
            </a:r>
          </a:p>
          <a:p>
            <a:pPr lvl="1">
              <a:lnSpc>
                <a:spcPct val="80000"/>
              </a:lnSpc>
              <a:buNone/>
            </a:pPr>
            <a:r>
              <a:rPr lang="el-GR" sz="2000" dirty="0" smtClean="0"/>
              <a:t>- Διανεμόμενο εισόδημα των εταιρειών.</a:t>
            </a:r>
          </a:p>
          <a:p>
            <a:pPr lvl="1">
              <a:lnSpc>
                <a:spcPct val="80000"/>
              </a:lnSpc>
              <a:buNone/>
            </a:pPr>
            <a:r>
              <a:rPr lang="el-GR" sz="2000" dirty="0" smtClean="0"/>
              <a:t>- Τα </a:t>
            </a:r>
            <a:r>
              <a:rPr lang="el-GR" sz="2000" dirty="0" err="1" smtClean="0"/>
              <a:t>επανεπενδυόμενα</a:t>
            </a:r>
            <a:r>
              <a:rPr lang="el-GR" sz="2000" dirty="0" smtClean="0"/>
              <a:t> κέρδη των άμεσων ξένων </a:t>
            </a:r>
            <a:r>
              <a:rPr lang="en-US" sz="2000" dirty="0" smtClean="0"/>
              <a:t> </a:t>
            </a:r>
            <a:r>
              <a:rPr lang="el-GR" sz="2000" dirty="0" smtClean="0"/>
              <a:t>επενδύσεων. </a:t>
            </a:r>
          </a:p>
          <a:p>
            <a:pPr lvl="1">
              <a:lnSpc>
                <a:spcPct val="80000"/>
              </a:lnSpc>
              <a:buNone/>
            </a:pPr>
            <a:r>
              <a:rPr lang="el-GR" sz="2000" dirty="0" smtClean="0"/>
              <a:t>- Εισοδήματα των κατόχων ασφαλιστηρίων συμβολαίων.</a:t>
            </a:r>
          </a:p>
          <a:p>
            <a:pPr lvl="1">
              <a:lnSpc>
                <a:spcPct val="80000"/>
              </a:lnSpc>
              <a:buNone/>
            </a:pPr>
            <a:r>
              <a:rPr lang="el-GR" sz="2000" dirty="0" smtClean="0"/>
              <a:t>- </a:t>
            </a:r>
            <a:r>
              <a:rPr lang="el-GR" sz="2000" dirty="0" err="1" smtClean="0"/>
              <a:t>Γαιοπρόσοδοι</a:t>
            </a:r>
            <a:r>
              <a:rPr lang="el-GR" sz="2000" dirty="0" smtClean="0"/>
              <a:t>.</a:t>
            </a:r>
          </a:p>
          <a:p>
            <a:pPr algn="just">
              <a:buNone/>
            </a:pPr>
            <a:endParaRPr lang="el-GR" sz="2000" dirty="0" smtClean="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8</a:t>
            </a:fld>
            <a:endParaRPr lang="el-GR" dirty="0"/>
          </a:p>
        </p:txBody>
      </p:sp>
    </p:spTree>
    <p:extLst>
      <p:ext uri="{BB962C8B-B14F-4D97-AF65-F5344CB8AC3E}">
        <p14:creationId xmlns="" xmlns:p14="http://schemas.microsoft.com/office/powerpoint/2010/main" val="37987708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Τίτλος"/>
          <p:cNvSpPr>
            <a:spLocks noGrp="1"/>
          </p:cNvSpPr>
          <p:nvPr>
            <p:ph type="title"/>
          </p:nvPr>
        </p:nvSpPr>
        <p:spPr/>
        <p:txBody>
          <a:bodyPr>
            <a:normAutofit/>
          </a:bodyPr>
          <a:lstStyle/>
          <a:p>
            <a:r>
              <a:rPr lang="el-GR" dirty="0" smtClean="0"/>
              <a:t>Διανεμητικές Συναλλαγές</a:t>
            </a:r>
            <a:endParaRPr lang="en-US" dirty="0"/>
          </a:p>
        </p:txBody>
      </p:sp>
      <p:sp>
        <p:nvSpPr>
          <p:cNvPr id="8" name="7 - Θέση περιεχομένου"/>
          <p:cNvSpPr>
            <a:spLocks noGrp="1"/>
          </p:cNvSpPr>
          <p:nvPr>
            <p:ph idx="1"/>
          </p:nvPr>
        </p:nvSpPr>
        <p:spPr>
          <a:xfrm>
            <a:off x="467544" y="1201316"/>
            <a:ext cx="8147248" cy="4176464"/>
          </a:xfrm>
        </p:spPr>
        <p:txBody>
          <a:bodyPr>
            <a:normAutofit fontScale="70000" lnSpcReduction="20000"/>
          </a:bodyPr>
          <a:lstStyle/>
          <a:p>
            <a:pPr algn="just">
              <a:buNone/>
            </a:pPr>
            <a:r>
              <a:rPr lang="el-GR" sz="4000" b="1" dirty="0" err="1" smtClean="0"/>
              <a:t>Γαιοπρόσοδος</a:t>
            </a:r>
            <a:endParaRPr lang="en-US" sz="4000" b="1" dirty="0" smtClean="0"/>
          </a:p>
          <a:p>
            <a:pPr marL="0" indent="0" algn="just">
              <a:lnSpc>
                <a:spcPct val="80000"/>
              </a:lnSpc>
              <a:buNone/>
            </a:pPr>
            <a:r>
              <a:rPr lang="el-GR" b="1" u="sng" dirty="0" smtClean="0"/>
              <a:t>Α. Ενοίκια γης</a:t>
            </a:r>
            <a:endParaRPr lang="el-GR" dirty="0" smtClean="0"/>
          </a:p>
          <a:p>
            <a:pPr marL="0" indent="0" algn="just">
              <a:lnSpc>
                <a:spcPct val="80000"/>
              </a:lnSpc>
              <a:buNone/>
            </a:pPr>
            <a:r>
              <a:rPr lang="el-GR" dirty="0" smtClean="0"/>
              <a:t>Το ενοίκιο που εισπράττει ένας ιδιοκτήτης γης από έναν ενοικιαστή είναι εισόδημα περιουσίας. Περιλαμβάνονται τα εισοδήματα των ιδιοκτητών εσωτερικών υδάτων και ποταμών για το δικαίωμα εκμεταλλεύσεως αυτών των υδάτων για σκοπούς αναψυχής ή άλλους σκοπούς (π.χ. ψάρεμα).</a:t>
            </a:r>
          </a:p>
          <a:p>
            <a:pPr marL="0" indent="0" algn="just">
              <a:lnSpc>
                <a:spcPct val="80000"/>
              </a:lnSpc>
              <a:buNone/>
            </a:pPr>
            <a:r>
              <a:rPr lang="el-GR" dirty="0" smtClean="0"/>
              <a:t>Ο ιδιοκτήτης γης πληρώνει φόρους ιδιοκτησίας γης και δαπάνες συντηρήσεως. Οι φόροι και οι δαπάνες έχει καθιερωθεί να θεωρείται ότι πληρώνονται από τον χρήστη της γης ο οποίος υποτίθεται ότι τις αφαιρεί από το ενοίκιο που καταβάλλει στον ιδιοκτήτη.</a:t>
            </a:r>
          </a:p>
          <a:p>
            <a:pPr marL="0" indent="0" algn="just">
              <a:lnSpc>
                <a:spcPct val="80000"/>
              </a:lnSpc>
              <a:buNone/>
            </a:pPr>
            <a:r>
              <a:rPr lang="el-GR" dirty="0" smtClean="0"/>
              <a:t>Τα ενοίκια γης δεν περιλαμβάνουν τα ενοίκια των κτιρίων και κατοικιών. Θεωρούνται  πληρωμές για μια αγοραία υπηρεσία που παρέχεται από τον ιδιοκτήτη στον ενοικιαστή και εμφανίζονται ως ενδιάμεση ή τελική κατανάλωση της μονάδας που έχει ενοικιάσει τη γη. </a:t>
            </a:r>
          </a:p>
          <a:p>
            <a:pPr algn="just">
              <a:buNone/>
            </a:pPr>
            <a:endParaRPr lang="en-US"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9</a:t>
            </a:fld>
            <a:endParaRPr lang="el-GR" dirty="0"/>
          </a:p>
        </p:txBody>
      </p:sp>
    </p:spTree>
    <p:extLst>
      <p:ext uri="{BB962C8B-B14F-4D97-AF65-F5344CB8AC3E}">
        <p14:creationId xmlns="" xmlns:p14="http://schemas.microsoft.com/office/powerpoint/2010/main" val="37987708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86&quot;&gt;&lt;object type=&quot;3&quot; unique_id=&quot;10087&quot;&gt;&lt;property id=&quot;20148&quot; value=&quot;5&quot;/&gt;&lt;property id=&quot;20300&quot; value=&quot;Slide 1 - &amp;quot;Τίτλος Μαθήματος&amp;quot;&quot;/&gt;&lt;property id=&quot;20307&quot; value=&quot;256&quot;/&gt;&lt;/object&gt;&lt;object type=&quot;3&quot; unique_id=&quot;10088&quot;&gt;&lt;property id=&quot;20148&quot; value=&quot;5&quot;/&gt;&lt;property id=&quot;20300&quot; value=&quot;Slide 2&quot;/&gt;&lt;property id=&quot;20307&quot; value=&quot;289&quot;/&gt;&lt;/object&gt;&lt;object type=&quot;3&quot; unique_id=&quot;10089&quot;&gt;&lt;property id=&quot;20148&quot; value=&quot;5&quot;/&gt;&lt;property id=&quot;20300&quot; value=&quot;Slide 3 - &amp;quot;Άδειες Χρήσης&amp;quot;&quot;/&gt;&lt;property id=&quot;20307&quot; value=&quot;257&quot;/&gt;&lt;/object&gt;&lt;object type=&quot;3&quot; unique_id=&quot;10090&quot;&gt;&lt;property id=&quot;20148&quot; value=&quot;5&quot;/&gt;&lt;property id=&quot;20300&quot; value=&quot;Slide 4 - &amp;quot;Χρηματοδότηση&amp;quot;&quot;/&gt;&lt;property id=&quot;20307&quot; value=&quot;259&quot;/&gt;&lt;/object&gt;&lt;object type=&quot;3&quot; unique_id=&quot;10091&quot;&gt;&lt;property id=&quot;20148&quot; value=&quot;5&quot;/&gt;&lt;property id=&quot;20300&quot; value=&quot;Slide 5 - &amp;quot;Σκοποί  ενότητας&amp;quot;&quot;/&gt;&lt;property id=&quot;20307&quot; value=&quot;261&quot;/&gt;&lt;/object&gt;&lt;object type=&quot;3&quot; unique_id=&quot;10092&quot;&gt;&lt;property id=&quot;20148&quot; value=&quot;5&quot;/&gt;&lt;property id=&quot;20300&quot; value=&quot;Slide 6 - &amp;quot;Περιεχόμενα ενότητας&amp;quot;&quot;/&gt;&lt;property id=&quot;20307&quot; value=&quot;262&quot;/&gt;&lt;/object&gt;&lt;object type=&quot;3&quot; unique_id=&quot;10093&quot;&gt;&lt;property id=&quot;20148&quot; value=&quot;5&quot;/&gt;&lt;property id=&quot;20300&quot; value=&quot;Slide 7 - &amp;quot;Χρήση Διατάξεων&amp;quot;&quot;/&gt;&lt;property id=&quot;20307&quot; value=&quot;264&quot;/&gt;&lt;/object&gt;&lt;object type=&quot;3&quot; unique_id=&quot;10094&quot;&gt;&lt;property id=&quot;20148&quot; value=&quot;5&quot;/&gt;&lt;property id=&quot;20300&quot; value=&quot;Slide 8 - &amp;quot;Διαφάνεια Τίτλου&amp;quot;&quot;/&gt;&lt;property id=&quot;20307&quot; value=&quot;266&quot;/&gt;&lt;/object&gt;&lt;object type=&quot;3&quot; unique_id=&quot;10095&quot;&gt;&lt;property id=&quot;20148&quot; value=&quot;5&quot;/&gt;&lt;property id=&quot;20300&quot; value=&quot;Slide 9 - &amp;quot;Τίτλος και περιεχόμενο 1&amp;quot;&quot;/&gt;&lt;property id=&quot;20307&quot; value=&quot;265&quot;/&gt;&lt;/object&gt;&lt;object type=&quot;3&quot; unique_id=&quot;10096&quot;&gt;&lt;property id=&quot;20148&quot; value=&quot;5&quot;/&gt;&lt;property id=&quot;20300&quot; value=&quot;Slide 10 - &amp;quot;Τίτλος και περιεχόμενο 2&amp;quot;&quot;/&gt;&lt;property id=&quot;20307&quot; value=&quot;274&quot;/&gt;&lt;/object&gt;&lt;object type=&quot;3&quot; unique_id=&quot;10097&quot;&gt;&lt;property id=&quot;20148&quot; value=&quot;5&quot;/&gt;&lt;property id=&quot;20300&quot; value=&quot;Slide 11 - &amp;quot;Κεφαλίδα Ενότητας&amp;quot;&quot;/&gt;&lt;property id=&quot;20307&quot; value=&quot;267&quot;/&gt;&lt;/object&gt;&lt;object type=&quot;3&quot; unique_id=&quot;10098&quot;&gt;&lt;property id=&quot;20148&quot; value=&quot;5&quot;/&gt;&lt;property id=&quot;20300&quot; value=&quot;Slide 12 - &amp;quot;Δύο περιεχόμενα 1 &amp;quot;&quot;/&gt;&lt;property id=&quot;20307&quot; value=&quot;288&quot;/&gt;&lt;/object&gt;&lt;object type=&quot;3&quot; unique_id=&quot;10099&quot;&gt;&lt;property id=&quot;20148&quot; value=&quot;5&quot;/&gt;&lt;property id=&quot;20300&quot; value=&quot;Slide 13 - &amp;quot;Δύο περιεχόμενα 2 &amp;quot;&quot;/&gt;&lt;property id=&quot;20307&quot; value=&quot;277&quot;/&gt;&lt;/object&gt;&lt;object type=&quot;3&quot; unique_id=&quot;10100&quot;&gt;&lt;property id=&quot;20148&quot; value=&quot;5&quot;/&gt;&lt;property id=&quot;20300&quot; value=&quot;Slide 14 - &amp;quot;Σύγκριση 1&amp;quot;&quot;/&gt;&lt;property id=&quot;20307&quot; value=&quot;269&quot;/&gt;&lt;/object&gt;&lt;object type=&quot;3&quot; unique_id=&quot;10101&quot;&gt;&lt;property id=&quot;20148&quot; value=&quot;5&quot;/&gt;&lt;property id=&quot;20300&quot; value=&quot;Slide 15 - &amp;quot;Σύγκριση 2&amp;quot;&quot;/&gt;&lt;property id=&quot;20307&quot; value=&quot;278&quot;/&gt;&lt;/object&gt;&lt;object type=&quot;3&quot; unique_id=&quot;10102&quot;&gt;&lt;property id=&quot;20148&quot; value=&quot;5&quot;/&gt;&lt;property id=&quot;20300&quot; value=&quot;Slide 16 - &amp;quot;Μόνο Τίτλος&amp;quot;&quot;/&gt;&lt;property id=&quot;20307&quot; value=&quot;270&quot;/&gt;&lt;/object&gt;&lt;object type=&quot;3&quot; unique_id=&quot;10103&quot;&gt;&lt;property id=&quot;20148&quot; value=&quot;5&quot;/&gt;&lt;property id=&quot;20300&quot; value=&quot;Slide 17 - &amp;quot;Περιεχόμενο με λεζάντα 1&amp;quot;&quot;/&gt;&lt;property id=&quot;20307&quot; value=&quot;272&quot;/&gt;&lt;/object&gt;&lt;object type=&quot;3&quot; unique_id=&quot;10104&quot;&gt;&lt;property id=&quot;20148&quot; value=&quot;5&quot;/&gt;&lt;property id=&quot;20300&quot; value=&quot;Slide 18 - &amp;quot;Περιεχόμενο με λεζάντα 2&amp;quot;&quot;/&gt;&lt;property id=&quot;20307&quot; value=&quot;279&quot;/&gt;&lt;/object&gt;&lt;object type=&quot;3&quot; unique_id=&quot;10105&quot;&gt;&lt;property id=&quot;20148&quot; value=&quot;5&quot;/&gt;&lt;property id=&quot;20300&quot; value=&quot;Slide 19 - &amp;quot;Εικόνα με λεζάντα&amp;quot;&quot;/&gt;&lt;property id=&quot;20307&quot; value=&quot;273&quot;/&gt;&lt;/object&gt;&lt;object type=&quot;3&quot; unique_id=&quot;10106&quot;&gt;&lt;property id=&quot;20148&quot; value=&quot;5&quot;/&gt;&lt;property id=&quot;20300&quot; value=&quot;Slide 20 - &amp;quot;Οδηγίες&amp;quot;&quot;/&gt;&lt;property id=&quot;20307&quot; value=&quot;281&quot;/&gt;&lt;/object&gt;&lt;object type=&quot;3&quot; unique_id=&quot;10107&quot;&gt;&lt;property id=&quot;20148&quot; value=&quot;5&quot;/&gt;&lt;property id=&quot;20300&quot; value=&quot;Slide 21 - &amp;quot;Οδηγίες (1 από 4)&amp;quot;&quot;/&gt;&lt;property id=&quot;20307&quot; value=&quot;284&quot;/&gt;&lt;/object&gt;&lt;object type=&quot;3&quot; unique_id=&quot;10108&quot;&gt;&lt;property id=&quot;20148&quot; value=&quot;5&quot;/&gt;&lt;property id=&quot;20300&quot; value=&quot;Slide 22 - &amp;quot;Οδηγίες (2 από 4) &amp;quot;&quot;/&gt;&lt;property id=&quot;20307&quot; value=&quot;282&quot;/&gt;&lt;/object&gt;&lt;object type=&quot;3&quot; unique_id=&quot;10109&quot;&gt;&lt;property id=&quot;20148&quot; value=&quot;5&quot;/&gt;&lt;property id=&quot;20300&quot; value=&quot;Slide 23 - &amp;quot;Οδηγίες (3 από 4)&amp;quot;&quot;/&gt;&lt;property id=&quot;20307&quot; value=&quot;283&quot;/&gt;&lt;/object&gt;&lt;object type=&quot;3&quot; unique_id=&quot;10110&quot;&gt;&lt;property id=&quot;20148&quot; value=&quot;5&quot;/&gt;&lt;property id=&quot;20300&quot; value=&quot;Slide 24 - &amp;quot;Οδηγίες (4 από 4)&amp;quot;&quot;/&gt;&lt;property id=&quot;20307&quot; value=&quot;285&quot;/&gt;&lt;/object&gt;&lt;object type=&quot;3&quot; unique_id=&quot;10111&quot;&gt;&lt;property id=&quot;20148&quot; value=&quot;5&quot;/&gt;&lt;property id=&quot;20300&quot; value=&quot;Slide 25 - &amp;quot;Βασικές Οδηγίες Προσβασιμότητας&amp;quot;&quot;/&gt;&lt;property id=&quot;20307&quot; value=&quot;286&quot;/&gt;&lt;/object&gt;&lt;object type=&quot;3&quot; unique_id=&quot;10112&quot;&gt;&lt;property id=&quot;20148&quot; value=&quot;5&quot;/&gt;&lt;property id=&quot;20300&quot; value=&quot;Slide 32 - &amp;quot;Τέλος Ενότητας&amp;quot;&quot;/&gt;&lt;property id=&quot;20307&quot; value=&quot;280&quot;/&gt;&lt;/object&gt;&lt;object type=&quot;3&quot; unique_id=&quot;10757&quot;&gt;&lt;property id=&quot;20148&quot; value=&quot;5&quot;/&gt;&lt;property id=&quot;20300&quot; value=&quot;Slide 26 - &amp;quot;Βιβλιογραφία&amp;quot;&quot;/&gt;&lt;property id=&quot;20307&quot; value=&quot;290&quot;/&gt;&lt;/object&gt;&lt;object type=&quot;3&quot; unique_id=&quot;10758&quot;&gt;&lt;property id=&quot;20148&quot; value=&quot;5&quot;/&gt;&lt;property id=&quot;20300&quot; value=&quot;Slide 27 - &amp;quot;Σημείωμα Αναφοράς&amp;quot;&quot;/&gt;&lt;property id=&quot;20307&quot; value=&quot;291&quot;/&gt;&lt;/object&gt;&lt;object type=&quot;3&quot; unique_id=&quot;10759&quot;&gt;&lt;property id=&quot;20148&quot; value=&quot;5&quot;/&gt;&lt;property id=&quot;20300&quot; value=&quot;Slide 28 - &amp;quot;Σημείωμα Αδειοδότησης&amp;quot;&quot;/&gt;&lt;property id=&quot;20307&quot; value=&quot;292&quot;/&gt;&lt;/object&gt;&lt;object type=&quot;3&quot; unique_id=&quot;10760&quot;&gt;&lt;property id=&quot;20148&quot; value=&quot;5&quot;/&gt;&lt;property id=&quot;20300&quot; value=&quot;Slide 29&quot;/&gt;&lt;property id=&quot;20307&quot; value=&quot;293&quot;/&gt;&lt;/object&gt;&lt;object type=&quot;3&quot; unique_id=&quot;10761&quot;&gt;&lt;property id=&quot;20148&quot; value=&quot;5&quot;/&gt;&lt;property id=&quot;20300&quot; value=&quot;Slide 30&quot;/&gt;&lt;property id=&quot;20307&quot; value=&quot;294&quot;/&gt;&lt;/object&gt;&lt;object type=&quot;3&quot; unique_id=&quot;10762&quot;&gt;&lt;property id=&quot;20148&quot; value=&quot;5&quot;/&gt;&lt;property id=&quot;20300&quot; value=&quot;Slide 31 - &amp;quot;Διατήρηση Σημειωμάτων&amp;quot;&quot;/&gt;&lt;property id=&quot;20307&quot; value=&quot;295&quot;/&gt;&lt;/object&gt;&lt;/object&gt;&lt;object type=&quot;8&quot; unique_id=&quot;10140&quot;&gt;&lt;/object&gt;&lt;/object&gt;&lt;/database&gt;"/>
  <p:tag name="SECTOMILLISECCONVERTED"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1697</TotalTime>
  <Words>1577</Words>
  <Application>Microsoft Office PowerPoint</Application>
  <PresentationFormat>Προβολή στην οθόνη (16:10)</PresentationFormat>
  <Paragraphs>208</Paragraphs>
  <Slides>30</Slides>
  <Notes>21</Notes>
  <HiddenSlides>0</HiddenSlides>
  <MMClips>0</MMClips>
  <ScaleCrop>false</ScaleCrop>
  <HeadingPairs>
    <vt:vector size="4" baseType="variant">
      <vt:variant>
        <vt:lpstr>Θέμα</vt:lpstr>
      </vt:variant>
      <vt:variant>
        <vt:i4>1</vt:i4>
      </vt:variant>
      <vt:variant>
        <vt:lpstr>Τίτλοι διαφανειών</vt:lpstr>
      </vt:variant>
      <vt:variant>
        <vt:i4>30</vt:i4>
      </vt:variant>
    </vt:vector>
  </HeadingPairs>
  <TitlesOfParts>
    <vt:vector size="31" baseType="lpstr">
      <vt:lpstr>Θέμα του Office</vt:lpstr>
      <vt:lpstr>Λογιστική Εθνικών Λογαριασμών</vt:lpstr>
      <vt:lpstr>Διαφάνεια 2</vt:lpstr>
      <vt:lpstr>Άδειες Χρήσης</vt:lpstr>
      <vt:lpstr>Χρηματοδότηση</vt:lpstr>
      <vt:lpstr>Σκοποί  ενότητας</vt:lpstr>
      <vt:lpstr>Διαφάνεια 6</vt:lpstr>
      <vt:lpstr>Διανεμητικές Συναλλαγές</vt:lpstr>
      <vt:lpstr>Διανεμητικές Συναλλαγές</vt:lpstr>
      <vt:lpstr>Διανεμητικές Συναλλαγές</vt:lpstr>
      <vt:lpstr>Διανεμητικές Συναλλαγές</vt:lpstr>
      <vt:lpstr>Διανεμητικές Συναλλαγές</vt:lpstr>
      <vt:lpstr>Διανεμητικές Συναλλαγές</vt:lpstr>
      <vt:lpstr>Διανεμητικές Συναλλαγές</vt:lpstr>
      <vt:lpstr>Διανεμητικές Συναλλαγές</vt:lpstr>
      <vt:lpstr>Διανεμητικές Συναλλαγές</vt:lpstr>
      <vt:lpstr>Διανεμητικές Συναλλαγές</vt:lpstr>
      <vt:lpstr>Διανεμητικές Συναλλαγές</vt:lpstr>
      <vt:lpstr>Διανεμητικές Συναλλαγές</vt:lpstr>
      <vt:lpstr>Διανεμητικές Συναλλαγές</vt:lpstr>
      <vt:lpstr>Διανεμητικές Συναλλαγές</vt:lpstr>
      <vt:lpstr>Διανεμητικές Συναλλαγές</vt:lpstr>
      <vt:lpstr>Διανεμητικές Συναλλαγές</vt:lpstr>
      <vt:lpstr>Διανεμητικές Συναλλαγές</vt:lpstr>
      <vt:lpstr>Βιβλιογραφία</vt:lpstr>
      <vt:lpstr>Σημείωμα Αναφοράς</vt:lpstr>
      <vt:lpstr>Σημείωμα Αδειοδότησης</vt:lpstr>
      <vt:lpstr>Διαφάνεια 27</vt:lpstr>
      <vt:lpstr>Διαφάνεια 28</vt:lpstr>
      <vt:lpstr>Διατήρηση Σημειωμάτων</vt:lpstr>
      <vt:lpstr>Τέλος Ενότητας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Afroditi</cp:lastModifiedBy>
  <cp:revision>256</cp:revision>
  <dcterms:created xsi:type="dcterms:W3CDTF">2012-09-06T09:03:05Z</dcterms:created>
  <dcterms:modified xsi:type="dcterms:W3CDTF">2015-10-31T18:30:21Z</dcterms:modified>
</cp:coreProperties>
</file>