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89" r:id="rId3"/>
    <p:sldId id="257" r:id="rId4"/>
    <p:sldId id="259" r:id="rId5"/>
    <p:sldId id="261" r:id="rId6"/>
    <p:sldId id="321"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08" r:id="rId24"/>
    <p:sldId id="322" r:id="rId25"/>
    <p:sldId id="291" r:id="rId26"/>
    <p:sldId id="292" r:id="rId27"/>
    <p:sldId id="293" r:id="rId28"/>
    <p:sldId id="294" r:id="rId29"/>
    <p:sldId id="295" r:id="rId30"/>
    <p:sldId id="280" r:id="rId31"/>
  </p:sldIdLst>
  <p:sldSz cx="9144000" cy="5715000" type="screen16x10"/>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Διανεμητικές Συναλλαγές</a:t>
            </a:r>
            <a:endParaRPr lang="en-US" sz="34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dirty="0" smtClean="0"/>
              <a:t>Διανεμητικές Συναλλαγές</a:t>
            </a:r>
            <a:endParaRPr lang="en-US" dirty="0"/>
          </a:p>
        </p:txBody>
      </p:sp>
      <p:sp>
        <p:nvSpPr>
          <p:cNvPr id="7" name="6 - Θέση περιεχομένου"/>
          <p:cNvSpPr>
            <a:spLocks noGrp="1"/>
          </p:cNvSpPr>
          <p:nvPr>
            <p:ph idx="1"/>
          </p:nvPr>
        </p:nvSpPr>
        <p:spPr/>
        <p:txBody>
          <a:bodyPr>
            <a:normAutofit fontScale="92500" lnSpcReduction="20000"/>
          </a:bodyPr>
          <a:lstStyle/>
          <a:p>
            <a:pPr algn="just">
              <a:buNone/>
            </a:pPr>
            <a:r>
              <a:rPr lang="el-GR" sz="3000" b="1" dirty="0" err="1" smtClean="0"/>
              <a:t>Γαιοπρόσοδος</a:t>
            </a:r>
            <a:endParaRPr lang="en-US" sz="3000" b="1" dirty="0" smtClean="0"/>
          </a:p>
          <a:p>
            <a:pPr marL="0" indent="0" algn="just">
              <a:lnSpc>
                <a:spcPct val="80000"/>
              </a:lnSpc>
              <a:buNone/>
            </a:pPr>
            <a:r>
              <a:rPr lang="el-GR" sz="2400" b="1" u="sng" dirty="0" smtClean="0"/>
              <a:t>Β. Ενοίκια υπεδάφους</a:t>
            </a:r>
            <a:endParaRPr lang="el-GR" sz="2400" dirty="0" smtClean="0"/>
          </a:p>
          <a:p>
            <a:pPr marL="0" indent="0" algn="just">
              <a:lnSpc>
                <a:spcPct val="80000"/>
              </a:lnSpc>
              <a:buNone/>
            </a:pPr>
            <a:r>
              <a:rPr lang="el-GR" sz="2400" dirty="0" smtClean="0"/>
              <a:t>Δικαιώματα για τα οποία πληρώνονται οι ιδιοκτήτες κοιτασμάτων μεταλλευμάτων ή καυσίμων (άνθρακας, πετρέλαιο, φυσικό αέριο) οι οποίοι χορηγούν άδειες εκμετάλλευσης ή εξόρυξης των κοιτασμάτων σε άλλες θεσμικές μονάδες για μια συγκεκριμένη χρονική περίοδο.</a:t>
            </a:r>
          </a:p>
          <a:p>
            <a:pPr marL="0" indent="0" algn="just">
              <a:lnSpc>
                <a:spcPct val="80000"/>
              </a:lnSpc>
              <a:buNone/>
            </a:pPr>
            <a:r>
              <a:rPr lang="el-GR" sz="2400" dirty="0" smtClean="0"/>
              <a:t>Στο ΕΣΛ τα ενοίκια για τη χρησιμοποίηση της γης και του υπεδάφους καταχωρούνται:</a:t>
            </a:r>
          </a:p>
          <a:p>
            <a:pPr marL="0" indent="0" algn="just">
              <a:lnSpc>
                <a:spcPct val="80000"/>
              </a:lnSpc>
              <a:buNone/>
            </a:pPr>
            <a:r>
              <a:rPr lang="el-GR" sz="2400" dirty="0" smtClean="0"/>
              <a:t>- μεταξύ των πόρων και των χρήσεων του λογαριασμού διανομής του πρωτογενούς εισοδήματος των τομέων</a:t>
            </a:r>
          </a:p>
          <a:p>
            <a:pPr marL="0" indent="0" algn="just">
              <a:lnSpc>
                <a:spcPct val="80000"/>
              </a:lnSpc>
              <a:buNone/>
            </a:pPr>
            <a:r>
              <a:rPr lang="el-GR" sz="2400" dirty="0" smtClean="0"/>
              <a:t>- μεταξύ των πόρων και των χρήσεων του λογαριασμού των πρωτογενών εισοδημάτων και τρεχουσών μεταβιβάσεων του υπόλοιπου κόσμου.</a:t>
            </a:r>
          </a:p>
          <a:p>
            <a:pPr algn="just">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Διανεμητικές Συναλλαγές</a:t>
            </a:r>
          </a:p>
        </p:txBody>
      </p:sp>
      <p:sp>
        <p:nvSpPr>
          <p:cNvPr id="5" name="4 - Θέση περιεχομένου"/>
          <p:cNvSpPr>
            <a:spLocks noGrp="1"/>
          </p:cNvSpPr>
          <p:nvPr>
            <p:ph idx="1"/>
          </p:nvPr>
        </p:nvSpPr>
        <p:spPr>
          <a:xfrm>
            <a:off x="457200" y="1129308"/>
            <a:ext cx="8229600" cy="4392488"/>
          </a:xfrm>
        </p:spPr>
        <p:txBody>
          <a:bodyPr>
            <a:noAutofit/>
          </a:bodyPr>
          <a:lstStyle/>
          <a:p>
            <a:pPr marL="0" indent="0" algn="just">
              <a:lnSpc>
                <a:spcPct val="80000"/>
              </a:lnSpc>
              <a:buNone/>
            </a:pPr>
            <a:r>
              <a:rPr lang="el-GR" sz="2800" b="1" dirty="0" smtClean="0"/>
              <a:t>Τρέχοντες φόροι εισοδήματος – πλούτου</a:t>
            </a:r>
            <a:endParaRPr lang="en-US" sz="2800" b="1" dirty="0" smtClean="0"/>
          </a:p>
          <a:p>
            <a:pPr marL="0" indent="0" algn="just">
              <a:lnSpc>
                <a:spcPct val="80000"/>
              </a:lnSpc>
              <a:buNone/>
            </a:pPr>
            <a:r>
              <a:rPr lang="el-GR" sz="2000" dirty="0" smtClean="0"/>
              <a:t>Οι τρέχοντες φόροι εισοδήματος - πλούτου καλύπτουν όλες τις υποχρεωτικές μονομερείς πληρωμές, σε μετρητά ή είδος, οι οποίες επιβάλλονται περιοδικά από την κυβέρνηση και από τον υπόλοιπο κόσμο, πάνω στα εισοδήματα και τον πλούτο των θεσμικών μονάδων, και ορισμένους περιοδικούς φόρους οι οποίοι δεν χαρακτηρίζονται ούτε φόροι εισοδήματος ούτε φόροι επί του πλούτου. Οι φόροι εισοδήματος, πλούτου </a:t>
            </a:r>
            <a:r>
              <a:rPr lang="el-GR" sz="2000" dirty="0" err="1" smtClean="0"/>
              <a:t>κ.λ.π</a:t>
            </a:r>
            <a:r>
              <a:rPr lang="el-GR" sz="2000" dirty="0" smtClean="0"/>
              <a:t>. διακρίνονται:</a:t>
            </a:r>
          </a:p>
          <a:p>
            <a:pPr marL="0" indent="0" algn="just">
              <a:lnSpc>
                <a:spcPct val="80000"/>
              </a:lnSpc>
              <a:buNone/>
            </a:pPr>
            <a:r>
              <a:rPr lang="el-GR" sz="2000" dirty="0" smtClean="0"/>
              <a:t>- σε φόρους εισοδήματος</a:t>
            </a:r>
          </a:p>
          <a:p>
            <a:pPr marL="534988" lvl="1" indent="0" algn="just">
              <a:lnSpc>
                <a:spcPct val="80000"/>
              </a:lnSpc>
              <a:buNone/>
            </a:pPr>
            <a:r>
              <a:rPr lang="el-GR" sz="2000" dirty="0" smtClean="0"/>
              <a:t>είναι φόροι στα εισοδήματα, στα κέρδη των επιχειρήσεων και στα κέρδη κεφαλαίου.</a:t>
            </a:r>
            <a:r>
              <a:rPr lang="en-US" sz="2000" dirty="0" smtClean="0"/>
              <a:t> </a:t>
            </a:r>
            <a:r>
              <a:rPr lang="el-GR" sz="2000" dirty="0" smtClean="0"/>
              <a:t>Περιλαμβάνουν φόρους γης ή οικοπέδων. Επιβάλλονται επί των πραγματικών ή</a:t>
            </a:r>
            <a:r>
              <a:rPr lang="en-US" sz="2000" dirty="0" smtClean="0"/>
              <a:t> </a:t>
            </a:r>
            <a:r>
              <a:rPr lang="el-GR" sz="2000" dirty="0" smtClean="0"/>
              <a:t>εκτιμώμενων εισοδημάτων των ατόμων, των νοικοκυριών, των εταιρειών ή των μη</a:t>
            </a:r>
            <a:r>
              <a:rPr lang="en-US" sz="2000" dirty="0" smtClean="0"/>
              <a:t> </a:t>
            </a:r>
            <a:r>
              <a:rPr lang="el-GR" sz="2000" dirty="0" smtClean="0"/>
              <a:t>κερδοσκοπικών ιδρυμάτων  </a:t>
            </a:r>
          </a:p>
          <a:p>
            <a:pPr marL="0" indent="0" algn="just">
              <a:lnSpc>
                <a:spcPct val="80000"/>
              </a:lnSpc>
              <a:buFontTx/>
              <a:buChar char="-"/>
            </a:pPr>
            <a:r>
              <a:rPr lang="el-GR" sz="2000" dirty="0" smtClean="0"/>
              <a:t>λοιπούς τρέχοντες φόρους</a:t>
            </a:r>
          </a:p>
          <a:p>
            <a:pPr marL="0" indent="0" algn="just">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Διανεμητικές Συναλλαγές</a:t>
            </a:r>
            <a:endParaRPr lang="en-US" sz="4000" dirty="0"/>
          </a:p>
        </p:txBody>
      </p:sp>
      <p:sp>
        <p:nvSpPr>
          <p:cNvPr id="6" name="5 - Θέση περιεχομένου"/>
          <p:cNvSpPr>
            <a:spLocks noGrp="1"/>
          </p:cNvSpPr>
          <p:nvPr>
            <p:ph idx="1"/>
          </p:nvPr>
        </p:nvSpPr>
        <p:spPr/>
        <p:txBody>
          <a:bodyPr>
            <a:normAutofit fontScale="92500" lnSpcReduction="10000"/>
          </a:bodyPr>
          <a:lstStyle/>
          <a:p>
            <a:pPr algn="just">
              <a:buNone/>
            </a:pPr>
            <a:r>
              <a:rPr lang="el-GR" sz="2800" b="1" dirty="0" smtClean="0"/>
              <a:t>Τρέχοντες φόροι εισοδήματος – πλούτου</a:t>
            </a:r>
            <a:endParaRPr lang="en-US" sz="2800" b="1" dirty="0" smtClean="0"/>
          </a:p>
          <a:p>
            <a:pPr marL="0" indent="0" algn="just">
              <a:lnSpc>
                <a:spcPct val="80000"/>
              </a:lnSpc>
              <a:buNone/>
            </a:pPr>
            <a:r>
              <a:rPr lang="el-GR" sz="2600" dirty="0" smtClean="0"/>
              <a:t>Στο ΕΣΛ οι τρέχοντες φόροι εισοδήματος, πλούτου, </a:t>
            </a:r>
            <a:r>
              <a:rPr lang="el-GR" sz="2600" dirty="0" err="1" smtClean="0"/>
              <a:t>κ.λ.π</a:t>
            </a:r>
            <a:r>
              <a:rPr lang="el-GR" sz="2600" dirty="0" smtClean="0"/>
              <a:t>. καταχωρούνται:</a:t>
            </a:r>
          </a:p>
          <a:p>
            <a:pPr marL="0" indent="0" algn="just">
              <a:lnSpc>
                <a:spcPct val="80000"/>
              </a:lnSpc>
              <a:buFontTx/>
              <a:buChar char="-"/>
            </a:pPr>
            <a:r>
              <a:rPr lang="el-GR" sz="2600" dirty="0" smtClean="0"/>
              <a:t>Μεταξύ των χρήσεων στο λογαριασμό δευτερογενούς διανομής του εισοδήματος των τομέων στους οποίους ταξινομούνται οι φορολογούμενοι.</a:t>
            </a:r>
          </a:p>
          <a:p>
            <a:pPr marL="0" indent="0" algn="just">
              <a:lnSpc>
                <a:spcPct val="80000"/>
              </a:lnSpc>
              <a:buFontTx/>
              <a:buChar char="-"/>
            </a:pPr>
            <a:r>
              <a:rPr lang="el-GR" sz="2600" dirty="0" smtClean="0"/>
              <a:t>Μεταξύ των πόρων στο λογαριασμό δευτερογενούς διανομής του εισοδήματος της κεντρικής κυβέρνησης</a:t>
            </a:r>
          </a:p>
          <a:p>
            <a:pPr marL="0" indent="0" algn="just">
              <a:lnSpc>
                <a:spcPct val="80000"/>
              </a:lnSpc>
              <a:buFontTx/>
              <a:buChar char="-"/>
            </a:pPr>
            <a:r>
              <a:rPr lang="el-GR" sz="2600" dirty="0" smtClean="0"/>
              <a:t>Μεταξύ των χρήσεων και των πόρων στον λογαριασμό των πρωτογενών εισοδημάτων  και τρεχουσών μεταβιβάσεων του υπόλοιπου κόσμου.</a:t>
            </a:r>
          </a:p>
          <a:p>
            <a:pPr algn="just">
              <a:buNone/>
            </a:pPr>
            <a:endParaRPr lang="en-US" sz="2800" b="1"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Διανεμητικές Συναλλαγές</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algn="just">
              <a:lnSpc>
                <a:spcPct val="70000"/>
              </a:lnSpc>
              <a:buNone/>
            </a:pPr>
            <a:r>
              <a:rPr lang="el-GR" sz="2800" b="1" dirty="0" smtClean="0"/>
              <a:t>Οι κοινωνικές παροχές περιλαμβάνουν:</a:t>
            </a:r>
            <a:endParaRPr lang="en-US" sz="2800" b="1" dirty="0" smtClean="0"/>
          </a:p>
          <a:p>
            <a:pPr algn="just">
              <a:lnSpc>
                <a:spcPct val="80000"/>
              </a:lnSpc>
              <a:buNone/>
            </a:pPr>
            <a:r>
              <a:rPr lang="el-GR" sz="2400" dirty="0" smtClean="0"/>
              <a:t>Τρέχουσες και εφάπαξ μεταβιβάσεις από </a:t>
            </a:r>
          </a:p>
          <a:p>
            <a:pPr algn="just">
              <a:lnSpc>
                <a:spcPct val="80000"/>
              </a:lnSpc>
              <a:buFontTx/>
              <a:buChar char="-"/>
            </a:pPr>
            <a:r>
              <a:rPr lang="el-GR" sz="2400" dirty="0" smtClean="0"/>
              <a:t>ασφαλιστικούς φορείς οι οποίοι εισπράττουν εισφορές (συστήματα κοινωνικών ασφαλίσεων).</a:t>
            </a:r>
          </a:p>
          <a:p>
            <a:pPr algn="just">
              <a:lnSpc>
                <a:spcPct val="80000"/>
              </a:lnSpc>
              <a:buNone/>
            </a:pPr>
            <a:r>
              <a:rPr lang="el-GR" sz="2400" dirty="0" smtClean="0"/>
              <a:t> - ασφαλιστικά προγράμματα που διοργανώνονται από επιχειρήσεις για λογαριασμό των εργαζομένων τους. </a:t>
            </a:r>
          </a:p>
          <a:p>
            <a:pPr algn="just">
              <a:lnSpc>
                <a:spcPct val="80000"/>
              </a:lnSpc>
              <a:buNone/>
            </a:pPr>
            <a:r>
              <a:rPr lang="el-GR" sz="2400" dirty="0" smtClean="0"/>
              <a:t> - κυβερνητικές μονάδες και μη κερδοσκοπικά ιδρύματα που δεν εξαρτώνται από προηγούμενη πληρωμή εισφορών (παροχή βοήθειας).</a:t>
            </a:r>
          </a:p>
          <a:p>
            <a:pPr algn="just">
              <a:lnSpc>
                <a:spcPct val="7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Διανεμητικές Συναλλαγές</a:t>
            </a:r>
            <a:endParaRPr lang="el-GR" sz="4000" dirty="0"/>
          </a:p>
        </p:txBody>
      </p:sp>
      <p:sp>
        <p:nvSpPr>
          <p:cNvPr id="12" name="Content Placeholder 11"/>
          <p:cNvSpPr>
            <a:spLocks noGrp="1"/>
          </p:cNvSpPr>
          <p:nvPr>
            <p:ph idx="1"/>
          </p:nvPr>
        </p:nvSpPr>
        <p:spPr>
          <a:xfrm>
            <a:off x="467544" y="1164129"/>
            <a:ext cx="8208912" cy="3853611"/>
          </a:xfrm>
        </p:spPr>
        <p:txBody>
          <a:bodyPr>
            <a:noAutofit/>
          </a:bodyPr>
          <a:lstStyle/>
          <a:p>
            <a:pPr>
              <a:lnSpc>
                <a:spcPct val="70000"/>
              </a:lnSpc>
              <a:buNone/>
            </a:pPr>
            <a:r>
              <a:rPr lang="el-GR" sz="2800" b="1" dirty="0" smtClean="0"/>
              <a:t>Οι κοινωνικές παροχές περιλαμβάνουν:</a:t>
            </a:r>
            <a:endParaRPr lang="en-US" sz="2800" b="1" dirty="0" smtClean="0"/>
          </a:p>
          <a:p>
            <a:pPr marL="0" indent="0">
              <a:lnSpc>
                <a:spcPct val="80000"/>
              </a:lnSpc>
              <a:buNone/>
            </a:pPr>
            <a:r>
              <a:rPr lang="el-GR" sz="2400" dirty="0" smtClean="0"/>
              <a:t>Οι κοινωνικές εισφορές και οι κοινωνικές παροχές διακρίνονται στις</a:t>
            </a:r>
            <a:r>
              <a:rPr lang="en-US" sz="2400" dirty="0" smtClean="0"/>
              <a:t> </a:t>
            </a:r>
            <a:r>
              <a:rPr lang="el-GR" sz="2400" dirty="0" smtClean="0"/>
              <a:t>εξής κατηγορίες:</a:t>
            </a:r>
          </a:p>
          <a:p>
            <a:pPr>
              <a:lnSpc>
                <a:spcPct val="80000"/>
              </a:lnSpc>
              <a:buNone/>
            </a:pPr>
            <a:r>
              <a:rPr lang="el-GR" sz="2400" dirty="0" smtClean="0"/>
              <a:t>- Κοινωνικές εισφορές</a:t>
            </a:r>
          </a:p>
          <a:p>
            <a:pPr marL="0">
              <a:lnSpc>
                <a:spcPct val="80000"/>
              </a:lnSpc>
              <a:buNone/>
            </a:pPr>
            <a:r>
              <a:rPr lang="el-GR" sz="2400" dirty="0" smtClean="0"/>
              <a:t>- Κοινωνικές παροχές εκτός από τις κοινωνικές μεταβιβάσεις σε είδος </a:t>
            </a:r>
          </a:p>
          <a:p>
            <a:pPr>
              <a:lnSpc>
                <a:spcPct val="80000"/>
              </a:lnSpc>
              <a:buNone/>
            </a:pPr>
            <a:r>
              <a:rPr lang="el-GR" sz="2400" dirty="0" smtClean="0"/>
              <a:t>- Κοινωνικές μεταβιβάσεις σε είδος</a:t>
            </a:r>
          </a:p>
          <a:p>
            <a:pPr>
              <a:lnSpc>
                <a:spcPct val="70000"/>
              </a:lnSpc>
              <a:buNone/>
            </a:pPr>
            <a:endParaRPr lang="el-GR" sz="2800" b="1"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Διανεμητικές Συναλλαγές</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marL="0" indent="0" algn="just">
              <a:lnSpc>
                <a:spcPct val="80000"/>
              </a:lnSpc>
              <a:buNone/>
            </a:pPr>
            <a:r>
              <a:rPr lang="el-GR" sz="2800" b="1" dirty="0" smtClean="0"/>
              <a:t>Κοινωνικές Παροχές εκτός από τις Κοινωνικές Μεταβιβάσεις σε Είδος</a:t>
            </a:r>
            <a:endParaRPr lang="en-US" sz="2800" b="1" dirty="0" smtClean="0"/>
          </a:p>
          <a:p>
            <a:pPr algn="just">
              <a:lnSpc>
                <a:spcPct val="80000"/>
              </a:lnSpc>
              <a:buNone/>
            </a:pPr>
            <a:r>
              <a:rPr lang="el-GR" sz="2200" dirty="0" smtClean="0"/>
              <a:t>Η κατηγορία αυτή υποδιαιρείται στις εξής τέσσερις υποκατηγορίες:</a:t>
            </a:r>
            <a:endParaRPr lang="el-GR" sz="2200" b="1" u="sng" dirty="0" smtClean="0"/>
          </a:p>
          <a:p>
            <a:pPr algn="just">
              <a:lnSpc>
                <a:spcPct val="80000"/>
              </a:lnSpc>
            </a:pPr>
            <a:r>
              <a:rPr lang="el-GR" sz="2200" b="1" u="sng" dirty="0" smtClean="0"/>
              <a:t>Α. Παροχές κοινωνικής ασφάλισης σε χρήμα</a:t>
            </a:r>
            <a:endParaRPr lang="el-GR" sz="2200" dirty="0" smtClean="0"/>
          </a:p>
          <a:p>
            <a:pPr algn="just">
              <a:lnSpc>
                <a:spcPct val="80000"/>
              </a:lnSpc>
            </a:pPr>
            <a:r>
              <a:rPr lang="el-GR" sz="2200" dirty="0" smtClean="0"/>
              <a:t>Τα χρηματικά ποσά πληρώνονται στα νοικοκυριά από τα ταμεία κοινωνικής ασφάλισης.</a:t>
            </a:r>
            <a:endParaRPr lang="el-GR" sz="2200" b="1" u="sng" dirty="0" smtClean="0"/>
          </a:p>
          <a:p>
            <a:pPr algn="just">
              <a:lnSpc>
                <a:spcPct val="80000"/>
              </a:lnSpc>
            </a:pPr>
            <a:r>
              <a:rPr lang="el-GR" sz="2200" b="1" u="sng" dirty="0" smtClean="0"/>
              <a:t>Β. Κοινωνικές παροχές που χρηματοδοτούνται από ιδιώτες</a:t>
            </a:r>
          </a:p>
          <a:p>
            <a:pPr algn="just">
              <a:lnSpc>
                <a:spcPct val="80000"/>
              </a:lnSpc>
            </a:pPr>
            <a:r>
              <a:rPr lang="el-GR" sz="2200" dirty="0" smtClean="0"/>
              <a:t>Τα ποσά (σε χρήμα ή είδος) πληρώνονται στα νοικοκυριά από ασφαλιστικές επιχειρήσεις </a:t>
            </a:r>
          </a:p>
          <a:p>
            <a:pPr algn="just">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Διανεμητικές Συναλλαγές</a:t>
            </a:r>
          </a:p>
        </p:txBody>
      </p:sp>
      <p:sp>
        <p:nvSpPr>
          <p:cNvPr id="3" name="Content Placeholder 2"/>
          <p:cNvSpPr>
            <a:spLocks noGrp="1"/>
          </p:cNvSpPr>
          <p:nvPr>
            <p:ph idx="1"/>
          </p:nvPr>
        </p:nvSpPr>
        <p:spPr>
          <a:xfrm>
            <a:off x="467544" y="1273324"/>
            <a:ext cx="8229600" cy="3771636"/>
          </a:xfrm>
        </p:spPr>
        <p:txBody>
          <a:bodyPr>
            <a:noAutofit/>
          </a:bodyPr>
          <a:lstStyle/>
          <a:p>
            <a:pPr marL="0" indent="0">
              <a:lnSpc>
                <a:spcPct val="80000"/>
              </a:lnSpc>
              <a:buNone/>
            </a:pPr>
            <a:r>
              <a:rPr lang="el-GR" sz="2800" b="1" dirty="0" smtClean="0"/>
              <a:t>Κοινωνικές Παροχές εκτός από τις Κοινωνικές Μεταβιβάσεις σε Είδος</a:t>
            </a:r>
            <a:endParaRPr lang="en-US" sz="2800" b="1" dirty="0" smtClean="0"/>
          </a:p>
          <a:p>
            <a:pPr>
              <a:lnSpc>
                <a:spcPct val="80000"/>
              </a:lnSpc>
            </a:pPr>
            <a:r>
              <a:rPr lang="el-GR" sz="2200" b="1" u="sng" dirty="0" smtClean="0"/>
              <a:t>Γ. Μη χρηματοδοτούμενες κοινωνικές παροχές των εργαζομένων</a:t>
            </a:r>
            <a:endParaRPr lang="el-GR" sz="2200" dirty="0" smtClean="0"/>
          </a:p>
          <a:p>
            <a:pPr>
              <a:lnSpc>
                <a:spcPct val="80000"/>
              </a:lnSpc>
            </a:pPr>
            <a:r>
              <a:rPr lang="el-GR" sz="2200" dirty="0" smtClean="0"/>
              <a:t>Παροχές που πληρώνονται (σε χρήμα ή είδος), από τους εργοδότες </a:t>
            </a:r>
          </a:p>
          <a:p>
            <a:pPr>
              <a:lnSpc>
                <a:spcPct val="80000"/>
              </a:lnSpc>
            </a:pPr>
            <a:r>
              <a:rPr lang="el-GR" sz="2200" b="1" u="sng" dirty="0" smtClean="0"/>
              <a:t>Δ. Παροχές κοινωνικής πρόνοιας σε χρήμα</a:t>
            </a:r>
            <a:endParaRPr lang="el-GR" sz="2200" dirty="0" smtClean="0"/>
          </a:p>
          <a:p>
            <a:pPr>
              <a:lnSpc>
                <a:spcPct val="80000"/>
              </a:lnSpc>
            </a:pPr>
            <a:r>
              <a:rPr lang="el-GR" sz="2200" dirty="0" smtClean="0"/>
              <a:t>Οι παροχές αυτές πληρώνονται στα νοικοκυριά από κυβερνητικές μονάδες ή μη κερδοσκοπικά ιδρύματα </a:t>
            </a:r>
          </a:p>
          <a:p>
            <a:pPr>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Διανεμητικές Συναλλαγές</a:t>
            </a:r>
          </a:p>
        </p:txBody>
      </p:sp>
      <p:sp>
        <p:nvSpPr>
          <p:cNvPr id="7" name="6 - Θέση περιεχομένου"/>
          <p:cNvSpPr>
            <a:spLocks noGrp="1"/>
          </p:cNvSpPr>
          <p:nvPr>
            <p:ph idx="1"/>
          </p:nvPr>
        </p:nvSpPr>
        <p:spPr/>
        <p:txBody>
          <a:bodyPr>
            <a:noAutofit/>
          </a:bodyPr>
          <a:lstStyle/>
          <a:p>
            <a:pPr>
              <a:buNone/>
            </a:pPr>
            <a:r>
              <a:rPr lang="el-GR" sz="2800" b="1" dirty="0" smtClean="0"/>
              <a:t>Κοινωνικές Παροχές σε Είδος</a:t>
            </a:r>
            <a:endParaRPr lang="en-US" sz="2800" b="1" dirty="0" smtClean="0"/>
          </a:p>
          <a:p>
            <a:pPr marL="0" indent="0" algn="just">
              <a:lnSpc>
                <a:spcPct val="80000"/>
              </a:lnSpc>
              <a:buNone/>
            </a:pPr>
            <a:r>
              <a:rPr lang="el-GR" sz="2400" dirty="0" smtClean="0"/>
              <a:t>Αποτελούνται από επιμέρους αγαθά και υπηρεσίες που παρέχονται</a:t>
            </a:r>
            <a:r>
              <a:rPr lang="en-US" sz="2400" dirty="0" smtClean="0"/>
              <a:t> </a:t>
            </a:r>
            <a:r>
              <a:rPr lang="el-GR" sz="2400" dirty="0" smtClean="0"/>
              <a:t>ως μεταβιβάσεις σε είδος σε επιμέρους νοικοκυριά από κυβερνητικές</a:t>
            </a:r>
            <a:r>
              <a:rPr lang="en-US" sz="2400" dirty="0" smtClean="0"/>
              <a:t> </a:t>
            </a:r>
            <a:r>
              <a:rPr lang="el-GR" sz="2400" dirty="0" smtClean="0"/>
              <a:t>μονάδες και κοινωφελή ιδρύματα. </a:t>
            </a:r>
          </a:p>
          <a:p>
            <a:pPr marL="0" indent="0">
              <a:lnSpc>
                <a:spcPct val="80000"/>
              </a:lnSpc>
              <a:buNone/>
            </a:pPr>
            <a:endParaRPr lang="el-GR" sz="2400" dirty="0" smtClean="0"/>
          </a:p>
          <a:p>
            <a:pPr marL="0" indent="0">
              <a:lnSpc>
                <a:spcPct val="80000"/>
              </a:lnSpc>
              <a:buNone/>
            </a:pPr>
            <a:r>
              <a:rPr lang="el-GR" sz="2400" dirty="0" smtClean="0"/>
              <a:t>Διακρίνονται στις εξής δύο υποκατηγορίες: </a:t>
            </a:r>
          </a:p>
          <a:p>
            <a:pPr>
              <a:buNone/>
            </a:pPr>
            <a:r>
              <a:rPr lang="el-GR" sz="2400" dirty="0" smtClean="0"/>
              <a:t> </a:t>
            </a: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4000" dirty="0" smtClean="0"/>
              <a:t>Διανεμητικές Συναλλαγές</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algn="just">
              <a:lnSpc>
                <a:spcPct val="70000"/>
              </a:lnSpc>
              <a:buNone/>
            </a:pPr>
            <a:r>
              <a:rPr lang="el-GR" sz="2800" b="1" dirty="0" smtClean="0"/>
              <a:t>Κοινωνικές Παροχές σε Είδος</a:t>
            </a:r>
            <a:r>
              <a:rPr lang="el-GR" sz="2800" dirty="0" smtClean="0"/>
              <a:t> </a:t>
            </a:r>
            <a:endParaRPr lang="en-US" sz="2800" dirty="0" smtClean="0"/>
          </a:p>
          <a:p>
            <a:pPr marL="0" indent="0" algn="just">
              <a:lnSpc>
                <a:spcPct val="80000"/>
              </a:lnSpc>
              <a:buNone/>
            </a:pPr>
            <a:r>
              <a:rPr lang="el-GR" sz="2200" b="1" u="sng" dirty="0" smtClean="0"/>
              <a:t>Α. κοινωνικές παροχές σε είδος</a:t>
            </a:r>
          </a:p>
          <a:p>
            <a:pPr marL="0" indent="0" algn="just">
              <a:lnSpc>
                <a:spcPct val="80000"/>
              </a:lnSpc>
              <a:buNone/>
            </a:pPr>
            <a:r>
              <a:rPr lang="el-GR" sz="2200" dirty="0" smtClean="0"/>
              <a:t>είναι κοινωνικές μεταβιβάσεις που αποβλέπουν στην ανακούφιση των</a:t>
            </a:r>
          </a:p>
          <a:p>
            <a:pPr marL="0" indent="0" algn="just">
              <a:lnSpc>
                <a:spcPct val="80000"/>
              </a:lnSpc>
              <a:buNone/>
            </a:pPr>
            <a:r>
              <a:rPr lang="el-GR" sz="2200" dirty="0" smtClean="0"/>
              <a:t>νοικοκυριών από το οικονομικό βάρος των κοινωνικών κινδύνων ή</a:t>
            </a:r>
            <a:r>
              <a:rPr lang="en-US" sz="2200" dirty="0" smtClean="0"/>
              <a:t> </a:t>
            </a:r>
            <a:r>
              <a:rPr lang="el-GR" sz="2200" dirty="0" smtClean="0"/>
              <a:t>αναγκών. Π.χ. Δαπάνες νοσοκομειακής περίθαλψης, κοινωνική στέγη,</a:t>
            </a:r>
            <a:r>
              <a:rPr lang="en-US" sz="2200" dirty="0" smtClean="0"/>
              <a:t> </a:t>
            </a:r>
            <a:r>
              <a:rPr lang="el-GR" sz="2200" dirty="0" smtClean="0"/>
              <a:t>επιδόματα στεγάσεως, βρεφονηπιακοί σταθμοί, μειωμένα εισιτήρια</a:t>
            </a:r>
          </a:p>
          <a:p>
            <a:pPr marL="0" indent="0" algn="just">
              <a:lnSpc>
                <a:spcPct val="80000"/>
              </a:lnSpc>
              <a:buNone/>
            </a:pPr>
            <a:r>
              <a:rPr lang="el-GR" sz="2200" dirty="0" smtClean="0"/>
              <a:t>μεταφορών κ.α.  </a:t>
            </a:r>
            <a:endParaRPr lang="el-GR" sz="2200" b="1" u="sng" dirty="0" smtClean="0"/>
          </a:p>
          <a:p>
            <a:pPr marL="0" indent="0" algn="just">
              <a:lnSpc>
                <a:spcPct val="80000"/>
              </a:lnSpc>
              <a:buNone/>
            </a:pPr>
            <a:r>
              <a:rPr lang="el-GR" sz="2200" b="1" u="sng" dirty="0" smtClean="0"/>
              <a:t>Β. Μεταβιβάσεις ατομικών μη εμπορεύσιμων αγαθών ή υπηρεσιών</a:t>
            </a:r>
            <a:endParaRPr lang="el-GR" sz="2200" dirty="0" smtClean="0"/>
          </a:p>
          <a:p>
            <a:pPr marL="0" indent="0" algn="just">
              <a:lnSpc>
                <a:spcPct val="80000"/>
              </a:lnSpc>
              <a:buNone/>
            </a:pPr>
            <a:r>
              <a:rPr lang="el-GR" sz="2200" dirty="0" smtClean="0"/>
              <a:t>Αφορά αγαθά ή υπηρεσίες που παρέχονται σε επί μέρους νοικοκυριά, δωρεάν</a:t>
            </a:r>
            <a:r>
              <a:rPr lang="en-US" sz="2200" dirty="0" smtClean="0"/>
              <a:t> </a:t>
            </a:r>
            <a:r>
              <a:rPr lang="el-GR" sz="2200" dirty="0" smtClean="0"/>
              <a:t>ή σε πολύ χαμηλές τιμές</a:t>
            </a:r>
          </a:p>
          <a:p>
            <a:pPr algn="just">
              <a:lnSpc>
                <a:spcPct val="70000"/>
              </a:lnSpc>
              <a:buNone/>
            </a:pPr>
            <a:endParaRPr lang="el-GR" sz="28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Διανεμητικές Συναλλαγές</a:t>
            </a:r>
          </a:p>
        </p:txBody>
      </p:sp>
      <p:sp>
        <p:nvSpPr>
          <p:cNvPr id="3" name="2 - Θέση περιεχομένου"/>
          <p:cNvSpPr>
            <a:spLocks noGrp="1"/>
          </p:cNvSpPr>
          <p:nvPr>
            <p:ph idx="1"/>
          </p:nvPr>
        </p:nvSpPr>
        <p:spPr>
          <a:xfrm>
            <a:off x="395536" y="1129308"/>
            <a:ext cx="8229600" cy="3771636"/>
          </a:xfrm>
        </p:spPr>
        <p:txBody>
          <a:bodyPr>
            <a:noAutofit/>
          </a:bodyPr>
          <a:lstStyle/>
          <a:p>
            <a:pPr algn="just">
              <a:lnSpc>
                <a:spcPct val="70000"/>
              </a:lnSpc>
              <a:buNone/>
            </a:pPr>
            <a:r>
              <a:rPr lang="el-GR" sz="2800" b="1" dirty="0" smtClean="0"/>
              <a:t>Λοιπές τρέχουσες μεταβιβάσεις</a:t>
            </a:r>
            <a:endParaRPr lang="en-US" sz="2800" b="1" dirty="0" smtClean="0"/>
          </a:p>
          <a:p>
            <a:pPr marL="0" indent="0" algn="just">
              <a:lnSpc>
                <a:spcPct val="80000"/>
              </a:lnSpc>
              <a:buNone/>
            </a:pPr>
            <a:r>
              <a:rPr lang="el-GR" sz="2200" b="1" u="sng" dirty="0" smtClean="0"/>
              <a:t>Α. Καθαρά ασφάλιστρα για ασφάλειες εκτός των ασφαλειών ζωής</a:t>
            </a:r>
            <a:endParaRPr lang="el-GR" sz="2200" dirty="0" smtClean="0"/>
          </a:p>
          <a:p>
            <a:pPr marL="0" indent="0" algn="just">
              <a:lnSpc>
                <a:spcPct val="80000"/>
              </a:lnSpc>
              <a:buNone/>
            </a:pPr>
            <a:r>
              <a:rPr lang="el-GR" sz="2200" dirty="0" smtClean="0"/>
              <a:t>Αφορά τα καταβαλλόμενα από τα νοικοκυριά ασφάλιστρα για ιδιωτικά ασφαλιστήρια συμβόλαια.</a:t>
            </a:r>
          </a:p>
          <a:p>
            <a:pPr marL="0" indent="0" algn="just">
              <a:lnSpc>
                <a:spcPct val="80000"/>
              </a:lnSpc>
              <a:buNone/>
            </a:pPr>
            <a:endParaRPr lang="el-GR" sz="2200" b="1" u="sng" dirty="0" smtClean="0"/>
          </a:p>
          <a:p>
            <a:pPr marL="0" indent="0" algn="just">
              <a:lnSpc>
                <a:spcPct val="80000"/>
              </a:lnSpc>
              <a:buNone/>
            </a:pPr>
            <a:r>
              <a:rPr lang="el-GR" sz="2200" b="1" u="sng" dirty="0" smtClean="0"/>
              <a:t>Β. Απαιτήσεις για ασφαλιστικές αποζημιώσεις εκτός των ασφαλειών ζωής</a:t>
            </a:r>
            <a:endParaRPr lang="el-GR" sz="2200" dirty="0" smtClean="0"/>
          </a:p>
          <a:p>
            <a:pPr marL="0" indent="0" algn="just">
              <a:lnSpc>
                <a:spcPct val="80000"/>
              </a:lnSpc>
              <a:buNone/>
            </a:pPr>
            <a:r>
              <a:rPr lang="el-GR" sz="2200" dirty="0" smtClean="0"/>
              <a:t>Πρόκειται  για τα ποσά που οι ασφαλιστικές επιχειρήσεις είναι υποχρεωμένες να πληρώσουν για την αποκατάσταση βλαβών ή ζημιών προσώπων ή αγαθών.</a:t>
            </a:r>
            <a:endParaRPr lang="en-US" sz="2200" dirty="0" smtClean="0"/>
          </a:p>
          <a:p>
            <a:pPr algn="just">
              <a:lnSpc>
                <a:spcPct val="70000"/>
              </a:lnSpc>
              <a:buNone/>
            </a:pPr>
            <a:r>
              <a:rPr lang="el-GR" sz="2200" dirty="0" smtClean="0"/>
              <a:t>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10: </a:t>
            </a:r>
            <a:r>
              <a:rPr lang="el-GR" sz="2800" b="1" dirty="0" smtClean="0"/>
              <a:t>Διανεμητικές Συναλλαγές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a:t>
            </a:r>
            <a:r>
              <a:rPr lang="el-GR" sz="2400" dirty="0" smtClean="0"/>
              <a:t>,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Διανεμητικές Συναλλαγές</a:t>
            </a:r>
          </a:p>
        </p:txBody>
      </p:sp>
      <p:sp>
        <p:nvSpPr>
          <p:cNvPr id="3" name="2 - Θέση περιεχομένου"/>
          <p:cNvSpPr>
            <a:spLocks noGrp="1"/>
          </p:cNvSpPr>
          <p:nvPr>
            <p:ph idx="1"/>
          </p:nvPr>
        </p:nvSpPr>
        <p:spPr>
          <a:xfrm>
            <a:off x="467544" y="1273324"/>
            <a:ext cx="8229600" cy="3972272"/>
          </a:xfrm>
        </p:spPr>
        <p:txBody>
          <a:bodyPr>
            <a:noAutofit/>
          </a:bodyPr>
          <a:lstStyle/>
          <a:p>
            <a:pPr algn="just">
              <a:lnSpc>
                <a:spcPct val="70000"/>
              </a:lnSpc>
              <a:buNone/>
            </a:pPr>
            <a:r>
              <a:rPr lang="el-GR" sz="2800" b="1" dirty="0" smtClean="0"/>
              <a:t>Λοιπές τρέχουσες μεταβιβάσεις </a:t>
            </a:r>
            <a:endParaRPr lang="en-US" sz="2800" b="1" dirty="0" smtClean="0"/>
          </a:p>
          <a:p>
            <a:pPr marL="0" indent="0" algn="just">
              <a:lnSpc>
                <a:spcPct val="80000"/>
              </a:lnSpc>
              <a:buNone/>
            </a:pPr>
            <a:r>
              <a:rPr lang="el-GR" sz="2200" b="1" u="sng" dirty="0" smtClean="0"/>
              <a:t>Γ. Τρέχουσες μεταβιβάσεις μεταξύ μονάδων της γενικής κυβέρνησης</a:t>
            </a:r>
            <a:endParaRPr lang="el-GR" sz="2200" dirty="0" smtClean="0"/>
          </a:p>
          <a:p>
            <a:pPr marL="0" indent="0" algn="just">
              <a:lnSpc>
                <a:spcPct val="80000"/>
              </a:lnSpc>
              <a:buNone/>
            </a:pPr>
            <a:r>
              <a:rPr lang="el-GR" sz="2200" dirty="0" smtClean="0"/>
              <a:t>Περιλαμβάνουν μεταβιβάσεις μεταξύ των διαφόρων υποτομέων της γενικής κυβέρνησης, με την εξαίρεση των φόρων, των επιδοτήσεων, των επιχορηγήσεων, των επενδύσεων και λοιπών κεφαλαιακών μεταβιβάσεων.</a:t>
            </a:r>
          </a:p>
          <a:p>
            <a:pPr marL="0" indent="0" algn="just">
              <a:lnSpc>
                <a:spcPct val="80000"/>
              </a:lnSpc>
            </a:pPr>
            <a:r>
              <a:rPr lang="el-GR" sz="2200" b="1" u="sng" dirty="0" smtClean="0"/>
              <a:t>Δ. Τρέχουσα διεθνής συνεργασία</a:t>
            </a:r>
            <a:endParaRPr lang="el-GR" sz="2200" dirty="0" smtClean="0"/>
          </a:p>
          <a:p>
            <a:pPr marL="0" indent="0" algn="just">
              <a:lnSpc>
                <a:spcPct val="80000"/>
              </a:lnSpc>
            </a:pPr>
            <a:r>
              <a:rPr lang="el-GR" sz="2200" dirty="0" smtClean="0"/>
              <a:t>Η τρέχουσα διεθνής συνεργασία περιλαμβάνει όλες τις μεταβιβάσεις σε χρήμα ή σε είδος μεταξύ της γενικής κυβέρνησης και κυβερνήσεων ή διεθνών οργανισμών στον υπόλοιπο κόσμο, εκτός από τις επιχορηγήσεις επενδύσεων και άλλες κεφαλαιακές μεταβιβάσεις. Ειδικότερα οι μεταβιβάσεις στα πλαίσια της τρέχουσας διεθνούς συνεργασίας αναφέρονται στις εξής περιπτώσεις:</a:t>
            </a:r>
          </a:p>
          <a:p>
            <a:pPr algn="just">
              <a:lnSpc>
                <a:spcPct val="70000"/>
              </a:lnSpc>
              <a:buNone/>
            </a:pPr>
            <a:endParaRPr lang="en-US" sz="22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Διανεμητικές Συναλλαγές</a:t>
            </a:r>
          </a:p>
        </p:txBody>
      </p:sp>
      <p:sp>
        <p:nvSpPr>
          <p:cNvPr id="3" name="2 - Θέση περιεχομένου"/>
          <p:cNvSpPr>
            <a:spLocks noGrp="1"/>
          </p:cNvSpPr>
          <p:nvPr>
            <p:ph idx="1"/>
          </p:nvPr>
        </p:nvSpPr>
        <p:spPr>
          <a:xfrm>
            <a:off x="467544" y="1273324"/>
            <a:ext cx="8229600" cy="4320480"/>
          </a:xfrm>
        </p:spPr>
        <p:txBody>
          <a:bodyPr>
            <a:normAutofit fontScale="92500" lnSpcReduction="10000"/>
          </a:bodyPr>
          <a:lstStyle/>
          <a:p>
            <a:pPr marL="176213" indent="-176213">
              <a:buNone/>
            </a:pPr>
            <a:r>
              <a:rPr lang="el-GR" sz="3300" b="1" dirty="0" smtClean="0"/>
              <a:t>Ε. Διάφορες τρέχουσες μεταβιβάσεις</a:t>
            </a:r>
            <a:endParaRPr lang="el-GR" sz="2400" b="1" i="1" u="sng" dirty="0" smtClean="0"/>
          </a:p>
          <a:p>
            <a:pPr marL="176213" indent="-176213"/>
            <a:r>
              <a:rPr lang="el-GR" sz="2400" dirty="0" smtClean="0"/>
              <a:t>Ε.1. Τρέχουσες μεταβιβάσεις σε μη κερδοσκοπικά ιδρύματα που εξυπηρετούν τα νοικοκυριά.</a:t>
            </a:r>
          </a:p>
          <a:p>
            <a:pPr marL="176213" indent="-176213"/>
            <a:r>
              <a:rPr lang="el-GR" sz="2400" dirty="0" smtClean="0"/>
              <a:t>Ε.2. Τρέχουσες μεταβιβάσεις μεταξύ των νοικοκυριών</a:t>
            </a:r>
          </a:p>
          <a:p>
            <a:pPr marL="176213" indent="-176213"/>
            <a:r>
              <a:rPr lang="el-GR" sz="2400" dirty="0" smtClean="0"/>
              <a:t>Ε.3. Πρόστιμα και ποινές</a:t>
            </a:r>
          </a:p>
          <a:p>
            <a:pPr marL="176213" indent="-176213"/>
            <a:r>
              <a:rPr lang="el-GR" sz="2400" dirty="0" smtClean="0"/>
              <a:t>Ε.4. Τυχερά παιχνίδια και λαχεία</a:t>
            </a:r>
          </a:p>
          <a:p>
            <a:pPr marL="176213" indent="-176213"/>
            <a:r>
              <a:rPr lang="el-GR" sz="2400" dirty="0" smtClean="0"/>
              <a:t>Ε.5. Πληρωμές αποζημιώσεων</a:t>
            </a:r>
          </a:p>
          <a:p>
            <a:pPr marL="176213" indent="-176213"/>
            <a:r>
              <a:rPr lang="el-GR" sz="2400" dirty="0" smtClean="0"/>
              <a:t>Ε.6. Ο τέταρτος πόρος της ΕΕ που βασίζεται στο</a:t>
            </a:r>
            <a:r>
              <a:rPr lang="en-US" sz="2400" dirty="0" smtClean="0"/>
              <a:t> </a:t>
            </a:r>
            <a:r>
              <a:rPr lang="el-GR" sz="2400" dirty="0" smtClean="0"/>
              <a:t>Ακαθάριστο Εθνικό Προϊόν</a:t>
            </a:r>
          </a:p>
          <a:p>
            <a:pPr marL="176213" indent="-176213"/>
            <a:r>
              <a:rPr lang="el-GR" sz="2400" dirty="0" smtClean="0"/>
              <a:t>Ε.7. Λοιπές μεταβιβάσεις</a:t>
            </a:r>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Διανεμητικές Συναλλαγές</a:t>
            </a:r>
            <a:endParaRPr lang="en-US" sz="4000" dirty="0"/>
          </a:p>
        </p:txBody>
      </p:sp>
      <p:sp>
        <p:nvSpPr>
          <p:cNvPr id="9" name="8 - Θέση περιεχομένου"/>
          <p:cNvSpPr>
            <a:spLocks noGrp="1"/>
          </p:cNvSpPr>
          <p:nvPr>
            <p:ph idx="1"/>
          </p:nvPr>
        </p:nvSpPr>
        <p:spPr>
          <a:xfrm>
            <a:off x="539552" y="1273324"/>
            <a:ext cx="8229600" cy="3771636"/>
          </a:xfrm>
        </p:spPr>
        <p:txBody>
          <a:bodyPr>
            <a:noAutofit/>
          </a:bodyPr>
          <a:lstStyle/>
          <a:p>
            <a:pPr algn="just">
              <a:lnSpc>
                <a:spcPct val="70000"/>
              </a:lnSpc>
              <a:buNone/>
            </a:pPr>
            <a:r>
              <a:rPr lang="el-GR" sz="2800" b="1" dirty="0" smtClean="0"/>
              <a:t>Κεφαλαιακές μεταβιβάσεις</a:t>
            </a:r>
            <a:endParaRPr lang="en-US" sz="2800" b="1" dirty="0" smtClean="0"/>
          </a:p>
          <a:p>
            <a:pPr marL="0" indent="0" algn="just">
              <a:lnSpc>
                <a:spcPct val="80000"/>
              </a:lnSpc>
              <a:buNone/>
            </a:pPr>
            <a:r>
              <a:rPr lang="el-GR" sz="2200" dirty="0" smtClean="0"/>
              <a:t>Διαφέρουν από τις τρέχουσες μεταβιβάσεις κατά το ότι αναφέρονται στην απόκτηση ή διάθεση ενός ή περισσοτέρων περιουσιακών στοιχείων από τουλάχιστον ένα εκ των συναλλασσομένων μερών. </a:t>
            </a:r>
          </a:p>
          <a:p>
            <a:pPr marL="0" indent="0" algn="just">
              <a:lnSpc>
                <a:spcPct val="80000"/>
              </a:lnSpc>
              <a:buNone/>
            </a:pPr>
            <a:r>
              <a:rPr lang="el-GR" sz="2200" dirty="0" smtClean="0"/>
              <a:t>Ανεξάρτητα από το αν γίνονται σε χρήμα ή σε είδος, οι κεφαλαιακές μεταβιβάσεις θα πρέπει να συνεπάγονται ισόποση μεταβολή στα χρηματοοικονομικά ή μη χρηματοοικονομικά περιουσιακά στοιχεία που εμφανίζονται στους ισολογισμούς ενός ή και των δύο συναλλασσομένων μερών.</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Διανεμητικές Συναλλαγές</a:t>
            </a:r>
          </a:p>
        </p:txBody>
      </p:sp>
      <p:sp>
        <p:nvSpPr>
          <p:cNvPr id="3" name="2 - Θέση περιεχομένου"/>
          <p:cNvSpPr>
            <a:spLocks noGrp="1"/>
          </p:cNvSpPr>
          <p:nvPr>
            <p:ph idx="1"/>
          </p:nvPr>
        </p:nvSpPr>
        <p:spPr>
          <a:xfrm>
            <a:off x="467544" y="1417340"/>
            <a:ext cx="8229600" cy="4381500"/>
          </a:xfrm>
        </p:spPr>
        <p:txBody>
          <a:bodyPr>
            <a:normAutofit/>
          </a:bodyPr>
          <a:lstStyle/>
          <a:p>
            <a:pPr>
              <a:lnSpc>
                <a:spcPct val="80000"/>
              </a:lnSpc>
              <a:buNone/>
            </a:pPr>
            <a:r>
              <a:rPr lang="el-GR" sz="2800" b="1" dirty="0" smtClean="0"/>
              <a:t>Κεφαλαιακές μεταβιβάσεις</a:t>
            </a:r>
            <a:endParaRPr lang="en-US" sz="2800" b="1" dirty="0" smtClean="0"/>
          </a:p>
          <a:p>
            <a:pPr marL="0" indent="0">
              <a:lnSpc>
                <a:spcPct val="80000"/>
              </a:lnSpc>
              <a:buNone/>
            </a:pPr>
            <a:r>
              <a:rPr lang="el-GR" sz="2400" dirty="0" smtClean="0"/>
              <a:t>Οι κεφαλαιακές μεταβιβάσεις καλύπτουν τις εξής περιπτώσεις:</a:t>
            </a:r>
          </a:p>
          <a:p>
            <a:pPr>
              <a:lnSpc>
                <a:spcPct val="80000"/>
              </a:lnSpc>
              <a:buNone/>
            </a:pPr>
            <a:r>
              <a:rPr lang="el-GR" sz="2400" dirty="0" smtClean="0"/>
              <a:t>- Φόροι κεφαλαίου</a:t>
            </a:r>
          </a:p>
          <a:p>
            <a:pPr>
              <a:lnSpc>
                <a:spcPct val="80000"/>
              </a:lnSpc>
              <a:buNone/>
            </a:pPr>
            <a:r>
              <a:rPr lang="el-GR" sz="2400" dirty="0" smtClean="0"/>
              <a:t>- Επιχορήγηση επενδύσεων</a:t>
            </a:r>
          </a:p>
          <a:p>
            <a:pPr>
              <a:lnSpc>
                <a:spcPct val="80000"/>
              </a:lnSpc>
              <a:buNone/>
            </a:pPr>
            <a:r>
              <a:rPr lang="el-GR" sz="2400" dirty="0" smtClean="0"/>
              <a:t>- Λοιπές κεφαλαιακές μεταβιβάσεις</a:t>
            </a:r>
          </a:p>
          <a:p>
            <a:pPr>
              <a:lnSpc>
                <a:spcPct val="80000"/>
              </a:lnSpc>
              <a:buNone/>
            </a:pPr>
            <a:endParaRPr lang="en-US" sz="28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Σε αυτήν την ενότητα συνεχίζουμε με τις διακρίσεις των διανεμητικών συναλλαγών. Αυτές είναι το εισόδημα περιουσίας, τρέχοντες φόροι εισοδήματος – πλούτου, κοινωνικές παροχές, λοιπές τρέχουσες μεταβιβάσεις και κεφαλαιακές μεταβιβάσεις. </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400" dirty="0" smtClean="0"/>
              <a:t>Διανεμητικές Συναλλαγές</a:t>
            </a:r>
            <a:endParaRPr lang="el-GR" sz="3400" dirty="0"/>
          </a:p>
        </p:txBody>
      </p:sp>
      <p:sp>
        <p:nvSpPr>
          <p:cNvPr id="5" name="Θέση περιεχομένου 4"/>
          <p:cNvSpPr>
            <a:spLocks noGrp="1"/>
          </p:cNvSpPr>
          <p:nvPr>
            <p:ph idx="1"/>
          </p:nvPr>
        </p:nvSpPr>
        <p:spPr>
          <a:xfrm>
            <a:off x="467544" y="1273324"/>
            <a:ext cx="8157592" cy="3843644"/>
          </a:xfrm>
        </p:spPr>
        <p:txBody>
          <a:bodyPr>
            <a:noAutofit/>
          </a:bodyPr>
          <a:lstStyle/>
          <a:p>
            <a:pPr>
              <a:lnSpc>
                <a:spcPct val="70000"/>
              </a:lnSpc>
              <a:buNone/>
            </a:pPr>
            <a:r>
              <a:rPr lang="el-GR" sz="2800" b="1" dirty="0" smtClean="0"/>
              <a:t>Εισόδημα περιουσίας</a:t>
            </a:r>
            <a:endParaRPr lang="en-US" sz="2800" b="1" dirty="0" smtClean="0"/>
          </a:p>
          <a:p>
            <a:pPr algn="just">
              <a:lnSpc>
                <a:spcPct val="80000"/>
              </a:lnSpc>
            </a:pPr>
            <a:r>
              <a:rPr lang="el-GR" sz="2200" dirty="0" smtClean="0"/>
              <a:t>Το εισόδημα περιουσίας είναι εισόδημα που λαμβάνεται από τον κάτοχο ενός χρηματοοικονομικού περιουσιακού στοιχείου ή ενός υλικού μη παραχθέντος περιουσιακού στοιχείου σε αντάλλαγμα για την παροχή πόρων, ή τη διάθεση του υλικού μη παραχθέντος στοιχείου σε άλλη θεσμική μονάδα.</a:t>
            </a:r>
            <a:endParaRPr lang="en-US" sz="2200" dirty="0" smtClean="0"/>
          </a:p>
          <a:p>
            <a:pPr algn="just">
              <a:lnSpc>
                <a:spcPct val="80000"/>
              </a:lnSpc>
            </a:pPr>
            <a:endParaRPr lang="el-GR" sz="2000" dirty="0" smtClean="0"/>
          </a:p>
          <a:p>
            <a:pPr>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400" dirty="0" smtClean="0"/>
              <a:t>Διανεμητικές Συναλλαγές</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algn="just">
              <a:buNone/>
            </a:pPr>
            <a:r>
              <a:rPr lang="el-GR" sz="2800" b="1" dirty="0" smtClean="0"/>
              <a:t>Εισόδημα περιουσίας</a:t>
            </a:r>
            <a:endParaRPr lang="en-US" sz="2800" b="1" dirty="0" smtClean="0"/>
          </a:p>
          <a:p>
            <a:pPr>
              <a:lnSpc>
                <a:spcPct val="80000"/>
              </a:lnSpc>
            </a:pPr>
            <a:r>
              <a:rPr lang="el-GR" sz="2000" dirty="0" smtClean="0"/>
              <a:t>Τα εισοδήματα περιουσίας ταξινομούνται στις εξής κατηγορίες: </a:t>
            </a:r>
          </a:p>
          <a:p>
            <a:pPr lvl="1">
              <a:lnSpc>
                <a:spcPct val="80000"/>
              </a:lnSpc>
              <a:buNone/>
            </a:pPr>
            <a:r>
              <a:rPr lang="el-GR" sz="2000" dirty="0" smtClean="0"/>
              <a:t>- Τόκοι.</a:t>
            </a:r>
          </a:p>
          <a:p>
            <a:pPr lvl="1">
              <a:lnSpc>
                <a:spcPct val="80000"/>
              </a:lnSpc>
              <a:buNone/>
            </a:pPr>
            <a:r>
              <a:rPr lang="el-GR" sz="2000" dirty="0" smtClean="0"/>
              <a:t>- Διανεμόμενο εισόδημα των εταιρειών.</a:t>
            </a:r>
          </a:p>
          <a:p>
            <a:pPr lvl="1">
              <a:lnSpc>
                <a:spcPct val="80000"/>
              </a:lnSpc>
              <a:buNone/>
            </a:pPr>
            <a:r>
              <a:rPr lang="el-GR" sz="2000" dirty="0" smtClean="0"/>
              <a:t>- Τα </a:t>
            </a:r>
            <a:r>
              <a:rPr lang="el-GR" sz="2000" dirty="0" err="1" smtClean="0"/>
              <a:t>επανεπενδυόμενα</a:t>
            </a:r>
            <a:r>
              <a:rPr lang="el-GR" sz="2000" dirty="0" smtClean="0"/>
              <a:t> κέρδη των άμεσων ξένων </a:t>
            </a:r>
            <a:r>
              <a:rPr lang="en-US" sz="2000" dirty="0" smtClean="0"/>
              <a:t> </a:t>
            </a:r>
            <a:r>
              <a:rPr lang="el-GR" sz="2000" dirty="0" smtClean="0"/>
              <a:t>επενδύσεων. </a:t>
            </a:r>
          </a:p>
          <a:p>
            <a:pPr lvl="1">
              <a:lnSpc>
                <a:spcPct val="80000"/>
              </a:lnSpc>
              <a:buNone/>
            </a:pPr>
            <a:r>
              <a:rPr lang="el-GR" sz="2000" dirty="0" smtClean="0"/>
              <a:t>- Εισοδήματα των κατόχων ασφαλιστηρίων συμβολαίων.</a:t>
            </a:r>
          </a:p>
          <a:p>
            <a:pPr lvl="1">
              <a:lnSpc>
                <a:spcPct val="80000"/>
              </a:lnSpc>
              <a:buNone/>
            </a:pPr>
            <a:r>
              <a:rPr lang="el-GR" sz="2000" dirty="0" smtClean="0"/>
              <a:t>- </a:t>
            </a:r>
            <a:r>
              <a:rPr lang="el-GR" sz="2000" dirty="0" err="1" smtClean="0"/>
              <a:t>Γαιοπρόσοδοι</a:t>
            </a:r>
            <a:r>
              <a:rPr lang="el-GR" sz="2000" dirty="0" smtClean="0"/>
              <a:t>.</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r>
              <a:rPr lang="el-GR" dirty="0" smtClean="0"/>
              <a:t>Διανεμητικές Συναλλαγές</a:t>
            </a:r>
            <a:endParaRPr lang="en-US" dirty="0"/>
          </a:p>
        </p:txBody>
      </p:sp>
      <p:sp>
        <p:nvSpPr>
          <p:cNvPr id="8" name="7 - Θέση περιεχομένου"/>
          <p:cNvSpPr>
            <a:spLocks noGrp="1"/>
          </p:cNvSpPr>
          <p:nvPr>
            <p:ph idx="1"/>
          </p:nvPr>
        </p:nvSpPr>
        <p:spPr>
          <a:xfrm>
            <a:off x="467544" y="1201316"/>
            <a:ext cx="8147248" cy="4176464"/>
          </a:xfrm>
        </p:spPr>
        <p:txBody>
          <a:bodyPr>
            <a:normAutofit fontScale="70000" lnSpcReduction="20000"/>
          </a:bodyPr>
          <a:lstStyle/>
          <a:p>
            <a:pPr algn="just">
              <a:buNone/>
            </a:pPr>
            <a:r>
              <a:rPr lang="el-GR" sz="4000" b="1" dirty="0" err="1" smtClean="0"/>
              <a:t>Γαιοπρόσοδος</a:t>
            </a:r>
            <a:endParaRPr lang="en-US" sz="4000" b="1" dirty="0" smtClean="0"/>
          </a:p>
          <a:p>
            <a:pPr marL="0" indent="0" algn="just">
              <a:lnSpc>
                <a:spcPct val="80000"/>
              </a:lnSpc>
              <a:buNone/>
            </a:pPr>
            <a:r>
              <a:rPr lang="el-GR" b="1" u="sng" dirty="0" smtClean="0"/>
              <a:t>Α. Ενοίκια γης</a:t>
            </a:r>
            <a:endParaRPr lang="el-GR" dirty="0" smtClean="0"/>
          </a:p>
          <a:p>
            <a:pPr marL="0" indent="0" algn="just">
              <a:lnSpc>
                <a:spcPct val="80000"/>
              </a:lnSpc>
              <a:buNone/>
            </a:pPr>
            <a:r>
              <a:rPr lang="el-GR" dirty="0" smtClean="0"/>
              <a:t>Το ενοίκιο που εισπράττει ένας ιδιοκτήτης γης από έναν ενοικιαστή είναι εισόδημα περιουσίας. Περιλαμβάνονται τα εισοδήματα των ιδιοκτητών εσωτερικών υδάτων και ποταμών για το δικαίωμα εκμεταλλεύσεως αυτών των υδάτων για σκοπούς αναψυχής ή άλλους σκοπούς (π.χ. ψάρεμα).</a:t>
            </a:r>
          </a:p>
          <a:p>
            <a:pPr marL="0" indent="0" algn="just">
              <a:lnSpc>
                <a:spcPct val="80000"/>
              </a:lnSpc>
              <a:buNone/>
            </a:pPr>
            <a:r>
              <a:rPr lang="el-GR" dirty="0" smtClean="0"/>
              <a:t>Ο ιδιοκτήτης γης πληρώνει φόρους ιδιοκτησίας γης και δαπάνες συντηρήσεως. Οι φόροι και οι δαπάνες έχει καθιερωθεί να θεωρείται ότι πληρώνονται από τον χρήστη της γης ο οποίος υποτίθεται ότι τις αφαιρεί από το ενοίκιο που καταβάλλει στον ιδιοκτήτη.</a:t>
            </a:r>
          </a:p>
          <a:p>
            <a:pPr marL="0" indent="0" algn="just">
              <a:lnSpc>
                <a:spcPct val="80000"/>
              </a:lnSpc>
              <a:buNone/>
            </a:pPr>
            <a:r>
              <a:rPr lang="el-GR" dirty="0" smtClean="0"/>
              <a:t>Τα ενοίκια γης δεν περιλαμβάνουν τα ενοίκια των κτιρίων και κατοικιών. Θεωρούνται  πληρωμές για μια αγοραία υπηρεσία που παρέχεται από τον ιδιοκτήτη στον ενοικιαστή και εμφανίζονται ως ενδιάμεση ή τελική κατανάλωση της μονάδας που έχει ενοικιάσει τη γη. </a:t>
            </a:r>
          </a:p>
          <a:p>
            <a:pPr algn="just">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1697</TotalTime>
  <Words>1577</Words>
  <Application>Microsoft Office PowerPoint</Application>
  <PresentationFormat>Προβολή στην οθόνη (16:10)</PresentationFormat>
  <Paragraphs>208</Paragraphs>
  <Slides>30</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Διανεμητικές Συναλλαγές</vt:lpstr>
      <vt:lpstr>Βιβλιογραφία</vt:lpstr>
      <vt:lpstr>Σημείωμα Αναφοράς</vt:lpstr>
      <vt:lpstr>Σημείωμα Αδειοδότησης</vt:lpstr>
      <vt:lpstr>Διαφάνεια 27</vt:lpstr>
      <vt:lpstr>Διαφάνεια 28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256</cp:revision>
  <dcterms:created xsi:type="dcterms:W3CDTF">2012-09-06T09:03:05Z</dcterms:created>
  <dcterms:modified xsi:type="dcterms:W3CDTF">2015-10-31T18:30:21Z</dcterms:modified>
</cp:coreProperties>
</file>