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5"/>
  </p:notesMasterIdLst>
  <p:handoutMasterIdLst>
    <p:handoutMasterId r:id="rId36"/>
  </p:handoutMasterIdLst>
  <p:sldIdLst>
    <p:sldId id="257" r:id="rId4"/>
    <p:sldId id="258" r:id="rId5"/>
    <p:sldId id="320" r:id="rId6"/>
    <p:sldId id="321" r:id="rId7"/>
    <p:sldId id="259" r:id="rId8"/>
    <p:sldId id="292" r:id="rId9"/>
    <p:sldId id="261" r:id="rId10"/>
    <p:sldId id="262" r:id="rId11"/>
    <p:sldId id="334" r:id="rId12"/>
    <p:sldId id="393" r:id="rId13"/>
    <p:sldId id="395" r:id="rId14"/>
    <p:sldId id="394" r:id="rId15"/>
    <p:sldId id="396" r:id="rId16"/>
    <p:sldId id="397" r:id="rId17"/>
    <p:sldId id="398" r:id="rId18"/>
    <p:sldId id="399" r:id="rId19"/>
    <p:sldId id="400" r:id="rId20"/>
    <p:sldId id="373" r:id="rId21"/>
    <p:sldId id="401" r:id="rId22"/>
    <p:sldId id="374" r:id="rId23"/>
    <p:sldId id="375" r:id="rId24"/>
    <p:sldId id="370" r:id="rId25"/>
    <p:sldId id="402" r:id="rId26"/>
    <p:sldId id="403" r:id="rId27"/>
    <p:sldId id="322" r:id="rId28"/>
    <p:sldId id="323" r:id="rId29"/>
    <p:sldId id="324" r:id="rId30"/>
    <p:sldId id="277" r:id="rId31"/>
    <p:sldId id="278" r:id="rId32"/>
    <p:sldId id="291" r:id="rId33"/>
    <p:sldId id="279" r:id="rId34"/>
  </p:sldIdLst>
  <p:sldSz cx="10440988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12" y="-102"/>
      </p:cViewPr>
      <p:guideLst>
        <p:guide orient="horz" pos="2160"/>
        <p:guide pos="32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819150" y="685800"/>
            <a:ext cx="5219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1088" y="1143000"/>
            <a:ext cx="4695825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25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19150" y="685800"/>
            <a:ext cx="52197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30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3075" y="2130432"/>
            <a:ext cx="887484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566149" y="3886200"/>
            <a:ext cx="730869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569716" y="274644"/>
            <a:ext cx="2349222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22049" y="274644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4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7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7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61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6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6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0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2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2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2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54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2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2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535116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2051" y="2174875"/>
            <a:ext cx="461324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303887" y="1535116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303887" y="2174875"/>
            <a:ext cx="46150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22059" y="273052"/>
            <a:ext cx="34350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082136" y="273052"/>
            <a:ext cx="583680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22059" y="1435104"/>
            <a:ext cx="34350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46507" y="4800600"/>
            <a:ext cx="626459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46507" y="612775"/>
            <a:ext cx="626459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46507" y="5367338"/>
            <a:ext cx="626459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22049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67338" y="6356357"/>
            <a:ext cx="3306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482708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8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9" y="6559389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5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1" y="6559385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COMP100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www.php.ne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mysql.com/" TargetMode="External"/><Relationship Id="rId5" Type="http://schemas.openxmlformats.org/officeDocument/2006/relationships/hyperlink" Target="http://www.apache.org/" TargetMode="Externa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ΗΛΕΚΤΡΟΝΙΚΟ ΕΜΠΟΡΙΟ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51639" y="3476600"/>
            <a:ext cx="945548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6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Συναρτήσεις της γλώσσας </a:t>
            </a:r>
            <a:r>
              <a:rPr lang="en-US" sz="2800" b="1" dirty="0" smtClean="0">
                <a:solidFill>
                  <a:schemeClr val="tx1"/>
                </a:solidFill>
              </a:rPr>
              <a:t>PHP</a:t>
            </a:r>
            <a:endParaRPr lang="el-GR" sz="2800" b="1" dirty="0" smtClean="0">
              <a:solidFill>
                <a:schemeClr val="tx1"/>
              </a:solidFill>
            </a:endParaRP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733242" y="252000"/>
            <a:ext cx="4816138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Ορισμός συναρτήσεων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340768"/>
            <a:ext cx="97930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Μία συνάρτηση μπορεί να εμφανιστεί σε οποιοδήποτε σημείο του κώδικα μας</a:t>
            </a:r>
            <a:r>
              <a:rPr lang="en-US" sz="3200" dirty="0" smtClean="0"/>
              <a:t> </a:t>
            </a:r>
            <a:r>
              <a:rPr lang="el-GR" sz="3200" dirty="0" smtClean="0"/>
              <a:t>ακόμα και μετά την χρήση της. </a:t>
            </a:r>
            <a:endParaRPr lang="en-US" sz="3200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0054" y="2924944"/>
            <a:ext cx="773242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Ορισμός συναρτήσεων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340768"/>
            <a:ext cx="97930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Το αναγνωριστικό </a:t>
            </a:r>
            <a:r>
              <a:rPr lang="el-GR" sz="3200" b="1" dirty="0" err="1" smtClean="0"/>
              <a:t>function</a:t>
            </a:r>
            <a:r>
              <a:rPr lang="el-GR" sz="3200" b="1" dirty="0" smtClean="0"/>
              <a:t> </a:t>
            </a:r>
            <a:r>
              <a:rPr lang="el-GR" sz="3200" dirty="0" smtClean="0"/>
              <a:t>είναι απαραίτητο πριν από το όνομα της</a:t>
            </a:r>
            <a:r>
              <a:rPr lang="en-US" sz="3200" dirty="0" smtClean="0"/>
              <a:t> </a:t>
            </a:r>
            <a:r>
              <a:rPr lang="el-GR" sz="3200" dirty="0" smtClean="0"/>
              <a:t>συναρτήσεως προκειμένου να κατανοήσει ο διερμηνευτής της γλώσσας πως</a:t>
            </a:r>
            <a:r>
              <a:rPr lang="en-US" sz="3200" dirty="0" smtClean="0"/>
              <a:t> </a:t>
            </a:r>
            <a:r>
              <a:rPr lang="el-GR" sz="3200" dirty="0" smtClean="0"/>
              <a:t>δεν πρόκειται για απλό κώδικα, αλλά για συνάρτηση της οποίας ο κώδικας</a:t>
            </a:r>
          </a:p>
          <a:p>
            <a:r>
              <a:rPr lang="el-GR" sz="3200" dirty="0" smtClean="0"/>
              <a:t>φυσικά θα εκτελεστεί όταν αυτή κληθεί. </a:t>
            </a:r>
            <a:endParaRPr lang="en-US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Στο σώμα της συναρτήσεως </a:t>
            </a:r>
            <a:r>
              <a:rPr lang="el-GR" sz="3200" b="1" dirty="0" smtClean="0"/>
              <a:t>(</a:t>
            </a:r>
            <a:r>
              <a:rPr lang="el-GR" sz="3200" b="1" dirty="0" err="1" smtClean="0"/>
              <a:t>group</a:t>
            </a:r>
            <a:r>
              <a:rPr lang="el-GR" sz="3200" b="1" dirty="0" smtClean="0"/>
              <a:t>)</a:t>
            </a:r>
            <a:r>
              <a:rPr lang="en-US" sz="3200" b="1" dirty="0" smtClean="0"/>
              <a:t> </a:t>
            </a:r>
            <a:r>
              <a:rPr lang="el-GR" sz="3200" dirty="0" smtClean="0"/>
              <a:t>βάζουμε εντολές όπως θα τις βάζαμε και σε συνεχόμενο κώδικα. Σε μία</a:t>
            </a:r>
            <a:r>
              <a:rPr lang="en-US" sz="3200" dirty="0" smtClean="0"/>
              <a:t> </a:t>
            </a:r>
            <a:r>
              <a:rPr lang="el-GR" sz="3200" dirty="0" smtClean="0"/>
              <a:t>συνάρτηση δεν είναι απαραίτητο να υπάρχει η εντολή επιστροφής τιμής </a:t>
            </a:r>
            <a:r>
              <a:rPr lang="el-GR" sz="3200" b="1" dirty="0" err="1" smtClean="0"/>
              <a:t>return</a:t>
            </a:r>
            <a:r>
              <a:rPr lang="el-GR" sz="3200" b="1" dirty="0" smtClean="0"/>
              <a:t>.</a:t>
            </a:r>
            <a:r>
              <a:rPr lang="en-US" sz="3200" b="1" dirty="0" smtClean="0"/>
              <a:t> </a:t>
            </a:r>
            <a:r>
              <a:rPr lang="el-GR" sz="3200" dirty="0" smtClean="0"/>
              <a:t>Ωστόσο γενικά οι συναρτήσεις θα πρέπει να επιστρέφουν τιμές. 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Ορισμός συναρτήσεων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340768"/>
            <a:ext cx="97930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Επίσης</a:t>
            </a:r>
            <a:r>
              <a:rPr lang="en-US" sz="3200" dirty="0" smtClean="0"/>
              <a:t>,</a:t>
            </a:r>
            <a:r>
              <a:rPr lang="el-GR" sz="3200" dirty="0" smtClean="0"/>
              <a:t> οι</a:t>
            </a:r>
            <a:r>
              <a:rPr lang="en-US" sz="3200" dirty="0" smtClean="0"/>
              <a:t> </a:t>
            </a:r>
            <a:r>
              <a:rPr lang="el-GR" sz="3200" dirty="0" smtClean="0"/>
              <a:t>συναρτήσεις δεν είναι απαραίτητο να παίρνουν ορίσματα όπως κάναμε στο</a:t>
            </a:r>
          </a:p>
          <a:p>
            <a:r>
              <a:rPr lang="el-GR" sz="3200" dirty="0" smtClean="0"/>
              <a:t>παραπάνω παράδειγμα. </a:t>
            </a:r>
            <a:endParaRPr lang="en-US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Βέβαια η χρήση παραμέτρων είναι ένας τρόπος</a:t>
            </a:r>
            <a:r>
              <a:rPr lang="en-US" sz="3200" dirty="0" smtClean="0"/>
              <a:t> </a:t>
            </a:r>
            <a:r>
              <a:rPr lang="el-GR" sz="3200" dirty="0" smtClean="0"/>
              <a:t>επικοινωνίας ανάμεσα στο καλούμενο πρόγραμμά και καλών πρόγραμμά. </a:t>
            </a:r>
            <a:endParaRPr lang="en-US" sz="3200" dirty="0" smtClean="0"/>
          </a:p>
          <a:p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Ορισμός συναρτήσεων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340768"/>
            <a:ext cx="97930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u="sng" dirty="0" smtClean="0"/>
              <a:t>Απλή </a:t>
            </a:r>
            <a:r>
              <a:rPr lang="el-GR" sz="3200" u="sng" dirty="0" err="1" smtClean="0"/>
              <a:t>συναρτήση</a:t>
            </a:r>
            <a:r>
              <a:rPr lang="el-GR" sz="3200" u="sng" dirty="0" smtClean="0"/>
              <a:t> που προσθέτει τα δύο</a:t>
            </a:r>
            <a:r>
              <a:rPr lang="en-US" sz="3200" u="sng" dirty="0" smtClean="0"/>
              <a:t> </a:t>
            </a:r>
            <a:r>
              <a:rPr lang="el-GR" sz="3200" u="sng" dirty="0" smtClean="0"/>
              <a:t>ορίσματα που δέχεται και τα επιστρέφει</a:t>
            </a:r>
            <a:endParaRPr lang="en-US" sz="3200" u="sng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4070" y="2420888"/>
            <a:ext cx="6840760" cy="436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Ορισμός συναρτήσεων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340768"/>
            <a:ext cx="97930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3200" dirty="0" smtClean="0"/>
              <a:t>Όπως βλέπουμε η αναφορά στην τιμή της συναρτήσεως δεν γίνεται με το </a:t>
            </a:r>
            <a:r>
              <a:rPr lang="el-GR" sz="3200" b="1" dirty="0" smtClean="0">
                <a:solidFill>
                  <a:srgbClr val="FF0000"/>
                </a:solidFill>
              </a:rPr>
              <a:t>$</a:t>
            </a:r>
            <a:r>
              <a:rPr lang="el-GR" sz="3200" dirty="0" smtClean="0"/>
              <a:t> μπροστά από το όνομά της. Αυτό γίνεται αλλά έχει άλλη σημασία όπως θα</a:t>
            </a:r>
          </a:p>
          <a:p>
            <a:r>
              <a:rPr lang="el-GR" sz="3200" dirty="0" smtClean="0"/>
              <a:t>δούμε παρακάτω.</a:t>
            </a:r>
          </a:p>
          <a:p>
            <a:pPr>
              <a:buFont typeface="Wingdings" pitchFamily="2" charset="2"/>
              <a:buChar char="ü"/>
            </a:pPr>
            <a:r>
              <a:rPr lang="el-GR" sz="3200" dirty="0" smtClean="0"/>
              <a:t>Προς το παρόν αρκεί να θυμόμαστε πως όταν θέλουμε να πάρουμε το αποτέλεσμα μίας συναρτήσεως δεν βάζουμε το </a:t>
            </a:r>
            <a:r>
              <a:rPr lang="el-GR" sz="3200" dirty="0" smtClean="0">
                <a:solidFill>
                  <a:srgbClr val="FF0000"/>
                </a:solidFill>
              </a:rPr>
              <a:t>$</a:t>
            </a:r>
            <a:r>
              <a:rPr lang="el-GR" sz="3200" dirty="0" smtClean="0"/>
              <a:t> πριν από το όνομά της. </a:t>
            </a:r>
          </a:p>
          <a:p>
            <a:endParaRPr lang="el-GR" sz="3200" dirty="0" smtClean="0"/>
          </a:p>
          <a:p>
            <a:r>
              <a:rPr lang="el-GR" sz="3200" dirty="0" smtClean="0"/>
              <a:t>Το παραπάνω παράδειγμα θα μπορούσε να είχε γραφεί και αλλιώς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Ορισμός συναρτήσεων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2022" y="1628800"/>
            <a:ext cx="846081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i="1" dirty="0" smtClean="0"/>
              <a:t>Ορίσματα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431876" y="1700808"/>
            <a:ext cx="100091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Δεν είναι απαραίτητο να δηλώνεται η συνάρτηση πριν από την χρήση της. 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Βέβαια για να αποφεύγονται λάθη αλλά και επειδή πριν την </a:t>
            </a:r>
            <a:r>
              <a:rPr lang="el-GR" sz="3200" b="1" dirty="0" smtClean="0"/>
              <a:t>έκδοση 4</a:t>
            </a:r>
            <a:r>
              <a:rPr lang="el-GR" sz="3200" dirty="0" smtClean="0"/>
              <a:t> αυτό δεν υποστηρίζονταν καλό είναι να δηλώνουμε τις συναρτήσεις πριν τις χρησιμοποιήσουμε.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Τα ονόματα των</a:t>
            </a:r>
            <a:r>
              <a:rPr lang="en-US" sz="3200" dirty="0" smtClean="0"/>
              <a:t> </a:t>
            </a:r>
            <a:r>
              <a:rPr lang="el-GR" sz="3200" dirty="0" smtClean="0"/>
              <a:t>ορισμάτων δεν έχουν καμία σχέση με ονόματα που τυχόν υπάρχουν στο</a:t>
            </a:r>
            <a:r>
              <a:rPr lang="en-US" sz="3200" dirty="0" smtClean="0"/>
              <a:t> </a:t>
            </a:r>
            <a:r>
              <a:rPr lang="el-GR" sz="3200" dirty="0" smtClean="0"/>
              <a:t>υπόλοιπο πρόγραμμα ή σε κάποια άλλη συνάρτηση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006" y="692696"/>
            <a:ext cx="9001000" cy="6002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i="1" dirty="0" smtClean="0"/>
              <a:t>Ορίσματα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628800"/>
            <a:ext cx="97930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Μπορούμε να χρησιμοποιήσουμε πέρασμα με αναφορά προκειμένου να πετύχουμε την αλλαγή μεταβλητών μέσα σε μία συνάρτηση.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να περάσουμε μια μεταβλητή με αναφορά χρησιμοποιούμε τον </a:t>
            </a:r>
            <a:r>
              <a:rPr lang="el-GR" sz="3200" b="1" dirty="0" smtClean="0"/>
              <a:t>τελεστή &amp; </a:t>
            </a:r>
            <a:r>
              <a:rPr lang="el-GR" sz="3200" dirty="0" smtClean="0"/>
              <a:t>μπροστά από το</a:t>
            </a:r>
          </a:p>
          <a:p>
            <a:r>
              <a:rPr lang="el-GR" sz="3200" dirty="0" smtClean="0"/>
              <a:t>όνομα του ορίσματος στον ορισμό της συναρτήσεως. </a:t>
            </a:r>
          </a:p>
          <a:p>
            <a:endParaRPr lang="el-GR" sz="3200" dirty="0" smtClean="0"/>
          </a:p>
          <a:p>
            <a:r>
              <a:rPr lang="el-GR" sz="3200" dirty="0" smtClean="0"/>
              <a:t>Στο επόμενο παράδειγμα μέσα από την συνάρτηση </a:t>
            </a:r>
            <a:r>
              <a:rPr lang="el-GR" sz="3200" b="1" dirty="0" err="1" smtClean="0">
                <a:solidFill>
                  <a:srgbClr val="FF0000"/>
                </a:solidFill>
              </a:rPr>
              <a:t>swap</a:t>
            </a:r>
            <a:r>
              <a:rPr lang="el-GR" sz="3200" dirty="0" smtClean="0"/>
              <a:t> ανταλλάσσουμε τις τιμές δύο μεταβλητών: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544" y="548680"/>
            <a:ext cx="8931538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60054" y="6165304"/>
            <a:ext cx="905833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3861" y="1614400"/>
            <a:ext cx="9373267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Ηλεκτρονικό εμπόριο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6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Συναρτήσεις της γλώσσας </a:t>
            </a:r>
            <a:r>
              <a:rPr lang="en-US" sz="2800" b="1" dirty="0" smtClean="0">
                <a:solidFill>
                  <a:schemeClr val="tx1"/>
                </a:solidFill>
              </a:rPr>
              <a:t>PHP</a:t>
            </a:r>
            <a:endParaRPr lang="el-GR" sz="2800" b="1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1" y="4257"/>
            <a:ext cx="8509359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3809" y="4257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Ορίσματα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628800"/>
            <a:ext cx="97930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Ο προηγούμενος τρόπος περάσματος τιμών με αναφορά είναι λίγο πολύ ίδιος με αυτόν που βρίσκουμε στην </a:t>
            </a:r>
            <a:r>
              <a:rPr lang="el-GR" sz="3200" b="1" dirty="0" smtClean="0"/>
              <a:t>C++. </a:t>
            </a:r>
          </a:p>
          <a:p>
            <a:endParaRPr lang="el-GR" sz="3200" b="1" dirty="0" smtClean="0"/>
          </a:p>
          <a:p>
            <a:r>
              <a:rPr lang="el-GR" sz="3200" dirty="0" smtClean="0"/>
              <a:t>Ωστόσο, η </a:t>
            </a:r>
            <a:r>
              <a:rPr lang="el-GR" sz="3200" b="1" dirty="0" smtClean="0"/>
              <a:t>PHP </a:t>
            </a:r>
            <a:r>
              <a:rPr lang="el-GR" sz="3200" dirty="0" smtClean="0"/>
              <a:t>έχει ακόμα έναν τρόπο περάσματος τιμών με αναφορά :</a:t>
            </a:r>
            <a:endParaRPr lang="en-US" sz="32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260648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Ορίσματα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006" y="1282536"/>
            <a:ext cx="9145016" cy="524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Ορίσματα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9934" y="1700808"/>
            <a:ext cx="1026105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Λογικά, η νέα έκδοση της συναρτήσεως </a:t>
            </a:r>
            <a:r>
              <a:rPr lang="el-GR" sz="3200" b="1" dirty="0" err="1" smtClean="0">
                <a:solidFill>
                  <a:srgbClr val="FF0000"/>
                </a:solidFill>
              </a:rPr>
              <a:t>swap</a:t>
            </a:r>
            <a:r>
              <a:rPr lang="el-GR" sz="3200" dirty="0" smtClean="0"/>
              <a:t> δεν θα έπρεπε να ανταλλάσει τις τιμές των μεταβλητών. </a:t>
            </a:r>
          </a:p>
          <a:p>
            <a:endParaRPr lang="el-GR" sz="3200" dirty="0" smtClean="0"/>
          </a:p>
          <a:p>
            <a:r>
              <a:rPr lang="el-GR" sz="3200" dirty="0" smtClean="0"/>
              <a:t>Ωστόσο, αυτό γίνεται επειδή αν προσέξετε καλά στην κλήση της συναρτήσεως δεν περνάμε απλώς τις μεταβλητές </a:t>
            </a:r>
            <a:r>
              <a:rPr lang="el-GR" sz="3200" b="1" dirty="0" smtClean="0">
                <a:solidFill>
                  <a:srgbClr val="FF0000"/>
                </a:solidFill>
              </a:rPr>
              <a:t>$</a:t>
            </a:r>
            <a:r>
              <a:rPr lang="el-GR" sz="3200" b="1" dirty="0" err="1" smtClean="0">
                <a:solidFill>
                  <a:srgbClr val="FF0000"/>
                </a:solidFill>
              </a:rPr>
              <a:t>var1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και </a:t>
            </a:r>
            <a:r>
              <a:rPr lang="el-GR" sz="3200" b="1" dirty="0" smtClean="0">
                <a:solidFill>
                  <a:srgbClr val="FF0000"/>
                </a:solidFill>
              </a:rPr>
              <a:t>$</a:t>
            </a:r>
            <a:r>
              <a:rPr lang="el-GR" sz="3200" b="1" dirty="0" err="1" smtClean="0">
                <a:solidFill>
                  <a:srgbClr val="FF0000"/>
                </a:solidFill>
              </a:rPr>
              <a:t>var2</a:t>
            </a:r>
            <a:r>
              <a:rPr lang="el-GR" sz="3200" dirty="0" smtClean="0"/>
              <a:t>, αλλά τις διευθύνσεις αυτών με την χρήση του τελεστή </a:t>
            </a:r>
            <a:r>
              <a:rPr lang="el-GR" sz="3200" b="1" dirty="0" smtClean="0">
                <a:solidFill>
                  <a:srgbClr val="FF0000"/>
                </a:solidFill>
              </a:rPr>
              <a:t>&amp;</a:t>
            </a:r>
            <a:r>
              <a:rPr lang="el-GR" sz="3200" dirty="0" smtClean="0"/>
              <a:t> μπροστά από το ονόματα των μεταβλητών.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Ορίσματα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9934" y="1700808"/>
            <a:ext cx="102610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Ένα ακόμα σημαντικό στοιχείο που πρέπει να πούμε για τις συναρτήσεις της </a:t>
            </a:r>
            <a:r>
              <a:rPr lang="el-GR" sz="3200" b="1" dirty="0" smtClean="0"/>
              <a:t>PHP</a:t>
            </a:r>
            <a:r>
              <a:rPr lang="el-GR" sz="3200" dirty="0" smtClean="0"/>
              <a:t> είναι η χρήση προκαθορισμένων τιμών στις παραμέτρους. Αυτό σημαίνει πως δεν είναι απαραίτητο να καλούμε μία συνάρτηση περνώντας τιμές σε όλα της</a:t>
            </a:r>
          </a:p>
          <a:p>
            <a:r>
              <a:rPr lang="el-GR" sz="3200" dirty="0" smtClean="0"/>
              <a:t>τα ορίσματα.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37" y="548680"/>
            <a:ext cx="8051047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251942" y="4740820"/>
            <a:ext cx="1011703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2800" dirty="0" smtClean="0"/>
              <a:t>Ορίσαμε την συνάρτηση </a:t>
            </a:r>
            <a:r>
              <a:rPr lang="el-GR" sz="2800" b="1" dirty="0" err="1" smtClean="0">
                <a:solidFill>
                  <a:srgbClr val="FF0000"/>
                </a:solidFill>
              </a:rPr>
              <a:t>add</a:t>
            </a:r>
            <a:r>
              <a:rPr lang="el-GR" sz="2800" b="1" dirty="0" smtClean="0">
                <a:solidFill>
                  <a:srgbClr val="FF0000"/>
                </a:solidFill>
              </a:rPr>
              <a:t>() </a:t>
            </a:r>
            <a:r>
              <a:rPr lang="el-GR" sz="2800" dirty="0" smtClean="0"/>
              <a:t>να δέχεται δύο ορίσματα. </a:t>
            </a:r>
          </a:p>
          <a:p>
            <a:pPr lvl="1">
              <a:buFont typeface="Wingdings" pitchFamily="2" charset="2"/>
              <a:buChar char="Ø"/>
            </a:pPr>
            <a:r>
              <a:rPr lang="el-GR" sz="2400" dirty="0" smtClean="0"/>
              <a:t>Το δεύτερο όρισμα δεν είναι απαραίτητο να το περάσουμε στην κλήση της συναρτήσεως , για αυτό και δηλώνουμε πως η προκαθορισμένη του τιμή θα είναι 1.</a:t>
            </a:r>
          </a:p>
          <a:p>
            <a:pPr lvl="1">
              <a:buFont typeface="Wingdings" pitchFamily="2" charset="2"/>
              <a:buChar char="Ø"/>
            </a:pPr>
            <a:r>
              <a:rPr lang="el-GR" sz="2400" dirty="0" smtClean="0"/>
              <a:t> Έτσι, το πρώτο αποτέλεσμα είναι 101 και το δεύτερο 500.</a:t>
            </a:r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723171" y="6559552"/>
            <a:ext cx="717818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25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646501" y="2894013"/>
            <a:ext cx="5220494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6,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6,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533860" y="2132856"/>
            <a:ext cx="9621069" cy="163121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2724" y="4149083"/>
            <a:ext cx="1806032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616083" y="5085185"/>
            <a:ext cx="9511439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780527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944972" y="6237312"/>
            <a:ext cx="7499700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Ηλεκτρονικό Εμπόριο.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2013851" y="2996952"/>
            <a:ext cx="6709727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767185" y="4221091"/>
            <a:ext cx="8171833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1" y="5589241"/>
            <a:ext cx="3716884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16033" y="5661251"/>
            <a:ext cx="1806032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645887" y="2411596"/>
            <a:ext cx="5220494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522051" y="1333500"/>
            <a:ext cx="9396889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4400" y="4117977"/>
            <a:ext cx="1805421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61025" y="1981200"/>
            <a:ext cx="9918939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435041" y="560388"/>
            <a:ext cx="9570906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10440988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97879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157" y="0"/>
            <a:ext cx="86283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500298" y="1300165"/>
            <a:ext cx="940776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Ηλεκτρονικό Εμπόριο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Πομπόρτσης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Τσούφλας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Τζιόλα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2002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Εμπόριο, Αρχές και Εξελίξεις,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E. Turban,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Γ.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Δουκίδης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Ν. Γεωργόπουλος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Εγχειρίδιο Προγραμματισμού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Stephen Walther, Jonathan Levine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Web Development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Εύκολα και γρήγορα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Java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Οδηγός Προγραμματισμού για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XML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και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JSP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r>
              <a:rPr lang="en-US" sz="1400" dirty="0" smtClean="0">
                <a:hlinkClick r:id="rId5"/>
              </a:rPr>
              <a:t>Apache web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err="1" smtClean="0">
                <a:hlinkClick r:id="rId6"/>
              </a:rPr>
              <a:t>Mysql</a:t>
            </a:r>
            <a:r>
              <a:rPr lang="en-US" sz="1400" dirty="0" smtClean="0">
                <a:hlinkClick r:id="rId6"/>
              </a:rPr>
              <a:t> database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l-GR" sz="1400" dirty="0" smtClean="0">
                <a:hlinkClick r:id="rId7"/>
              </a:rPr>
              <a:t>Η γλώσσα προγραμματισμού </a:t>
            </a:r>
            <a:r>
              <a:rPr lang="en-US" sz="1400" dirty="0" err="1" smtClean="0">
                <a:hlinkClick r:id="rId7"/>
              </a:rPr>
              <a:t>php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32" y="5827938"/>
            <a:ext cx="1806032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2061" y="5733256"/>
            <a:ext cx="3699974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522051" y="1530352"/>
            <a:ext cx="9396889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0833" y="4592640"/>
            <a:ext cx="739932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529572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Χρήση και εφαρμογή των συναρτήσεων της γλώσσας </a:t>
            </a:r>
            <a:r>
              <a:rPr lang="en-US" sz="3200" dirty="0" smtClean="0"/>
              <a:t>PHP </a:t>
            </a:r>
            <a:r>
              <a:rPr lang="el-GR" sz="3200" dirty="0" smtClean="0"/>
              <a:t>στο ηλεκτρονικό εμπόριο</a:t>
            </a:r>
            <a:r>
              <a:rPr lang="en-US" sz="3200" dirty="0" smtClean="0"/>
              <a:t>. 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3135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1212" y="14659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Ορισμός </a:t>
            </a:r>
            <a:r>
              <a:rPr lang="el-GR" sz="3200" dirty="0" smtClean="0"/>
              <a:t>συναρτήσεων της γλώσσας </a:t>
            </a:r>
            <a:r>
              <a:rPr lang="en-US" sz="3200" dirty="0" smtClean="0"/>
              <a:t>PHP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Ορίσματα συναρτήσεων</a:t>
            </a:r>
            <a:r>
              <a:rPr lang="en-US" sz="3200" dirty="0" smtClean="0"/>
              <a:t> </a:t>
            </a:r>
            <a:r>
              <a:rPr lang="el-GR" sz="3200" dirty="0" smtClean="0"/>
              <a:t>της γλώσσας </a:t>
            </a:r>
            <a:r>
              <a:rPr lang="en-US" sz="3200" dirty="0" smtClean="0"/>
              <a:t>PHP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Ηλεκτρονικό Εμπόριο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Συναρτήσεις της γλώσσας </a:t>
            </a:r>
            <a:r>
              <a:rPr lang="en-US" dirty="0" smtClean="0"/>
              <a:t>PHP</a:t>
            </a:r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340768"/>
            <a:ext cx="97930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Το πιο σημαντικό θέμα στην </a:t>
            </a:r>
            <a:r>
              <a:rPr lang="el-GR" sz="3200" b="1" dirty="0" smtClean="0"/>
              <a:t>PHP</a:t>
            </a:r>
            <a:r>
              <a:rPr lang="el-GR" sz="3200" dirty="0" smtClean="0"/>
              <a:t> είναι οι συναρτήσεις της. Η γλώσσα διαθέτει</a:t>
            </a:r>
            <a:r>
              <a:rPr lang="en-US" sz="3200" dirty="0" smtClean="0"/>
              <a:t> </a:t>
            </a:r>
            <a:r>
              <a:rPr lang="el-GR" sz="3200" dirty="0" smtClean="0"/>
              <a:t>ένα πλούσιο ρεπερτόριο από συναρτήσεις, με τις οποίες μπορούμε να κάνουμε</a:t>
            </a:r>
          </a:p>
          <a:p>
            <a:r>
              <a:rPr lang="el-GR" sz="3200" dirty="0" smtClean="0"/>
              <a:t>τα πάντα σε θέματα όπως βάσεις δεδομένων, πίνακες, μαθηματικά, συμπίεση</a:t>
            </a:r>
            <a:r>
              <a:rPr lang="en-US" sz="3200" dirty="0" smtClean="0"/>
              <a:t> </a:t>
            </a:r>
            <a:r>
              <a:rPr lang="el-GR" sz="3200" dirty="0" smtClean="0"/>
              <a:t>δεδομένων κτλ. </a:t>
            </a:r>
            <a:endParaRPr lang="en-US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Επειδή η αναφορά σε όλες τις συναρτήσεις της γλώσσας θα</a:t>
            </a:r>
            <a:r>
              <a:rPr lang="en-US" sz="3200" dirty="0" smtClean="0"/>
              <a:t> </a:t>
            </a:r>
            <a:r>
              <a:rPr lang="el-GR" sz="3200" dirty="0" smtClean="0"/>
              <a:t>απαιτούσε εκατοντάδες σελίδες και επειδή ο προσανατολισμός αυτού του</a:t>
            </a:r>
            <a:r>
              <a:rPr lang="en-US" sz="3200" dirty="0" smtClean="0"/>
              <a:t> </a:t>
            </a:r>
            <a:r>
              <a:rPr lang="el-GR" sz="3200" dirty="0" smtClean="0"/>
              <a:t>κειμένου είναι προς το ηλεκτρονικό εμπόριο θα εστιάσουμε την μελέτη μας σε</a:t>
            </a:r>
          </a:p>
          <a:p>
            <a:r>
              <a:rPr lang="el-GR" sz="3200" dirty="0" smtClean="0"/>
              <a:t>ότι έχει να κάνει με </a:t>
            </a:r>
            <a:r>
              <a:rPr lang="el-GR" sz="3200" b="1" dirty="0" smtClean="0"/>
              <a:t>ηλεκτρονικό εμπόριο</a:t>
            </a:r>
            <a:r>
              <a:rPr lang="el-GR" sz="3200" dirty="0" smtClean="0"/>
              <a:t>. 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1887</TotalTime>
  <Words>1408</Words>
  <Application>Microsoft Office PowerPoint</Application>
  <PresentationFormat>Προσαρμογή</PresentationFormat>
  <Paragraphs>187</Paragraphs>
  <Slides>31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31</vt:i4>
      </vt:variant>
    </vt:vector>
  </HeadingPairs>
  <TitlesOfParts>
    <vt:vector size="34" baseType="lpstr">
      <vt:lpstr>Θέμα του Office</vt:lpstr>
      <vt:lpstr>1_Θέμα του Office</vt:lpstr>
      <vt:lpstr>2_Θέμα του Office</vt:lpstr>
      <vt:lpstr>ΗΛΕΚΤΡΟΝΙΚΟ ΕΜΠΟΡΙΟ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Ηλεκτρονικό Εμπόριο</vt:lpstr>
      <vt:lpstr>Εισαγωγή</vt:lpstr>
      <vt:lpstr>Ορισμός συναρτήσεων</vt:lpstr>
      <vt:lpstr>Ορισμός συναρτήσεων</vt:lpstr>
      <vt:lpstr>Ορισμός συναρτήσεων</vt:lpstr>
      <vt:lpstr>Ορισμός συναρτήσεων</vt:lpstr>
      <vt:lpstr>Ορισμός συναρτήσεων</vt:lpstr>
      <vt:lpstr>Ορισμός συναρτήσεων</vt:lpstr>
      <vt:lpstr>Ορίσματα</vt:lpstr>
      <vt:lpstr>Διαφάνεια 17</vt:lpstr>
      <vt:lpstr>Ορίσματα</vt:lpstr>
      <vt:lpstr>Διαφάνεια 19</vt:lpstr>
      <vt:lpstr>Ορίσματα</vt:lpstr>
      <vt:lpstr>Ορίσματα</vt:lpstr>
      <vt:lpstr>Ορίσματα</vt:lpstr>
      <vt:lpstr>Ορίσματα</vt:lpstr>
      <vt:lpstr>Διαφάνεια 24</vt:lpstr>
      <vt:lpstr>Διαφάνεια 25</vt:lpstr>
      <vt:lpstr>Σημείωμα Αδειοδότησης</vt:lpstr>
      <vt:lpstr>Σημείωμα Αναφοράς</vt:lpstr>
      <vt:lpstr>Διαφάνεια 28</vt:lpstr>
      <vt:lpstr>Διαφάνεια 29</vt:lpstr>
      <vt:lpstr>Διαφάνεια 30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155</cp:revision>
  <dcterms:created xsi:type="dcterms:W3CDTF">2015-04-14T16:45:01Z</dcterms:created>
  <dcterms:modified xsi:type="dcterms:W3CDTF">2015-09-17T18:25:03Z</dcterms:modified>
</cp:coreProperties>
</file>