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32"/>
  </p:notesMasterIdLst>
  <p:handoutMasterIdLst>
    <p:handoutMasterId r:id="rId33"/>
  </p:handoutMasterIdLst>
  <p:sldIdLst>
    <p:sldId id="257" r:id="rId4"/>
    <p:sldId id="258" r:id="rId5"/>
    <p:sldId id="320" r:id="rId6"/>
    <p:sldId id="321" r:id="rId7"/>
    <p:sldId id="259" r:id="rId8"/>
    <p:sldId id="292" r:id="rId9"/>
    <p:sldId id="261" r:id="rId10"/>
    <p:sldId id="262" r:id="rId11"/>
    <p:sldId id="334" r:id="rId12"/>
    <p:sldId id="393" r:id="rId13"/>
    <p:sldId id="405" r:id="rId14"/>
    <p:sldId id="404" r:id="rId15"/>
    <p:sldId id="406" r:id="rId16"/>
    <p:sldId id="395" r:id="rId17"/>
    <p:sldId id="407" r:id="rId18"/>
    <p:sldId id="408" r:id="rId19"/>
    <p:sldId id="409" r:id="rId20"/>
    <p:sldId id="410" r:id="rId21"/>
    <p:sldId id="394" r:id="rId22"/>
    <p:sldId id="411" r:id="rId23"/>
    <p:sldId id="396" r:id="rId24"/>
    <p:sldId id="322" r:id="rId25"/>
    <p:sldId id="323" r:id="rId26"/>
    <p:sldId id="324" r:id="rId27"/>
    <p:sldId id="277" r:id="rId28"/>
    <p:sldId id="278" r:id="rId29"/>
    <p:sldId id="291" r:id="rId30"/>
    <p:sldId id="279" r:id="rId31"/>
  </p:sldIdLst>
  <p:sldSz cx="10440988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212" y="-102"/>
      </p:cViewPr>
      <p:guideLst>
        <p:guide orient="horz" pos="2160"/>
        <p:guide pos="328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819150" y="685800"/>
            <a:ext cx="5219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6215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81088" y="1143000"/>
            <a:ext cx="4695825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22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19150" y="685800"/>
            <a:ext cx="5219700" cy="3429000"/>
          </a:xfrm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27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783075" y="2130432"/>
            <a:ext cx="887484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566149" y="3886200"/>
            <a:ext cx="7308692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7569716" y="274644"/>
            <a:ext cx="2349222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522049" y="274644"/>
            <a:ext cx="6873651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83075" y="2130434"/>
            <a:ext cx="887484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80527" y="3886200"/>
            <a:ext cx="887993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24767" y="4406903"/>
            <a:ext cx="887484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24767" y="2906713"/>
            <a:ext cx="887484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956113" y="1095941"/>
            <a:ext cx="2528765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22051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307502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574254"/>
            <a:ext cx="461324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22051" y="2214017"/>
            <a:ext cx="4613249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5303887" y="1574254"/>
            <a:ext cx="46150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5303887" y="2214017"/>
            <a:ext cx="4615062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082136" y="1556793"/>
            <a:ext cx="5836802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522061" y="1556793"/>
            <a:ext cx="34350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046507" y="1556792"/>
            <a:ext cx="6264593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046507" y="5157192"/>
            <a:ext cx="6264593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569716" y="274646"/>
            <a:ext cx="2349222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522049" y="274646"/>
            <a:ext cx="6873651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83075" y="2130430"/>
            <a:ext cx="887484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80527" y="3886200"/>
            <a:ext cx="887993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24767" y="4406902"/>
            <a:ext cx="887484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24767" y="2906713"/>
            <a:ext cx="887484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956113" y="1095941"/>
            <a:ext cx="2528765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22051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307502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574254"/>
            <a:ext cx="461324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22051" y="2214017"/>
            <a:ext cx="4613249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5303882" y="1574254"/>
            <a:ext cx="46150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5303882" y="2214017"/>
            <a:ext cx="4615062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24767" y="4406903"/>
            <a:ext cx="887484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824767" y="2906713"/>
            <a:ext cx="887484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082136" y="1556793"/>
            <a:ext cx="5836802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522054" y="1556793"/>
            <a:ext cx="34350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046507" y="1556792"/>
            <a:ext cx="6264593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046507" y="5157192"/>
            <a:ext cx="6264593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569716" y="274642"/>
            <a:ext cx="2349222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522049" y="274642"/>
            <a:ext cx="6873651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522051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307502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22051" y="1535116"/>
            <a:ext cx="461324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22051" y="2174875"/>
            <a:ext cx="461324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5303887" y="1535116"/>
            <a:ext cx="46150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5303887" y="2174875"/>
            <a:ext cx="46150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22059" y="273052"/>
            <a:ext cx="34350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082136" y="273052"/>
            <a:ext cx="583680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22059" y="1435104"/>
            <a:ext cx="34350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046507" y="4800600"/>
            <a:ext cx="626459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046507" y="612775"/>
            <a:ext cx="626459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046507" y="5367338"/>
            <a:ext cx="626459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522051" y="274638"/>
            <a:ext cx="939688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22051" y="1600202"/>
            <a:ext cx="939688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522049" y="6356357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567338" y="6356357"/>
            <a:ext cx="33063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482708" y="6356357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522051" y="274638"/>
            <a:ext cx="939688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600202"/>
            <a:ext cx="939688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7482708" y="6356358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9967429" y="6559389"/>
            <a:ext cx="380352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522051" y="274638"/>
            <a:ext cx="939688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600202"/>
            <a:ext cx="939688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7482708" y="6356355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9967421" y="6559385"/>
            <a:ext cx="380352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eclass.teiep.gr/courses/COMP100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.png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hyperlink" Target="http://www.php.net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6" Type="http://schemas.openxmlformats.org/officeDocument/2006/relationships/hyperlink" Target="http://www.mysql.com/" TargetMode="External"/><Relationship Id="rId5" Type="http://schemas.openxmlformats.org/officeDocument/2006/relationships/hyperlink" Target="http://www.apache.org/" TargetMode="External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ΗΛΕΚΤΡΟΝΙΚΟ ΕΜΠΟΡΙΟ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51639" y="3476600"/>
            <a:ext cx="9455488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</a:rPr>
              <a:t>Ενότητα </a:t>
            </a:r>
            <a:r>
              <a:rPr lang="en-US" sz="2800" dirty="0" smtClean="0">
                <a:solidFill>
                  <a:schemeClr val="tx1"/>
                </a:solidFill>
              </a:rPr>
              <a:t>7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Χρήση Πινάκων στο Ηλεκτρονικό εμπόριο </a:t>
            </a:r>
            <a:r>
              <a:rPr lang="el-GR" sz="2800" b="1" dirty="0" smtClean="0">
                <a:solidFill>
                  <a:schemeClr val="tx1"/>
                </a:solidFill>
              </a:rPr>
              <a:t>(</a:t>
            </a:r>
            <a:r>
              <a:rPr lang="en-US" sz="2800" b="1" dirty="0" smtClean="0">
                <a:solidFill>
                  <a:schemeClr val="tx1"/>
                </a:solidFill>
              </a:rPr>
              <a:t>I</a:t>
            </a:r>
            <a:r>
              <a:rPr lang="el-GR" sz="2800" b="1" dirty="0" smtClean="0">
                <a:solidFill>
                  <a:schemeClr val="tx1"/>
                </a:solidFill>
              </a:rPr>
              <a:t>)</a:t>
            </a:r>
            <a:endParaRPr lang="el-GR" sz="2800" b="1" dirty="0" smtClean="0">
              <a:solidFill>
                <a:schemeClr val="tx1"/>
              </a:solidFill>
            </a:endParaRPr>
          </a:p>
          <a:p>
            <a:endParaRPr lang="el-GR" sz="2800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Ιωάννης </a:t>
            </a:r>
            <a:r>
              <a:rPr lang="el-GR" sz="2800" dirty="0" err="1" smtClean="0">
                <a:solidFill>
                  <a:schemeClr val="tx1"/>
                </a:solidFill>
              </a:rPr>
              <a:t>Τσούλος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6042" y="5827943"/>
            <a:ext cx="1806032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00515" y="5591697"/>
            <a:ext cx="4921661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733242" y="252000"/>
            <a:ext cx="4816138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Δημιουργία πινάκων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958" y="1340768"/>
            <a:ext cx="97930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Οι πίνακες δημιουργούνται με την χρήση της συναρτήσεως </a:t>
            </a:r>
            <a:r>
              <a:rPr lang="el-GR" sz="3200" b="1" dirty="0" err="1" smtClean="0">
                <a:solidFill>
                  <a:srgbClr val="FF0000"/>
                </a:solidFill>
              </a:rPr>
              <a:t>Array</a:t>
            </a:r>
            <a:r>
              <a:rPr lang="el-GR" sz="3200" b="1" dirty="0" smtClean="0">
                <a:solidFill>
                  <a:srgbClr val="FF0000"/>
                </a:solidFill>
              </a:rPr>
              <a:t>()</a:t>
            </a:r>
            <a:r>
              <a:rPr lang="el-GR" sz="3200" dirty="0" smtClean="0"/>
              <a:t>. Η</a:t>
            </a:r>
            <a:r>
              <a:rPr lang="en-US" sz="3200" dirty="0" smtClean="0"/>
              <a:t> </a:t>
            </a:r>
            <a:r>
              <a:rPr lang="el-GR" sz="3200" dirty="0" smtClean="0"/>
              <a:t>συνάρτηση αυτή παίρνει σαν όρισμα τα στοιχεία του πίνακα και τον δημιουργεί</a:t>
            </a:r>
            <a:endParaRPr lang="en-US" sz="3200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974" y="2996952"/>
            <a:ext cx="9169956" cy="3551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Δημιουργία πινάκων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958" y="1340768"/>
            <a:ext cx="9793088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Στο προηγούμενο παράδειγμα αυτό δημιουργούμε τον </a:t>
            </a:r>
            <a:r>
              <a:rPr lang="el-GR" sz="3200" b="1" dirty="0" smtClean="0"/>
              <a:t>πίνακα </a:t>
            </a:r>
            <a:r>
              <a:rPr lang="el-GR" sz="3200" b="1" dirty="0" smtClean="0">
                <a:solidFill>
                  <a:srgbClr val="FF0000"/>
                </a:solidFill>
              </a:rPr>
              <a:t>$</a:t>
            </a:r>
            <a:r>
              <a:rPr lang="el-GR" sz="3200" b="1" dirty="0" err="1" smtClean="0">
                <a:solidFill>
                  <a:srgbClr val="FF0000"/>
                </a:solidFill>
              </a:rPr>
              <a:t>my_array</a:t>
            </a:r>
            <a:r>
              <a:rPr lang="el-GR" sz="3200" b="1" dirty="0" smtClean="0">
                <a:solidFill>
                  <a:srgbClr val="FF0000"/>
                </a:solidFill>
              </a:rPr>
              <a:t> </a:t>
            </a:r>
            <a:r>
              <a:rPr lang="el-GR" sz="3200" dirty="0" smtClean="0"/>
              <a:t>με τα στοιχεία </a:t>
            </a:r>
            <a:r>
              <a:rPr lang="el-GR" sz="3200" b="1" dirty="0" smtClean="0"/>
              <a:t>1,7,9,11 </a:t>
            </a:r>
            <a:r>
              <a:rPr lang="el-GR" sz="3200" dirty="0" smtClean="0"/>
              <a:t>και στην συνέχεια τα τυπώνουμε από το πρώτο προς το τελευταίο.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Όπως βλέπουμε οι δείκτες των πινάκων ξεκινούν από το 0 και φτάνουν μέχρι το μέγεθος του πίνακα -1, ακριβώς όπως θα κάναμε και στην C. 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Η αναφορά στα στοιχεία του πίνακα γίνεται με</a:t>
            </a:r>
          </a:p>
          <a:p>
            <a:pPr lvl="1"/>
            <a:r>
              <a:rPr lang="el-GR" sz="2800" dirty="0" smtClean="0"/>
              <a:t>την χρήση του </a:t>
            </a:r>
            <a:r>
              <a:rPr lang="el-GR" sz="2800" b="1" dirty="0" smtClean="0">
                <a:solidFill>
                  <a:srgbClr val="FF0000"/>
                </a:solidFill>
              </a:rPr>
              <a:t>[ ]</a:t>
            </a:r>
            <a:r>
              <a:rPr lang="el-GR" sz="2800" dirty="0" smtClean="0"/>
              <a:t> . 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Φυσικά, τα στοιχεία ενός πίνακα είναι με την σειρά τους μεταβλητές και έτσι αναφορές όπως</a:t>
            </a:r>
          </a:p>
          <a:p>
            <a:pPr lvl="1" algn="ctr"/>
            <a:r>
              <a:rPr lang="en-US" sz="2800" b="1" dirty="0" smtClean="0"/>
              <a:t>$</a:t>
            </a:r>
            <a:r>
              <a:rPr lang="en-US" sz="2800" b="1" dirty="0" err="1" smtClean="0"/>
              <a:t>my_array</a:t>
            </a:r>
            <a:r>
              <a:rPr lang="en-US" sz="2800" b="1" dirty="0" smtClean="0"/>
              <a:t>[2]=100</a:t>
            </a:r>
            <a:r>
              <a:rPr lang="el-GR" sz="2800" b="1" dirty="0" smtClean="0"/>
              <a:t> </a:t>
            </a:r>
          </a:p>
          <a:p>
            <a:pPr lvl="1"/>
            <a:r>
              <a:rPr lang="el-GR" sz="2800" dirty="0" smtClean="0"/>
              <a:t>είναι καθόλα έγκυρες.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Δημιουργία πινάκων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958" y="1822172"/>
            <a:ext cx="97930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Ο τρόπος δημιουργίας πινάκων που είδαμε προηγουμένως δεν είναι ο μόνος.</a:t>
            </a:r>
          </a:p>
          <a:p>
            <a:endParaRPr lang="el-GR" sz="3200" dirty="0" smtClean="0"/>
          </a:p>
          <a:p>
            <a:r>
              <a:rPr lang="el-GR" sz="3200" dirty="0" smtClean="0"/>
              <a:t>Μπορούμε κατά την δημιουργία ενός πίνακα να προσδιορίσουμε σε ποια θέση θα μπει κάθε στοιχείο στον πίνακα, όπως δείχνει και το επόμενο παράδειγμα: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Δημιουργία πινάκων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8165" y="1700808"/>
            <a:ext cx="5683945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6198" y="4005065"/>
            <a:ext cx="5695598" cy="280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Δημιουργία πινάκων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958" y="1629375"/>
            <a:ext cx="979308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Για να προσδιορίσουμε σε ποια θέση θα μπει κάποιο στοιχείο σε έναν πίνακα αρκεί να γράψουμε τον δείκτη της θέσεως, τον τελεστή </a:t>
            </a:r>
            <a:r>
              <a:rPr lang="el-GR" sz="3200" b="1" dirty="0" smtClean="0">
                <a:solidFill>
                  <a:srgbClr val="FF0000"/>
                </a:solidFill>
              </a:rPr>
              <a:t>=&gt;</a:t>
            </a:r>
            <a:r>
              <a:rPr lang="el-GR" sz="3200" dirty="0" smtClean="0"/>
              <a:t> και στην συνέχεια</a:t>
            </a:r>
          </a:p>
          <a:p>
            <a:r>
              <a:rPr lang="el-GR" sz="3200" dirty="0" smtClean="0"/>
              <a:t>την τιμή που θέλουμε να έχει ο πίνακας σε εκείνη την θέση.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Οι πίνακες ξεκινούν στην </a:t>
            </a:r>
            <a:r>
              <a:rPr lang="el-GR" sz="3200" b="1" dirty="0" smtClean="0"/>
              <a:t>PHP</a:t>
            </a:r>
            <a:r>
              <a:rPr lang="el-GR" sz="3200" dirty="0" smtClean="0"/>
              <a:t> από το </a:t>
            </a:r>
            <a:r>
              <a:rPr lang="el-GR" sz="3200" b="1" dirty="0" smtClean="0"/>
              <a:t>0.</a:t>
            </a:r>
            <a:r>
              <a:rPr lang="el-GR" sz="3200" dirty="0" smtClean="0"/>
              <a:t> Αυτό είναι αλήθεια αρκεί να μην το αλλάξουμε ρητά.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Δημιουργία πινάκων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958" y="1629375"/>
            <a:ext cx="97930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Αν θέλουμε να ξεκινά ένας πίνακας από διαφορετική θέση πρέπει να το προσδιορίσουμε καθορίζοντας την</a:t>
            </a:r>
          </a:p>
          <a:p>
            <a:r>
              <a:rPr lang="el-GR" sz="3200" dirty="0" smtClean="0"/>
              <a:t>πρώτη θέση όπως στο επόμενο παράδειγμα:</a:t>
            </a:r>
            <a:endParaRPr lang="en-US" sz="32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6038" y="3501008"/>
            <a:ext cx="7986137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467966" y="5517232"/>
            <a:ext cx="91450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3200" dirty="0" smtClean="0"/>
              <a:t>Σε αυτήν την περίπτωση ο πίνακας ξεκινά από το </a:t>
            </a:r>
            <a:r>
              <a:rPr lang="el-GR" sz="3200" b="1" dirty="0" smtClean="0"/>
              <a:t>4 </a:t>
            </a:r>
            <a:r>
              <a:rPr lang="el-GR" sz="3200" dirty="0" smtClean="0"/>
              <a:t>και έχει τα </a:t>
            </a:r>
            <a:r>
              <a:rPr lang="el-GR" sz="3200" u="sng" dirty="0" smtClean="0"/>
              <a:t>στοιχεία</a:t>
            </a:r>
            <a:r>
              <a:rPr lang="el-GR" sz="3200" dirty="0" smtClean="0"/>
              <a:t> </a:t>
            </a:r>
            <a:r>
              <a:rPr lang="el-GR" sz="3200" b="1" dirty="0" smtClean="0"/>
              <a:t>1,3,7,11</a:t>
            </a:r>
            <a:r>
              <a:rPr lang="el-GR" sz="3200" dirty="0" smtClean="0"/>
              <a:t> στις </a:t>
            </a:r>
            <a:r>
              <a:rPr lang="el-GR" sz="3200" u="sng" dirty="0" smtClean="0"/>
              <a:t>θέσεις</a:t>
            </a:r>
            <a:r>
              <a:rPr lang="el-GR" sz="3200" dirty="0" smtClean="0"/>
              <a:t> </a:t>
            </a:r>
            <a:r>
              <a:rPr lang="el-GR" sz="3200" b="1" dirty="0" smtClean="0"/>
              <a:t>4,5,6,7.</a:t>
            </a:r>
            <a:endParaRPr lang="el-G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Δημιουργία πινάκων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958" y="1629375"/>
            <a:ext cx="97930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Οι πίνακες κατακερματισμού παίζουν ιδιαίτερα σημαντικό ρόλο στον</a:t>
            </a:r>
            <a:r>
              <a:rPr lang="en-US" sz="3200" dirty="0" smtClean="0"/>
              <a:t> </a:t>
            </a:r>
            <a:r>
              <a:rPr lang="el-GR" sz="3200" dirty="0" smtClean="0"/>
              <a:t>προγραμματισμό, καθώς με την χρήση κλειδιών μπορούμε αυτόματα να</a:t>
            </a:r>
          </a:p>
          <a:p>
            <a:r>
              <a:rPr lang="el-GR" sz="3200" dirty="0" smtClean="0"/>
              <a:t>αποκτήσουμε πρόσβαση σε πληροφορία που θα απαιτούσε σημαντικό χρόνο</a:t>
            </a:r>
            <a:r>
              <a:rPr lang="en-US" sz="3200" dirty="0" smtClean="0"/>
              <a:t> </a:t>
            </a:r>
            <a:r>
              <a:rPr lang="el-GR" sz="3200" dirty="0" smtClean="0"/>
              <a:t>αναζητήσεως.</a:t>
            </a:r>
            <a:endParaRPr lang="en-US" sz="3200" dirty="0" smtClean="0"/>
          </a:p>
          <a:p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Η </a:t>
            </a:r>
            <a:r>
              <a:rPr lang="el-GR" sz="3200" b="1" dirty="0" smtClean="0"/>
              <a:t>PHP</a:t>
            </a:r>
            <a:r>
              <a:rPr lang="el-GR" sz="3200" dirty="0" smtClean="0"/>
              <a:t> διαθέτει πίνακες κατακερματισμού, οι οποίοι μάλιστα</a:t>
            </a:r>
            <a:r>
              <a:rPr lang="en-US" sz="3200" dirty="0" smtClean="0"/>
              <a:t> </a:t>
            </a:r>
            <a:r>
              <a:rPr lang="el-GR" sz="3200" dirty="0" smtClean="0"/>
              <a:t>δημιουργούνται με την χρήση της συναρτήσεως </a:t>
            </a:r>
            <a:r>
              <a:rPr lang="el-GR" sz="3200" b="1" dirty="0" err="1" smtClean="0">
                <a:solidFill>
                  <a:srgbClr val="FF0000"/>
                </a:solidFill>
              </a:rPr>
              <a:t>Array</a:t>
            </a:r>
            <a:r>
              <a:rPr lang="el-GR" sz="3200" b="1" dirty="0" smtClean="0">
                <a:solidFill>
                  <a:srgbClr val="FF0000"/>
                </a:solidFill>
              </a:rPr>
              <a:t>() </a:t>
            </a:r>
            <a:r>
              <a:rPr lang="el-GR" sz="3200" dirty="0" smtClean="0"/>
              <a:t>που είδαμε για την</a:t>
            </a:r>
            <a:r>
              <a:rPr lang="en-US" sz="3200" dirty="0" smtClean="0"/>
              <a:t> </a:t>
            </a:r>
            <a:r>
              <a:rPr lang="el-GR" sz="3200" dirty="0" smtClean="0"/>
              <a:t>δημιουργία πινάκων.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Δημιουργία πινάκων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958" y="2276872"/>
            <a:ext cx="97930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Ένα απλό παράδειγμα πίνακα κατακερματισμού είναι και το</a:t>
            </a:r>
            <a:r>
              <a:rPr lang="en-US" sz="3200" dirty="0" smtClean="0"/>
              <a:t> </a:t>
            </a:r>
            <a:r>
              <a:rPr lang="el-GR" sz="3200" dirty="0" smtClean="0"/>
              <a:t>επόμενο που παρουσιάζει έναν πίνακα κόστους για προϊόντα που πουλά ένα</a:t>
            </a:r>
            <a:r>
              <a:rPr lang="en-US" sz="3200" dirty="0" smtClean="0"/>
              <a:t> </a:t>
            </a:r>
            <a:r>
              <a:rPr lang="el-GR" sz="3200" dirty="0" smtClean="0"/>
              <a:t>κατάστημα ειδών πληροφορικής: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315" y="980728"/>
            <a:ext cx="10340755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958" y="5949280"/>
            <a:ext cx="3349282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Δημιουργία πινάκων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251942" y="1916832"/>
            <a:ext cx="97930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Σε πολλές εφαρμογές οι πίνακες δεν είναι μονοδιάστατοι. Η δημιουργία περισσοτέρων διαστάσεων γίνεται πάλι με την χρήση της συναρτήσεως </a:t>
            </a:r>
            <a:r>
              <a:rPr lang="el-GR" sz="3200" b="1" dirty="0" err="1" smtClean="0"/>
              <a:t>Array</a:t>
            </a:r>
            <a:r>
              <a:rPr lang="el-GR" sz="3200" b="1" dirty="0" smtClean="0"/>
              <a:t>()</a:t>
            </a:r>
            <a:r>
              <a:rPr lang="el-GR" sz="3200" dirty="0" smtClean="0"/>
              <a:t> αλλά με διαφορετικό τρόπο από ότι είδαμε προηγουμένως: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533861" y="1614400"/>
            <a:ext cx="9373267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Μηχανικών Πληροφορικής ΤΕ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Ηλεκτρονικό εμπόριο</a:t>
            </a:r>
            <a:endParaRPr lang="el-GR" b="1" dirty="0">
              <a:solidFill>
                <a:schemeClr val="tx1"/>
              </a:solidFill>
            </a:endParaRP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7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Χρήση Πινάκων στο Ηλεκτρονικό εμπόριο </a:t>
            </a:r>
            <a:r>
              <a:rPr lang="el-GR" sz="2800" b="1" dirty="0" smtClean="0">
                <a:solidFill>
                  <a:schemeClr val="tx1"/>
                </a:solidFill>
              </a:rPr>
              <a:t>(</a:t>
            </a:r>
            <a:r>
              <a:rPr lang="en-US" sz="2800" b="1" dirty="0" smtClean="0">
                <a:solidFill>
                  <a:schemeClr val="tx1"/>
                </a:solidFill>
              </a:rPr>
              <a:t>I</a:t>
            </a:r>
            <a:r>
              <a:rPr lang="el-GR" sz="2800" b="1" dirty="0" smtClean="0">
                <a:solidFill>
                  <a:schemeClr val="tx1"/>
                </a:solidFill>
              </a:rPr>
              <a:t>)</a:t>
            </a:r>
            <a:endParaRPr lang="el-GR" sz="2800" b="1" dirty="0" smtClean="0">
              <a:solidFill>
                <a:schemeClr val="tx1"/>
              </a:solidFill>
            </a:endParaRP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6042" y="5827943"/>
            <a:ext cx="1806032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00515" y="5591697"/>
            <a:ext cx="4921661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1" y="4257"/>
            <a:ext cx="8509359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33809" y="4257"/>
            <a:ext cx="2528765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998" y="506735"/>
            <a:ext cx="9073008" cy="6090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Δημιουργία πινάκων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95958" y="1844824"/>
            <a:ext cx="94330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3200" dirty="0" smtClean="0"/>
              <a:t>Με άλλα λόγια οι πολυδιάστατοι πίνακες δημιουργούνται με την χρήση ένθετων πινάκων . </a:t>
            </a:r>
          </a:p>
          <a:p>
            <a:endParaRPr lang="el-GR" sz="3200" dirty="0" smtClean="0"/>
          </a:p>
          <a:p>
            <a:pPr>
              <a:buFont typeface="Wingdings" pitchFamily="2" charset="2"/>
              <a:buChar char="ü"/>
            </a:pPr>
            <a:r>
              <a:rPr lang="el-GR" sz="3200" dirty="0" smtClean="0"/>
              <a:t>Βέβαια, οι ένθετοι πίνακες δεν είναι απαραίτητο να έχουν όλοι την ίδια διάσταση.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723171" y="6559552"/>
            <a:ext cx="717818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22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646501" y="2894013"/>
            <a:ext cx="5220494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ΕΜΠΟΡΙΟ, Ενότητα 7,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ΕΜΠΟΡΙΟ, Ενότητα 7,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533860" y="2132856"/>
            <a:ext cx="9621069" cy="163121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62724" y="4149083"/>
            <a:ext cx="1806032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616083" y="5085185"/>
            <a:ext cx="9511439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780527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944972" y="6237312"/>
            <a:ext cx="7499700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533861" y="1412776"/>
            <a:ext cx="9396889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Ιωάννης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Τσούλος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Ηλεκτρονικό Εμπόριο.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Άρτα,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http://eclass.teiep.gr/courses/COMP100/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2013851" y="2996952"/>
            <a:ext cx="6709727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767185" y="4221091"/>
            <a:ext cx="8171833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41" y="5589241"/>
            <a:ext cx="3716884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16033" y="5661251"/>
            <a:ext cx="1806032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533861" y="1412776"/>
            <a:ext cx="9396889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10" name="Rectangle 14"/>
          <p:cNvSpPr/>
          <p:nvPr/>
        </p:nvSpPr>
        <p:spPr>
          <a:xfrm>
            <a:off x="2645887" y="2411596"/>
            <a:ext cx="5220494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61025" y="1981200"/>
            <a:ext cx="9918939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435041" y="560388"/>
            <a:ext cx="9570906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10440988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97879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157" y="0"/>
            <a:ext cx="862832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500298" y="1300165"/>
            <a:ext cx="940776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Ηλεκτρονικό Εμπόριο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Πομπόρτσης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-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Τσούφλας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 Εκδόσεις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Τζιόλα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2002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Ηλεκτρονικό Εμπόριο, Αρχές και Εξελίξεις,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E. Turban,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Γκιούρδας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Ηλεκτρονικό Εμπόριο Γ.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Δουκίδης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Ηλεκτρονικό Εμπόριο Ν. Γεωργόπουλος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Εγχειρίδιο Προγραμματισμού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E-Commerce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με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ASP Stephen Walther, Jonathan Levine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ASP Web Development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Εύκολα και γρήγορα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Java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Οδηγός Προγραμματισμού για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E-Commerce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με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XML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και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JSP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r>
              <a:rPr lang="en-US" sz="1400" dirty="0" smtClean="0">
                <a:hlinkClick r:id="rId5"/>
              </a:rPr>
              <a:t>Apache web server</a:t>
            </a:r>
            <a:endParaRPr lang="en-US" sz="1400" dirty="0" smtClean="0"/>
          </a:p>
          <a:p>
            <a:endParaRPr lang="en-US" sz="1400" dirty="0" smtClean="0"/>
          </a:p>
          <a:p>
            <a:r>
              <a:rPr lang="en-US" sz="1400" dirty="0" err="1" smtClean="0">
                <a:hlinkClick r:id="rId6"/>
              </a:rPr>
              <a:t>Mysql</a:t>
            </a:r>
            <a:r>
              <a:rPr lang="en-US" sz="1400" dirty="0" smtClean="0">
                <a:hlinkClick r:id="rId6"/>
              </a:rPr>
              <a:t> database server</a:t>
            </a:r>
            <a:endParaRPr lang="en-US" sz="1400" dirty="0" smtClean="0"/>
          </a:p>
          <a:p>
            <a:endParaRPr lang="en-US" sz="1400" dirty="0" smtClean="0"/>
          </a:p>
          <a:p>
            <a:r>
              <a:rPr lang="el-GR" sz="1400" dirty="0" smtClean="0">
                <a:hlinkClick r:id="rId7"/>
              </a:rPr>
              <a:t>Η γλώσσα προγραμματισμού </a:t>
            </a:r>
            <a:r>
              <a:rPr lang="en-US" sz="1400" dirty="0" err="1" smtClean="0">
                <a:hlinkClick r:id="rId7"/>
              </a:rPr>
              <a:t>php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6032" y="5827938"/>
            <a:ext cx="1806032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82061" y="5733256"/>
            <a:ext cx="3699974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534740" y="476250"/>
            <a:ext cx="9396889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522051" y="1333500"/>
            <a:ext cx="9396889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4400" y="4117977"/>
            <a:ext cx="1805421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534740" y="476250"/>
            <a:ext cx="9396889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522051" y="1530352"/>
            <a:ext cx="9396889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 dirty="0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 dirty="0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0833" y="4592640"/>
            <a:ext cx="739932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87195" y="1529572"/>
            <a:ext cx="9643555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Δημιουργία και εφαρμογή των Πινάκων στο ηλεκτρονικό εμπόριο.</a:t>
            </a:r>
            <a:endParaRPr lang="en-US" sz="3200" dirty="0" smtClean="0"/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b="1" dirty="0" smtClean="0"/>
              <a:t>Περιεχόμενα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87195" y="1313548"/>
            <a:ext cx="9643555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61212" y="1465948"/>
            <a:ext cx="9643555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Δημιουργία </a:t>
            </a:r>
            <a:r>
              <a:rPr lang="el-GR" sz="3200" dirty="0" smtClean="0"/>
              <a:t>πινάκων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Η συνάρτηση </a:t>
            </a:r>
            <a:r>
              <a:rPr lang="en-US" sz="3200" dirty="0" smtClean="0"/>
              <a:t>Array()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Χρήση Διατάξεων</a:t>
            </a:r>
            <a:endParaRPr lang="el-GR" sz="4400" dirty="0"/>
          </a:p>
        </p:txBody>
      </p:sp>
    </p:spTree>
    <p:extLst>
      <p:ext uri="{BB962C8B-B14F-4D97-AF65-F5344CB8AC3E}">
        <p14:creationId xmlns=""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Ηλεκτρονικό Εμπόριο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Χρήση Πινάκων στο Ηλεκτρονικό εμπόριο </a:t>
            </a:r>
            <a:r>
              <a:rPr lang="el-GR" dirty="0" smtClean="0"/>
              <a:t>(</a:t>
            </a:r>
            <a:r>
              <a:rPr lang="en-US" dirty="0" smtClean="0"/>
              <a:t>I</a:t>
            </a:r>
            <a:r>
              <a:rPr lang="el-GR" dirty="0" smtClean="0"/>
              <a:t>)</a:t>
            </a:r>
            <a:endParaRPr lang="el-GR" dirty="0" smtClean="0"/>
          </a:p>
        </p:txBody>
      </p:sp>
    </p:spTree>
    <p:extLst>
      <p:ext uri="{BB962C8B-B14F-4D97-AF65-F5344CB8AC3E}">
        <p14:creationId xmlns=""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Εισαγωγή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958" y="1196752"/>
            <a:ext cx="979308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Η γλώσσα </a:t>
            </a:r>
            <a:r>
              <a:rPr lang="en-US" sz="3200" b="1" dirty="0" smtClean="0"/>
              <a:t>PHP</a:t>
            </a:r>
            <a:r>
              <a:rPr lang="en-US" sz="3200" dirty="0" smtClean="0"/>
              <a:t> </a:t>
            </a:r>
            <a:r>
              <a:rPr lang="el-GR" sz="3200" dirty="0" smtClean="0"/>
              <a:t>δεν έχει </a:t>
            </a:r>
            <a:r>
              <a:rPr lang="el-GR" sz="3200" b="1" dirty="0" smtClean="0"/>
              <a:t>πίνακες</a:t>
            </a:r>
            <a:r>
              <a:rPr lang="el-GR" sz="3200" dirty="0" smtClean="0"/>
              <a:t>, τουλάχιστον όχι με την</a:t>
            </a:r>
          </a:p>
          <a:p>
            <a:r>
              <a:rPr lang="el-GR" sz="3200" dirty="0" smtClean="0"/>
              <a:t>συνηθισμένη έννοια του όρου. </a:t>
            </a:r>
            <a:endParaRPr lang="en-US" sz="3200" dirty="0" smtClean="0"/>
          </a:p>
          <a:p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Για την δημιουργία και τον χειρισμό πινάκων η</a:t>
            </a:r>
            <a:r>
              <a:rPr lang="en-US" sz="3200" dirty="0" smtClean="0"/>
              <a:t> </a:t>
            </a:r>
            <a:r>
              <a:rPr lang="el-GR" sz="3200" dirty="0" smtClean="0"/>
              <a:t>γλώσσα διαθέτει ειδικές συναρτήσεις και ειδικές δομές ελέγχου.</a:t>
            </a:r>
            <a:endParaRPr lang="en-US" sz="3200" dirty="0" smtClean="0"/>
          </a:p>
          <a:p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Οι </a:t>
            </a:r>
            <a:r>
              <a:rPr lang="el-GR" sz="3200" b="1" dirty="0" smtClean="0"/>
              <a:t>πίνακες</a:t>
            </a:r>
            <a:r>
              <a:rPr lang="en-US" sz="3200" dirty="0" smtClean="0"/>
              <a:t> </a:t>
            </a:r>
            <a:r>
              <a:rPr lang="el-GR" sz="3200" dirty="0" smtClean="0"/>
              <a:t>παίζουν σημαντικό ρόλο στο </a:t>
            </a:r>
            <a:r>
              <a:rPr lang="el-GR" sz="3200" b="1" dirty="0" smtClean="0"/>
              <a:t>ηλεκτρονικό εμπόριο, </a:t>
            </a:r>
            <a:r>
              <a:rPr lang="el-GR" sz="3200" dirty="0" smtClean="0"/>
              <a:t>καθώς σε</a:t>
            </a:r>
            <a:r>
              <a:rPr lang="en-US" sz="3200" dirty="0" smtClean="0"/>
              <a:t> </a:t>
            </a:r>
            <a:r>
              <a:rPr lang="el-GR" sz="3200" dirty="0" smtClean="0"/>
              <a:t>αυτούς μπορούμε να αποθηκεύουμε στοιχεία από ίδιες ομάδες αλλά και γιατί οι</a:t>
            </a:r>
            <a:r>
              <a:rPr lang="en-US" sz="3200" dirty="0" smtClean="0"/>
              <a:t> </a:t>
            </a:r>
            <a:r>
              <a:rPr lang="el-GR" sz="3200" dirty="0" smtClean="0"/>
              <a:t>συναρτήσεις χειρισμού βάσεων δεδομένων επιστρέφουν πολύ συχνά πίνακες.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1925</TotalTime>
  <Words>1230</Words>
  <Application>Microsoft Office PowerPoint</Application>
  <PresentationFormat>Προσαρμογή</PresentationFormat>
  <Paragraphs>174</Paragraphs>
  <Slides>28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3</vt:i4>
      </vt:variant>
      <vt:variant>
        <vt:lpstr>Τίτλοι διαφανειών</vt:lpstr>
      </vt:variant>
      <vt:variant>
        <vt:i4>28</vt:i4>
      </vt:variant>
    </vt:vector>
  </HeadingPairs>
  <TitlesOfParts>
    <vt:vector size="31" baseType="lpstr">
      <vt:lpstr>Θέμα του Office</vt:lpstr>
      <vt:lpstr>1_Θέμα του Office</vt:lpstr>
      <vt:lpstr>2_Θέμα του Office</vt:lpstr>
      <vt:lpstr>ΗΛΕΚΤΡΟΝΙΚΟ ΕΜΠΟΡΙΟ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Χρήση Διατάξεων</vt:lpstr>
      <vt:lpstr>Ηλεκτρονικό Εμπόριο</vt:lpstr>
      <vt:lpstr>Εισαγωγή</vt:lpstr>
      <vt:lpstr>Δημιουργία πινάκων</vt:lpstr>
      <vt:lpstr>Δημιουργία πινάκων</vt:lpstr>
      <vt:lpstr>Δημιουργία πινάκων</vt:lpstr>
      <vt:lpstr>Δημιουργία πινάκων</vt:lpstr>
      <vt:lpstr>Δημιουργία πινάκων</vt:lpstr>
      <vt:lpstr>Δημιουργία πινάκων</vt:lpstr>
      <vt:lpstr>Δημιουργία πινάκων</vt:lpstr>
      <vt:lpstr>Δημιουργία πινάκων</vt:lpstr>
      <vt:lpstr>Διαφάνεια 18</vt:lpstr>
      <vt:lpstr>Δημιουργία πινάκων</vt:lpstr>
      <vt:lpstr>Διαφάνεια 20</vt:lpstr>
      <vt:lpstr>Δημιουργία πινάκων</vt:lpstr>
      <vt:lpstr>Διαφάνεια 22</vt:lpstr>
      <vt:lpstr>Σημείωμα Αδειοδότησης</vt:lpstr>
      <vt:lpstr>Σημείωμα Αναφοράς</vt:lpstr>
      <vt:lpstr>Διαφάνεια 25</vt:lpstr>
      <vt:lpstr>Διαφάνεια 26</vt:lpstr>
      <vt:lpstr>Διαφάνεια 27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Vaitsa Tsakstara</cp:lastModifiedBy>
  <cp:revision>159</cp:revision>
  <dcterms:created xsi:type="dcterms:W3CDTF">2015-04-14T16:45:01Z</dcterms:created>
  <dcterms:modified xsi:type="dcterms:W3CDTF">2015-09-17T19:34:18Z</dcterms:modified>
</cp:coreProperties>
</file>