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4"/>
  </p:notesMasterIdLst>
  <p:handoutMasterIdLst>
    <p:handoutMasterId r:id="rId45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1" r:id="rId24"/>
    <p:sldId id="480" r:id="rId25"/>
    <p:sldId id="482" r:id="rId26"/>
    <p:sldId id="483" r:id="rId27"/>
    <p:sldId id="484" r:id="rId28"/>
    <p:sldId id="485" r:id="rId29"/>
    <p:sldId id="486" r:id="rId30"/>
    <p:sldId id="489" r:id="rId31"/>
    <p:sldId id="490" r:id="rId32"/>
    <p:sldId id="491" r:id="rId33"/>
    <p:sldId id="492" r:id="rId34"/>
    <p:sldId id="493" r:id="rId35"/>
    <p:sldId id="494" r:id="rId36"/>
    <p:sldId id="495" r:id="rId37"/>
    <p:sldId id="496" r:id="rId38"/>
    <p:sldId id="292" r:id="rId39"/>
    <p:sldId id="293" r:id="rId40"/>
    <p:sldId id="294" r:id="rId41"/>
    <p:sldId id="295" r:id="rId42"/>
    <p:sldId id="280" r:id="rId43"/>
  </p:sldIdLst>
  <p:sldSz cx="9144000" cy="5715000" type="screen16x10"/>
  <p:notesSz cx="6858000" cy="9144000"/>
  <p:custDataLst>
    <p:tags r:id="rId4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2998" autoAdjust="0"/>
  </p:normalViewPr>
  <p:slideViewPr>
    <p:cSldViewPr>
      <p:cViewPr varScale="1">
        <p:scale>
          <a:sx n="83" d="100"/>
          <a:sy n="83" d="100"/>
        </p:scale>
        <p:origin x="1158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1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62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900" b="1" dirty="0" smtClean="0">
                <a:solidFill>
                  <a:schemeClr val="bg1"/>
                </a:solidFill>
              </a:rPr>
              <a:t>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Κανονική κατανομή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n-US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-</a:t>
            </a:r>
            <a:r>
              <a:rPr lang="el-GR" sz="900" b="1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Κανονική κατανομή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n-US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Κανονική κατανομή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κανονική κατανομή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Η κανονική καμπύλη είναι</a:t>
            </a:r>
            <a:r>
              <a:rPr lang="el-GR" altLang="el-GR" sz="2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2400" dirty="0"/>
              <a:t>Συμμετρική γύρω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την 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2400" dirty="0"/>
              <a:t>Έχει μέγιστο στο σημείο x </a:t>
            </a:r>
            <a:r>
              <a:rPr lang="el-GR" altLang="el-GR" sz="2400" dirty="0">
                <a:sym typeface="Symbol" panose="05050102010706020507" pitchFamily="18" charset="2"/>
              </a:rPr>
              <a:t></a:t>
            </a:r>
            <a:r>
              <a:rPr lang="el-GR" altLang="el-GR" sz="2400" dirty="0"/>
              <a:t> 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Άρα </a:t>
            </a:r>
            <a:r>
              <a:rPr lang="el-GR" altLang="el-GR" sz="2400" dirty="0"/>
              <a:t>στην κανονική κατανομή, η μέση τιμή, η</a:t>
            </a:r>
            <a:r>
              <a:rPr lang="en-US" altLang="el-GR" sz="2400" dirty="0"/>
              <a:t> </a:t>
            </a:r>
            <a:r>
              <a:rPr lang="el-GR" altLang="el-GR" sz="2400" dirty="0"/>
              <a:t>διάμεσος και η επικρατούσα τιμή συμπίπτουν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7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altLang="el-GR" sz="2800" dirty="0"/>
              <a:t>Αν Χ το ύψος ενήλικα άντρα, σε εκατοστά και Χ</a:t>
            </a:r>
            <a:r>
              <a:rPr lang="el-GR" altLang="el-GR" sz="2800" dirty="0">
                <a:sym typeface="Symbol" panose="05050102010706020507" pitchFamily="18" charset="2"/>
              </a:rPr>
              <a:t></a:t>
            </a:r>
            <a:r>
              <a:rPr lang="el-GR" altLang="el-GR" sz="2800" dirty="0"/>
              <a:t>Ν(172, 12.24) τότε </a:t>
            </a:r>
            <a:r>
              <a:rPr lang="el-GR" altLang="el-GR" sz="2800" dirty="0" smtClean="0"/>
              <a:t>ισχύει:</a:t>
            </a:r>
            <a:endParaRPr lang="el-GR" altLang="el-GR" sz="28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400" dirty="0"/>
              <a:t>Οι μισοί άντρες έχουν ύψος μέχρι 172 εκ.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400" dirty="0"/>
              <a:t>Οι </a:t>
            </a:r>
            <a:r>
              <a:rPr lang="el-GR" altLang="el-GR" sz="2400" dirty="0" smtClean="0"/>
              <a:t>περισσότεροι </a:t>
            </a:r>
            <a:r>
              <a:rPr lang="el-GR" altLang="el-GR" sz="2400" dirty="0"/>
              <a:t>άντρες έχουν ύψος γύρω </a:t>
            </a:r>
            <a:r>
              <a:rPr lang="el-GR" altLang="el-GR" sz="2400" dirty="0" smtClean="0"/>
              <a:t>στα 172 εκ</a:t>
            </a:r>
            <a:r>
              <a:rPr lang="el-GR" altLang="el-GR" sz="2400" dirty="0"/>
              <a:t>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400" dirty="0"/>
              <a:t>Ο μέσος </a:t>
            </a:r>
            <a:r>
              <a:rPr lang="el-GR" altLang="el-GR" sz="2400" dirty="0" smtClean="0"/>
              <a:t>όρος </a:t>
            </a:r>
            <a:r>
              <a:rPr lang="el-GR" altLang="el-GR" sz="2400" dirty="0"/>
              <a:t>του ύψους όλων των αντρών είναι 172 </a:t>
            </a:r>
            <a:r>
              <a:rPr lang="el-GR" altLang="el-GR" sz="2400" dirty="0" smtClean="0"/>
              <a:t>εκ.</a:t>
            </a:r>
            <a:endParaRPr lang="el-GR" altLang="el-GR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62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καμπύλη της Ν(1,0.000004)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pic>
        <p:nvPicPr>
          <p:cNvPr id="9" name="Picture 4" descr="kano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5589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0053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Πιθανότητες στην κανονική κατανομή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Π</a:t>
            </a:r>
            <a:r>
              <a:rPr lang="el-GR" altLang="el-GR" sz="2800" dirty="0" smtClean="0"/>
              <a:t>ώς </a:t>
            </a:r>
            <a:r>
              <a:rPr lang="el-GR" altLang="el-GR" sz="2800" dirty="0"/>
              <a:t>θα υπολογίζω τις πιθανότητες στις διάφορες κανονικές κατανομές</a:t>
            </a:r>
            <a:r>
              <a:rPr lang="el-GR" altLang="el-GR" sz="2800" dirty="0" smtClean="0"/>
              <a:t>;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sz="2800" dirty="0" smtClean="0"/>
              <a:t>Δύο πράγματα βοηθούν:</a:t>
            </a:r>
          </a:p>
          <a:p>
            <a:r>
              <a:rPr lang="el-GR" altLang="el-GR" sz="2400" dirty="0" smtClean="0"/>
              <a:t>Η </a:t>
            </a:r>
            <a:r>
              <a:rPr lang="el-GR" altLang="el-GR" sz="2400" dirty="0"/>
              <a:t>κανονική κατανομή είναι </a:t>
            </a:r>
            <a:r>
              <a:rPr lang="el-GR" altLang="el-GR" sz="2400" dirty="0" smtClean="0"/>
              <a:t>συμμετρική</a:t>
            </a:r>
          </a:p>
          <a:p>
            <a:r>
              <a:rPr lang="el-GR" altLang="el-GR" sz="2400" dirty="0" smtClean="0"/>
              <a:t>Κάθε </a:t>
            </a:r>
            <a:r>
              <a:rPr lang="el-GR" altLang="el-GR" sz="2400" dirty="0"/>
              <a:t>κανονική κατανομή μπορεί να μετασχηματισθεί στην τυπική </a:t>
            </a:r>
            <a:r>
              <a:rPr lang="el-GR" altLang="el-GR" sz="2400" dirty="0" smtClean="0"/>
              <a:t>κατανομή</a:t>
            </a:r>
            <a:endParaRPr lang="el-GR" altLang="el-GR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Πιθανότητες στην κανονική </a:t>
            </a:r>
            <a:r>
              <a:rPr lang="el-GR" dirty="0" smtClean="0"/>
              <a:t>κατανομή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Αν Χ</a:t>
            </a:r>
            <a:r>
              <a:rPr lang="en-US" altLang="el-GR" sz="2800" dirty="0"/>
              <a:t> </a:t>
            </a:r>
            <a:r>
              <a:rPr lang="el-GR" altLang="el-GR" sz="2800" dirty="0"/>
              <a:t>~</a:t>
            </a:r>
            <a:r>
              <a:rPr lang="en-US" altLang="el-GR" sz="2800" dirty="0"/>
              <a:t> </a:t>
            </a:r>
            <a:r>
              <a:rPr lang="el-GR" altLang="el-GR" sz="2800" dirty="0"/>
              <a:t>Ν(μ,</a:t>
            </a:r>
            <a:r>
              <a:rPr lang="en-US" altLang="el-GR" sz="2800" dirty="0"/>
              <a:t> </a:t>
            </a:r>
            <a:r>
              <a:rPr lang="el-GR" altLang="el-GR" sz="2800" dirty="0"/>
              <a:t>σ</a:t>
            </a:r>
            <a:r>
              <a:rPr lang="el-GR" altLang="el-GR" sz="2800" baseline="30000" dirty="0"/>
              <a:t>2</a:t>
            </a:r>
            <a:r>
              <a:rPr lang="el-GR" altLang="el-GR" sz="2800" dirty="0"/>
              <a:t>) τότε η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είναι η τυπική κανονική κατανομή δηλαδή ισχύει (βλέπε και τυχαίες μεταβλητές)  Ζ</a:t>
            </a:r>
            <a:r>
              <a:rPr lang="en-US" altLang="el-GR" sz="2800" dirty="0"/>
              <a:t> </a:t>
            </a:r>
            <a:r>
              <a:rPr lang="el-GR" altLang="el-GR" sz="2800" dirty="0"/>
              <a:t>~</a:t>
            </a:r>
            <a:r>
              <a:rPr lang="en-US" altLang="el-GR" sz="2800" dirty="0"/>
              <a:t> </a:t>
            </a:r>
            <a:r>
              <a:rPr lang="el-GR" altLang="el-GR" sz="2800" dirty="0"/>
              <a:t>Ν(0,</a:t>
            </a:r>
            <a:r>
              <a:rPr lang="en-US" altLang="el-GR" sz="2800" dirty="0"/>
              <a:t> </a:t>
            </a:r>
            <a:r>
              <a:rPr lang="el-GR" altLang="el-GR" sz="2800" dirty="0"/>
              <a:t>1)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45334"/>
              </p:ext>
            </p:extLst>
          </p:nvPr>
        </p:nvGraphicFramePr>
        <p:xfrm>
          <a:off x="2051720" y="1993404"/>
          <a:ext cx="161242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6" r:id="rId3" imgW="634725" imgH="368140" progId="Equation.3">
                  <p:embed/>
                </p:oleObj>
              </mc:Choice>
              <mc:Fallback>
                <p:oleObj r:id="rId3" imgW="634725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93404"/>
                        <a:ext cx="1612428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8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τυπική κανονική καμπύλη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Πιθανότητες στην κανονική κατανομή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8" name="Picture 4" descr="meg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" b="8755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8418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Πιθανότητες στην κανονική κατανομή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Μπορώ να μετασχηματίσω κάθε κανονική κατανομή στην τυπική κανονική  </a:t>
            </a:r>
          </a:p>
          <a:p>
            <a:r>
              <a:rPr lang="el-GR" altLang="el-GR" sz="2800" dirty="0"/>
              <a:t>Α</a:t>
            </a:r>
            <a:r>
              <a:rPr lang="el-GR" altLang="el-GR" sz="2800" dirty="0" smtClean="0"/>
              <a:t>ν </a:t>
            </a:r>
            <a:r>
              <a:rPr lang="el-GR" altLang="el-GR" sz="2800" dirty="0"/>
              <a:t>έχω πίνακες για την τυπική κανονική κατανομή, μπορώ να υπολογίσω πιθανότητες για κάθε κανονική κατανομή!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69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Πιθανότητες στην κανονική κατανομή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Αν λοιπόν Χ</a:t>
            </a:r>
            <a:r>
              <a:rPr lang="en-US" altLang="el-GR" sz="2800" dirty="0"/>
              <a:t> </a:t>
            </a:r>
            <a:r>
              <a:rPr lang="el-GR" altLang="el-GR" sz="2800" dirty="0"/>
              <a:t>~</a:t>
            </a:r>
            <a:r>
              <a:rPr lang="en-US" altLang="el-GR" sz="2800" dirty="0"/>
              <a:t> </a:t>
            </a:r>
            <a:r>
              <a:rPr lang="el-GR" altLang="el-GR" sz="2800" dirty="0"/>
              <a:t>Ν(μ,</a:t>
            </a:r>
            <a:r>
              <a:rPr lang="en-US" altLang="el-GR" sz="2800" dirty="0"/>
              <a:t> </a:t>
            </a:r>
            <a:r>
              <a:rPr lang="el-GR" altLang="el-GR" sz="2800" dirty="0"/>
              <a:t>σ</a:t>
            </a:r>
            <a:r>
              <a:rPr lang="el-GR" altLang="el-GR" sz="2800" baseline="30000" dirty="0"/>
              <a:t>2</a:t>
            </a:r>
            <a:r>
              <a:rPr lang="el-GR" altLang="el-GR" sz="2800" dirty="0"/>
              <a:t>) θα υπολογίσουμε </a:t>
            </a:r>
            <a:r>
              <a:rPr lang="el-GR" altLang="el-GR" sz="2800" dirty="0" smtClean="0"/>
              <a:t>π.χ. </a:t>
            </a:r>
            <a:r>
              <a:rPr lang="el-GR" altLang="el-GR" sz="2800" dirty="0"/>
              <a:t>την πιθανότητα                       </a:t>
            </a:r>
            <a:r>
              <a:rPr lang="el-GR" altLang="el-GR" sz="2800" dirty="0" smtClean="0"/>
              <a:t>ως </a:t>
            </a:r>
            <a:r>
              <a:rPr lang="el-GR" altLang="el-GR" sz="2800" dirty="0"/>
              <a:t>εξής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13583"/>
              </p:ext>
            </p:extLst>
          </p:nvPr>
        </p:nvGraphicFramePr>
        <p:xfrm>
          <a:off x="1907704" y="2402520"/>
          <a:ext cx="6054987" cy="139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5" r:id="rId3" imgW="2717800" imgH="584200" progId="Equation.3">
                  <p:embed/>
                </p:oleObj>
              </mc:Choice>
              <mc:Fallback>
                <p:oleObj r:id="rId3" imgW="27178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02520"/>
                        <a:ext cx="6054987" cy="1392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393955"/>
              </p:ext>
            </p:extLst>
          </p:nvPr>
        </p:nvGraphicFramePr>
        <p:xfrm>
          <a:off x="2267744" y="1823114"/>
          <a:ext cx="1833288" cy="45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6" r:id="rId5" imgW="863225" imgH="203112" progId="Equation.3">
                  <p:embed/>
                </p:oleObj>
              </mc:Choice>
              <mc:Fallback>
                <p:oleObj r:id="rId5" imgW="8632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23114"/>
                        <a:ext cx="1833288" cy="458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3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Αν Χ</a:t>
            </a:r>
            <a:r>
              <a:rPr lang="el-GR" altLang="el-GR" sz="2800" dirty="0">
                <a:sym typeface="Symbol" panose="05050102010706020507" pitchFamily="18" charset="2"/>
              </a:rPr>
              <a:t></a:t>
            </a:r>
            <a:r>
              <a:rPr lang="el-GR" altLang="el-GR" sz="2800" dirty="0"/>
              <a:t>Ν(4,9) θα υπολογίσουμε την </a:t>
            </a:r>
            <a:r>
              <a:rPr lang="el-GR" altLang="el-GR" sz="2800" dirty="0" smtClean="0"/>
              <a:t>Ρ(4≤Χ≤9</a:t>
            </a:r>
            <a:r>
              <a:rPr lang="el-GR" altLang="el-GR" sz="2800" dirty="0"/>
              <a:t>) </a:t>
            </a:r>
            <a:r>
              <a:rPr lang="el-GR" altLang="el-GR" sz="2800" dirty="0" smtClean="0"/>
              <a:t>ως </a:t>
            </a:r>
            <a:r>
              <a:rPr lang="el-GR" altLang="el-GR" sz="2800" dirty="0"/>
              <a:t>εξής:</a:t>
            </a:r>
          </a:p>
          <a:p>
            <a:pPr marL="0" indent="0">
              <a:buNone/>
            </a:pPr>
            <a:r>
              <a:rPr lang="el-GR" dirty="0" smtClean="0"/>
              <a:t>	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70587"/>
              </p:ext>
            </p:extLst>
          </p:nvPr>
        </p:nvGraphicFramePr>
        <p:xfrm>
          <a:off x="1619672" y="1941136"/>
          <a:ext cx="5020597" cy="81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6" name="Equation" r:id="rId3" imgW="2425700" imgH="393700" progId="Equation.3">
                  <p:embed/>
                </p:oleObj>
              </mc:Choice>
              <mc:Fallback>
                <p:oleObj name="Equation" r:id="rId3" imgW="242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41136"/>
                        <a:ext cx="5020597" cy="816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67414"/>
              </p:ext>
            </p:extLst>
          </p:nvPr>
        </p:nvGraphicFramePr>
        <p:xfrm>
          <a:off x="3382941" y="2757213"/>
          <a:ext cx="2378117" cy="42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7" name="Equation" r:id="rId5" imgW="1143000" imgH="203040" progId="Equation.3">
                  <p:embed/>
                </p:oleObj>
              </mc:Choice>
              <mc:Fallback>
                <p:oleObj name="Equation" r:id="rId5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41" y="2757213"/>
                        <a:ext cx="2378117" cy="42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218946"/>
              </p:ext>
            </p:extLst>
          </p:nvPr>
        </p:nvGraphicFramePr>
        <p:xfrm>
          <a:off x="3382941" y="3307512"/>
          <a:ext cx="2651676" cy="4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8" name="Equation" r:id="rId7" imgW="1205977" imgH="215806" progId="Equation.3">
                  <p:embed/>
                </p:oleObj>
              </mc:Choice>
              <mc:Fallback>
                <p:oleObj name="Equation" r:id="rId7" imgW="120597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41" y="3307512"/>
                        <a:ext cx="2651676" cy="4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9940"/>
              </p:ext>
            </p:extLst>
          </p:nvPr>
        </p:nvGraphicFramePr>
        <p:xfrm>
          <a:off x="3382941" y="3814665"/>
          <a:ext cx="4027512" cy="36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29" name="Equation" r:id="rId9" imgW="1968500" imgH="177800" progId="Equation.3">
                  <p:embed/>
                </p:oleObj>
              </mc:Choice>
              <mc:Fallback>
                <p:oleObj name="Equation" r:id="rId9" imgW="1968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41" y="3814665"/>
                        <a:ext cx="4027512" cy="36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0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Αθροιστικές πιθανότητες της τυπικής κατανομής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Αθροιστική πιθανότητα</a:t>
            </a:r>
            <a:endParaRPr lang="en-US" dirty="0"/>
          </a:p>
        </p:txBody>
      </p:sp>
      <p:pic>
        <p:nvPicPr>
          <p:cNvPr id="8" name="Picture 2" descr="pinakes1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4" b="12844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6582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12:</a:t>
            </a:r>
            <a:r>
              <a:rPr lang="en-US" sz="2800" dirty="0" smtClean="0"/>
              <a:t> </a:t>
            </a:r>
            <a:r>
              <a:rPr lang="el-GR" sz="2800" dirty="0" smtClean="0"/>
              <a:t>Κανονική κατανομή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Αθροιστική πιθανότητα (2)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Επισημαίνεται:</a:t>
            </a:r>
          </a:p>
          <a:p>
            <a:r>
              <a:rPr lang="en-US" altLang="el-GR" sz="2800" dirty="0"/>
              <a:t>H</a:t>
            </a:r>
            <a:r>
              <a:rPr lang="el-GR" altLang="el-GR" sz="2800" dirty="0"/>
              <a:t> αθροιστική πιθανότητα για </a:t>
            </a:r>
            <a:r>
              <a:rPr lang="el-GR" altLang="el-GR" sz="2800" dirty="0" smtClean="0"/>
              <a:t>τιμές </a:t>
            </a:r>
            <a:r>
              <a:rPr lang="el-GR" altLang="el-GR" sz="2800" dirty="0"/>
              <a:t>Ζ μεγαλύτερες ή </a:t>
            </a:r>
            <a:r>
              <a:rPr lang="el-GR" altLang="el-GR" sz="2800" dirty="0" smtClean="0"/>
              <a:t>ίσες </a:t>
            </a:r>
            <a:r>
              <a:rPr lang="el-GR" altLang="el-GR" sz="2800" dirty="0"/>
              <a:t>με 4 είναι πρακτικά </a:t>
            </a:r>
            <a:r>
              <a:rPr lang="el-GR" altLang="el-GR" sz="2800" dirty="0" smtClean="0"/>
              <a:t>ίση </a:t>
            </a:r>
            <a:r>
              <a:rPr lang="el-GR" altLang="el-GR" sz="2800" dirty="0"/>
              <a:t>με 1</a:t>
            </a:r>
          </a:p>
          <a:p>
            <a:r>
              <a:rPr lang="en-US" altLang="el-GR" sz="2800" dirty="0"/>
              <a:t>H</a:t>
            </a:r>
            <a:r>
              <a:rPr lang="el-GR" altLang="el-GR" sz="2800" dirty="0"/>
              <a:t> αθροιστική πιθανότητα για </a:t>
            </a:r>
            <a:r>
              <a:rPr lang="el-GR" altLang="el-GR" sz="2800" dirty="0" smtClean="0"/>
              <a:t>τιμές </a:t>
            </a:r>
            <a:r>
              <a:rPr lang="el-GR" altLang="el-GR" sz="2800" dirty="0"/>
              <a:t>Ζ </a:t>
            </a:r>
            <a:r>
              <a:rPr lang="el-GR" altLang="el-GR" sz="2800" dirty="0" smtClean="0"/>
              <a:t>μικρότερες ή ίσες </a:t>
            </a:r>
            <a:r>
              <a:rPr lang="el-GR" altLang="el-GR" sz="2800" dirty="0"/>
              <a:t>με -4 είναι πρακτικά </a:t>
            </a:r>
            <a:r>
              <a:rPr lang="el-GR" altLang="el-GR" sz="2800" dirty="0" smtClean="0"/>
              <a:t>ίση </a:t>
            </a:r>
            <a:r>
              <a:rPr lang="el-GR" altLang="el-GR" sz="2800" dirty="0"/>
              <a:t>με </a:t>
            </a:r>
            <a:r>
              <a:rPr lang="el-GR" altLang="el-GR" sz="2800" dirty="0" smtClean="0"/>
              <a:t>0</a:t>
            </a:r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3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Αθροιστική πιθανότητα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Λόγω συμμετρίας, η αθροιστική πιθανότητα για αρνητικές τιμές της Ζ υπολογίζεται ως εξής: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97238"/>
              </p:ext>
            </p:extLst>
          </p:nvPr>
        </p:nvGraphicFramePr>
        <p:xfrm>
          <a:off x="1979712" y="2353444"/>
          <a:ext cx="544380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86" r:id="rId3" imgW="2565400" imgH="203200" progId="Equation.3">
                  <p:embed/>
                </p:oleObj>
              </mc:Choice>
              <mc:Fallback>
                <p:oleObj r:id="rId3" imgW="256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53444"/>
                        <a:ext cx="5443807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7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Αθροιστική πιθανότητα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Ισχύουν: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91638"/>
              </p:ext>
            </p:extLst>
          </p:nvPr>
        </p:nvGraphicFramePr>
        <p:xfrm>
          <a:off x="3779912" y="2249497"/>
          <a:ext cx="4143672" cy="57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2" name="Equation" r:id="rId3" imgW="1651000" imgH="228600" progId="Equation.3">
                  <p:embed/>
                </p:oleObj>
              </mc:Choice>
              <mc:Fallback>
                <p:oleObj name="Equation" r:id="rId3" imgW="165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249497"/>
                        <a:ext cx="4143672" cy="573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20805"/>
              </p:ext>
            </p:extLst>
          </p:nvPr>
        </p:nvGraphicFramePr>
        <p:xfrm>
          <a:off x="1907704" y="1777380"/>
          <a:ext cx="4501768" cy="56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3" name="Equation" r:id="rId5" imgW="1816100" imgH="228600" progId="Equation.3">
                  <p:embed/>
                </p:oleObj>
              </mc:Choice>
              <mc:Fallback>
                <p:oleObj name="Equation" r:id="rId5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7380"/>
                        <a:ext cx="4501768" cy="566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25267"/>
              </p:ext>
            </p:extLst>
          </p:nvPr>
        </p:nvGraphicFramePr>
        <p:xfrm>
          <a:off x="1907703" y="3221719"/>
          <a:ext cx="5717153" cy="57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4" name="Equation" r:id="rId7" imgW="2273300" imgH="228600" progId="Equation.3">
                  <p:embed/>
                </p:oleObj>
              </mc:Choice>
              <mc:Fallback>
                <p:oleObj name="Equation" r:id="rId7" imgW="2273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3" y="3221719"/>
                        <a:ext cx="5717153" cy="575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65729"/>
              </p:ext>
            </p:extLst>
          </p:nvPr>
        </p:nvGraphicFramePr>
        <p:xfrm>
          <a:off x="2555776" y="3809160"/>
          <a:ext cx="5832649" cy="57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5" name="Equation" r:id="rId9" imgW="2298700" imgH="228600" progId="Equation.3">
                  <p:embed/>
                </p:oleObj>
              </mc:Choice>
              <mc:Fallback>
                <p:oleObj name="Equation" r:id="rId9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809160"/>
                        <a:ext cx="5832649" cy="577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0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Από </a:t>
            </a:r>
            <a:r>
              <a:rPr lang="el-GR" altLang="el-GR" sz="2800" dirty="0"/>
              <a:t>την Χ</a:t>
            </a:r>
            <a:r>
              <a:rPr lang="el-GR" altLang="el-GR" sz="2800" dirty="0">
                <a:sym typeface="Symbol" panose="05050102010706020507" pitchFamily="18" charset="2"/>
              </a:rPr>
              <a:t></a:t>
            </a:r>
            <a:r>
              <a:rPr lang="el-GR" altLang="el-GR" sz="2800" dirty="0"/>
              <a:t>Ν(4,9) θα υπολογιστεί η </a:t>
            </a:r>
            <a:r>
              <a:rPr lang="el-GR" altLang="el-GR" sz="2800" dirty="0" smtClean="0"/>
              <a:t>πιθανότητα:</a:t>
            </a:r>
          </a:p>
          <a:p>
            <a:pPr marL="0" indent="0">
              <a:buNone/>
            </a:pPr>
            <a:r>
              <a:rPr lang="el-GR" altLang="el-GR" sz="2800" dirty="0" smtClean="0"/>
              <a:t> 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09036"/>
              </p:ext>
            </p:extLst>
          </p:nvPr>
        </p:nvGraphicFramePr>
        <p:xfrm>
          <a:off x="2267744" y="1921396"/>
          <a:ext cx="1798256" cy="4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14" r:id="rId3" imgW="812447" imgH="190417" progId="Equation.3">
                  <p:embed/>
                </p:oleObj>
              </mc:Choice>
              <mc:Fallback>
                <p:oleObj r:id="rId3" imgW="8124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21396"/>
                        <a:ext cx="1798256" cy="4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09356"/>
              </p:ext>
            </p:extLst>
          </p:nvPr>
        </p:nvGraphicFramePr>
        <p:xfrm>
          <a:off x="2279539" y="2160655"/>
          <a:ext cx="4944645" cy="88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15" r:id="rId5" imgW="2260600" imgH="406400" progId="Equation.3">
                  <p:embed/>
                </p:oleObj>
              </mc:Choice>
              <mc:Fallback>
                <p:oleObj r:id="rId5" imgW="2260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39" y="2160655"/>
                        <a:ext cx="4944645" cy="881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82378"/>
              </p:ext>
            </p:extLst>
          </p:nvPr>
        </p:nvGraphicFramePr>
        <p:xfrm>
          <a:off x="4066000" y="2992619"/>
          <a:ext cx="2777891" cy="223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16" r:id="rId7" imgW="1295400" imgH="1041400" progId="Equation.3">
                  <p:embed/>
                </p:oleObj>
              </mc:Choice>
              <mc:Fallback>
                <p:oleObj r:id="rId7" imgW="12954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000" y="2992619"/>
                        <a:ext cx="2777891" cy="2239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1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Αν </a:t>
            </a:r>
            <a:r>
              <a:rPr lang="el-GR" altLang="el-GR" sz="2800" dirty="0"/>
              <a:t>Χ</a:t>
            </a:r>
            <a:r>
              <a:rPr lang="el-GR" altLang="el-GR" sz="2800" dirty="0">
                <a:sym typeface="Symbol" panose="05050102010706020507" pitchFamily="18" charset="2"/>
              </a:rPr>
              <a:t></a:t>
            </a:r>
            <a:r>
              <a:rPr lang="el-GR" altLang="el-GR" sz="2800" dirty="0"/>
              <a:t>Ν(200, 100) θα </a:t>
            </a:r>
            <a:r>
              <a:rPr lang="el-GR" altLang="el-GR" sz="2800" dirty="0" smtClean="0"/>
              <a:t>υπολογίσουμε </a:t>
            </a:r>
            <a:r>
              <a:rPr lang="el-GR" altLang="el-GR" sz="2800" dirty="0"/>
              <a:t>τις πιθανότητες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r>
              <a:rPr lang="el-GR" sz="2800" dirty="0" smtClean="0"/>
              <a:t>1. 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14025"/>
              </p:ext>
            </p:extLst>
          </p:nvPr>
        </p:nvGraphicFramePr>
        <p:xfrm>
          <a:off x="1043608" y="1737033"/>
          <a:ext cx="6171497" cy="90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4" r:id="rId3" imgW="2870200" imgH="406400" progId="Equation.3">
                  <p:embed/>
                </p:oleObj>
              </mc:Choice>
              <mc:Fallback>
                <p:oleObj r:id="rId3" imgW="2870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37033"/>
                        <a:ext cx="6171497" cy="904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32060"/>
              </p:ext>
            </p:extLst>
          </p:nvPr>
        </p:nvGraphicFramePr>
        <p:xfrm>
          <a:off x="3131840" y="2641476"/>
          <a:ext cx="2117266" cy="233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5" r:id="rId5" imgW="914400" imgH="1003300" progId="Equation.3">
                  <p:embed/>
                </p:oleObj>
              </mc:Choice>
              <mc:Fallback>
                <p:oleObj r:id="rId5" imgW="914400" imgH="100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641476"/>
                        <a:ext cx="2117266" cy="2330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6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2.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3. 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26266"/>
              </p:ext>
            </p:extLst>
          </p:nvPr>
        </p:nvGraphicFramePr>
        <p:xfrm>
          <a:off x="1187624" y="1181365"/>
          <a:ext cx="4392488" cy="84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46" name="Equation" r:id="rId3" imgW="2286000" imgH="393480" progId="Equation.3">
                  <p:embed/>
                </p:oleObj>
              </mc:Choice>
              <mc:Fallback>
                <p:oleObj name="Equation" r:id="rId3" imgW="2286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81365"/>
                        <a:ext cx="4392488" cy="840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04861"/>
              </p:ext>
            </p:extLst>
          </p:nvPr>
        </p:nvGraphicFramePr>
        <p:xfrm>
          <a:off x="1187624" y="2158885"/>
          <a:ext cx="4392488" cy="48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47" name="Equation" r:id="rId5" imgW="1954951" imgH="215806" progId="Equation.3">
                  <p:embed/>
                </p:oleObj>
              </mc:Choice>
              <mc:Fallback>
                <p:oleObj name="Equation" r:id="rId5" imgW="195495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158885"/>
                        <a:ext cx="4392488" cy="484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639674"/>
              </p:ext>
            </p:extLst>
          </p:nvPr>
        </p:nvGraphicFramePr>
        <p:xfrm>
          <a:off x="1354138" y="3140641"/>
          <a:ext cx="14462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48" name="Equation" r:id="rId7" imgW="660240" imgH="203040" progId="Equation.3">
                  <p:embed/>
                </p:oleObj>
              </mc:Choice>
              <mc:Fallback>
                <p:oleObj name="Equation" r:id="rId7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3140641"/>
                        <a:ext cx="14462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71600"/>
              </p:ext>
            </p:extLst>
          </p:nvPr>
        </p:nvGraphicFramePr>
        <p:xfrm>
          <a:off x="2770590" y="3098925"/>
          <a:ext cx="1758172" cy="134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49" r:id="rId9" imgW="774364" imgH="596641" progId="Equation.3">
                  <p:embed/>
                </p:oleObj>
              </mc:Choice>
              <mc:Fallback>
                <p:oleObj r:id="rId9" imgW="774364" imgH="5966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590" y="3098925"/>
                        <a:ext cx="1758172" cy="1342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24198"/>
              </p:ext>
            </p:extLst>
          </p:nvPr>
        </p:nvGraphicFramePr>
        <p:xfrm>
          <a:off x="1354138" y="4541150"/>
          <a:ext cx="3893608" cy="45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0" name="Equation" r:id="rId11" imgW="1841500" imgH="215900" progId="Equation.3">
                  <p:embed/>
                </p:oleObj>
              </mc:Choice>
              <mc:Fallback>
                <p:oleObj name="Equation" r:id="rId11" imgW="184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541150"/>
                        <a:ext cx="3893608" cy="456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3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Η διάμετρος Χ βίδας που παράγεται μαζικά ακολουθεί την κανονική κατανομή με μέση τιμή ίση με 0.502 εκ. και τυπική απόκλιση ίση με </a:t>
            </a:r>
            <a:r>
              <a:rPr lang="el-GR" altLang="el-GR" sz="2800" dirty="0" smtClean="0"/>
              <a:t>0.005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εκ</a:t>
            </a:r>
            <a:r>
              <a:rPr lang="el-GR" altLang="el-GR" sz="2800" dirty="0"/>
              <a:t>. Αν ο σκοπός για τον οποίον προορίζονται οι βίδες επιτρέπει μια ανοχή στη διάμετρο από </a:t>
            </a:r>
            <a:r>
              <a:rPr lang="el-GR" altLang="el-GR" sz="2800" dirty="0" smtClean="0"/>
              <a:t>0.496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εκ. </a:t>
            </a:r>
            <a:r>
              <a:rPr lang="el-GR" altLang="el-GR" sz="2800" dirty="0"/>
              <a:t>ως </a:t>
            </a:r>
            <a:r>
              <a:rPr lang="el-GR" altLang="el-GR" sz="2800" dirty="0" smtClean="0"/>
              <a:t>0.508 εκ. να προσδιοριστεί </a:t>
            </a:r>
            <a:r>
              <a:rPr lang="el-GR" altLang="el-GR" sz="2800" dirty="0"/>
              <a:t>το ποσοστό των ελαττωματικών βιδών.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38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Μη ελαττωματικές είναι οι βίδες στις οποίες </a:t>
            </a:r>
            <a:r>
              <a:rPr lang="el-GR" altLang="el-GR" sz="2800" dirty="0" smtClean="0"/>
              <a:t>η διάμετρος </a:t>
            </a:r>
            <a:r>
              <a:rPr lang="el-GR" altLang="el-GR" sz="2800" dirty="0"/>
              <a:t>Χ ικανοποιεί τη σχέση 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/>
              <a:t>	</a:t>
            </a:r>
            <a:r>
              <a:rPr lang="el-GR" altLang="el-GR" sz="2800" dirty="0" smtClean="0"/>
              <a:t>0.496 </a:t>
            </a:r>
            <a:r>
              <a:rPr lang="el-GR" altLang="el-GR" sz="2800" dirty="0"/>
              <a:t>&lt; Χ &lt; </a:t>
            </a:r>
            <a:r>
              <a:rPr lang="el-GR" altLang="el-GR" sz="2800" dirty="0" smtClean="0"/>
              <a:t>0.508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0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6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πιθανότητα του ενδεχομένου αυτού ισούται με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r>
              <a:rPr lang="el-GR" altLang="el-GR" sz="2800" dirty="0"/>
              <a:t>	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50127"/>
              </p:ext>
            </p:extLst>
          </p:nvPr>
        </p:nvGraphicFramePr>
        <p:xfrm>
          <a:off x="1763688" y="1975138"/>
          <a:ext cx="6403567" cy="83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2" name="Εξίσωση" r:id="rId3" imgW="3835400" imgH="431800" progId="Equation.3">
                  <p:embed/>
                </p:oleObj>
              </mc:Choice>
              <mc:Fallback>
                <p:oleObj name="Εξίσωση" r:id="rId3" imgW="383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75138"/>
                        <a:ext cx="6403567" cy="83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41881"/>
              </p:ext>
            </p:extLst>
          </p:nvPr>
        </p:nvGraphicFramePr>
        <p:xfrm>
          <a:off x="4131171" y="2860290"/>
          <a:ext cx="2541453" cy="179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3" name="Εξίσωση" r:id="rId5" imgW="1244600" imgH="863600" progId="Equation.3">
                  <p:embed/>
                </p:oleObj>
              </mc:Choice>
              <mc:Fallback>
                <p:oleObj name="Εξίσωση" r:id="rId5" imgW="12446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171" y="2860290"/>
                        <a:ext cx="2541453" cy="1797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7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Θα βρούμε την τιμή      </a:t>
            </a:r>
            <a:r>
              <a:rPr lang="el-GR" altLang="el-GR" sz="2800" dirty="0" smtClean="0"/>
              <a:t>για </a:t>
            </a:r>
            <a:r>
              <a:rPr lang="el-GR" altLang="el-GR" sz="2800" dirty="0"/>
              <a:t>την οποία </a:t>
            </a:r>
            <a:r>
              <a:rPr lang="el-GR" altLang="el-GR" sz="2800" dirty="0" smtClean="0"/>
              <a:t>ισχύει</a:t>
            </a:r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η πιθανότητα για την Ζ να είναι μεγαλύτερη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την         </a:t>
            </a:r>
            <a:r>
              <a:rPr lang="el-GR" altLang="el-GR" sz="2800" dirty="0" smtClean="0"/>
              <a:t>            ισούται </a:t>
            </a:r>
            <a:r>
              <a:rPr lang="el-GR" altLang="el-GR" sz="2800" dirty="0"/>
              <a:t>με 0.025 και μικρότερη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την  </a:t>
            </a:r>
            <a:r>
              <a:rPr lang="el-GR" altLang="el-GR" sz="2800" dirty="0" smtClean="0"/>
              <a:t>        με </a:t>
            </a:r>
            <a:r>
              <a:rPr lang="el-GR" altLang="el-GR" sz="2800" dirty="0"/>
              <a:t>0.025</a:t>
            </a:r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36953"/>
              </p:ext>
            </p:extLst>
          </p:nvPr>
        </p:nvGraphicFramePr>
        <p:xfrm>
          <a:off x="1835696" y="1849388"/>
          <a:ext cx="3789040" cy="588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0" name="Equation" r:id="rId3" imgW="1473200" imgH="228600" progId="Equation.3">
                  <p:embed/>
                </p:oleObj>
              </mc:Choice>
              <mc:Fallback>
                <p:oleObj name="Equation" r:id="rId3" imgW="147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849388"/>
                        <a:ext cx="3789040" cy="588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67428"/>
              </p:ext>
            </p:extLst>
          </p:nvPr>
        </p:nvGraphicFramePr>
        <p:xfrm>
          <a:off x="3811929" y="1273324"/>
          <a:ext cx="472039" cy="54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1" name="Equation" r:id="rId5" imgW="164957" imgH="190335" progId="Equation.3">
                  <p:embed/>
                </p:oleObj>
              </mc:Choice>
              <mc:Fallback>
                <p:oleObj name="Equation" r:id="rId5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929" y="1273324"/>
                        <a:ext cx="472039" cy="545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05024"/>
              </p:ext>
            </p:extLst>
          </p:nvPr>
        </p:nvGraphicFramePr>
        <p:xfrm>
          <a:off x="8532440" y="2353444"/>
          <a:ext cx="49872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2" name="Equation" r:id="rId7" imgW="164957" imgH="190335" progId="Equation.3">
                  <p:embed/>
                </p:oleObj>
              </mc:Choice>
              <mc:Fallback>
                <p:oleObj name="Equation" r:id="rId7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440" y="2353444"/>
                        <a:ext cx="498722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689206"/>
              </p:ext>
            </p:extLst>
          </p:nvPr>
        </p:nvGraphicFramePr>
        <p:xfrm>
          <a:off x="6732240" y="2857500"/>
          <a:ext cx="792088" cy="54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3" name="Equation" r:id="rId8" imgW="279400" imgH="190500" progId="Equation.3">
                  <p:embed/>
                </p:oleObj>
              </mc:Choice>
              <mc:Fallback>
                <p:oleObj name="Equation" r:id="rId8" imgW="279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857500"/>
                        <a:ext cx="792088" cy="540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b="3353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 smtClean="0"/>
              <a:t>Από </a:t>
            </a:r>
            <a:r>
              <a:rPr lang="el-GR" altLang="el-GR" dirty="0"/>
              <a:t>τον Π</a:t>
            </a:r>
            <a:r>
              <a:rPr lang="el-GR" altLang="el-GR" dirty="0" smtClean="0"/>
              <a:t>ίνακα </a:t>
            </a:r>
            <a:r>
              <a:rPr lang="el-GR" altLang="el-GR" dirty="0"/>
              <a:t>6 βρίσκουμε </a:t>
            </a:r>
            <a:r>
              <a:rPr lang="el-GR" altLang="el-GR" dirty="0" smtClean="0"/>
              <a:t>ότι </a:t>
            </a:r>
            <a:r>
              <a:rPr lang="en-US" altLang="el-GR" dirty="0" smtClean="0"/>
              <a:t>z</a:t>
            </a:r>
            <a:r>
              <a:rPr lang="en-US" altLang="el-GR" baseline="30000" dirty="0" smtClean="0"/>
              <a:t>*</a:t>
            </a:r>
            <a:r>
              <a:rPr lang="el-GR" altLang="el-GR" dirty="0" smtClean="0"/>
              <a:t> </a:t>
            </a:r>
            <a:r>
              <a:rPr lang="en-US" altLang="el-GR" dirty="0" smtClean="0"/>
              <a:t>= 1.96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7</a:t>
            </a:r>
            <a:r>
              <a:rPr lang="el-GR" dirty="0" smtClean="0"/>
              <a:t>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Αυτόματο μηχάνημα συσκευάζει ζάχαρη σε χάρτινες σακούλες στις οποίες το βάρος του περιεχομένου Χ, ακολουθεί την κανονική κατανομή με τυπική απόκλιση ίση με 16</a:t>
            </a:r>
            <a:r>
              <a:rPr lang="en-US" altLang="el-GR" sz="2800" dirty="0"/>
              <a:t> gr</a:t>
            </a:r>
            <a:r>
              <a:rPr lang="el-GR" altLang="el-GR" sz="2800" dirty="0"/>
              <a:t>. Η μέση τιμή της Χ ρυθμίζεται έτσι ώστε μόνο το 1% των συσκευασιών να έχουν βάρος λιγότερο από το επίσημο ελάχιστο των 985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gr</a:t>
            </a:r>
            <a:r>
              <a:rPr lang="el-GR" altLang="el-GR" sz="2800" dirty="0" smtClean="0"/>
              <a:t>. Με </a:t>
            </a:r>
            <a:r>
              <a:rPr lang="el-GR" altLang="el-GR" sz="2800" dirty="0"/>
              <a:t>τι ισούται η μ;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5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 smtClean="0"/>
              <a:t>8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Έχουμε: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Θέλουμε </a:t>
            </a:r>
            <a:r>
              <a:rPr lang="el-GR" altLang="el-GR" sz="2800" dirty="0"/>
              <a:t>να προσδιορίσουμε το μ έτσι ώστε </a:t>
            </a:r>
            <a:r>
              <a:rPr lang="en-US" altLang="el-GR" sz="2800" dirty="0"/>
              <a:t>P(X &lt; 985) = 0</a:t>
            </a:r>
            <a:r>
              <a:rPr lang="el-GR" altLang="el-GR" sz="2800" dirty="0"/>
              <a:t>.</a:t>
            </a:r>
            <a:r>
              <a:rPr lang="en-US" altLang="el-GR" sz="2800" dirty="0"/>
              <a:t>01</a:t>
            </a:r>
            <a:endParaRPr lang="el-GR" alt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19536"/>
              </p:ext>
            </p:extLst>
          </p:nvPr>
        </p:nvGraphicFramePr>
        <p:xfrm>
          <a:off x="1475656" y="1921396"/>
          <a:ext cx="687666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5" name="Equation" r:id="rId3" imgW="2946240" imgH="215640" progId="Equation.3">
                  <p:embed/>
                </p:oleObj>
              </mc:Choice>
              <mc:Fallback>
                <p:oleObj name="Equation" r:id="rId3" imgW="294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21396"/>
                        <a:ext cx="6876666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55504"/>
              </p:ext>
            </p:extLst>
          </p:nvPr>
        </p:nvGraphicFramePr>
        <p:xfrm>
          <a:off x="1403648" y="3925090"/>
          <a:ext cx="6731595" cy="51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6" name="Equation" r:id="rId5" imgW="2806560" imgH="215640" progId="Equation.3">
                  <p:embed/>
                </p:oleObj>
              </mc:Choice>
              <mc:Fallback>
                <p:oleObj name="Equation" r:id="rId5" imgW="280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925090"/>
                        <a:ext cx="6731595" cy="516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1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8</a:t>
            </a:r>
            <a:r>
              <a:rPr lang="el-GR" dirty="0" smtClean="0"/>
              <a:t>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Αν με την εγκατάσταση ενός εξαρτήματος η </a:t>
            </a:r>
            <a:r>
              <a:rPr lang="el-GR" altLang="el-GR" sz="2800" dirty="0" smtClean="0"/>
              <a:t>τυπική απόκλιση </a:t>
            </a:r>
            <a:r>
              <a:rPr lang="el-GR" altLang="el-GR" sz="2800" dirty="0"/>
              <a:t>μπορεί να μειωθεί στα 10</a:t>
            </a:r>
            <a:r>
              <a:rPr lang="en-US" altLang="el-GR" sz="2800" dirty="0"/>
              <a:t>gr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να προσδιοριστεί </a:t>
            </a:r>
            <a:r>
              <a:rPr lang="el-GR" altLang="el-GR" sz="2800" dirty="0"/>
              <a:t>το όριο στο οποίο μπορεί να πέσει </a:t>
            </a:r>
            <a:r>
              <a:rPr lang="el-GR" altLang="el-GR" sz="2800" dirty="0" smtClean="0"/>
              <a:t>η μέση </a:t>
            </a:r>
            <a:r>
              <a:rPr lang="el-GR" altLang="el-GR" sz="2800" dirty="0"/>
              <a:t>τιμή ώστε να δίνει το ίδιο ποσοστό κάτω </a:t>
            </a:r>
            <a:r>
              <a:rPr lang="el-GR" altLang="el-GR" sz="2800" dirty="0" smtClean="0"/>
              <a:t>από το </a:t>
            </a:r>
            <a:r>
              <a:rPr lang="el-GR" altLang="el-GR" sz="2800" dirty="0"/>
              <a:t>επίσημο ελάχιστο </a:t>
            </a:r>
            <a:r>
              <a:rPr lang="el-GR" altLang="el-GR" sz="2800" dirty="0" smtClean="0"/>
              <a:t>βάρος.</a:t>
            </a: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1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 smtClean="0"/>
              <a:t>8</a:t>
            </a:r>
            <a:r>
              <a:rPr lang="el-GR" dirty="0" smtClean="0"/>
              <a:t>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Για </a:t>
            </a:r>
            <a:r>
              <a:rPr lang="el-GR" altLang="el-GR" sz="2800" dirty="0" smtClean="0"/>
              <a:t>σ=10 η </a:t>
            </a:r>
            <a:r>
              <a:rPr lang="el-GR" altLang="el-GR" sz="2800" dirty="0"/>
              <a:t>νέα μέση τιμή είναι </a:t>
            </a:r>
            <a:r>
              <a:rPr lang="el-GR" altLang="el-GR" sz="2800" dirty="0" smtClean="0"/>
              <a:t>985+2.33Χ10=1008.3 </a:t>
            </a:r>
            <a:endParaRPr lang="el-GR" altLang="el-GR" sz="2800" dirty="0"/>
          </a:p>
          <a:p>
            <a:r>
              <a:rPr lang="el-GR" altLang="el-GR" sz="2800" dirty="0"/>
              <a:t>Η διαφορά ανάμεσα στις δύο μέσες τιμές είναι </a:t>
            </a:r>
            <a:r>
              <a:rPr lang="el-GR" altLang="el-GR" sz="2800" dirty="0" smtClean="0"/>
              <a:t>1022.28-1008.3=13.98 </a:t>
            </a:r>
            <a:r>
              <a:rPr lang="en-US" altLang="el-GR" sz="2800" dirty="0" smtClean="0"/>
              <a:t>gr</a:t>
            </a:r>
            <a:endParaRPr lang="el-GR" altLang="el-GR" sz="2800" dirty="0"/>
          </a:p>
          <a:p>
            <a:r>
              <a:rPr lang="el-GR" altLang="el-GR" sz="2800" dirty="0"/>
              <a:t>Οπότε από την παραγωγή μιας μέρας εξοικονομούνται </a:t>
            </a:r>
            <a:r>
              <a:rPr lang="el-GR" altLang="el-GR" sz="2800" dirty="0" smtClean="0"/>
              <a:t>13.98</a:t>
            </a:r>
            <a:r>
              <a:rPr lang="en-US" altLang="el-GR" sz="2800" dirty="0" smtClean="0"/>
              <a:t> x </a:t>
            </a:r>
            <a:r>
              <a:rPr lang="el-GR" altLang="el-GR" sz="2800" dirty="0" smtClean="0"/>
              <a:t>2500=34950</a:t>
            </a:r>
            <a:r>
              <a:rPr lang="en-US" altLang="el-GR" sz="2800" dirty="0" smtClean="0"/>
              <a:t> </a:t>
            </a:r>
            <a:r>
              <a:rPr lang="en-US" altLang="el-GR" sz="2800" dirty="0"/>
              <a:t>gr </a:t>
            </a:r>
            <a:r>
              <a:rPr lang="el-GR" altLang="el-GR" sz="2800" dirty="0"/>
              <a:t> = 345.5</a:t>
            </a:r>
            <a:r>
              <a:rPr lang="en-US" altLang="el-GR" sz="2800" dirty="0"/>
              <a:t> </a:t>
            </a:r>
            <a:r>
              <a:rPr lang="en-US" altLang="el-GR" sz="2800" dirty="0" err="1"/>
              <a:t>Kgr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99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968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12,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12,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12,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Μελέτη της κανονικής κατανομής τόσο θεωρητικά όσο και μέσω παραδειγμάτων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Κανονική κατανομή</a:t>
            </a:r>
          </a:p>
          <a:p>
            <a:r>
              <a:rPr lang="el-GR" sz="2800" dirty="0" smtClean="0"/>
              <a:t>Πιθανότητες στην κανονική κατανομή</a:t>
            </a:r>
          </a:p>
          <a:p>
            <a:r>
              <a:rPr lang="el-GR" sz="2800" dirty="0" smtClean="0"/>
              <a:t>Αθροιστική πιθανότητα της κανονικής κατανομής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κανονική κατανομή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l-GR" altLang="el-GR" dirty="0"/>
              <a:t>Μια τυχαία μεταβλητή </a:t>
            </a:r>
            <a:r>
              <a:rPr lang="en-US" altLang="el-GR" dirty="0"/>
              <a:t>X</a:t>
            </a:r>
            <a:r>
              <a:rPr lang="el-GR" altLang="el-GR" dirty="0"/>
              <a:t> με μέσο μ</a:t>
            </a:r>
            <a:r>
              <a:rPr lang="en-US" altLang="el-GR" dirty="0"/>
              <a:t> </a:t>
            </a:r>
            <a:r>
              <a:rPr lang="el-GR" altLang="el-GR" dirty="0"/>
              <a:t>και</a:t>
            </a:r>
            <a:r>
              <a:rPr lang="en-US" altLang="el-GR" dirty="0"/>
              <a:t> </a:t>
            </a:r>
            <a:r>
              <a:rPr lang="el-GR" altLang="el-GR" dirty="0"/>
              <a:t>διακύμανση σ</a:t>
            </a:r>
            <a:r>
              <a:rPr lang="en-US" altLang="el-GR" baseline="30000" dirty="0"/>
              <a:t>2 </a:t>
            </a:r>
            <a:r>
              <a:rPr lang="el-GR" altLang="el-GR" dirty="0"/>
              <a:t>είναι κανονικά κατανεμημένη αν η συνάρτηση πυκνότητας πιθανότητας είναι </a:t>
            </a:r>
            <a:r>
              <a:rPr lang="el-GR" altLang="el-GR" dirty="0" smtClean="0"/>
              <a:t>η:</a:t>
            </a:r>
          </a:p>
          <a:p>
            <a:pPr marL="0" lvl="1" indent="0">
              <a:buNone/>
            </a:pPr>
            <a:endParaRPr lang="el-GR" altLang="el-GR" dirty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33901"/>
              </p:ext>
            </p:extLst>
          </p:nvPr>
        </p:nvGraphicFramePr>
        <p:xfrm>
          <a:off x="1947806" y="2713484"/>
          <a:ext cx="5639544" cy="141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31" name="Equation" r:id="rId3" imgW="2730500" imgH="635000" progId="Equation.3">
                  <p:embed/>
                </p:oleObj>
              </mc:Choice>
              <mc:Fallback>
                <p:oleObj name="Equation" r:id="rId3" imgW="27305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06" y="2713484"/>
                        <a:ext cx="5639544" cy="141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κανονική κατανομή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Λέμε η Χ ακολουθεί την κανονική κατανομή με παραμέτρους μ και </a:t>
            </a:r>
            <a:r>
              <a:rPr lang="en-US" altLang="el-GR" sz="2800" dirty="0"/>
              <a:t>s</a:t>
            </a:r>
            <a:r>
              <a:rPr lang="en-US" altLang="el-GR" sz="2800" baseline="30000" dirty="0"/>
              <a:t>2</a:t>
            </a:r>
            <a:r>
              <a:rPr lang="el-GR" altLang="el-GR" sz="2800" dirty="0"/>
              <a:t>  και </a:t>
            </a:r>
            <a:r>
              <a:rPr lang="el-GR" altLang="el-GR" sz="2800" dirty="0" smtClean="0"/>
              <a:t>συμβολίζουμε:</a:t>
            </a:r>
          </a:p>
          <a:p>
            <a:pPr marL="0" indent="0">
              <a:buNone/>
            </a:pPr>
            <a:r>
              <a:rPr lang="el-GR" altLang="el-GR" sz="2800" dirty="0"/>
              <a:t>	</a:t>
            </a:r>
            <a:r>
              <a:rPr lang="el-GR" altLang="el-GR" sz="2800" dirty="0" smtClean="0"/>
              <a:t>	Χ</a:t>
            </a:r>
            <a:r>
              <a:rPr lang="el-GR" altLang="el-GR" sz="2800" dirty="0">
                <a:sym typeface="Symbol" panose="05050102010706020507" pitchFamily="18" charset="2"/>
              </a:rPr>
              <a:t></a:t>
            </a:r>
            <a:r>
              <a:rPr lang="el-GR" altLang="el-GR" sz="2800" dirty="0"/>
              <a:t>Ν(μ, </a:t>
            </a:r>
            <a:r>
              <a:rPr lang="en-US" altLang="el-GR" sz="2800" dirty="0"/>
              <a:t>s</a:t>
            </a:r>
            <a:r>
              <a:rPr lang="en-US" altLang="el-GR" sz="2800" baseline="30000" dirty="0"/>
              <a:t>2</a:t>
            </a:r>
            <a:r>
              <a:rPr lang="el-GR" altLang="el-GR" sz="2800" dirty="0"/>
              <a:t>)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0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Το γράφημα της Ν(3,1)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κανονική κατανομή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21" name="Picture 4" descr="10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5893" y="1011746"/>
            <a:ext cx="4919189" cy="3132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6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4759</TotalTime>
  <Words>1212</Words>
  <Application>Microsoft Office PowerPoint</Application>
  <PresentationFormat>Προβολή στην οθόνη (16:10)</PresentationFormat>
  <Paragraphs>196</Paragraphs>
  <Slides>41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41</vt:i4>
      </vt:variant>
    </vt:vector>
  </HeadingPairs>
  <TitlesOfParts>
    <vt:vector size="52" baseType="lpstr">
      <vt:lpstr>Arial Unicode MS</vt:lpstr>
      <vt:lpstr>Arial</vt:lpstr>
      <vt:lpstr>Calibri</vt:lpstr>
      <vt:lpstr>Calibri Light</vt:lpstr>
      <vt:lpstr>Symbol</vt:lpstr>
      <vt:lpstr>Times New Roman</vt:lpstr>
      <vt:lpstr>Θέμα του Office</vt:lpstr>
      <vt:lpstr>Προσαρμοσμένη σχεδίαση</vt:lpstr>
      <vt:lpstr>Equation</vt:lpstr>
      <vt:lpstr>Microsoft Equation 3.0</vt:lpstr>
      <vt:lpstr>Εξίσωση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Η κανονική κατανομή</vt:lpstr>
      <vt:lpstr>Η κανονική κατανομή (2)</vt:lpstr>
      <vt:lpstr>Η κανονική κατανομή (3)</vt:lpstr>
      <vt:lpstr>Η κανονική κατανομή (4)</vt:lpstr>
      <vt:lpstr>Παράδειγμα 1</vt:lpstr>
      <vt:lpstr>Παράδειγμα 2</vt:lpstr>
      <vt:lpstr>Πιθανότητες στην κανονική κατανομή</vt:lpstr>
      <vt:lpstr>Πιθανότητες στην κανονική κατανομή (2)</vt:lpstr>
      <vt:lpstr>Πιθανότητες στην κανονική κατανομή (3)</vt:lpstr>
      <vt:lpstr>Πιθανότητες στην κανονική κατανομή (4)</vt:lpstr>
      <vt:lpstr>Πιθανότητες στην κανονική κατανομή (5)</vt:lpstr>
      <vt:lpstr>Παράδειγμα 3</vt:lpstr>
      <vt:lpstr>Αθροιστική πιθανότητα</vt:lpstr>
      <vt:lpstr>Αθροιστική πιθανότητα (2)</vt:lpstr>
      <vt:lpstr>Αθροιστική πιθανότητα (3)</vt:lpstr>
      <vt:lpstr>Αθροιστική πιθανότητα (4)</vt:lpstr>
      <vt:lpstr>Παράδειγμα 4</vt:lpstr>
      <vt:lpstr>Παράδειγμα 5</vt:lpstr>
      <vt:lpstr>Παράδειγμα 5 (2)</vt:lpstr>
      <vt:lpstr>Παράδειγμα 6</vt:lpstr>
      <vt:lpstr>Παράδειγμα 6 (2)</vt:lpstr>
      <vt:lpstr>Παράδειγμα 6 (3)</vt:lpstr>
      <vt:lpstr>Παράδειγμα 7</vt:lpstr>
      <vt:lpstr>Παράδειγμα 7 (2)</vt:lpstr>
      <vt:lpstr>Παράδειγμα 8</vt:lpstr>
      <vt:lpstr>Παράδειγμα 8 (2)</vt:lpstr>
      <vt:lpstr>Παράδειγμα 8 (3)</vt:lpstr>
      <vt:lpstr>Παράδειγμα 8 (4)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1638</cp:revision>
  <dcterms:created xsi:type="dcterms:W3CDTF">2012-09-06T09:03:05Z</dcterms:created>
  <dcterms:modified xsi:type="dcterms:W3CDTF">2015-12-09T16:37:34Z</dcterms:modified>
</cp:coreProperties>
</file>