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44"/>
  </p:notesMasterIdLst>
  <p:handoutMasterIdLst>
    <p:handoutMasterId r:id="rId45"/>
  </p:handoutMasterIdLst>
  <p:sldIdLst>
    <p:sldId id="256" r:id="rId3"/>
    <p:sldId id="289" r:id="rId4"/>
    <p:sldId id="257" r:id="rId5"/>
    <p:sldId id="259" r:id="rId6"/>
    <p:sldId id="261" r:id="rId7"/>
    <p:sldId id="262" r:id="rId8"/>
    <p:sldId id="444" r:id="rId9"/>
    <p:sldId id="466" r:id="rId10"/>
    <p:sldId id="467" r:id="rId11"/>
    <p:sldId id="468" r:id="rId12"/>
    <p:sldId id="469" r:id="rId13"/>
    <p:sldId id="470" r:id="rId14"/>
    <p:sldId id="471" r:id="rId15"/>
    <p:sldId id="472" r:id="rId16"/>
    <p:sldId id="473" r:id="rId17"/>
    <p:sldId id="474" r:id="rId18"/>
    <p:sldId id="475" r:id="rId19"/>
    <p:sldId id="476" r:id="rId20"/>
    <p:sldId id="477" r:id="rId21"/>
    <p:sldId id="478" r:id="rId22"/>
    <p:sldId id="479" r:id="rId23"/>
    <p:sldId id="481" r:id="rId24"/>
    <p:sldId id="480" r:id="rId25"/>
    <p:sldId id="482" r:id="rId26"/>
    <p:sldId id="483" r:id="rId27"/>
    <p:sldId id="484" r:id="rId28"/>
    <p:sldId id="485" r:id="rId29"/>
    <p:sldId id="486" r:id="rId30"/>
    <p:sldId id="489" r:id="rId31"/>
    <p:sldId id="490" r:id="rId32"/>
    <p:sldId id="491" r:id="rId33"/>
    <p:sldId id="492" r:id="rId34"/>
    <p:sldId id="493" r:id="rId35"/>
    <p:sldId id="494" r:id="rId36"/>
    <p:sldId id="495" r:id="rId37"/>
    <p:sldId id="496" r:id="rId38"/>
    <p:sldId id="292" r:id="rId39"/>
    <p:sldId id="293" r:id="rId40"/>
    <p:sldId id="294" r:id="rId41"/>
    <p:sldId id="295" r:id="rId42"/>
    <p:sldId id="280" r:id="rId43"/>
  </p:sldIdLst>
  <p:sldSz cx="9144000" cy="5715000" type="screen16x10"/>
  <p:notesSz cx="6858000" cy="9144000"/>
  <p:custDataLst>
    <p:tags r:id="rId4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2998" autoAdjust="0"/>
  </p:normalViewPr>
  <p:slideViewPr>
    <p:cSldViewPr>
      <p:cViewPr varScale="1">
        <p:scale>
          <a:sx n="83" d="100"/>
          <a:sy n="83" d="100"/>
        </p:scale>
        <p:origin x="1158" y="6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8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gs" Target="tags/tag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1153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79622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935038"/>
            <a:ext cx="6858000" cy="199072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001963"/>
            <a:ext cx="6858000" cy="13795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56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95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425575"/>
            <a:ext cx="7886700" cy="23764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3824288"/>
            <a:ext cx="7886700" cy="12509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02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29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04800"/>
            <a:ext cx="7886700" cy="11049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30238" y="1401763"/>
            <a:ext cx="3868737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30238" y="2087563"/>
            <a:ext cx="3868737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401763"/>
            <a:ext cx="3887788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788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62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07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9939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95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900" b="1" baseline="0" dirty="0" smtClean="0">
                <a:solidFill>
                  <a:schemeClr val="bg1"/>
                </a:solidFill>
              </a:rPr>
              <a:t> Πειραματισμός </a:t>
            </a:r>
            <a:r>
              <a:rPr lang="el-GR" sz="900" b="1" dirty="0" smtClean="0">
                <a:solidFill>
                  <a:schemeClr val="bg1"/>
                </a:solidFill>
              </a:rPr>
              <a:t>-</a:t>
            </a:r>
            <a:r>
              <a:rPr lang="el-GR" sz="900" b="1" baseline="0" dirty="0" smtClean="0">
                <a:solidFill>
                  <a:schemeClr val="bg1"/>
                </a:solidFill>
              </a:rPr>
              <a:t> </a:t>
            </a:r>
            <a:r>
              <a:rPr lang="el-GR" sz="900" b="0" baseline="0" dirty="0" smtClean="0">
                <a:solidFill>
                  <a:schemeClr val="bg1"/>
                </a:solidFill>
              </a:rPr>
              <a:t>Κανονική κατανομή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ΤΕΧΝΟΛΟΓΩΝ ΓΕΩΠΟΝΩΝ</a:t>
            </a:r>
            <a:r>
              <a:rPr lang="en-US" sz="900" baseline="0" dirty="0" smtClean="0">
                <a:solidFill>
                  <a:schemeClr val="bg1"/>
                </a:solidFill>
              </a:rPr>
              <a:t> </a:t>
            </a:r>
            <a:r>
              <a:rPr lang="el-GR" sz="900" dirty="0" smtClean="0">
                <a:solidFill>
                  <a:schemeClr val="bg1"/>
                </a:solidFill>
              </a:rPr>
              <a:t>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02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72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04800"/>
            <a:ext cx="1971675" cy="4843463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04800"/>
            <a:ext cx="5762625" cy="4843463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2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900" b="1" baseline="0" dirty="0" smtClean="0">
                <a:solidFill>
                  <a:schemeClr val="bg1"/>
                </a:solidFill>
              </a:rPr>
              <a:t> Πειραματισμός -</a:t>
            </a:r>
            <a:r>
              <a:rPr lang="el-GR" sz="900" b="1" dirty="0" smtClean="0">
                <a:solidFill>
                  <a:schemeClr val="bg1"/>
                </a:solidFill>
              </a:rPr>
              <a:t> </a:t>
            </a:r>
            <a:r>
              <a:rPr lang="el-GR" sz="900" b="0" baseline="0" dirty="0" smtClean="0">
                <a:solidFill>
                  <a:schemeClr val="bg1"/>
                </a:solidFill>
              </a:rPr>
              <a:t>Κανονική κατανομή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ΤΕΧΝΟΛΟΓΩΝ ΓΕΩΠΟΝΩΝ</a:t>
            </a:r>
            <a:r>
              <a:rPr lang="en-US" sz="900" baseline="0" dirty="0" smtClean="0">
                <a:solidFill>
                  <a:schemeClr val="bg1"/>
                </a:solidFill>
              </a:rPr>
              <a:t> </a:t>
            </a:r>
            <a:r>
              <a:rPr lang="el-GR" sz="900" dirty="0" smtClean="0">
                <a:solidFill>
                  <a:schemeClr val="bg1"/>
                </a:solidFill>
              </a:rPr>
              <a:t>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</a:t>
            </a:r>
            <a:r>
              <a:rPr lang="el-GR" sz="900" b="1" dirty="0">
                <a:solidFill>
                  <a:schemeClr val="bg1"/>
                </a:solidFill>
              </a:rPr>
              <a:t>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104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520825"/>
            <a:ext cx="7886700" cy="3627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5297488"/>
            <a:ext cx="30861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76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1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8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8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13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3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6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3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31.wmf"/><Relationship Id="rId4" Type="http://schemas.openxmlformats.org/officeDocument/2006/relationships/image" Target="../media/image28.wmf"/><Relationship Id="rId9" Type="http://schemas.openxmlformats.org/officeDocument/2006/relationships/oleObject" Target="../embeddings/oleObject22.bin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3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35.wmf"/><Relationship Id="rId9" Type="http://schemas.openxmlformats.org/officeDocument/2006/relationships/image" Target="../media/image3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39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TEXG118/" TargetMode="External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Βιομετρία - Γεωργικός Πειραματισμός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12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Κανονική κατανομή</a:t>
            </a:r>
          </a:p>
          <a:p>
            <a:endParaRPr lang="el-GR" sz="2800" dirty="0" smtClean="0"/>
          </a:p>
          <a:p>
            <a:r>
              <a:rPr lang="el-GR" sz="2800" dirty="0" smtClean="0"/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κανονική κατανομή </a:t>
            </a:r>
            <a:r>
              <a:rPr lang="el-GR" dirty="0" smtClean="0"/>
              <a:t>(4)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Η κανονική καμπύλη είναι</a:t>
            </a:r>
            <a:r>
              <a:rPr lang="el-GR" altLang="el-GR" sz="2800" dirty="0" smtClean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altLang="el-GR" sz="2400" dirty="0"/>
              <a:t>Συμμετρική γύρω </a:t>
            </a:r>
            <a:r>
              <a:rPr lang="el-GR" altLang="el-GR" sz="2400" dirty="0" smtClean="0"/>
              <a:t>από </a:t>
            </a:r>
            <a:r>
              <a:rPr lang="el-GR" altLang="el-GR" sz="2400" dirty="0"/>
              <a:t>την μ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altLang="el-GR" sz="2400" dirty="0"/>
              <a:t>Έχει μέγιστο στο σημείο x </a:t>
            </a:r>
            <a:r>
              <a:rPr lang="el-GR" altLang="el-GR" sz="2400" dirty="0">
                <a:sym typeface="Symbol" panose="05050102010706020507" pitchFamily="18" charset="2"/>
              </a:rPr>
              <a:t></a:t>
            </a:r>
            <a:r>
              <a:rPr lang="el-GR" altLang="el-GR" sz="2400" dirty="0"/>
              <a:t> μ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altLang="el-GR" sz="2400" dirty="0" smtClean="0"/>
              <a:t>Άρα </a:t>
            </a:r>
            <a:r>
              <a:rPr lang="el-GR" altLang="el-GR" sz="2400" dirty="0"/>
              <a:t>στην κανονική κατανομή, η μέση τιμή, η</a:t>
            </a:r>
            <a:r>
              <a:rPr lang="en-US" altLang="el-GR" sz="2400" dirty="0"/>
              <a:t> </a:t>
            </a:r>
            <a:r>
              <a:rPr lang="el-GR" altLang="el-GR" sz="2400" dirty="0"/>
              <a:t>διάμεσος και η επικρατούσα τιμή συμπίπτουν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573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l-GR" altLang="el-GR" sz="2800" dirty="0"/>
              <a:t>Αν Χ το ύψος ενήλικα άντρα, σε εκατοστά και Χ</a:t>
            </a:r>
            <a:r>
              <a:rPr lang="el-GR" altLang="el-GR" sz="2800" dirty="0">
                <a:sym typeface="Symbol" panose="05050102010706020507" pitchFamily="18" charset="2"/>
              </a:rPr>
              <a:t></a:t>
            </a:r>
            <a:r>
              <a:rPr lang="el-GR" altLang="el-GR" sz="2800" dirty="0"/>
              <a:t>Ν(172, 12.24) τότε </a:t>
            </a:r>
            <a:r>
              <a:rPr lang="el-GR" altLang="el-GR" sz="2800" dirty="0" smtClean="0"/>
              <a:t>ισχύει:</a:t>
            </a:r>
            <a:endParaRPr lang="el-GR" altLang="el-GR" sz="2800" dirty="0"/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altLang="el-GR" sz="2400" dirty="0"/>
              <a:t>Οι μισοί άντρες έχουν ύψος μέχρι 172 εκ.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altLang="el-GR" sz="2400" dirty="0"/>
              <a:t>Οι </a:t>
            </a:r>
            <a:r>
              <a:rPr lang="el-GR" altLang="el-GR" sz="2400" dirty="0" smtClean="0"/>
              <a:t>περισσότεροι </a:t>
            </a:r>
            <a:r>
              <a:rPr lang="el-GR" altLang="el-GR" sz="2400" dirty="0"/>
              <a:t>άντρες έχουν ύψος γύρω </a:t>
            </a:r>
            <a:r>
              <a:rPr lang="el-GR" altLang="el-GR" sz="2400" dirty="0" smtClean="0"/>
              <a:t>στα 172 εκ</a:t>
            </a:r>
            <a:r>
              <a:rPr lang="el-GR" altLang="el-GR" sz="2400" dirty="0"/>
              <a:t>.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altLang="el-GR" sz="2400" dirty="0"/>
              <a:t>Ο μέσος </a:t>
            </a:r>
            <a:r>
              <a:rPr lang="el-GR" altLang="el-GR" sz="2400" dirty="0" smtClean="0"/>
              <a:t>όρος </a:t>
            </a:r>
            <a:r>
              <a:rPr lang="el-GR" altLang="el-GR" sz="2400" dirty="0"/>
              <a:t>του ύψους όλων των αντρών είναι 172 </a:t>
            </a:r>
            <a:r>
              <a:rPr lang="el-GR" altLang="el-GR" sz="2400" dirty="0" smtClean="0"/>
              <a:t>εκ.</a:t>
            </a:r>
            <a:endParaRPr lang="el-GR" altLang="el-GR" sz="24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621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Η καμπύλη της Ν(1,0.000004)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</a:t>
            </a:r>
            <a:endParaRPr lang="en-US" dirty="0"/>
          </a:p>
        </p:txBody>
      </p:sp>
      <p:pic>
        <p:nvPicPr>
          <p:cNvPr id="9" name="Picture 4" descr="kanon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9" r="5589"/>
          <a:stretch>
            <a:fillRect/>
          </a:stretch>
        </p:blipFill>
        <p:spPr>
          <a:noFill/>
        </p:spPr>
      </p:pic>
    </p:spTree>
    <p:extLst>
      <p:ext uri="{BB962C8B-B14F-4D97-AF65-F5344CB8AC3E}">
        <p14:creationId xmlns:p14="http://schemas.microsoft.com/office/powerpoint/2010/main" val="300534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Πιθανότητες στην κανονική κατανομή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Π</a:t>
            </a:r>
            <a:r>
              <a:rPr lang="el-GR" altLang="el-GR" sz="2800" dirty="0" smtClean="0"/>
              <a:t>ώς </a:t>
            </a:r>
            <a:r>
              <a:rPr lang="el-GR" altLang="el-GR" sz="2800" dirty="0"/>
              <a:t>θα υπολογίζω τις πιθανότητες στις διάφορες κανονικές κατανομές</a:t>
            </a:r>
            <a:r>
              <a:rPr lang="el-GR" altLang="el-GR" sz="2800" dirty="0" smtClean="0"/>
              <a:t>;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r>
              <a:rPr lang="el-GR" sz="2800" dirty="0" smtClean="0"/>
              <a:t>Δύο πράγματα βοηθούν:</a:t>
            </a:r>
          </a:p>
          <a:p>
            <a:r>
              <a:rPr lang="el-GR" altLang="el-GR" sz="2400" dirty="0" smtClean="0"/>
              <a:t>Η </a:t>
            </a:r>
            <a:r>
              <a:rPr lang="el-GR" altLang="el-GR" sz="2400" dirty="0"/>
              <a:t>κανονική κατανομή είναι </a:t>
            </a:r>
            <a:r>
              <a:rPr lang="el-GR" altLang="el-GR" sz="2400" dirty="0" smtClean="0"/>
              <a:t>συμμετρική</a:t>
            </a:r>
          </a:p>
          <a:p>
            <a:r>
              <a:rPr lang="el-GR" altLang="el-GR" sz="2400" dirty="0" smtClean="0"/>
              <a:t>Κάθε </a:t>
            </a:r>
            <a:r>
              <a:rPr lang="el-GR" altLang="el-GR" sz="2400" dirty="0"/>
              <a:t>κανονική κατανομή μπορεί να μετασχηματισθεί στην τυπική </a:t>
            </a:r>
            <a:r>
              <a:rPr lang="el-GR" altLang="el-GR" sz="2400" dirty="0" smtClean="0"/>
              <a:t>κατανομή</a:t>
            </a:r>
            <a:endParaRPr lang="el-GR" altLang="el-GR" sz="24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815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Πιθανότητες στην κανονική </a:t>
            </a:r>
            <a:r>
              <a:rPr lang="el-GR" dirty="0" smtClean="0"/>
              <a:t>κατανομή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Αν Χ</a:t>
            </a:r>
            <a:r>
              <a:rPr lang="en-US" altLang="el-GR" sz="2800" dirty="0"/>
              <a:t> </a:t>
            </a:r>
            <a:r>
              <a:rPr lang="el-GR" altLang="el-GR" sz="2800" dirty="0"/>
              <a:t>~</a:t>
            </a:r>
            <a:r>
              <a:rPr lang="en-US" altLang="el-GR" sz="2800" dirty="0"/>
              <a:t> </a:t>
            </a:r>
            <a:r>
              <a:rPr lang="el-GR" altLang="el-GR" sz="2800" dirty="0"/>
              <a:t>Ν(μ,</a:t>
            </a:r>
            <a:r>
              <a:rPr lang="en-US" altLang="el-GR" sz="2800" dirty="0"/>
              <a:t> </a:t>
            </a:r>
            <a:r>
              <a:rPr lang="el-GR" altLang="el-GR" sz="2800" dirty="0"/>
              <a:t>σ</a:t>
            </a:r>
            <a:r>
              <a:rPr lang="el-GR" altLang="el-GR" sz="2800" baseline="30000" dirty="0"/>
              <a:t>2</a:t>
            </a:r>
            <a:r>
              <a:rPr lang="el-GR" altLang="el-GR" sz="2800" dirty="0"/>
              <a:t>) τότε η</a:t>
            </a:r>
          </a:p>
          <a:p>
            <a:pPr marL="0" indent="0">
              <a:buNone/>
            </a:pPr>
            <a:endParaRPr lang="el-GR" altLang="el-GR" sz="2800" dirty="0" smtClean="0"/>
          </a:p>
          <a:p>
            <a:pPr marL="0" indent="0">
              <a:buNone/>
            </a:pPr>
            <a:endParaRPr lang="el-GR" altLang="el-GR" sz="2800" dirty="0"/>
          </a:p>
          <a:p>
            <a:r>
              <a:rPr lang="el-GR" altLang="el-GR" sz="2800" dirty="0"/>
              <a:t>είναι η τυπική κανονική κατανομή δηλαδή ισχύει (βλέπε και τυχαίες μεταβλητές)  Ζ</a:t>
            </a:r>
            <a:r>
              <a:rPr lang="en-US" altLang="el-GR" sz="2800" dirty="0"/>
              <a:t> </a:t>
            </a:r>
            <a:r>
              <a:rPr lang="el-GR" altLang="el-GR" sz="2800" dirty="0"/>
              <a:t>~</a:t>
            </a:r>
            <a:r>
              <a:rPr lang="en-US" altLang="el-GR" sz="2800" dirty="0"/>
              <a:t> </a:t>
            </a:r>
            <a:r>
              <a:rPr lang="el-GR" altLang="el-GR" sz="2800" dirty="0"/>
              <a:t>Ν(0,</a:t>
            </a:r>
            <a:r>
              <a:rPr lang="en-US" altLang="el-GR" sz="2800" dirty="0"/>
              <a:t> </a:t>
            </a:r>
            <a:r>
              <a:rPr lang="el-GR" altLang="el-GR" sz="2800" dirty="0"/>
              <a:t>1)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5045334"/>
              </p:ext>
            </p:extLst>
          </p:nvPr>
        </p:nvGraphicFramePr>
        <p:xfrm>
          <a:off x="2051720" y="1993404"/>
          <a:ext cx="1612428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36" r:id="rId3" imgW="634725" imgH="368140" progId="Equation.3">
                  <p:embed/>
                </p:oleObj>
              </mc:Choice>
              <mc:Fallback>
                <p:oleObj r:id="rId3" imgW="634725" imgH="3681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1993404"/>
                        <a:ext cx="1612428" cy="9361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2088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Η τυπική κανονική καμπύλη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Πιθανότητες στην κανονική κατανομή </a:t>
            </a:r>
            <a:r>
              <a:rPr lang="el-GR" dirty="0" smtClean="0"/>
              <a:t>(3)</a:t>
            </a:r>
            <a:endParaRPr lang="en-US" dirty="0"/>
          </a:p>
        </p:txBody>
      </p:sp>
      <p:pic>
        <p:nvPicPr>
          <p:cNvPr id="8" name="Picture 4" descr="mega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5" b="8755"/>
          <a:stretch>
            <a:fillRect/>
          </a:stretch>
        </p:blipFill>
        <p:spPr>
          <a:noFill/>
        </p:spPr>
      </p:pic>
    </p:spTree>
    <p:extLst>
      <p:ext uri="{BB962C8B-B14F-4D97-AF65-F5344CB8AC3E}">
        <p14:creationId xmlns:p14="http://schemas.microsoft.com/office/powerpoint/2010/main" val="184185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Πιθανότητες στην κανονική κατανομή </a:t>
            </a:r>
            <a:r>
              <a:rPr lang="el-GR" dirty="0" smtClean="0"/>
              <a:t>(4)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Μπορώ να μετασχηματίσω κάθε κανονική κατανομή στην τυπική κανονική  </a:t>
            </a:r>
          </a:p>
          <a:p>
            <a:r>
              <a:rPr lang="el-GR" altLang="el-GR" sz="2800" dirty="0"/>
              <a:t>Α</a:t>
            </a:r>
            <a:r>
              <a:rPr lang="el-GR" altLang="el-GR" sz="2800" dirty="0" smtClean="0"/>
              <a:t>ν </a:t>
            </a:r>
            <a:r>
              <a:rPr lang="el-GR" altLang="el-GR" sz="2800" dirty="0"/>
              <a:t>έχω πίνακες για την τυπική κανονική κατανομή, μπορώ να υπολογίσω πιθανότητες για κάθε κανονική κατανομή!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699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Πιθανότητες στην κανονική κατανομή </a:t>
            </a:r>
            <a:r>
              <a:rPr lang="el-GR" dirty="0" smtClean="0"/>
              <a:t>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Αν λοιπόν Χ</a:t>
            </a:r>
            <a:r>
              <a:rPr lang="en-US" altLang="el-GR" sz="2800" dirty="0"/>
              <a:t> </a:t>
            </a:r>
            <a:r>
              <a:rPr lang="el-GR" altLang="el-GR" sz="2800" dirty="0"/>
              <a:t>~</a:t>
            </a:r>
            <a:r>
              <a:rPr lang="en-US" altLang="el-GR" sz="2800" dirty="0"/>
              <a:t> </a:t>
            </a:r>
            <a:r>
              <a:rPr lang="el-GR" altLang="el-GR" sz="2800" dirty="0"/>
              <a:t>Ν(μ,</a:t>
            </a:r>
            <a:r>
              <a:rPr lang="en-US" altLang="el-GR" sz="2800" dirty="0"/>
              <a:t> </a:t>
            </a:r>
            <a:r>
              <a:rPr lang="el-GR" altLang="el-GR" sz="2800" dirty="0"/>
              <a:t>σ</a:t>
            </a:r>
            <a:r>
              <a:rPr lang="el-GR" altLang="el-GR" sz="2800" baseline="30000" dirty="0"/>
              <a:t>2</a:t>
            </a:r>
            <a:r>
              <a:rPr lang="el-GR" altLang="el-GR" sz="2800" dirty="0"/>
              <a:t>) θα υπολογίσουμε </a:t>
            </a:r>
            <a:r>
              <a:rPr lang="el-GR" altLang="el-GR" sz="2800" dirty="0" smtClean="0"/>
              <a:t>π.χ. </a:t>
            </a:r>
            <a:r>
              <a:rPr lang="el-GR" altLang="el-GR" sz="2800" dirty="0"/>
              <a:t>την πιθανότητα                       </a:t>
            </a:r>
            <a:r>
              <a:rPr lang="el-GR" altLang="el-GR" sz="2800" dirty="0" smtClean="0"/>
              <a:t>ως </a:t>
            </a:r>
            <a:r>
              <a:rPr lang="el-GR" altLang="el-GR" sz="2800" dirty="0"/>
              <a:t>εξής</a:t>
            </a:r>
            <a:r>
              <a:rPr lang="el-GR" altLang="el-GR" sz="2800" dirty="0" smtClean="0"/>
              <a:t>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graphicFrame>
        <p:nvGraphicFramePr>
          <p:cNvPr id="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5913583"/>
              </p:ext>
            </p:extLst>
          </p:nvPr>
        </p:nvGraphicFramePr>
        <p:xfrm>
          <a:off x="1907704" y="2402520"/>
          <a:ext cx="6054987" cy="13928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475" r:id="rId3" imgW="2717800" imgH="584200" progId="Equation.3">
                  <p:embed/>
                </p:oleObj>
              </mc:Choice>
              <mc:Fallback>
                <p:oleObj r:id="rId3" imgW="2717800" imgH="584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2402520"/>
                        <a:ext cx="6054987" cy="13928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4393955"/>
              </p:ext>
            </p:extLst>
          </p:nvPr>
        </p:nvGraphicFramePr>
        <p:xfrm>
          <a:off x="2267744" y="1823114"/>
          <a:ext cx="1833288" cy="458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476" r:id="rId5" imgW="863225" imgH="203112" progId="Equation.3">
                  <p:embed/>
                </p:oleObj>
              </mc:Choice>
              <mc:Fallback>
                <p:oleObj r:id="rId5" imgW="863225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1823114"/>
                        <a:ext cx="1833288" cy="4583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537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Αν Χ</a:t>
            </a:r>
            <a:r>
              <a:rPr lang="el-GR" altLang="el-GR" sz="2800" dirty="0">
                <a:sym typeface="Symbol" panose="05050102010706020507" pitchFamily="18" charset="2"/>
              </a:rPr>
              <a:t></a:t>
            </a:r>
            <a:r>
              <a:rPr lang="el-GR" altLang="el-GR" sz="2800" dirty="0"/>
              <a:t>Ν(4,9) θα υπολογίσουμε την </a:t>
            </a:r>
            <a:r>
              <a:rPr lang="el-GR" altLang="el-GR" sz="2800" dirty="0" smtClean="0"/>
              <a:t>Ρ(4≤Χ≤9</a:t>
            </a:r>
            <a:r>
              <a:rPr lang="el-GR" altLang="el-GR" sz="2800" dirty="0"/>
              <a:t>) </a:t>
            </a:r>
            <a:r>
              <a:rPr lang="el-GR" altLang="el-GR" sz="2800" dirty="0" smtClean="0"/>
              <a:t>ως </a:t>
            </a:r>
            <a:r>
              <a:rPr lang="el-GR" altLang="el-GR" sz="2800" dirty="0"/>
              <a:t>εξής:</a:t>
            </a:r>
          </a:p>
          <a:p>
            <a:pPr marL="0" indent="0">
              <a:buNone/>
            </a:pPr>
            <a:r>
              <a:rPr lang="el-GR" dirty="0" smtClean="0"/>
              <a:t>	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0870587"/>
              </p:ext>
            </p:extLst>
          </p:nvPr>
        </p:nvGraphicFramePr>
        <p:xfrm>
          <a:off x="1619672" y="1941136"/>
          <a:ext cx="5020597" cy="816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726" name="Equation" r:id="rId3" imgW="2425700" imgH="393700" progId="Equation.3">
                  <p:embed/>
                </p:oleObj>
              </mc:Choice>
              <mc:Fallback>
                <p:oleObj name="Equation" r:id="rId3" imgW="24257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1941136"/>
                        <a:ext cx="5020597" cy="8160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0267414"/>
              </p:ext>
            </p:extLst>
          </p:nvPr>
        </p:nvGraphicFramePr>
        <p:xfrm>
          <a:off x="3382941" y="2757213"/>
          <a:ext cx="2378117" cy="422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727" name="Equation" r:id="rId5" imgW="1143000" imgH="203040" progId="Equation.3">
                  <p:embed/>
                </p:oleObj>
              </mc:Choice>
              <mc:Fallback>
                <p:oleObj name="Equation" r:id="rId5" imgW="11430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2941" y="2757213"/>
                        <a:ext cx="2378117" cy="4229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6218946"/>
              </p:ext>
            </p:extLst>
          </p:nvPr>
        </p:nvGraphicFramePr>
        <p:xfrm>
          <a:off x="3382941" y="3307512"/>
          <a:ext cx="2651676" cy="4747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728" name="Equation" r:id="rId7" imgW="1205977" imgH="215806" progId="Equation.3">
                  <p:embed/>
                </p:oleObj>
              </mc:Choice>
              <mc:Fallback>
                <p:oleObj name="Equation" r:id="rId7" imgW="1205977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2941" y="3307512"/>
                        <a:ext cx="2651676" cy="4747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299940"/>
              </p:ext>
            </p:extLst>
          </p:nvPr>
        </p:nvGraphicFramePr>
        <p:xfrm>
          <a:off x="3382941" y="3814665"/>
          <a:ext cx="4027512" cy="363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729" name="Equation" r:id="rId9" imgW="1968500" imgH="177800" progId="Equation.3">
                  <p:embed/>
                </p:oleObj>
              </mc:Choice>
              <mc:Fallback>
                <p:oleObj name="Equation" r:id="rId9" imgW="1968500" imgH="177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2941" y="3814665"/>
                        <a:ext cx="4027512" cy="363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3301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Αθροιστικές πιθανότητες της τυπικής κατανομής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Αθροιστική πιθανότητα</a:t>
            </a:r>
            <a:endParaRPr lang="en-US" dirty="0"/>
          </a:p>
        </p:txBody>
      </p:sp>
      <p:pic>
        <p:nvPicPr>
          <p:cNvPr id="8" name="Picture 2" descr="pinakes17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44" b="12844"/>
          <a:stretch>
            <a:fillRect/>
          </a:stretch>
        </p:blipFill>
        <p:spPr>
          <a:noFill/>
        </p:spPr>
      </p:pic>
    </p:spTree>
    <p:extLst>
      <p:ext uri="{BB962C8B-B14F-4D97-AF65-F5344CB8AC3E}">
        <p14:creationId xmlns:p14="http://schemas.microsoft.com/office/powerpoint/2010/main" val="36582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 smtClean="0"/>
              <a:t>Βιομετρία - Γεωργικός Πειραματισμός</a:t>
            </a:r>
            <a:endParaRPr lang="el-GR" b="1" dirty="0"/>
          </a:p>
          <a:p>
            <a:pPr algn="l"/>
            <a:r>
              <a:rPr lang="el-GR" sz="2800" b="1" dirty="0" smtClean="0"/>
              <a:t>Ενότητα 12:</a:t>
            </a:r>
            <a:r>
              <a:rPr lang="en-US" sz="2800" dirty="0" smtClean="0"/>
              <a:t> </a:t>
            </a:r>
            <a:r>
              <a:rPr lang="el-GR" sz="2800" dirty="0" smtClean="0"/>
              <a:t>Κανονική κατανομή</a:t>
            </a:r>
            <a:endParaRPr lang="en-US" sz="2800" dirty="0" smtClean="0"/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Αθροιστική πιθανότητα (2)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Επισημαίνεται:</a:t>
            </a:r>
          </a:p>
          <a:p>
            <a:r>
              <a:rPr lang="en-US" altLang="el-GR" sz="2800" dirty="0"/>
              <a:t>H</a:t>
            </a:r>
            <a:r>
              <a:rPr lang="el-GR" altLang="el-GR" sz="2800" dirty="0"/>
              <a:t> αθροιστική πιθανότητα για </a:t>
            </a:r>
            <a:r>
              <a:rPr lang="el-GR" altLang="el-GR" sz="2800" dirty="0" smtClean="0"/>
              <a:t>τιμές </a:t>
            </a:r>
            <a:r>
              <a:rPr lang="el-GR" altLang="el-GR" sz="2800" dirty="0"/>
              <a:t>Ζ μεγαλύτερες ή </a:t>
            </a:r>
            <a:r>
              <a:rPr lang="el-GR" altLang="el-GR" sz="2800" dirty="0" smtClean="0"/>
              <a:t>ίσες </a:t>
            </a:r>
            <a:r>
              <a:rPr lang="el-GR" altLang="el-GR" sz="2800" dirty="0"/>
              <a:t>με 4 είναι πρακτικά </a:t>
            </a:r>
            <a:r>
              <a:rPr lang="el-GR" altLang="el-GR" sz="2800" dirty="0" smtClean="0"/>
              <a:t>ίση </a:t>
            </a:r>
            <a:r>
              <a:rPr lang="el-GR" altLang="el-GR" sz="2800" dirty="0"/>
              <a:t>με 1</a:t>
            </a:r>
          </a:p>
          <a:p>
            <a:r>
              <a:rPr lang="en-US" altLang="el-GR" sz="2800" dirty="0"/>
              <a:t>H</a:t>
            </a:r>
            <a:r>
              <a:rPr lang="el-GR" altLang="el-GR" sz="2800" dirty="0"/>
              <a:t> αθροιστική πιθανότητα για </a:t>
            </a:r>
            <a:r>
              <a:rPr lang="el-GR" altLang="el-GR" sz="2800" dirty="0" smtClean="0"/>
              <a:t>τιμές </a:t>
            </a:r>
            <a:r>
              <a:rPr lang="el-GR" altLang="el-GR" sz="2800" dirty="0"/>
              <a:t>Ζ </a:t>
            </a:r>
            <a:r>
              <a:rPr lang="el-GR" altLang="el-GR" sz="2800" dirty="0" smtClean="0"/>
              <a:t>μικρότερες ή ίσες </a:t>
            </a:r>
            <a:r>
              <a:rPr lang="el-GR" altLang="el-GR" sz="2800" dirty="0"/>
              <a:t>με -4 είναι πρακτικά </a:t>
            </a:r>
            <a:r>
              <a:rPr lang="el-GR" altLang="el-GR" sz="2800" dirty="0" smtClean="0"/>
              <a:t>ίση </a:t>
            </a:r>
            <a:r>
              <a:rPr lang="el-GR" altLang="el-GR" sz="2800" dirty="0"/>
              <a:t>με </a:t>
            </a:r>
            <a:r>
              <a:rPr lang="el-GR" altLang="el-GR" sz="2800" dirty="0" smtClean="0"/>
              <a:t>0</a:t>
            </a:r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736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Αθροιστική πιθανότητα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Λόγω συμμετρίας, η αθροιστική πιθανότητα για αρνητικές τιμές της Ζ υπολογίζεται ως εξής: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2697238"/>
              </p:ext>
            </p:extLst>
          </p:nvPr>
        </p:nvGraphicFramePr>
        <p:xfrm>
          <a:off x="1979712" y="2353444"/>
          <a:ext cx="5443807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86" r:id="rId3" imgW="2565400" imgH="203200" progId="Equation.3">
                  <p:embed/>
                </p:oleObj>
              </mc:Choice>
              <mc:Fallback>
                <p:oleObj r:id="rId3" imgW="25654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2353444"/>
                        <a:ext cx="5443807" cy="504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476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Αθροιστική πιθανότητα </a:t>
            </a:r>
            <a:r>
              <a:rPr lang="el-GR" dirty="0" smtClean="0"/>
              <a:t>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Ισχύουν: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graphicFrame>
        <p:nvGraphicFramePr>
          <p:cNvPr id="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8891638"/>
              </p:ext>
            </p:extLst>
          </p:nvPr>
        </p:nvGraphicFramePr>
        <p:xfrm>
          <a:off x="3779912" y="2249497"/>
          <a:ext cx="4143672" cy="573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32" name="Equation" r:id="rId3" imgW="1651000" imgH="228600" progId="Equation.3">
                  <p:embed/>
                </p:oleObj>
              </mc:Choice>
              <mc:Fallback>
                <p:oleObj name="Equation" r:id="rId3" imgW="1651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2249497"/>
                        <a:ext cx="4143672" cy="5733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8820805"/>
              </p:ext>
            </p:extLst>
          </p:nvPr>
        </p:nvGraphicFramePr>
        <p:xfrm>
          <a:off x="1907704" y="1777380"/>
          <a:ext cx="4501768" cy="566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33" name="Equation" r:id="rId5" imgW="1816100" imgH="228600" progId="Equation.3">
                  <p:embed/>
                </p:oleObj>
              </mc:Choice>
              <mc:Fallback>
                <p:oleObj name="Equation" r:id="rId5" imgW="1816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1777380"/>
                        <a:ext cx="4501768" cy="5669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6425267"/>
              </p:ext>
            </p:extLst>
          </p:nvPr>
        </p:nvGraphicFramePr>
        <p:xfrm>
          <a:off x="1907703" y="3221719"/>
          <a:ext cx="5717153" cy="575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34" name="Equation" r:id="rId7" imgW="2273300" imgH="228600" progId="Equation.3">
                  <p:embed/>
                </p:oleObj>
              </mc:Choice>
              <mc:Fallback>
                <p:oleObj name="Equation" r:id="rId7" imgW="2273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3" y="3221719"/>
                        <a:ext cx="5717153" cy="5750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4665729"/>
              </p:ext>
            </p:extLst>
          </p:nvPr>
        </p:nvGraphicFramePr>
        <p:xfrm>
          <a:off x="2555776" y="3809160"/>
          <a:ext cx="5832649" cy="5774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35" name="Equation" r:id="rId9" imgW="2298700" imgH="228600" progId="Equation.3">
                  <p:embed/>
                </p:oleObj>
              </mc:Choice>
              <mc:Fallback>
                <p:oleObj name="Equation" r:id="rId9" imgW="22987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3809160"/>
                        <a:ext cx="5832649" cy="5774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401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4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 smtClean="0"/>
              <a:t>Από </a:t>
            </a:r>
            <a:r>
              <a:rPr lang="el-GR" altLang="el-GR" sz="2800" dirty="0"/>
              <a:t>την Χ</a:t>
            </a:r>
            <a:r>
              <a:rPr lang="el-GR" altLang="el-GR" sz="2800" dirty="0">
                <a:sym typeface="Symbol" panose="05050102010706020507" pitchFamily="18" charset="2"/>
              </a:rPr>
              <a:t></a:t>
            </a:r>
            <a:r>
              <a:rPr lang="el-GR" altLang="el-GR" sz="2800" dirty="0"/>
              <a:t>Ν(4,9) θα υπολογιστεί η </a:t>
            </a:r>
            <a:r>
              <a:rPr lang="el-GR" altLang="el-GR" sz="2800" dirty="0" smtClean="0"/>
              <a:t>πιθανότητα:</a:t>
            </a:r>
          </a:p>
          <a:p>
            <a:pPr marL="0" indent="0">
              <a:buNone/>
            </a:pPr>
            <a:r>
              <a:rPr lang="el-GR" altLang="el-GR" sz="2800" dirty="0" smtClean="0"/>
              <a:t> 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7709036"/>
              </p:ext>
            </p:extLst>
          </p:nvPr>
        </p:nvGraphicFramePr>
        <p:xfrm>
          <a:off x="2267744" y="1921396"/>
          <a:ext cx="1798256" cy="419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614" r:id="rId3" imgW="812447" imgH="190417" progId="Equation.3">
                  <p:embed/>
                </p:oleObj>
              </mc:Choice>
              <mc:Fallback>
                <p:oleObj r:id="rId3" imgW="812447" imgH="1904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1921396"/>
                        <a:ext cx="1798256" cy="419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5209356"/>
              </p:ext>
            </p:extLst>
          </p:nvPr>
        </p:nvGraphicFramePr>
        <p:xfrm>
          <a:off x="2279539" y="2160655"/>
          <a:ext cx="4944645" cy="881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615" r:id="rId5" imgW="2260600" imgH="406400" progId="Equation.3">
                  <p:embed/>
                </p:oleObj>
              </mc:Choice>
              <mc:Fallback>
                <p:oleObj r:id="rId5" imgW="22606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539" y="2160655"/>
                        <a:ext cx="4944645" cy="8819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782378"/>
              </p:ext>
            </p:extLst>
          </p:nvPr>
        </p:nvGraphicFramePr>
        <p:xfrm>
          <a:off x="4066000" y="2992619"/>
          <a:ext cx="2777891" cy="2239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616" r:id="rId7" imgW="1295400" imgH="1041400" progId="Equation.3">
                  <p:embed/>
                </p:oleObj>
              </mc:Choice>
              <mc:Fallback>
                <p:oleObj r:id="rId7" imgW="1295400" imgH="1041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6000" y="2992619"/>
                        <a:ext cx="2777891" cy="22396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312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5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Αν </a:t>
            </a:r>
            <a:r>
              <a:rPr lang="el-GR" altLang="el-GR" sz="2800" dirty="0"/>
              <a:t>Χ</a:t>
            </a:r>
            <a:r>
              <a:rPr lang="el-GR" altLang="el-GR" sz="2800" dirty="0">
                <a:sym typeface="Symbol" panose="05050102010706020507" pitchFamily="18" charset="2"/>
              </a:rPr>
              <a:t></a:t>
            </a:r>
            <a:r>
              <a:rPr lang="el-GR" altLang="el-GR" sz="2800" dirty="0"/>
              <a:t>Ν(200, 100) θα </a:t>
            </a:r>
            <a:r>
              <a:rPr lang="el-GR" altLang="el-GR" sz="2800" dirty="0" smtClean="0"/>
              <a:t>υπολογίσουμε </a:t>
            </a:r>
            <a:r>
              <a:rPr lang="el-GR" altLang="el-GR" sz="2800" dirty="0"/>
              <a:t>τις πιθανότητες</a:t>
            </a:r>
            <a:r>
              <a:rPr lang="el-GR" altLang="el-GR" sz="2800" dirty="0" smtClean="0"/>
              <a:t>:</a:t>
            </a:r>
          </a:p>
          <a:p>
            <a:pPr marL="0" indent="0">
              <a:buNone/>
            </a:pPr>
            <a:r>
              <a:rPr lang="el-GR" sz="2800" dirty="0" smtClean="0"/>
              <a:t>1. 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8814025"/>
              </p:ext>
            </p:extLst>
          </p:nvPr>
        </p:nvGraphicFramePr>
        <p:xfrm>
          <a:off x="1043608" y="1737033"/>
          <a:ext cx="6171497" cy="904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44" r:id="rId3" imgW="2870200" imgH="406400" progId="Equation.3">
                  <p:embed/>
                </p:oleObj>
              </mc:Choice>
              <mc:Fallback>
                <p:oleObj r:id="rId3" imgW="28702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1737033"/>
                        <a:ext cx="6171497" cy="9044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3232060"/>
              </p:ext>
            </p:extLst>
          </p:nvPr>
        </p:nvGraphicFramePr>
        <p:xfrm>
          <a:off x="3131840" y="2641476"/>
          <a:ext cx="2117266" cy="2330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45" r:id="rId5" imgW="914400" imgH="1003300" progId="Equation.3">
                  <p:embed/>
                </p:oleObj>
              </mc:Choice>
              <mc:Fallback>
                <p:oleObj r:id="rId5" imgW="914400" imgH="1003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2641476"/>
                        <a:ext cx="2117266" cy="23304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269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5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 smtClean="0"/>
              <a:t>2.</a:t>
            </a:r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3. 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3026266"/>
              </p:ext>
            </p:extLst>
          </p:nvPr>
        </p:nvGraphicFramePr>
        <p:xfrm>
          <a:off x="1187624" y="1181365"/>
          <a:ext cx="4392488" cy="840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846" name="Equation" r:id="rId3" imgW="2286000" imgH="393480" progId="Equation.3">
                  <p:embed/>
                </p:oleObj>
              </mc:Choice>
              <mc:Fallback>
                <p:oleObj name="Equation" r:id="rId3" imgW="22860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1181365"/>
                        <a:ext cx="4392488" cy="8407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3104861"/>
              </p:ext>
            </p:extLst>
          </p:nvPr>
        </p:nvGraphicFramePr>
        <p:xfrm>
          <a:off x="1187624" y="2158885"/>
          <a:ext cx="4392488" cy="4842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847" name="Equation" r:id="rId5" imgW="1954951" imgH="215806" progId="Equation.3">
                  <p:embed/>
                </p:oleObj>
              </mc:Choice>
              <mc:Fallback>
                <p:oleObj name="Equation" r:id="rId5" imgW="1954951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2158885"/>
                        <a:ext cx="4392488" cy="4842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9639674"/>
              </p:ext>
            </p:extLst>
          </p:nvPr>
        </p:nvGraphicFramePr>
        <p:xfrm>
          <a:off x="1354138" y="3140641"/>
          <a:ext cx="144621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848" name="Equation" r:id="rId7" imgW="660240" imgH="203040" progId="Equation.3">
                  <p:embed/>
                </p:oleObj>
              </mc:Choice>
              <mc:Fallback>
                <p:oleObj name="Equation" r:id="rId7" imgW="6602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4138" y="3140641"/>
                        <a:ext cx="1446212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6671600"/>
              </p:ext>
            </p:extLst>
          </p:nvPr>
        </p:nvGraphicFramePr>
        <p:xfrm>
          <a:off x="2770590" y="3098925"/>
          <a:ext cx="1758172" cy="1342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849" r:id="rId9" imgW="774364" imgH="596641" progId="Equation.3">
                  <p:embed/>
                </p:oleObj>
              </mc:Choice>
              <mc:Fallback>
                <p:oleObj r:id="rId9" imgW="774364" imgH="59664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0590" y="3098925"/>
                        <a:ext cx="1758172" cy="13427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9224198"/>
              </p:ext>
            </p:extLst>
          </p:nvPr>
        </p:nvGraphicFramePr>
        <p:xfrm>
          <a:off x="1354138" y="4541150"/>
          <a:ext cx="3893608" cy="4563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850" name="Equation" r:id="rId11" imgW="1841500" imgH="215900" progId="Equation.3">
                  <p:embed/>
                </p:oleObj>
              </mc:Choice>
              <mc:Fallback>
                <p:oleObj name="Equation" r:id="rId11" imgW="1841500" imgH="215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4138" y="4541150"/>
                        <a:ext cx="3893608" cy="4563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336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6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Η διάμετρος Χ βίδας που παράγεται μαζικά ακολουθεί την κανονική κατανομή με μέση τιμή ίση με 0.502 εκ. και τυπική απόκλιση ίση με </a:t>
            </a:r>
            <a:r>
              <a:rPr lang="el-GR" altLang="el-GR" sz="2800" dirty="0" smtClean="0"/>
              <a:t>0.005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εκ</a:t>
            </a:r>
            <a:r>
              <a:rPr lang="el-GR" altLang="el-GR" sz="2800" dirty="0"/>
              <a:t>. Αν ο σκοπός για τον οποίον προορίζονται οι βίδες επιτρέπει μια ανοχή στη διάμετρο από </a:t>
            </a:r>
            <a:r>
              <a:rPr lang="el-GR" altLang="el-GR" sz="2800" dirty="0" smtClean="0"/>
              <a:t>0.496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εκ. </a:t>
            </a:r>
            <a:r>
              <a:rPr lang="el-GR" altLang="el-GR" sz="2800" dirty="0"/>
              <a:t>ως </a:t>
            </a:r>
            <a:r>
              <a:rPr lang="el-GR" altLang="el-GR" sz="2800" dirty="0" smtClean="0"/>
              <a:t>0.508 εκ. να προσδιοριστεί </a:t>
            </a:r>
            <a:r>
              <a:rPr lang="el-GR" altLang="el-GR" sz="2800" dirty="0"/>
              <a:t>το ποσοστό των ελαττωματικών βιδών.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389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6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Μη ελαττωματικές είναι οι βίδες στις οποίες </a:t>
            </a:r>
            <a:r>
              <a:rPr lang="el-GR" altLang="el-GR" sz="2800" dirty="0" smtClean="0"/>
              <a:t>η διάμετρος </a:t>
            </a:r>
            <a:r>
              <a:rPr lang="el-GR" altLang="el-GR" sz="2800" dirty="0"/>
              <a:t>Χ ικανοποιεί τη σχέση </a:t>
            </a: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dirty="0"/>
              <a:t>	</a:t>
            </a:r>
            <a:r>
              <a:rPr lang="el-GR" altLang="el-GR" sz="2800" dirty="0" smtClean="0"/>
              <a:t>0.496 </a:t>
            </a:r>
            <a:r>
              <a:rPr lang="el-GR" altLang="el-GR" sz="2800" dirty="0"/>
              <a:t>&lt; Χ &lt; </a:t>
            </a:r>
            <a:r>
              <a:rPr lang="el-GR" altLang="el-GR" sz="2800" dirty="0" smtClean="0"/>
              <a:t>0.508</a:t>
            </a:r>
          </a:p>
          <a:p>
            <a:pPr marL="0" indent="0">
              <a:buNone/>
            </a:pPr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900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6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Η πιθανότητα του ενδεχομένου αυτού ισούται με</a:t>
            </a:r>
            <a:r>
              <a:rPr lang="el-GR" altLang="el-GR" sz="2800" dirty="0" smtClean="0"/>
              <a:t>:</a:t>
            </a:r>
          </a:p>
          <a:p>
            <a:pPr marL="0" indent="0">
              <a:buNone/>
            </a:pPr>
            <a:r>
              <a:rPr lang="el-GR" altLang="el-GR" sz="2800" dirty="0"/>
              <a:t>	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4050127"/>
              </p:ext>
            </p:extLst>
          </p:nvPr>
        </p:nvGraphicFramePr>
        <p:xfrm>
          <a:off x="1763688" y="1975138"/>
          <a:ext cx="6403567" cy="83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592" name="Εξίσωση" r:id="rId3" imgW="3835400" imgH="431800" progId="Equation.3">
                  <p:embed/>
                </p:oleObj>
              </mc:Choice>
              <mc:Fallback>
                <p:oleObj name="Εξίσωση" r:id="rId3" imgW="38354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1975138"/>
                        <a:ext cx="6403567" cy="837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0441881"/>
              </p:ext>
            </p:extLst>
          </p:nvPr>
        </p:nvGraphicFramePr>
        <p:xfrm>
          <a:off x="4131171" y="2860290"/>
          <a:ext cx="2541453" cy="1797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593" name="Εξίσωση" r:id="rId5" imgW="1244600" imgH="863600" progId="Equation.3">
                  <p:embed/>
                </p:oleObj>
              </mc:Choice>
              <mc:Fallback>
                <p:oleObj name="Εξίσωση" r:id="rId5" imgW="1244600" imgH="863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1171" y="2860290"/>
                        <a:ext cx="2541453" cy="17974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477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</a:t>
            </a:r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Θα βρούμε την τιμή      </a:t>
            </a:r>
            <a:r>
              <a:rPr lang="el-GR" altLang="el-GR" sz="2800" dirty="0" smtClean="0"/>
              <a:t>για </a:t>
            </a:r>
            <a:r>
              <a:rPr lang="el-GR" altLang="el-GR" sz="2800" dirty="0"/>
              <a:t>την οποία </a:t>
            </a:r>
            <a:r>
              <a:rPr lang="el-GR" altLang="el-GR" sz="2800" dirty="0" smtClean="0"/>
              <a:t>ισχύει</a:t>
            </a:r>
          </a:p>
          <a:p>
            <a:pPr marL="0" indent="0">
              <a:buNone/>
            </a:pPr>
            <a:endParaRPr lang="el-GR" altLang="el-GR" sz="2800" dirty="0"/>
          </a:p>
          <a:p>
            <a:r>
              <a:rPr lang="el-GR" altLang="el-GR" sz="2800" dirty="0"/>
              <a:t>η πιθανότητα για την Ζ να είναι μεγαλύτερη </a:t>
            </a:r>
            <a:r>
              <a:rPr lang="el-GR" altLang="el-GR" sz="2800" dirty="0" smtClean="0"/>
              <a:t>από </a:t>
            </a:r>
            <a:r>
              <a:rPr lang="el-GR" altLang="el-GR" sz="2800" dirty="0"/>
              <a:t>την         </a:t>
            </a:r>
            <a:r>
              <a:rPr lang="el-GR" altLang="el-GR" sz="2800" dirty="0" smtClean="0"/>
              <a:t>            ισούται </a:t>
            </a:r>
            <a:r>
              <a:rPr lang="el-GR" altLang="el-GR" sz="2800" dirty="0"/>
              <a:t>με 0.025 και μικρότερη </a:t>
            </a:r>
            <a:r>
              <a:rPr lang="el-GR" altLang="el-GR" sz="2800" dirty="0" smtClean="0"/>
              <a:t>από </a:t>
            </a:r>
            <a:r>
              <a:rPr lang="el-GR" altLang="el-GR" sz="2800" dirty="0"/>
              <a:t>την  </a:t>
            </a:r>
            <a:r>
              <a:rPr lang="el-GR" altLang="el-GR" sz="2800" dirty="0" smtClean="0"/>
              <a:t>        με </a:t>
            </a:r>
            <a:r>
              <a:rPr lang="el-GR" altLang="el-GR" sz="2800" dirty="0"/>
              <a:t>0.025</a:t>
            </a:r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7636953"/>
              </p:ext>
            </p:extLst>
          </p:nvPr>
        </p:nvGraphicFramePr>
        <p:xfrm>
          <a:off x="1835696" y="1849388"/>
          <a:ext cx="3789040" cy="588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80" name="Equation" r:id="rId3" imgW="1473200" imgH="228600" progId="Equation.3">
                  <p:embed/>
                </p:oleObj>
              </mc:Choice>
              <mc:Fallback>
                <p:oleObj name="Equation" r:id="rId3" imgW="1473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849388"/>
                        <a:ext cx="3789040" cy="5881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9967428"/>
              </p:ext>
            </p:extLst>
          </p:nvPr>
        </p:nvGraphicFramePr>
        <p:xfrm>
          <a:off x="3811929" y="1273324"/>
          <a:ext cx="472039" cy="545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81" name="Equation" r:id="rId5" imgW="164957" imgH="190335" progId="Equation.3">
                  <p:embed/>
                </p:oleObj>
              </mc:Choice>
              <mc:Fallback>
                <p:oleObj name="Equation" r:id="rId5" imgW="164957" imgH="19033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1929" y="1273324"/>
                        <a:ext cx="472039" cy="5456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2905024"/>
              </p:ext>
            </p:extLst>
          </p:nvPr>
        </p:nvGraphicFramePr>
        <p:xfrm>
          <a:off x="8532440" y="2353444"/>
          <a:ext cx="498722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82" name="Equation" r:id="rId7" imgW="164957" imgH="190335" progId="Equation.3">
                  <p:embed/>
                </p:oleObj>
              </mc:Choice>
              <mc:Fallback>
                <p:oleObj name="Equation" r:id="rId7" imgW="164957" imgH="19033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2440" y="2353444"/>
                        <a:ext cx="498722" cy="5760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7689206"/>
              </p:ext>
            </p:extLst>
          </p:nvPr>
        </p:nvGraphicFramePr>
        <p:xfrm>
          <a:off x="6732240" y="2857500"/>
          <a:ext cx="792088" cy="540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83" name="Equation" r:id="rId8" imgW="279400" imgH="190500" progId="Equation.3">
                  <p:embed/>
                </p:oleObj>
              </mc:Choice>
              <mc:Fallback>
                <p:oleObj name="Equation" r:id="rId8" imgW="279400" imgH="190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240" y="2857500"/>
                        <a:ext cx="792088" cy="5404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285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Θέση εικόνας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3" b="3353"/>
          <a:stretch>
            <a:fillRect/>
          </a:stretch>
        </p:blipFill>
        <p:spPr/>
      </p:pic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altLang="el-GR" dirty="0" smtClean="0"/>
              <a:t>Από </a:t>
            </a:r>
            <a:r>
              <a:rPr lang="el-GR" altLang="el-GR" dirty="0"/>
              <a:t>τον Π</a:t>
            </a:r>
            <a:r>
              <a:rPr lang="el-GR" altLang="el-GR" dirty="0" smtClean="0"/>
              <a:t>ίνακα </a:t>
            </a:r>
            <a:r>
              <a:rPr lang="el-GR" altLang="el-GR" dirty="0"/>
              <a:t>6 βρίσκουμε </a:t>
            </a:r>
            <a:r>
              <a:rPr lang="el-GR" altLang="el-GR" dirty="0" smtClean="0"/>
              <a:t>ότι </a:t>
            </a:r>
            <a:r>
              <a:rPr lang="en-US" altLang="el-GR" dirty="0" smtClean="0"/>
              <a:t>z</a:t>
            </a:r>
            <a:r>
              <a:rPr lang="en-US" altLang="el-GR" baseline="30000" dirty="0" smtClean="0"/>
              <a:t>*</a:t>
            </a:r>
            <a:r>
              <a:rPr lang="el-GR" altLang="el-GR" dirty="0" smtClean="0"/>
              <a:t> </a:t>
            </a:r>
            <a:r>
              <a:rPr lang="en-US" altLang="el-GR" dirty="0" smtClean="0"/>
              <a:t>= 1.96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</a:t>
            </a:r>
            <a:r>
              <a:rPr lang="en-US" dirty="0" smtClean="0"/>
              <a:t>7</a:t>
            </a:r>
            <a:r>
              <a:rPr lang="el-GR" dirty="0" smtClean="0"/>
              <a:t> 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79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</a:t>
            </a:r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Αυτόματο μηχάνημα συσκευάζει ζάχαρη σε χάρτινες σακούλες στις οποίες το βάρος του περιεχομένου Χ, ακολουθεί την κανονική κατανομή με τυπική απόκλιση ίση με 16</a:t>
            </a:r>
            <a:r>
              <a:rPr lang="en-US" altLang="el-GR" sz="2800" dirty="0"/>
              <a:t> gr</a:t>
            </a:r>
            <a:r>
              <a:rPr lang="el-GR" altLang="el-GR" sz="2800" dirty="0"/>
              <a:t>. Η μέση τιμή της Χ ρυθμίζεται έτσι ώστε μόνο το 1% των συσκευασιών να έχουν βάρος λιγότερο από το επίσημο ελάχιστο των 985</a:t>
            </a:r>
            <a:r>
              <a:rPr lang="en-US" altLang="el-GR" sz="2800" dirty="0"/>
              <a:t> </a:t>
            </a:r>
            <a:r>
              <a:rPr lang="en-US" altLang="el-GR" sz="2800" dirty="0" smtClean="0"/>
              <a:t>gr</a:t>
            </a:r>
            <a:r>
              <a:rPr lang="el-GR" altLang="el-GR" sz="2800" dirty="0" smtClean="0"/>
              <a:t>. Με </a:t>
            </a:r>
            <a:r>
              <a:rPr lang="el-GR" altLang="el-GR" sz="2800" dirty="0"/>
              <a:t>τι ισούται η μ;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059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n-US" dirty="0" smtClean="0"/>
              <a:t>8</a:t>
            </a:r>
            <a:r>
              <a:rPr lang="el-GR" dirty="0" smtClean="0"/>
              <a:t>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Έχουμε:</a:t>
            </a:r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dirty="0" smtClean="0"/>
              <a:t>Θέλουμε </a:t>
            </a:r>
            <a:r>
              <a:rPr lang="el-GR" altLang="el-GR" sz="2800" dirty="0"/>
              <a:t>να προσδιορίσουμε το μ έτσι ώστε </a:t>
            </a:r>
            <a:r>
              <a:rPr lang="en-US" altLang="el-GR" sz="2800" dirty="0"/>
              <a:t>P(X &lt; 985) = 0</a:t>
            </a:r>
            <a:r>
              <a:rPr lang="el-GR" altLang="el-GR" sz="2800" dirty="0"/>
              <a:t>.</a:t>
            </a:r>
            <a:r>
              <a:rPr lang="en-US" altLang="el-GR" sz="2800" dirty="0"/>
              <a:t>01</a:t>
            </a:r>
            <a:endParaRPr lang="el-GR" altLang="el-GR" sz="28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7319536"/>
              </p:ext>
            </p:extLst>
          </p:nvPr>
        </p:nvGraphicFramePr>
        <p:xfrm>
          <a:off x="1475656" y="1921396"/>
          <a:ext cx="6876666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635" name="Equation" r:id="rId3" imgW="2946240" imgH="215640" progId="Equation.3">
                  <p:embed/>
                </p:oleObj>
              </mc:Choice>
              <mc:Fallback>
                <p:oleObj name="Equation" r:id="rId3" imgW="29462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1921396"/>
                        <a:ext cx="6876666" cy="504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8755504"/>
              </p:ext>
            </p:extLst>
          </p:nvPr>
        </p:nvGraphicFramePr>
        <p:xfrm>
          <a:off x="1403648" y="3925090"/>
          <a:ext cx="6731595" cy="516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636" name="Equation" r:id="rId5" imgW="2806560" imgH="215640" progId="Equation.3">
                  <p:embed/>
                </p:oleObj>
              </mc:Choice>
              <mc:Fallback>
                <p:oleObj name="Equation" r:id="rId5" imgW="28065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3925090"/>
                        <a:ext cx="6731595" cy="5165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610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</a:t>
            </a:r>
            <a:r>
              <a:rPr lang="en-US" dirty="0" smtClean="0"/>
              <a:t>8</a:t>
            </a:r>
            <a:r>
              <a:rPr lang="el-GR" dirty="0" smtClean="0"/>
              <a:t>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Αν με την εγκατάσταση ενός εξαρτήματος η </a:t>
            </a:r>
            <a:r>
              <a:rPr lang="el-GR" altLang="el-GR" sz="2800" dirty="0" smtClean="0"/>
              <a:t>τυπική απόκλιση </a:t>
            </a:r>
            <a:r>
              <a:rPr lang="el-GR" altLang="el-GR" sz="2800" dirty="0"/>
              <a:t>μπορεί να μειωθεί στα 10</a:t>
            </a:r>
            <a:r>
              <a:rPr lang="en-US" altLang="el-GR" sz="2800" dirty="0"/>
              <a:t>gr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να προσδιοριστεί </a:t>
            </a:r>
            <a:r>
              <a:rPr lang="el-GR" altLang="el-GR" sz="2800" dirty="0"/>
              <a:t>το όριο στο οποίο μπορεί να πέσει </a:t>
            </a:r>
            <a:r>
              <a:rPr lang="el-GR" altLang="el-GR" sz="2800" dirty="0" smtClean="0"/>
              <a:t>η μέση </a:t>
            </a:r>
            <a:r>
              <a:rPr lang="el-GR" altLang="el-GR" sz="2800" dirty="0"/>
              <a:t>τιμή ώστε να δίνει το ίδιο ποσοστό κάτω </a:t>
            </a:r>
            <a:r>
              <a:rPr lang="el-GR" altLang="el-GR" sz="2800" dirty="0" smtClean="0"/>
              <a:t>από το </a:t>
            </a:r>
            <a:r>
              <a:rPr lang="el-GR" altLang="el-GR" sz="2800" dirty="0"/>
              <a:t>επίσημο ελάχιστο </a:t>
            </a:r>
            <a:r>
              <a:rPr lang="el-GR" altLang="el-GR" sz="2800" dirty="0" smtClean="0"/>
              <a:t>βάρος.</a:t>
            </a:r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6519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n-US" dirty="0" smtClean="0"/>
              <a:t>8</a:t>
            </a:r>
            <a:r>
              <a:rPr lang="el-GR" dirty="0" smtClean="0"/>
              <a:t>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Για </a:t>
            </a:r>
            <a:r>
              <a:rPr lang="el-GR" altLang="el-GR" sz="2800" dirty="0" smtClean="0"/>
              <a:t>σ=10 η </a:t>
            </a:r>
            <a:r>
              <a:rPr lang="el-GR" altLang="el-GR" sz="2800" dirty="0"/>
              <a:t>νέα μέση τιμή είναι </a:t>
            </a:r>
            <a:r>
              <a:rPr lang="el-GR" altLang="el-GR" sz="2800" dirty="0" smtClean="0"/>
              <a:t>985+2.33Χ10=1008.3 </a:t>
            </a:r>
            <a:endParaRPr lang="el-GR" altLang="el-GR" sz="2800" dirty="0"/>
          </a:p>
          <a:p>
            <a:r>
              <a:rPr lang="el-GR" altLang="el-GR" sz="2800" dirty="0"/>
              <a:t>Η διαφορά ανάμεσα στις δύο μέσες τιμές είναι </a:t>
            </a:r>
            <a:r>
              <a:rPr lang="el-GR" altLang="el-GR" sz="2800" dirty="0" smtClean="0"/>
              <a:t>1022.28-1008.3=13.98 </a:t>
            </a:r>
            <a:r>
              <a:rPr lang="en-US" altLang="el-GR" sz="2800" dirty="0" smtClean="0"/>
              <a:t>gr</a:t>
            </a:r>
            <a:endParaRPr lang="el-GR" altLang="el-GR" sz="2800" dirty="0"/>
          </a:p>
          <a:p>
            <a:r>
              <a:rPr lang="el-GR" altLang="el-GR" sz="2800" dirty="0"/>
              <a:t>Οπότε από την παραγωγή μιας μέρας εξοικονομούνται </a:t>
            </a:r>
            <a:r>
              <a:rPr lang="el-GR" altLang="el-GR" sz="2800" dirty="0" smtClean="0"/>
              <a:t>13.98</a:t>
            </a:r>
            <a:r>
              <a:rPr lang="en-US" altLang="el-GR" sz="2800" dirty="0" smtClean="0"/>
              <a:t> x </a:t>
            </a:r>
            <a:r>
              <a:rPr lang="el-GR" altLang="el-GR" sz="2800" dirty="0" smtClean="0"/>
              <a:t>2500=34950</a:t>
            </a:r>
            <a:r>
              <a:rPr lang="en-US" altLang="el-GR" sz="2800" dirty="0" smtClean="0"/>
              <a:t> </a:t>
            </a:r>
            <a:r>
              <a:rPr lang="en-US" altLang="el-GR" sz="2800" dirty="0"/>
              <a:t>gr </a:t>
            </a:r>
            <a:r>
              <a:rPr lang="el-GR" altLang="el-GR" sz="2800" dirty="0"/>
              <a:t> = 345.5</a:t>
            </a:r>
            <a:r>
              <a:rPr lang="en-US" altLang="el-GR" sz="2800" dirty="0"/>
              <a:t> </a:t>
            </a:r>
            <a:r>
              <a:rPr lang="en-US" altLang="el-GR" sz="2800" dirty="0" err="1"/>
              <a:t>Kgr</a:t>
            </a: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9998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Μωυσιάδης Ν. 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Χατζηπαντελής (1999) Ανάλυση δεδομένων με τη βοήθεια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	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στατιστικών 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πακέτων : SPSS 7.5, Excel 97, S-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dirty="0" smtClean="0"/>
              <a:t>M.R</a:t>
            </a:r>
            <a:r>
              <a:rPr lang="el-GR" sz="1400" dirty="0"/>
              <a:t>. </a:t>
            </a:r>
            <a:r>
              <a:rPr lang="el-GR" sz="1400" dirty="0" err="1"/>
              <a:t>Spiegel</a:t>
            </a:r>
            <a:r>
              <a:rPr lang="el-GR" sz="1400" dirty="0"/>
              <a:t>: Πιθανότητες και Στατιστική (</a:t>
            </a:r>
            <a:r>
              <a:rPr lang="el-GR" sz="1400" dirty="0" err="1"/>
              <a:t>Schaum’s</a:t>
            </a:r>
            <a:r>
              <a:rPr lang="el-GR" sz="1400" dirty="0"/>
              <a:t> </a:t>
            </a:r>
            <a:r>
              <a:rPr lang="el-GR" sz="1400" dirty="0" err="1"/>
              <a:t>Outline</a:t>
            </a:r>
            <a:r>
              <a:rPr lang="el-GR" sz="1400" dirty="0"/>
              <a:t> </a:t>
            </a:r>
            <a:r>
              <a:rPr lang="el-GR" sz="1400" dirty="0" err="1"/>
              <a:t>Series</a:t>
            </a:r>
            <a:r>
              <a:rPr lang="el-GR" sz="1400" dirty="0"/>
              <a:t>), ελληνική μετάφραση Αθήνα, ΕΣΠΙ 1977 </a:t>
            </a:r>
          </a:p>
        </p:txBody>
      </p:sp>
    </p:spTree>
    <p:extLst>
      <p:ext uri="{BB962C8B-B14F-4D97-AF65-F5344CB8AC3E}">
        <p14:creationId xmlns:p14="http://schemas.microsoft.com/office/powerpoint/2010/main" val="9687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12,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Γεράσιμος Μελετίου.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Βιομετρία - Γεωργικός Πειραματισμός.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://eclass.teiep.gr/courses/TEXG118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9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Δημήτριος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27860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12, 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12, 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sz="2800" dirty="0" smtClean="0"/>
              <a:t>Μελέτη της κανονικής κατανομής τόσο θεωρητικά όσο και μέσω παραδειγμάτων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Κανονική κατανομή</a:t>
            </a:r>
          </a:p>
          <a:p>
            <a:r>
              <a:rPr lang="el-GR" sz="2800" dirty="0" smtClean="0"/>
              <a:t>Πιθανότητες στην κανονική κατανομή</a:t>
            </a:r>
          </a:p>
          <a:p>
            <a:r>
              <a:rPr lang="el-GR" sz="2800" dirty="0" smtClean="0"/>
              <a:t>Αθροιστική πιθανότητα της κανονικής κατανομής</a:t>
            </a:r>
            <a:endParaRPr lang="el-G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κανονική κατανομή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1" indent="0">
              <a:buNone/>
            </a:pPr>
            <a:r>
              <a:rPr lang="el-GR" altLang="el-GR" dirty="0"/>
              <a:t>Μια τυχαία μεταβλητή </a:t>
            </a:r>
            <a:r>
              <a:rPr lang="en-US" altLang="el-GR" dirty="0"/>
              <a:t>X</a:t>
            </a:r>
            <a:r>
              <a:rPr lang="el-GR" altLang="el-GR" dirty="0"/>
              <a:t> με μέσο μ</a:t>
            </a:r>
            <a:r>
              <a:rPr lang="en-US" altLang="el-GR" dirty="0"/>
              <a:t> </a:t>
            </a:r>
            <a:r>
              <a:rPr lang="el-GR" altLang="el-GR" dirty="0"/>
              <a:t>και</a:t>
            </a:r>
            <a:r>
              <a:rPr lang="en-US" altLang="el-GR" dirty="0"/>
              <a:t> </a:t>
            </a:r>
            <a:r>
              <a:rPr lang="el-GR" altLang="el-GR" dirty="0"/>
              <a:t>διακύμανση σ</a:t>
            </a:r>
            <a:r>
              <a:rPr lang="en-US" altLang="el-GR" baseline="30000" dirty="0"/>
              <a:t>2 </a:t>
            </a:r>
            <a:r>
              <a:rPr lang="el-GR" altLang="el-GR" dirty="0"/>
              <a:t>είναι κανονικά κατανεμημένη αν η συνάρτηση πυκνότητας πιθανότητας είναι </a:t>
            </a:r>
            <a:r>
              <a:rPr lang="el-GR" altLang="el-GR" dirty="0" smtClean="0"/>
              <a:t>η:</a:t>
            </a:r>
          </a:p>
          <a:p>
            <a:pPr marL="0" lvl="1" indent="0">
              <a:buNone/>
            </a:pPr>
            <a:endParaRPr lang="el-GR" altLang="el-GR" dirty="0"/>
          </a:p>
          <a:p>
            <a:pPr marL="0" indent="0">
              <a:buNone/>
            </a:pPr>
            <a:endParaRPr lang="el-GR" sz="28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2433901"/>
              </p:ext>
            </p:extLst>
          </p:nvPr>
        </p:nvGraphicFramePr>
        <p:xfrm>
          <a:off x="1947806" y="2713484"/>
          <a:ext cx="5639544" cy="141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331" name="Equation" r:id="rId3" imgW="2730500" imgH="635000" progId="Equation.3">
                  <p:embed/>
                </p:oleObj>
              </mc:Choice>
              <mc:Fallback>
                <p:oleObj name="Equation" r:id="rId3" imgW="2730500" imgH="635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7806" y="2713484"/>
                        <a:ext cx="5639544" cy="141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723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κανονική κατανομή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Λέμε η Χ ακολουθεί την κανονική κατανομή με παραμέτρους μ και </a:t>
            </a:r>
            <a:r>
              <a:rPr lang="en-US" altLang="el-GR" sz="2800" dirty="0"/>
              <a:t>s</a:t>
            </a:r>
            <a:r>
              <a:rPr lang="en-US" altLang="el-GR" sz="2800" baseline="30000" dirty="0"/>
              <a:t>2</a:t>
            </a:r>
            <a:r>
              <a:rPr lang="el-GR" altLang="el-GR" sz="2800" dirty="0"/>
              <a:t>  και </a:t>
            </a:r>
            <a:r>
              <a:rPr lang="el-GR" altLang="el-GR" sz="2800" dirty="0" smtClean="0"/>
              <a:t>συμβολίζουμε:</a:t>
            </a:r>
          </a:p>
          <a:p>
            <a:pPr marL="0" indent="0">
              <a:buNone/>
            </a:pPr>
            <a:r>
              <a:rPr lang="el-GR" altLang="el-GR" sz="2800" dirty="0"/>
              <a:t>	</a:t>
            </a:r>
            <a:r>
              <a:rPr lang="el-GR" altLang="el-GR" sz="2800" dirty="0" smtClean="0"/>
              <a:t>	Χ</a:t>
            </a:r>
            <a:r>
              <a:rPr lang="el-GR" altLang="el-GR" sz="2800" dirty="0">
                <a:sym typeface="Symbol" panose="05050102010706020507" pitchFamily="18" charset="2"/>
              </a:rPr>
              <a:t></a:t>
            </a:r>
            <a:r>
              <a:rPr lang="el-GR" altLang="el-GR" sz="2800" dirty="0"/>
              <a:t>Ν(μ, </a:t>
            </a:r>
            <a:r>
              <a:rPr lang="en-US" altLang="el-GR" sz="2800" dirty="0"/>
              <a:t>s</a:t>
            </a:r>
            <a:r>
              <a:rPr lang="en-US" altLang="el-GR" sz="2800" baseline="30000" dirty="0"/>
              <a:t>2</a:t>
            </a:r>
            <a:r>
              <a:rPr lang="el-GR" altLang="el-GR" sz="2800" dirty="0"/>
              <a:t>)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705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altLang="el-GR" dirty="0"/>
              <a:t>Το γράφημα της Ν(3,1) 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κανονική κατανομή </a:t>
            </a:r>
            <a:r>
              <a:rPr lang="el-GR" dirty="0" smtClean="0"/>
              <a:t>(3)</a:t>
            </a:r>
            <a:endParaRPr lang="en-US" dirty="0"/>
          </a:p>
        </p:txBody>
      </p:sp>
      <p:pic>
        <p:nvPicPr>
          <p:cNvPr id="21" name="Picture 4" descr="10-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5893" y="1011746"/>
            <a:ext cx="4919189" cy="31324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8262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4759</TotalTime>
  <Words>1212</Words>
  <Application>Microsoft Office PowerPoint</Application>
  <PresentationFormat>Προβολή στην οθόνη (16:10)</PresentationFormat>
  <Paragraphs>196</Paragraphs>
  <Slides>41</Slides>
  <Notes>13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3</vt:i4>
      </vt:variant>
      <vt:variant>
        <vt:lpstr>Τίτλοι διαφανειών</vt:lpstr>
      </vt:variant>
      <vt:variant>
        <vt:i4>41</vt:i4>
      </vt:variant>
    </vt:vector>
  </HeadingPairs>
  <TitlesOfParts>
    <vt:vector size="52" baseType="lpstr">
      <vt:lpstr>Arial Unicode MS</vt:lpstr>
      <vt:lpstr>Arial</vt:lpstr>
      <vt:lpstr>Calibri</vt:lpstr>
      <vt:lpstr>Calibri Light</vt:lpstr>
      <vt:lpstr>Symbol</vt:lpstr>
      <vt:lpstr>Times New Roman</vt:lpstr>
      <vt:lpstr>Θέμα του Office</vt:lpstr>
      <vt:lpstr>Προσαρμοσμένη σχεδίαση</vt:lpstr>
      <vt:lpstr>Equation</vt:lpstr>
      <vt:lpstr>Microsoft Equation 3.0</vt:lpstr>
      <vt:lpstr>Εξίσωση</vt:lpstr>
      <vt:lpstr>Βιομετρία - Γεωργικός Πειραματισμός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Η κανονική κατανομή</vt:lpstr>
      <vt:lpstr>Η κανονική κατανομή (2)</vt:lpstr>
      <vt:lpstr>Η κανονική κατανομή (3)</vt:lpstr>
      <vt:lpstr>Η κανονική κατανομή (4)</vt:lpstr>
      <vt:lpstr>Παράδειγμα 1</vt:lpstr>
      <vt:lpstr>Παράδειγμα 2</vt:lpstr>
      <vt:lpstr>Πιθανότητες στην κανονική κατανομή</vt:lpstr>
      <vt:lpstr>Πιθανότητες στην κανονική κατανομή (2)</vt:lpstr>
      <vt:lpstr>Πιθανότητες στην κανονική κατανομή (3)</vt:lpstr>
      <vt:lpstr>Πιθανότητες στην κανονική κατανομή (4)</vt:lpstr>
      <vt:lpstr>Πιθανότητες στην κανονική κατανομή (5)</vt:lpstr>
      <vt:lpstr>Παράδειγμα 3</vt:lpstr>
      <vt:lpstr>Αθροιστική πιθανότητα</vt:lpstr>
      <vt:lpstr>Αθροιστική πιθανότητα (2)</vt:lpstr>
      <vt:lpstr>Αθροιστική πιθανότητα (3)</vt:lpstr>
      <vt:lpstr>Αθροιστική πιθανότητα (4)</vt:lpstr>
      <vt:lpstr>Παράδειγμα 4</vt:lpstr>
      <vt:lpstr>Παράδειγμα 5</vt:lpstr>
      <vt:lpstr>Παράδειγμα 5 (2)</vt:lpstr>
      <vt:lpstr>Παράδειγμα 6</vt:lpstr>
      <vt:lpstr>Παράδειγμα 6 (2)</vt:lpstr>
      <vt:lpstr>Παράδειγμα 6 (3)</vt:lpstr>
      <vt:lpstr>Παράδειγμα 7</vt:lpstr>
      <vt:lpstr>Παράδειγμα 7 (2)</vt:lpstr>
      <vt:lpstr>Παράδειγμα 8</vt:lpstr>
      <vt:lpstr>Παράδειγμα 8 (2)</vt:lpstr>
      <vt:lpstr>Παράδειγμα 8 (3)</vt:lpstr>
      <vt:lpstr>Παράδειγμα 8 (4)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dimitris</cp:lastModifiedBy>
  <cp:revision>1638</cp:revision>
  <dcterms:created xsi:type="dcterms:W3CDTF">2012-09-06T09:03:05Z</dcterms:created>
  <dcterms:modified xsi:type="dcterms:W3CDTF">2015-12-09T16:37:34Z</dcterms:modified>
</cp:coreProperties>
</file>