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388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15" r:id="rId25"/>
    <p:sldId id="291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100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19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839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81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296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586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978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222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50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92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229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1098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2399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483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72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332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602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333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63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Εισαγωγικές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Έννοιες &amp; Βασική δομή</a:t>
            </a:r>
            <a:r>
              <a:rPr lang="el-GR" sz="1000" b="1" dirty="0" smtClean="0">
                <a:solidFill>
                  <a:schemeClr val="bg1"/>
                </a:solidFill>
              </a:rPr>
              <a:t>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Εισαγωγικές έννοιες και βασική δομή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Αντικειμενοστραφής προγραμματισμός (</a:t>
            </a:r>
            <a:r>
              <a:rPr lang="en-US" sz="2400" b="1" dirty="0"/>
              <a:t>Object-Oriented Programming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υλοποίηση καθενός από αυτούς τους μηχανισμούς διαφέρει σε κάθε κατασκευαστή</a:t>
            </a:r>
            <a:r>
              <a:rPr lang="el-GR" sz="2000" dirty="0" smtClean="0"/>
              <a:t>, αλλά </a:t>
            </a:r>
            <a:r>
              <a:rPr lang="el-GR" sz="2000" dirty="0"/>
              <a:t>η χρήση τους είναι η ίδια για όλους. </a:t>
            </a:r>
            <a:endParaRPr lang="el-GR" sz="2000" dirty="0" smtClean="0"/>
          </a:p>
          <a:p>
            <a:r>
              <a:rPr lang="el-GR" sz="2000" dirty="0" smtClean="0"/>
              <a:t>Δηλαδή </a:t>
            </a:r>
            <a:r>
              <a:rPr lang="el-GR" sz="2000" dirty="0"/>
              <a:t>η χρήση του τιμονιού και </a:t>
            </a:r>
            <a:r>
              <a:rPr lang="el-GR" sz="2000" dirty="0" smtClean="0"/>
              <a:t>των ταχυτήτων </a:t>
            </a:r>
            <a:r>
              <a:rPr lang="el-GR" sz="2000" dirty="0"/>
              <a:t>γίνεται με τον ίδιο τρόπο ανεξαρτήτως κατηγορίας, κατασκευαστή </a:t>
            </a:r>
            <a:r>
              <a:rPr lang="el-GR" sz="2000" dirty="0" smtClean="0"/>
              <a:t>και μοντέλου </a:t>
            </a:r>
            <a:r>
              <a:rPr lang="el-GR" sz="2000" dirty="0"/>
              <a:t>του αυτοκινήτου. </a:t>
            </a:r>
            <a:endParaRPr lang="el-GR" sz="2000" dirty="0" smtClean="0"/>
          </a:p>
          <a:p>
            <a:r>
              <a:rPr lang="el-GR" sz="2000" dirty="0" smtClean="0"/>
              <a:t>Επίσης</a:t>
            </a:r>
            <a:r>
              <a:rPr lang="el-GR" sz="2000" dirty="0"/>
              <a:t>, ο μηχανισμός με τον οποίο γίνεται η χρήση </a:t>
            </a:r>
            <a:r>
              <a:rPr lang="el-GR" sz="2000" dirty="0" smtClean="0"/>
              <a:t>των δεδομένων </a:t>
            </a:r>
            <a:r>
              <a:rPr lang="el-GR" sz="2000" dirty="0"/>
              <a:t>αυτών είναι κρυμμένος από τον χρήστη (δηλαδή τον οδηγό). </a:t>
            </a:r>
            <a:r>
              <a:rPr lang="el-GR" sz="2000" dirty="0" smtClean="0"/>
              <a:t> </a:t>
            </a:r>
            <a:endParaRPr lang="el-GR" sz="20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Αντικειμενοστραφής προγραμματισμός (</a:t>
            </a:r>
            <a:r>
              <a:rPr lang="en-US" sz="2400" b="1" dirty="0"/>
              <a:t>Object-Oriented Programming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000" dirty="0" smtClean="0"/>
              <a:t>Σημαντικότερα χαρακτηριστικά αντικειμενοστραφούς </a:t>
            </a:r>
            <a:r>
              <a:rPr lang="el-GR" sz="2000" dirty="0"/>
              <a:t>προγραμματισμού: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dirty="0" smtClean="0"/>
              <a:t>Encapsulation (): </a:t>
            </a:r>
            <a:r>
              <a:rPr lang="el-GR" sz="1800" dirty="0" smtClean="0"/>
              <a:t>Η </a:t>
            </a:r>
            <a:r>
              <a:rPr lang="el-GR" sz="1800" dirty="0"/>
              <a:t>διαδικασίες κρύβονται από το χρήστη και τα ίδια τα δεδομένα προσδιορίζουν </a:t>
            </a:r>
            <a:r>
              <a:rPr lang="el-GR" sz="1800" dirty="0" smtClean="0"/>
              <a:t>τους</a:t>
            </a:r>
            <a:r>
              <a:rPr lang="en-US" sz="1800" dirty="0" smtClean="0"/>
              <a:t> </a:t>
            </a:r>
            <a:r>
              <a:rPr lang="el-GR" sz="1800" dirty="0" smtClean="0"/>
              <a:t>τρόπους </a:t>
            </a:r>
            <a:r>
              <a:rPr lang="el-GR" sz="1800" dirty="0"/>
              <a:t>διαχείρισης τους.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dirty="0" smtClean="0"/>
              <a:t>Polymorphism </a:t>
            </a:r>
            <a:r>
              <a:rPr lang="en-US" sz="1800" b="1" dirty="0"/>
              <a:t>(</a:t>
            </a:r>
            <a:r>
              <a:rPr lang="el-GR" sz="1800" b="1" dirty="0"/>
              <a:t>πολυμορφισμός</a:t>
            </a:r>
            <a:r>
              <a:rPr lang="el-GR" sz="1800" b="1" dirty="0" smtClean="0"/>
              <a:t>)</a:t>
            </a:r>
            <a:r>
              <a:rPr lang="en-US" sz="1800" b="1" dirty="0" smtClean="0"/>
              <a:t>: </a:t>
            </a:r>
            <a:r>
              <a:rPr lang="el-GR" sz="1800" dirty="0" smtClean="0"/>
              <a:t>Αντικείμενα </a:t>
            </a:r>
            <a:r>
              <a:rPr lang="el-GR" sz="1800" dirty="0"/>
              <a:t>που ανήκουν σε παρόμοιες κλάσεις μπορούν να έχουν κοινό </a:t>
            </a:r>
            <a:r>
              <a:rPr lang="el-GR" sz="1800" dirty="0" smtClean="0"/>
              <a:t>τρόπο</a:t>
            </a:r>
            <a:r>
              <a:rPr lang="en-US" sz="1800" dirty="0" smtClean="0"/>
              <a:t> </a:t>
            </a:r>
            <a:r>
              <a:rPr lang="el-GR" sz="1800" dirty="0" smtClean="0"/>
              <a:t>προσπέλασης</a:t>
            </a:r>
            <a:r>
              <a:rPr lang="el-GR" sz="1800" dirty="0"/>
              <a:t>, με αποτέλεσμα ο χρήστης να μπορεί να τα χειριστεί με τον ίδιο </a:t>
            </a:r>
            <a:r>
              <a:rPr lang="el-GR" sz="1800" dirty="0" smtClean="0"/>
              <a:t>τρόπο</a:t>
            </a:r>
            <a:r>
              <a:rPr lang="en-US" sz="1800" dirty="0" smtClean="0"/>
              <a:t> </a:t>
            </a:r>
            <a:r>
              <a:rPr lang="el-GR" sz="1800" dirty="0" smtClean="0"/>
              <a:t>χωρίς </a:t>
            </a:r>
            <a:r>
              <a:rPr lang="el-GR" sz="1800" dirty="0"/>
              <a:t>να χρειάζεται να μάθει νέες διαδικασίες.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b="1" dirty="0" smtClean="0"/>
              <a:t>Inheritance </a:t>
            </a:r>
            <a:r>
              <a:rPr lang="en-US" sz="1800" b="1" dirty="0"/>
              <a:t>(</a:t>
            </a:r>
            <a:r>
              <a:rPr lang="el-GR" sz="1800" b="1" dirty="0"/>
              <a:t>κληρονομικότητα</a:t>
            </a:r>
            <a:r>
              <a:rPr lang="el-GR" sz="1800" b="1" dirty="0" smtClean="0"/>
              <a:t>)</a:t>
            </a:r>
            <a:r>
              <a:rPr lang="en-US" sz="1800" b="1" dirty="0" smtClean="0"/>
              <a:t>: </a:t>
            </a:r>
            <a:r>
              <a:rPr lang="el-GR" sz="1800" dirty="0" smtClean="0"/>
              <a:t>Μπορούμε </a:t>
            </a:r>
            <a:r>
              <a:rPr lang="el-GR" sz="1800" dirty="0"/>
              <a:t>να δημιουργήσουμε ένα νέο αντικείμενο παίρνοντας ως βάση ένα άλλο </a:t>
            </a:r>
            <a:r>
              <a:rPr lang="el-GR" sz="1800" dirty="0" smtClean="0"/>
              <a:t>ήδη</a:t>
            </a:r>
            <a:r>
              <a:rPr lang="en-US" sz="1800" dirty="0" smtClean="0"/>
              <a:t> </a:t>
            </a:r>
            <a:r>
              <a:rPr lang="el-GR" sz="1800" dirty="0" smtClean="0"/>
              <a:t>υπάρχον</a:t>
            </a:r>
            <a:r>
              <a:rPr lang="el-GR" sz="1800" dirty="0"/>
              <a:t>. Το νέο αντικείμενο θα έχει τα χαρακτηριστικά του παλιού ενώ θα </a:t>
            </a:r>
            <a:r>
              <a:rPr lang="el-GR" sz="1800" dirty="0" smtClean="0"/>
              <a:t>μπορεί να</a:t>
            </a:r>
            <a:r>
              <a:rPr lang="en-US" sz="1800" dirty="0" smtClean="0"/>
              <a:t>  </a:t>
            </a:r>
            <a:r>
              <a:rPr lang="el-GR" sz="1800" dirty="0" smtClean="0"/>
              <a:t>τα </a:t>
            </a:r>
            <a:r>
              <a:rPr lang="el-GR" sz="1800" dirty="0"/>
              <a:t>τροποποιήσει, να τα επεκτείνει και να προσθέσει καινούρια για να </a:t>
            </a:r>
            <a:r>
              <a:rPr lang="el-GR" sz="1800" dirty="0" smtClean="0"/>
              <a:t>καλύψει</a:t>
            </a:r>
            <a:r>
              <a:rPr lang="en-US" sz="1800" dirty="0" smtClean="0"/>
              <a:t> </a:t>
            </a:r>
            <a:r>
              <a:rPr lang="el-GR" sz="1800" dirty="0" smtClean="0"/>
              <a:t>συγκεκριμένες </a:t>
            </a:r>
            <a:r>
              <a:rPr lang="el-GR" sz="1800" dirty="0"/>
              <a:t>ανάγκες.</a:t>
            </a:r>
            <a:endParaRPr lang="el-GR" sz="18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6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ΜΕΤΑΒΛΗΤΕΣ</a:t>
            </a:r>
          </a:p>
          <a:p>
            <a:r>
              <a:rPr lang="el-GR" sz="2000" dirty="0" smtClean="0"/>
              <a:t>Ονομασμένη θέση μνήμης που μπορεί να περιέχει δεδομένα οποιουδήποτε είδους. 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περιεχόμενο της μεταβλητής μπορεί να </a:t>
            </a:r>
            <a:r>
              <a:rPr lang="el-GR" sz="2000" dirty="0" smtClean="0"/>
              <a:t>μεταβάλλεται με </a:t>
            </a:r>
            <a:r>
              <a:rPr lang="el-GR" sz="2000" dirty="0"/>
              <a:t>δεδομένα παρόμοιου είδους.</a:t>
            </a:r>
          </a:p>
          <a:p>
            <a:pPr marL="233045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type </a:t>
            </a:r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330450" indent="0">
              <a:buNone/>
            </a:pPr>
            <a:r>
              <a:rPr 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l-GR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ype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είδος της μεταβλητής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30450" indent="0">
              <a:buNone/>
            </a:pP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l-GR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όνομά της μεταβλητής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l-GR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363" indent="0">
              <a:buNone/>
            </a:pPr>
            <a:r>
              <a:rPr lang="en-US" sz="2000" b="1" dirty="0" smtClean="0"/>
              <a:t>E</a:t>
            </a:r>
            <a:r>
              <a:rPr lang="el-GR" sz="2000" b="1" dirty="0" err="1" smtClean="0"/>
              <a:t>ίδος</a:t>
            </a:r>
            <a:r>
              <a:rPr lang="en-US" sz="2000" b="1" dirty="0" smtClean="0"/>
              <a:t>:</a:t>
            </a:r>
            <a:r>
              <a:rPr lang="el-GR" sz="2000" b="1" dirty="0" smtClean="0"/>
              <a:t> </a:t>
            </a:r>
            <a:r>
              <a:rPr lang="el-GR" sz="2000" dirty="0" smtClean="0"/>
              <a:t>Ένας </a:t>
            </a:r>
            <a:r>
              <a:rPr lang="el-GR" sz="2000" dirty="0"/>
              <a:t>από τους διαθέσιμους τύπους </a:t>
            </a:r>
            <a:r>
              <a:rPr lang="el-GR" sz="2000" dirty="0" smtClean="0"/>
              <a:t>δεδομένων </a:t>
            </a:r>
            <a:r>
              <a:rPr lang="el-GR" sz="2000" dirty="0"/>
              <a:t>της C++ ή το όνομα </a:t>
            </a:r>
            <a:r>
              <a:rPr lang="el-GR" sz="2000" dirty="0" smtClean="0"/>
              <a:t>μιας κλάσης αντικειμένων.</a:t>
            </a:r>
            <a:endParaRPr lang="el-GR" sz="20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6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04279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err="1" smtClean="0"/>
              <a:t>Έυρος</a:t>
            </a:r>
            <a:r>
              <a:rPr lang="el-GR" sz="2400" b="1" dirty="0" smtClean="0"/>
              <a:t> </a:t>
            </a:r>
            <a:r>
              <a:rPr lang="el-GR" sz="2400" b="1" dirty="0"/>
              <a:t>μεταβλητών</a:t>
            </a:r>
            <a:endParaRPr lang="el-GR" sz="2400" b="1" dirty="0" smtClean="0"/>
          </a:p>
          <a:p>
            <a:r>
              <a:rPr lang="el-GR" sz="2000" dirty="0"/>
              <a:t>Μια μεταβλητή θεωρείται έγκυρη, </a:t>
            </a:r>
            <a:r>
              <a:rPr lang="el-GR" sz="2000" dirty="0" smtClean="0"/>
              <a:t>μόνο μέσα στο πλαίσιο </a:t>
            </a:r>
            <a:r>
              <a:rPr lang="el-GR" sz="2000" dirty="0"/>
              <a:t>στο οποίο ορίζεται.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πλαίσιο μπορεί να είναι μια κλάση, μια συνάρτηση </a:t>
            </a:r>
            <a:r>
              <a:rPr lang="el-GR" sz="2000" dirty="0" smtClean="0"/>
              <a:t>ή μέθοδος</a:t>
            </a:r>
            <a:r>
              <a:rPr lang="el-GR" sz="2000" dirty="0"/>
              <a:t>, το πεδίο ισχύος ενός </a:t>
            </a:r>
            <a:r>
              <a:rPr lang="el-GR" sz="2000" dirty="0" err="1"/>
              <a:t>loop</a:t>
            </a:r>
            <a:r>
              <a:rPr lang="el-GR" sz="2000" dirty="0"/>
              <a:t> for/</a:t>
            </a:r>
            <a:r>
              <a:rPr lang="el-GR" sz="2000" dirty="0" err="1"/>
              <a:t>while</a:t>
            </a:r>
            <a:r>
              <a:rPr lang="el-GR" sz="2000" dirty="0"/>
              <a:t>/</a:t>
            </a:r>
            <a:r>
              <a:rPr lang="el-GR" sz="2000" dirty="0" err="1"/>
              <a:t>do</a:t>
            </a:r>
            <a:r>
              <a:rPr lang="el-GR" sz="2000" dirty="0"/>
              <a:t> ή των εντολών </a:t>
            </a:r>
            <a:r>
              <a:rPr lang="el-GR" sz="2000" dirty="0" err="1"/>
              <a:t>if</a:t>
            </a:r>
            <a:r>
              <a:rPr lang="el-GR" sz="2000" dirty="0"/>
              <a:t>/</a:t>
            </a:r>
            <a:r>
              <a:rPr lang="el-GR" sz="2000" dirty="0" err="1"/>
              <a:t>else</a:t>
            </a:r>
            <a:r>
              <a:rPr lang="el-GR" sz="2000" dirty="0"/>
              <a:t>/</a:t>
            </a:r>
            <a:r>
              <a:rPr lang="el-GR" sz="2000" dirty="0" err="1"/>
              <a:t>switch</a:t>
            </a:r>
            <a:r>
              <a:rPr lang="el-GR" sz="2000" dirty="0" smtClean="0"/>
              <a:t>.</a:t>
            </a:r>
            <a:endParaRPr lang="el-GR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4606439" y="1333499"/>
            <a:ext cx="4042792" cy="2964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/>
              <a:t>Παράδειγμα: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type var1;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συνθήκη) {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Επεξεργασία της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var1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σωστό).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Επεξεργασία της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var2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λάθος).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type var2;</a:t>
            </a:r>
          </a:p>
          <a:p>
            <a:pPr marL="0" indent="269875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Επεξεργασία της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var2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σωστό)</a:t>
            </a:r>
          </a:p>
          <a:p>
            <a:pPr marL="0" indent="1162050">
              <a:spcBef>
                <a:spcPts val="0"/>
              </a:spcBef>
              <a:buNone/>
            </a:pP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Επεξεργασία της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var1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σωστό)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// Επεξεργασία της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var2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λάθος)</a:t>
            </a:r>
            <a:endParaRPr lang="el-G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042792" cy="515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Τύποι </a:t>
            </a:r>
            <a:r>
              <a:rPr lang="el-GR" sz="2400" b="1" dirty="0" smtClean="0"/>
              <a:t>δεδομένων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107504" y="1846663"/>
            <a:ext cx="4042792" cy="246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800" b="1" dirty="0"/>
              <a:t>Παράδειγμα: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an_integer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an_integer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long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a_long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an_integer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*1000;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verysmallnumber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0.000000000003;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am_i_hungry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char alpha = 'a';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text = “this is a text”;</a:t>
            </a:r>
            <a:endParaRPr lang="el-GR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96964"/>
              </p:ext>
            </p:extLst>
          </p:nvPr>
        </p:nvGraphicFramePr>
        <p:xfrm>
          <a:off x="3707904" y="1417340"/>
          <a:ext cx="530472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730"/>
                <a:gridCol w="1652842"/>
                <a:gridCol w="2764155"/>
              </a:tblGrid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Όνομα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Μέγεθος (σε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bytes)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Όρια</a:t>
                      </a:r>
                      <a:endParaRPr lang="el-GR" sz="1400" dirty="0"/>
                    </a:p>
                  </a:txBody>
                  <a:tcPr/>
                </a:tc>
              </a:tr>
              <a:tr h="361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-128 έως 127</a:t>
                      </a: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-32,768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έως 32,767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/long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-2,147,483,648 έως -2,147,483,647</a:t>
                      </a:r>
                      <a:endParaRPr lang="el-GR" sz="1400" dirty="0"/>
                    </a:p>
                  </a:txBody>
                  <a:tcPr/>
                </a:tc>
              </a:tr>
              <a:tr h="361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-9,223,372,036,854,775,808 έως</a:t>
                      </a:r>
                    </a:p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-9,223,372,036,854,775,807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 * 10</a:t>
                      </a:r>
                      <a:r>
                        <a:rPr lang="el-GR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-45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έως 3.4 * 10</a:t>
                      </a:r>
                      <a:r>
                        <a:rPr lang="el-GR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 * 10</a:t>
                      </a:r>
                      <a:r>
                        <a:rPr lang="fr-FR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-324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έως</a:t>
                      </a:r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1.8 * 10</a:t>
                      </a:r>
                      <a:r>
                        <a:rPr lang="fr-FR" sz="14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308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/ false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wchar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μεταβλητό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2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unsigned </a:t>
            </a:r>
            <a:r>
              <a:rPr lang="el-GR" sz="2400" b="1" dirty="0" smtClean="0"/>
              <a:t>μεταβλητές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Μπορούμε </a:t>
            </a:r>
            <a:r>
              <a:rPr lang="el-GR" sz="2000" dirty="0"/>
              <a:t>να διαμορφώσουμε </a:t>
            </a:r>
            <a:r>
              <a:rPr lang="el-GR" sz="2000" dirty="0" smtClean="0"/>
              <a:t>το εύρος </a:t>
            </a:r>
            <a:r>
              <a:rPr lang="el-GR" sz="2000" dirty="0"/>
              <a:t>των μεταβλητών </a:t>
            </a:r>
            <a:r>
              <a:rPr lang="el-GR" sz="2000" dirty="0" err="1"/>
              <a:t>char</a:t>
            </a:r>
            <a:r>
              <a:rPr lang="el-GR" sz="2000" dirty="0"/>
              <a:t>, </a:t>
            </a:r>
            <a:r>
              <a:rPr lang="el-GR" sz="2000" dirty="0" err="1"/>
              <a:t>short</a:t>
            </a:r>
            <a:r>
              <a:rPr lang="el-GR" sz="2000" dirty="0"/>
              <a:t>, </a:t>
            </a:r>
            <a:r>
              <a:rPr lang="el-GR" sz="2000" dirty="0" err="1"/>
              <a:t>int</a:t>
            </a:r>
            <a:r>
              <a:rPr lang="el-GR" sz="2000" dirty="0"/>
              <a:t>, </a:t>
            </a:r>
            <a:r>
              <a:rPr lang="el-GR" sz="2000" dirty="0" err="1"/>
              <a:t>long</a:t>
            </a:r>
            <a:r>
              <a:rPr lang="el-GR" sz="2000" dirty="0"/>
              <a:t>, </a:t>
            </a:r>
            <a:r>
              <a:rPr lang="el-GR" sz="2000" dirty="0" err="1"/>
              <a:t>long</a:t>
            </a:r>
            <a:r>
              <a:rPr lang="el-GR" sz="2000" dirty="0"/>
              <a:t> </a:t>
            </a:r>
            <a:r>
              <a:rPr lang="el-GR" sz="2000" dirty="0" err="1"/>
              <a:t>long</a:t>
            </a:r>
            <a:r>
              <a:rPr lang="el-GR" sz="2000" dirty="0"/>
              <a:t> ώστε να περιέχουν </a:t>
            </a:r>
            <a:r>
              <a:rPr lang="el-GR" sz="2000" dirty="0" smtClean="0"/>
              <a:t>μόνο θετικούς </a:t>
            </a:r>
            <a:r>
              <a:rPr lang="el-GR" sz="2000" dirty="0"/>
              <a:t>αριθμούς. </a:t>
            </a:r>
            <a:endParaRPr lang="el-GR" sz="2000" dirty="0" smtClean="0"/>
          </a:p>
          <a:p>
            <a:pPr>
              <a:spcBef>
                <a:spcPts val="600"/>
              </a:spcBef>
            </a:pPr>
            <a:r>
              <a:rPr lang="el-GR" sz="2000" dirty="0" smtClean="0"/>
              <a:t>Οι </a:t>
            </a:r>
            <a:r>
              <a:rPr lang="el-GR" sz="2000" dirty="0"/>
              <a:t>τύποι αυτοί διαχωρίζονται με τους απλούς με τη </a:t>
            </a:r>
            <a:r>
              <a:rPr lang="el-GR" sz="2000" dirty="0" smtClean="0"/>
              <a:t>λέξη </a:t>
            </a:r>
            <a:r>
              <a:rPr lang="el-GR" sz="2000" b="1" dirty="0" err="1" smtClean="0"/>
              <a:t>unsigned</a:t>
            </a:r>
            <a:r>
              <a:rPr lang="el-GR" sz="2000" dirty="0" smtClean="0"/>
              <a:t> πριν </a:t>
            </a:r>
            <a:r>
              <a:rPr lang="el-GR" sz="2000" dirty="0"/>
              <a:t>από το όνομα του τύπου</a:t>
            </a:r>
            <a:r>
              <a:rPr lang="el-GR" sz="2000" dirty="0" smtClean="0"/>
              <a:t>.</a:t>
            </a:r>
            <a:endParaRPr lang="el-GR" sz="1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27524"/>
              </p:ext>
            </p:extLst>
          </p:nvPr>
        </p:nvGraphicFramePr>
        <p:xfrm>
          <a:off x="1691680" y="3223790"/>
          <a:ext cx="529678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30"/>
                <a:gridCol w="946404"/>
                <a:gridCol w="2764155"/>
              </a:tblGrid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Όνομα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Μέγεθος </a:t>
                      </a:r>
                    </a:p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(σε </a:t>
                      </a:r>
                      <a:r>
                        <a:rPr lang="en-US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bytes)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Όρια</a:t>
                      </a:r>
                      <a:endParaRPr lang="el-GR" sz="1400" dirty="0"/>
                    </a:p>
                  </a:txBody>
                  <a:tcPr/>
                </a:tc>
              </a:tr>
              <a:tr h="361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 char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-128 έως 127</a:t>
                      </a:r>
                    </a:p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 short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-32,768 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έως 32,767</a:t>
                      </a:r>
                      <a:endParaRPr lang="el-GR" sz="1400" dirty="0"/>
                    </a:p>
                  </a:txBody>
                  <a:tcPr/>
                </a:tc>
              </a:tr>
              <a:tr h="25896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 long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-2,147,483,648 έως -2,147,483,647</a:t>
                      </a:r>
                      <a:endParaRPr lang="el-GR" sz="1400" dirty="0"/>
                    </a:p>
                  </a:txBody>
                  <a:tcPr/>
                </a:tc>
              </a:tr>
              <a:tr h="36183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unsigned long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</a:t>
                      </a: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/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-9,223,372,036,854,775,808 έως</a:t>
                      </a:r>
                    </a:p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-9,223,372,036,854,775,807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Σταθερές (</a:t>
            </a:r>
            <a:r>
              <a:rPr lang="en-US" sz="2400" b="1" dirty="0"/>
              <a:t>constants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000" dirty="0" smtClean="0"/>
              <a:t>Μπορούμε </a:t>
            </a:r>
            <a:r>
              <a:rPr lang="el-GR" sz="2000" dirty="0"/>
              <a:t>να δηλώσουμε </a:t>
            </a:r>
            <a:r>
              <a:rPr lang="el-GR" sz="2000" dirty="0" smtClean="0"/>
              <a:t>μια μεταβλητή </a:t>
            </a:r>
            <a:r>
              <a:rPr lang="el-GR" sz="2000" dirty="0"/>
              <a:t>ως σταθερά (δηλαδή που να μη μεταβάλλεται) με τη λέξη </a:t>
            </a:r>
            <a:r>
              <a:rPr lang="el-GR" sz="2000" dirty="0" err="1"/>
              <a:t>const</a:t>
            </a:r>
            <a:r>
              <a:rPr lang="el-GR" sz="2000" dirty="0" smtClean="0"/>
              <a:t>. </a:t>
            </a:r>
          </a:p>
          <a:p>
            <a:pPr marL="0" indent="0" algn="ctr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double pi =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3.1415;</a:t>
            </a:r>
            <a:endParaRPr lang="el-G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buNone/>
            </a:pPr>
            <a:endParaRPr lang="el-GR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54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Τελεστές (</a:t>
            </a:r>
            <a:r>
              <a:rPr lang="en-US" sz="2400" b="1" dirty="0"/>
              <a:t>operators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200" b="1" dirty="0"/>
              <a:t>4 είδη τελεστών στη C</a:t>
            </a:r>
            <a:r>
              <a:rPr lang="el-GR" sz="2200" b="1" dirty="0" smtClean="0"/>
              <a:t>++</a:t>
            </a:r>
          </a:p>
          <a:p>
            <a:pPr lvl="1"/>
            <a:r>
              <a:rPr lang="el-GR" sz="2000" dirty="0"/>
              <a:t>Αριθμητικοί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/>
              <a:t>Σχεσιακοί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/>
              <a:t>Λογικοί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/>
              <a:t>Τελεστές καταχώρησης</a:t>
            </a:r>
            <a:endParaRPr lang="el-G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Τελεστές (</a:t>
            </a:r>
            <a:r>
              <a:rPr lang="en-US" sz="2400" b="1" dirty="0"/>
              <a:t>operators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200" b="1" dirty="0"/>
              <a:t>4 είδη τελεστών στη C</a:t>
            </a:r>
            <a:r>
              <a:rPr lang="el-GR" sz="2200" b="1" dirty="0" smtClean="0"/>
              <a:t>++</a:t>
            </a:r>
          </a:p>
          <a:p>
            <a:pPr lvl="1"/>
            <a:r>
              <a:rPr lang="el-GR" sz="2000" dirty="0"/>
              <a:t>Αριθμητικοί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Σχεσιακοί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Λογικοί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Τελεστές καταχώρησης</a:t>
            </a:r>
            <a:endParaRPr lang="el-GR" sz="2000" dirty="0" smtClean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923928" y="1333500"/>
            <a:ext cx="50405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44122"/>
              </p:ext>
            </p:extLst>
          </p:nvPr>
        </p:nvGraphicFramePr>
        <p:xfrm>
          <a:off x="4716016" y="409228"/>
          <a:ext cx="334346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308"/>
                <a:gridCol w="22761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Σύμβολο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Είδος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Πρόσθεση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Αφαίρεση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Πολλαπλασιασμός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Διαίρεση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Υπόλοιπο Διαίρεσης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Αυξητικός τελεστής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Αφαιρετικός τελεστής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Θέση περιεχομένου 4"/>
          <p:cNvSpPr txBox="1">
            <a:spLocks/>
          </p:cNvSpPr>
          <p:nvPr/>
        </p:nvSpPr>
        <p:spPr>
          <a:xfrm>
            <a:off x="2900533" y="3539151"/>
            <a:ext cx="5925111" cy="1663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x 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x++; // τώρα η τιμή x έχει την τιμή 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x--; // και πάλι την τιμή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x = 10; // το x έχει την τιμή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y = x++; // y έχει την τιμή 10, αλλά το x την τιμή 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x = 10; // το x έχει πάλι την τιμή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 z = ++x; // το z έχει την τιμή 11, όπως και το x)</a:t>
            </a:r>
            <a:endParaRPr lang="el-GR" sz="11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Τελεστές (</a:t>
            </a:r>
            <a:r>
              <a:rPr lang="en-US" sz="2400" b="1" dirty="0"/>
              <a:t>operators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200" b="1" dirty="0"/>
              <a:t>4 είδη τελεστών στη C</a:t>
            </a:r>
            <a:r>
              <a:rPr lang="el-GR" sz="2200" b="1" dirty="0" smtClean="0"/>
              <a:t>++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Αριθμητικοί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/>
              <a:t>Σχεσιακοί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Λογικοί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Τελεστές καταχώρησης</a:t>
            </a:r>
            <a:endParaRPr lang="el-GR" sz="2000" dirty="0" smtClean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923928" y="1333500"/>
            <a:ext cx="50405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47336"/>
              </p:ext>
            </p:extLst>
          </p:nvPr>
        </p:nvGraphicFramePr>
        <p:xfrm>
          <a:off x="4427984" y="1373188"/>
          <a:ext cx="373888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308"/>
                <a:gridCol w="2671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Σύμβολο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Είδος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Ισότητα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Ανισότητα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Μεγαλύτερο από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Μικρότερο από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Μεγαλύτερο από ή ίσο με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Μικρότερο από ή ίσο με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Εισαγωγικές έννοιες και βασική δομή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Τελεστές (</a:t>
            </a:r>
            <a:r>
              <a:rPr lang="en-US" sz="2400" b="1" dirty="0"/>
              <a:t>operators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200" b="1" dirty="0"/>
              <a:t>4 είδη τελεστών στη C</a:t>
            </a:r>
            <a:r>
              <a:rPr lang="el-GR" sz="2200" b="1" dirty="0" smtClean="0"/>
              <a:t>++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Αριθμητικοί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Σχεσιακοί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/>
              <a:t>Λογικοί </a:t>
            </a:r>
            <a:r>
              <a:rPr lang="el-GR" sz="2000" dirty="0" smtClean="0"/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Τελεστές καταχώρησης</a:t>
            </a:r>
            <a:endParaRPr lang="el-GR" sz="2000" dirty="0" smtClean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923928" y="1333500"/>
            <a:ext cx="50405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0489"/>
              </p:ext>
            </p:extLst>
          </p:nvPr>
        </p:nvGraphicFramePr>
        <p:xfrm>
          <a:off x="4427984" y="1403688"/>
          <a:ext cx="373888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308"/>
                <a:gridCol w="26715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Σύμβολο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Είδος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&amp;&amp;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Λογικό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Λογικό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(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Άρνηση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4305532" y="3039183"/>
            <a:ext cx="39837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(alpha == true) &amp;&amp; (beta == 1)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Τελεστές (</a:t>
            </a:r>
            <a:r>
              <a:rPr lang="en-US" sz="2400" b="1" dirty="0"/>
              <a:t>operators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200" b="1" dirty="0"/>
              <a:t>4 είδη τελεστών στη C</a:t>
            </a:r>
            <a:r>
              <a:rPr lang="el-GR" sz="2200" b="1" dirty="0" smtClean="0"/>
              <a:t>++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Αριθμητικοί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Σχεσιακοί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>
                <a:solidFill>
                  <a:schemeClr val="bg1">
                    <a:lumMod val="85000"/>
                  </a:schemeClr>
                </a:solidFill>
              </a:rPr>
              <a:t>Λογικοί </a:t>
            </a:r>
            <a:r>
              <a:rPr lang="el-GR" sz="2000" dirty="0" smtClean="0">
                <a:solidFill>
                  <a:schemeClr val="bg1">
                    <a:lumMod val="85000"/>
                  </a:schemeClr>
                </a:solidFill>
              </a:rPr>
              <a:t>Τελεστές</a:t>
            </a:r>
          </a:p>
          <a:p>
            <a:pPr lvl="1"/>
            <a:r>
              <a:rPr lang="el-GR" sz="2000" dirty="0"/>
              <a:t>Τελεστές καταχώρησης</a:t>
            </a:r>
            <a:endParaRPr lang="el-G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923928" y="1333500"/>
            <a:ext cx="50405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l-GR" sz="2000" dirty="0" smtClean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76376"/>
              </p:ext>
            </p:extLst>
          </p:nvPr>
        </p:nvGraphicFramePr>
        <p:xfrm>
          <a:off x="5076056" y="841276"/>
          <a:ext cx="3050667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7308"/>
                <a:gridCol w="19833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Σύμβολο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Είδος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+=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+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-=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-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*=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*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/=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/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%=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%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&amp;=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&amp;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|= 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| y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^=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 ίδιο με x = x ^ y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797306" y="4330971"/>
            <a:ext cx="815159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x = 4;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x = 10;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x += 20; (είναι το ίδιο με την εντολή x = x + 20, τελικό αποτέλεσμα 30)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x /= 10; (το ίδιο με x = x / 10, αποτέλεσμα 3).</a:t>
            </a:r>
          </a:p>
        </p:txBody>
      </p:sp>
    </p:spTree>
    <p:extLst>
      <p:ext uri="{BB962C8B-B14F-4D97-AF65-F5344CB8AC3E}">
        <p14:creationId xmlns:p14="http://schemas.microsoft.com/office/powerpoint/2010/main" val="21542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Παραστάσεις (</a:t>
            </a:r>
            <a:r>
              <a:rPr lang="en-US" sz="2400" b="1" dirty="0"/>
              <a:t>Expressions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400" dirty="0"/>
              <a:t>Οποιοσδήποτε έγκυρος συνδυασμός μεταβλητών, σταθερών, αριθμών και </a:t>
            </a:r>
            <a:r>
              <a:rPr lang="el-GR" sz="2400" dirty="0" smtClean="0"/>
              <a:t>τελεστών καλείται </a:t>
            </a:r>
            <a:r>
              <a:rPr lang="el-GR" sz="2400" dirty="0"/>
              <a:t>μια παράσταση. </a:t>
            </a:r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l-GR" sz="2400" dirty="0"/>
              <a:t>αποτέλεσμα της παράστασης μπορεί να είναι κάποιος </a:t>
            </a:r>
            <a:r>
              <a:rPr lang="el-GR" sz="2400" dirty="0" smtClean="0"/>
              <a:t>από τους </a:t>
            </a:r>
            <a:r>
              <a:rPr lang="el-GR" sz="2400" dirty="0"/>
              <a:t>τύπους δεδομένων της C++ (</a:t>
            </a:r>
            <a:r>
              <a:rPr lang="el-GR" sz="2400" dirty="0" err="1"/>
              <a:t>int</a:t>
            </a:r>
            <a:r>
              <a:rPr lang="el-GR" sz="2400" dirty="0"/>
              <a:t>, </a:t>
            </a:r>
            <a:r>
              <a:rPr lang="el-GR" sz="2400" dirty="0" err="1"/>
              <a:t>long</a:t>
            </a:r>
            <a:r>
              <a:rPr lang="el-GR" sz="2400" dirty="0"/>
              <a:t>, </a:t>
            </a:r>
            <a:r>
              <a:rPr lang="el-GR" sz="2400" dirty="0" err="1"/>
              <a:t>double</a:t>
            </a:r>
            <a:r>
              <a:rPr lang="el-GR" sz="2400" dirty="0"/>
              <a:t>, </a:t>
            </a:r>
            <a:r>
              <a:rPr lang="el-GR" sz="2400" dirty="0" err="1"/>
              <a:t>bool</a:t>
            </a:r>
            <a:r>
              <a:rPr lang="el-GR" sz="2400" dirty="0"/>
              <a:t>, </a:t>
            </a:r>
            <a:r>
              <a:rPr lang="el-GR" sz="2400" dirty="0" err="1"/>
              <a:t>κλπ</a:t>
            </a:r>
            <a:r>
              <a:rPr lang="el-GR" sz="2400" dirty="0"/>
              <a:t>) ή κάποιο </a:t>
            </a:r>
            <a:r>
              <a:rPr lang="el-GR" sz="2400" dirty="0" smtClean="0"/>
              <a:t>αντικείμενο (</a:t>
            </a:r>
            <a:r>
              <a:rPr lang="el-GR" sz="2400" dirty="0"/>
              <a:t>π.χ. </a:t>
            </a:r>
            <a:r>
              <a:rPr lang="en-US" sz="2400" dirty="0"/>
              <a:t>string).</a:t>
            </a:r>
            <a:endParaRPr lang="el-G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619672" y="4031570"/>
            <a:ext cx="583264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b = 10,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2*b*b; (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παράδειγμα παράστασης)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 (b * b &lt;= 100 &amp;&amp;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&gt; 0)</a:t>
            </a:r>
          </a:p>
          <a:p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“The expression is true”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a = "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ena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dyo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";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b = a + string(", testing");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της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Pointers &amp; </a:t>
            </a:r>
            <a:r>
              <a:rPr lang="en-US" sz="2400" b="1" dirty="0" smtClean="0"/>
              <a:t>References</a:t>
            </a:r>
            <a:endParaRPr lang="el-GR" sz="2400" b="1" dirty="0" smtClean="0"/>
          </a:p>
          <a:p>
            <a:r>
              <a:rPr lang="el-GR" sz="1800" dirty="0" smtClean="0"/>
              <a:t>Δυνατότητα </a:t>
            </a:r>
            <a:r>
              <a:rPr lang="el-GR" sz="1800" dirty="0"/>
              <a:t>άμεσης </a:t>
            </a:r>
            <a:r>
              <a:rPr lang="el-GR" sz="1800" dirty="0" smtClean="0"/>
              <a:t>προσπέλασης </a:t>
            </a:r>
            <a:r>
              <a:rPr lang="el-GR" sz="1800" dirty="0"/>
              <a:t>στα περιεχόμενα </a:t>
            </a:r>
            <a:r>
              <a:rPr lang="el-GR" sz="1800" dirty="0" smtClean="0"/>
              <a:t>της περιοχής </a:t>
            </a:r>
            <a:r>
              <a:rPr lang="el-GR" sz="1800" dirty="0"/>
              <a:t>της μνήμης που περιέχει κάποια </a:t>
            </a:r>
            <a:r>
              <a:rPr lang="el-GR" sz="1800" dirty="0" smtClean="0"/>
              <a:t>μεταβλητή.</a:t>
            </a:r>
          </a:p>
          <a:p>
            <a:r>
              <a:rPr lang="el-GR" sz="1800" dirty="0"/>
              <a:t>Αν έχουμε μια μεταβλητή a τύπου </a:t>
            </a:r>
            <a:r>
              <a:rPr lang="el-GR" sz="1800" dirty="0" err="1"/>
              <a:t>string</a:t>
            </a:r>
            <a:r>
              <a:rPr lang="el-GR" sz="1800" dirty="0"/>
              <a:t>, </a:t>
            </a:r>
            <a:r>
              <a:rPr lang="el-GR" sz="1800" b="1" dirty="0" smtClean="0"/>
              <a:t>το </a:t>
            </a:r>
            <a:r>
              <a:rPr lang="el-GR" sz="1800" b="1" dirty="0"/>
              <a:t>&amp;a δείχνει στη διεύθυνση </a:t>
            </a:r>
            <a:r>
              <a:rPr lang="el-GR" sz="1800" b="1" dirty="0" smtClean="0"/>
              <a:t>μνήμης της </a:t>
            </a:r>
            <a:r>
              <a:rPr lang="el-GR" sz="1800" b="1" dirty="0"/>
              <a:t>a</a:t>
            </a:r>
            <a:r>
              <a:rPr lang="el-GR" sz="1800" dirty="0"/>
              <a:t>. </a:t>
            </a:r>
            <a:endParaRPr lang="el-GR" sz="1800" dirty="0" smtClean="0"/>
          </a:p>
          <a:p>
            <a:r>
              <a:rPr lang="el-GR" sz="1800" dirty="0" smtClean="0"/>
              <a:t>Αντίστροφα</a:t>
            </a:r>
            <a:r>
              <a:rPr lang="el-GR" sz="1800" dirty="0"/>
              <a:t>, αν μια μεταβλητή b είναι τύπου </a:t>
            </a:r>
            <a:r>
              <a:rPr lang="el-GR" sz="1800" dirty="0" err="1"/>
              <a:t>pointer</a:t>
            </a:r>
            <a:r>
              <a:rPr lang="el-GR" sz="1800" dirty="0"/>
              <a:t> ενός </a:t>
            </a:r>
            <a:r>
              <a:rPr lang="el-GR" sz="1800" dirty="0" err="1"/>
              <a:t>string</a:t>
            </a:r>
            <a:r>
              <a:rPr lang="el-GR" sz="1800" dirty="0"/>
              <a:t>, τότε </a:t>
            </a:r>
            <a:r>
              <a:rPr lang="el-GR" sz="1800" dirty="0" smtClean="0"/>
              <a:t>έχουμε πρόσβαση </a:t>
            </a:r>
            <a:r>
              <a:rPr lang="el-GR" sz="1800" dirty="0"/>
              <a:t>στο περιεχόμενο της με τη χρήση του τελεστή </a:t>
            </a:r>
            <a:r>
              <a:rPr lang="el-GR" sz="1800" b="1" dirty="0"/>
              <a:t>*</a:t>
            </a:r>
            <a:r>
              <a:rPr lang="el-GR" sz="1800" dirty="0"/>
              <a:t>, ώστε το *b να επιστρέφει </a:t>
            </a:r>
            <a:r>
              <a:rPr lang="el-GR" sz="1800" dirty="0" smtClean="0"/>
              <a:t>το ίδιο </a:t>
            </a:r>
            <a:r>
              <a:rPr lang="el-GR" sz="1800" dirty="0"/>
              <a:t>το </a:t>
            </a:r>
            <a:r>
              <a:rPr lang="el-GR" sz="1800" dirty="0" err="1"/>
              <a:t>string</a:t>
            </a:r>
            <a:r>
              <a:rPr lang="el-GR" sz="1800" dirty="0"/>
              <a:t>, ενώ το b μόνο του να επιστρέφει τη διεύθυνση μνήμης του </a:t>
            </a:r>
            <a:r>
              <a:rPr lang="el-GR" sz="1800" dirty="0" err="1"/>
              <a:t>string</a:t>
            </a:r>
            <a:r>
              <a:rPr lang="el-GR" sz="1800" dirty="0"/>
              <a:t>.</a:t>
            </a:r>
            <a:endParaRPr lang="el-GR" sz="1800" dirty="0" smtClean="0"/>
          </a:p>
          <a:p>
            <a:endParaRPr lang="el-GR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763688" y="4496940"/>
            <a:ext cx="27363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 a(“Hello”), *b;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 = &amp;a;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a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*b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496940"/>
            <a:ext cx="2243002" cy="10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/>
              <a:t>Εισαγωγικές έννοιες και βασική δομή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Μια συνηθισμένη γλώσσα προγραμματισμού (π.χ. C, C++, PASCAL) μεταγλωττίζει </a:t>
            </a:r>
            <a:r>
              <a:rPr lang="el-GR" sz="2000" dirty="0" smtClean="0"/>
              <a:t>τον πηγαίο </a:t>
            </a:r>
            <a:r>
              <a:rPr lang="el-GR" sz="2000" dirty="0"/>
              <a:t>κώδικα του προγράμματος σε εκτελέσιμη μορφή που να καταλαβαίνει </a:t>
            </a:r>
            <a:r>
              <a:rPr lang="el-GR" sz="2000" dirty="0" smtClean="0"/>
              <a:t>ο επεξεργαστής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μορφή αυτή είναι η </a:t>
            </a:r>
            <a:r>
              <a:rPr lang="el-GR" sz="2000" b="1" dirty="0"/>
              <a:t>γλώσσα μηχανής</a:t>
            </a:r>
            <a:r>
              <a:rPr lang="el-GR" sz="2000" dirty="0"/>
              <a:t>, και διαφέρει για </a:t>
            </a:r>
            <a:r>
              <a:rPr lang="el-GR" sz="2000" dirty="0" smtClean="0"/>
              <a:t>κάθε επεξεργαστή</a:t>
            </a:r>
            <a:r>
              <a:rPr lang="el-GR" sz="2000" dirty="0"/>
              <a:t>, αρχιτεκτονική και λειτουργικό σύστημα. </a:t>
            </a:r>
            <a:endParaRPr lang="el-GR" sz="2000" dirty="0" smtClean="0"/>
          </a:p>
          <a:p>
            <a:r>
              <a:rPr lang="el-GR" sz="2000" dirty="0" smtClean="0"/>
              <a:t>Η εκτελέσιμη μορφή ενός προγράμματος </a:t>
            </a:r>
            <a:r>
              <a:rPr lang="el-GR" sz="2000" dirty="0"/>
              <a:t>για μια </a:t>
            </a:r>
            <a:r>
              <a:rPr lang="el-GR" sz="2000" dirty="0" smtClean="0"/>
              <a:t>συγκεκριμένη αρχιτεκτονική</a:t>
            </a:r>
            <a:r>
              <a:rPr lang="el-GR" sz="2000" dirty="0"/>
              <a:t>, δεν είναι δυνατό να </a:t>
            </a:r>
            <a:r>
              <a:rPr lang="el-GR" sz="2000" dirty="0" smtClean="0"/>
              <a:t>χρησιμοποιηθεί σε </a:t>
            </a:r>
            <a:r>
              <a:rPr lang="el-GR" sz="2000" dirty="0"/>
              <a:t>διαφορετική αρχιτεκτονική, δηλαδή δε μπορούμε να χρησιμοποιήσουμε το </a:t>
            </a:r>
            <a:r>
              <a:rPr lang="el-GR" sz="2000" dirty="0" smtClean="0"/>
              <a:t>εκτελέσιμο πρόγραμμα </a:t>
            </a:r>
            <a:r>
              <a:rPr lang="el-GR" sz="2000" dirty="0"/>
              <a:t>για Windows σε έναν υπολογιστή Macintosh. </a:t>
            </a:r>
            <a:endParaRPr lang="el-GR" sz="2000" dirty="0" smtClean="0"/>
          </a:p>
          <a:p>
            <a:r>
              <a:rPr lang="el-GR" sz="2000" dirty="0" smtClean="0"/>
              <a:t>Έτσι</a:t>
            </a:r>
            <a:r>
              <a:rPr lang="el-GR" sz="2000" dirty="0"/>
              <a:t>, είναι απαραίτητη η </a:t>
            </a:r>
            <a:r>
              <a:rPr lang="el-GR" sz="2000" dirty="0" smtClean="0"/>
              <a:t>εκ νέου μεταγλώττιση του πηγαίου κώδικα (source </a:t>
            </a:r>
            <a:r>
              <a:rPr lang="el-GR" sz="2000" dirty="0" err="1" smtClean="0"/>
              <a:t>code</a:t>
            </a:r>
            <a:r>
              <a:rPr lang="el-GR" sz="2000" dirty="0" smtClean="0"/>
              <a:t>) για κάθε αρχιτεκτονική στην οποία </a:t>
            </a:r>
            <a:r>
              <a:rPr lang="el-GR" sz="2000" dirty="0"/>
              <a:t>θέλουμε να τρέξουμε το πρόγραμμα.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84" y="1821230"/>
            <a:ext cx="4658295" cy="3780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Μεταγλώττιση (</a:t>
            </a:r>
            <a:r>
              <a:rPr lang="en-US" sz="2400" b="1" dirty="0" smtClean="0"/>
              <a:t>compile</a:t>
            </a:r>
            <a:r>
              <a:rPr lang="en-US" sz="2400" b="1" dirty="0"/>
              <a:t>) &amp; </a:t>
            </a:r>
            <a:r>
              <a:rPr lang="el-GR" sz="2400" b="1" dirty="0"/>
              <a:t>Σύνδεση (</a:t>
            </a:r>
            <a:r>
              <a:rPr lang="en-US" sz="2400" b="1" dirty="0"/>
              <a:t>link)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955988" y="3649588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smtClean="0">
                <a:latin typeface="TrebuchetMS"/>
              </a:rPr>
              <a:t>Διαδικασία μεταγλώττισης ενός προγράμματος C</a:t>
            </a:r>
            <a:r>
              <a:rPr lang="el-GR" sz="1600" i="1" dirty="0">
                <a:latin typeface="TrebuchetMS"/>
              </a:rPr>
              <a:t>++ και ενός προγράμματος </a:t>
            </a:r>
            <a:r>
              <a:rPr lang="el-GR" sz="1600" i="1" dirty="0" err="1">
                <a:latin typeface="TrebuchetMS"/>
              </a:rPr>
              <a:t>Java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005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Διαδικαστικός ή Δομημένος Προγραμματισμός (</a:t>
            </a:r>
            <a:r>
              <a:rPr lang="el-GR" sz="2400" b="1" dirty="0" err="1"/>
              <a:t>Procedural</a:t>
            </a:r>
            <a:r>
              <a:rPr lang="el-GR" sz="2400" b="1" dirty="0"/>
              <a:t> ή </a:t>
            </a:r>
            <a:r>
              <a:rPr lang="el-GR" sz="2400" b="1" dirty="0" err="1" smtClean="0"/>
              <a:t>Structured</a:t>
            </a:r>
            <a:r>
              <a:rPr lang="el-GR" sz="2400" b="1" dirty="0" smtClean="0"/>
              <a:t> </a:t>
            </a:r>
            <a:r>
              <a:rPr lang="en-US" sz="2400" b="1" dirty="0" smtClean="0"/>
              <a:t>Programming)</a:t>
            </a:r>
            <a:endParaRPr lang="el-GR" sz="2400" b="1" dirty="0" smtClean="0"/>
          </a:p>
          <a:p>
            <a:r>
              <a:rPr lang="el-GR" sz="2200" dirty="0"/>
              <a:t>Οι παλαιότερες γλώσσες προγραμματισμού όπως οι C, PASCAL, FORTRAN έδιναν </a:t>
            </a:r>
            <a:r>
              <a:rPr lang="el-GR" sz="2200" dirty="0" smtClean="0"/>
              <a:t>έμφαση </a:t>
            </a:r>
            <a:r>
              <a:rPr lang="el-GR" sz="2200" dirty="0"/>
              <a:t>στην διαδικασία και στα στάδια που ακολουθούνται για την επίτευξη κάποιου στόχου. </a:t>
            </a:r>
            <a:endParaRPr lang="el-GR" sz="2200" dirty="0" smtClean="0"/>
          </a:p>
          <a:p>
            <a:r>
              <a:rPr lang="el-GR" sz="2200" dirty="0" smtClean="0"/>
              <a:t>Το αντικείμενο </a:t>
            </a:r>
            <a:r>
              <a:rPr lang="el-GR" sz="2200" dirty="0"/>
              <a:t>ήταν ο κώδικας (</a:t>
            </a:r>
            <a:r>
              <a:rPr lang="el-GR" sz="2200" b="1" dirty="0"/>
              <a:t>code-centric </a:t>
            </a:r>
            <a:r>
              <a:rPr lang="el-GR" sz="2200" b="1" dirty="0" smtClean="0"/>
              <a:t>γλώσσες προγραμματισμού</a:t>
            </a:r>
            <a:r>
              <a:rPr lang="el-GR" sz="2200" dirty="0"/>
              <a:t>). </a:t>
            </a:r>
            <a:endParaRPr lang="el-GR" sz="2200" dirty="0" smtClean="0"/>
          </a:p>
          <a:p>
            <a:r>
              <a:rPr lang="el-GR" sz="2200" dirty="0" smtClean="0"/>
              <a:t>Ο προγραμματισμός </a:t>
            </a:r>
            <a:r>
              <a:rPr lang="el-GR" sz="2200" dirty="0"/>
              <a:t>γινόταν ορίζοντας τη ροή εκτέλεσης (από το στάδιο Α, στο στάδιο Β</a:t>
            </a:r>
            <a:r>
              <a:rPr lang="el-GR" sz="2200" dirty="0" smtClean="0"/>
              <a:t>) και </a:t>
            </a:r>
            <a:r>
              <a:rPr lang="el-GR" sz="2200" dirty="0"/>
              <a:t>τις αντίστοιχες </a:t>
            </a:r>
            <a:r>
              <a:rPr lang="el-GR" sz="2200" dirty="0" err="1"/>
              <a:t>υπορουτίνες</a:t>
            </a:r>
            <a:r>
              <a:rPr lang="el-GR" sz="2200" dirty="0"/>
              <a:t>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20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Αντικειμενοστραφής προγραμματισμός (</a:t>
            </a:r>
            <a:r>
              <a:rPr lang="en-US" sz="2400" b="1" dirty="0"/>
              <a:t>Object-Oriented Programming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2000" dirty="0"/>
              <a:t>Οι αντικειμενοστραφείς γλώσσες προγραμματισμού (</a:t>
            </a:r>
            <a:r>
              <a:rPr lang="el-GR" sz="2000" dirty="0" err="1"/>
              <a:t>Java</a:t>
            </a:r>
            <a:r>
              <a:rPr lang="el-GR" sz="2000" dirty="0"/>
              <a:t>, </a:t>
            </a:r>
            <a:r>
              <a:rPr lang="el-GR" sz="2000" dirty="0" err="1"/>
              <a:t>Eiffel</a:t>
            </a:r>
            <a:r>
              <a:rPr lang="el-GR" sz="2000" dirty="0"/>
              <a:t>, </a:t>
            </a:r>
            <a:r>
              <a:rPr lang="el-GR" sz="2000" dirty="0" err="1"/>
              <a:t>Smalltalk</a:t>
            </a:r>
            <a:r>
              <a:rPr lang="el-GR" sz="2000" dirty="0"/>
              <a:t> και </a:t>
            </a:r>
            <a:r>
              <a:rPr lang="el-GR" sz="2000" dirty="0" smtClean="0"/>
              <a:t>φυσικά </a:t>
            </a:r>
            <a:r>
              <a:rPr lang="el-GR" sz="2000" b="1" dirty="0" smtClean="0"/>
              <a:t>C</a:t>
            </a:r>
            <a:r>
              <a:rPr lang="el-GR" sz="2000" b="1" dirty="0"/>
              <a:t>++</a:t>
            </a:r>
            <a:r>
              <a:rPr lang="el-GR" sz="2000" dirty="0"/>
              <a:t>) δίνουν έμφαση στα δεδομένα παρά στον κώδικα. </a:t>
            </a:r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πρόγραμμα </a:t>
            </a:r>
            <a:r>
              <a:rPr lang="el-GR" sz="2000" dirty="0" smtClean="0"/>
              <a:t>αναπτύσσεται γύρω </a:t>
            </a:r>
            <a:r>
              <a:rPr lang="el-GR" sz="2000" dirty="0"/>
              <a:t>από τα δεδομένα (</a:t>
            </a:r>
            <a:r>
              <a:rPr lang="el-GR" sz="2000" b="1" dirty="0" err="1"/>
              <a:t>data-centric</a:t>
            </a:r>
            <a:r>
              <a:rPr lang="el-GR" sz="2000" dirty="0"/>
              <a:t>) τα οποία ορίζουν από μόνα τους τον τρόπο με </a:t>
            </a:r>
            <a:r>
              <a:rPr lang="el-GR" sz="2000" dirty="0" smtClean="0"/>
              <a:t>τον οποίο μπορούμε </a:t>
            </a:r>
            <a:r>
              <a:rPr lang="el-GR" sz="2000" dirty="0"/>
              <a:t>να τα διαχειριστούμε.</a:t>
            </a:r>
          </a:p>
          <a:p>
            <a:r>
              <a:rPr lang="el-GR" sz="2000" dirty="0"/>
              <a:t>Ο φυσικός και ο τεχνητός κόσμος που ζούμε είναι πιο κοντά στη </a:t>
            </a:r>
            <a:r>
              <a:rPr lang="el-GR" sz="2000" dirty="0" smtClean="0"/>
              <a:t>φιλοσοφία του </a:t>
            </a:r>
            <a:r>
              <a:rPr lang="el-GR" sz="2000" b="1" dirty="0" smtClean="0"/>
              <a:t>Αντικειμενοστραφή </a:t>
            </a:r>
            <a:r>
              <a:rPr lang="el-GR" sz="2000" b="1" dirty="0"/>
              <a:t>προγραμματισμού </a:t>
            </a:r>
            <a:r>
              <a:rPr lang="el-GR" sz="2000" dirty="0"/>
              <a:t>παρά του </a:t>
            </a:r>
            <a:r>
              <a:rPr lang="el-GR" sz="2000" b="1" dirty="0"/>
              <a:t>Δομημένου προγραμματισμού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6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Σχετικά με τη </a:t>
            </a:r>
            <a:r>
              <a:rPr lang="en-US" dirty="0"/>
              <a:t>C++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Αντικειμενοστραφής προγραμματισμός (</a:t>
            </a:r>
            <a:r>
              <a:rPr lang="en-US" sz="2400" b="1" dirty="0"/>
              <a:t>Object-Oriented Programming</a:t>
            </a:r>
            <a:r>
              <a:rPr lang="en-US" sz="2400" b="1" dirty="0" smtClean="0"/>
              <a:t>)</a:t>
            </a:r>
            <a:endParaRPr lang="el-GR" sz="2400" b="1" dirty="0" smtClean="0"/>
          </a:p>
          <a:p>
            <a:r>
              <a:rPr lang="el-GR" sz="1800" b="1" i="1" dirty="0" smtClean="0"/>
              <a:t>Πχ. </a:t>
            </a:r>
            <a:r>
              <a:rPr lang="el-GR" sz="1800" dirty="0" smtClean="0"/>
              <a:t>Κάθε </a:t>
            </a:r>
            <a:r>
              <a:rPr lang="el-GR" sz="1800" dirty="0"/>
              <a:t>αυτοκίνητο είναι ένα αντικείμενο που ανήκει σε μια κλάση που ορίζει τα </a:t>
            </a:r>
            <a:r>
              <a:rPr lang="el-GR" sz="1800" dirty="0" smtClean="0"/>
              <a:t>βασικά χαρακτηριστικά </a:t>
            </a:r>
            <a:r>
              <a:rPr lang="el-GR" sz="1800" dirty="0"/>
              <a:t>του αυτοκινήτου. </a:t>
            </a:r>
            <a:endParaRPr lang="el-GR" sz="1800" dirty="0" smtClean="0"/>
          </a:p>
          <a:p>
            <a:r>
              <a:rPr lang="el-GR" sz="1800" dirty="0" smtClean="0"/>
              <a:t>Αυτά </a:t>
            </a:r>
            <a:r>
              <a:rPr lang="el-GR" sz="1800" dirty="0"/>
              <a:t>μπορεί να διαφέρουν ανάμεσα </a:t>
            </a:r>
            <a:r>
              <a:rPr lang="el-GR" sz="1800" dirty="0" smtClean="0"/>
              <a:t>στους κατασκευαστές </a:t>
            </a:r>
            <a:r>
              <a:rPr lang="el-GR" sz="1800" dirty="0"/>
              <a:t>αλλά όλα θα παρέχουν τα βασικά χαρακτηριστικά που ορίζει η </a:t>
            </a:r>
            <a:r>
              <a:rPr lang="el-GR" sz="1800" dirty="0" smtClean="0"/>
              <a:t>κλάση “</a:t>
            </a:r>
            <a:r>
              <a:rPr lang="el-GR" sz="1800" u="sng" dirty="0"/>
              <a:t>αυτοκίνητο</a:t>
            </a:r>
            <a:r>
              <a:rPr lang="el-GR" sz="1800" dirty="0"/>
              <a:t>” για τη χρήση </a:t>
            </a:r>
            <a:r>
              <a:rPr lang="el-GR" sz="1800" dirty="0" smtClean="0"/>
              <a:t>του (τιμόνι</a:t>
            </a:r>
            <a:r>
              <a:rPr lang="el-GR" sz="1800" dirty="0"/>
              <a:t>, γκάζι, φρένο, </a:t>
            </a:r>
            <a:r>
              <a:rPr lang="el-GR" sz="1800" dirty="0" smtClean="0"/>
              <a:t>συμπλέκτης, ταχύτητες).</a:t>
            </a:r>
            <a:endParaRPr lang="el-GR" sz="1800" dirty="0"/>
          </a:p>
          <a:p>
            <a:r>
              <a:rPr lang="el-GR" sz="1800" dirty="0"/>
              <a:t>Αυτά είναι τα δεδομένα. Κάθε ένα από αυτά ορίζει τον τρόπο χρήσης του. </a:t>
            </a:r>
            <a:endParaRPr lang="el-GR" sz="1800" dirty="0" smtClean="0"/>
          </a:p>
          <a:p>
            <a:r>
              <a:rPr lang="el-GR" sz="1800" dirty="0" smtClean="0"/>
              <a:t>Το τιμόνι στρίβει </a:t>
            </a:r>
            <a:r>
              <a:rPr lang="el-GR" sz="1800" dirty="0"/>
              <a:t>αριστερά/δεξιά, τα πεντάλ πιέζονται ή αφήνονται και οι ταχύτητες </a:t>
            </a:r>
            <a:r>
              <a:rPr lang="el-GR" sz="1800" dirty="0" smtClean="0"/>
              <a:t>αλλάζουν διακριτά </a:t>
            </a:r>
            <a:r>
              <a:rPr lang="el-GR" sz="1800" dirty="0"/>
              <a:t>έχοντας μηχανισμό ασφαλείας </a:t>
            </a:r>
            <a:r>
              <a:rPr lang="el-GR" sz="1800" dirty="0" smtClean="0"/>
              <a:t>- </a:t>
            </a:r>
            <a:r>
              <a:rPr lang="el-GR" sz="1800" dirty="0"/>
              <a:t>δε </a:t>
            </a:r>
            <a:r>
              <a:rPr lang="el-GR" sz="1800" dirty="0" smtClean="0"/>
              <a:t>μπορούμε </a:t>
            </a:r>
            <a:r>
              <a:rPr lang="el-GR" sz="1800" dirty="0"/>
              <a:t>να αλλάξουμε ταχύτητα </a:t>
            </a:r>
            <a:r>
              <a:rPr lang="el-GR" sz="1800" dirty="0" smtClean="0"/>
              <a:t>σε όπισθεν </a:t>
            </a:r>
            <a:r>
              <a:rPr lang="el-GR" sz="1800" dirty="0"/>
              <a:t>ενώ το αυτοκίνητο κινείται με ταχύτητα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3468</TotalTime>
  <Words>2116</Words>
  <Application>Microsoft Office PowerPoint</Application>
  <PresentationFormat>Προβολή στην οθόνη (16:10)</PresentationFormat>
  <Paragraphs>365</Paragraphs>
  <Slides>28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Arial Unicode MS</vt:lpstr>
      <vt:lpstr>Arial</vt:lpstr>
      <vt:lpstr>Calibri</vt:lpstr>
      <vt:lpstr>Consolas</vt:lpstr>
      <vt:lpstr>Courier New</vt:lpstr>
      <vt:lpstr>Times New Roman</vt:lpstr>
      <vt:lpstr>TrebuchetMS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Σχετικά με τη C++</vt:lpstr>
      <vt:lpstr>Σχετικά με τη C++</vt:lpstr>
      <vt:lpstr>Σχετικά με τη C++</vt:lpstr>
      <vt:lpstr>Σχετικά με τη C++</vt:lpstr>
      <vt:lpstr>Σχετικά με τη C++</vt:lpstr>
      <vt:lpstr>Σχετικά με τη C++</vt:lpstr>
      <vt:lpstr>Σχετικά με τη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Δομή της C++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295</cp:revision>
  <dcterms:created xsi:type="dcterms:W3CDTF">2012-09-06T09:03:05Z</dcterms:created>
  <dcterms:modified xsi:type="dcterms:W3CDTF">2015-09-30T09:45:06Z</dcterms:modified>
</cp:coreProperties>
</file>