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256" r:id="rId2"/>
    <p:sldId id="289" r:id="rId3"/>
    <p:sldId id="257" r:id="rId4"/>
    <p:sldId id="259" r:id="rId5"/>
    <p:sldId id="388" r:id="rId6"/>
    <p:sldId id="416" r:id="rId7"/>
    <p:sldId id="417" r:id="rId8"/>
    <p:sldId id="418" r:id="rId9"/>
    <p:sldId id="419" r:id="rId10"/>
    <p:sldId id="420" r:id="rId11"/>
    <p:sldId id="421" r:id="rId12"/>
    <p:sldId id="422" r:id="rId13"/>
    <p:sldId id="423" r:id="rId14"/>
    <p:sldId id="424" r:id="rId15"/>
    <p:sldId id="425" r:id="rId16"/>
    <p:sldId id="426" r:id="rId17"/>
    <p:sldId id="427" r:id="rId18"/>
    <p:sldId id="428" r:id="rId19"/>
    <p:sldId id="429" r:id="rId20"/>
    <p:sldId id="430" r:id="rId21"/>
    <p:sldId id="431" r:id="rId22"/>
    <p:sldId id="432" r:id="rId23"/>
    <p:sldId id="433" r:id="rId24"/>
    <p:sldId id="415" r:id="rId25"/>
    <p:sldId id="291" r:id="rId26"/>
    <p:sldId id="292" r:id="rId27"/>
    <p:sldId id="293" r:id="rId28"/>
    <p:sldId id="280" r:id="rId29"/>
  </p:sldIdLst>
  <p:sldSz cx="9144000" cy="5715000" type="screen16x10"/>
  <p:notesSz cx="6858000" cy="9144000"/>
  <p:custDataLst>
    <p:tags r:id="rId32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Χωρίς στυλ, πλέγμα πίνακα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66" autoAdjust="0"/>
    <p:restoredTop sz="99309" autoAdjust="0"/>
  </p:normalViewPr>
  <p:slideViewPr>
    <p:cSldViewPr>
      <p:cViewPr varScale="1">
        <p:scale>
          <a:sx n="102" d="100"/>
          <a:sy n="102" d="100"/>
        </p:scale>
        <p:origin x="936" y="58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gs" Target="tags/tag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30/09/2015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30/9/2015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910073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671968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4839133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368186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2296830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0258611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4978560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6222238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8150670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489207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2922988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4109852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8239985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3548343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057245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486029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433244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760243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533348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686357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251520" y="-57951"/>
            <a:ext cx="8496944" cy="53014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Αντικειμενοστραφής Προγραμματισμός – Εισαγωγικές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Έννοιες &amp; Βασική δομή</a:t>
            </a:r>
            <a:r>
              <a:rPr lang="el-GR" sz="1000" b="1" dirty="0" smtClean="0">
                <a:solidFill>
                  <a:schemeClr val="bg1"/>
                </a:solidFill>
              </a:rPr>
              <a:t>, Τμήμα Μηχανικών Πληροφορικής, ΤΕΙ ΗΠΕΙΡΟΥ - Ανοιχτά Ακαδημαϊκά Μαθήματα στο ΤΕΙ Ηπείρου</a:t>
            </a:r>
            <a:endParaRPr lang="el-GR" sz="1000" b="1" dirty="0">
              <a:solidFill>
                <a:schemeClr val="bg1"/>
              </a:solidFill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eclass.teiep.gr/courses/COMP113/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79512" y="1775355"/>
            <a:ext cx="8784976" cy="1225021"/>
          </a:xfrm>
        </p:spPr>
        <p:txBody>
          <a:bodyPr>
            <a:normAutofit/>
          </a:bodyPr>
          <a:lstStyle/>
          <a:p>
            <a:r>
              <a:rPr lang="el-GR" sz="4000" dirty="0"/>
              <a:t>Αντικειμενοστραφής Προγραμματισμός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467544" y="2897167"/>
            <a:ext cx="8280920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1</a:t>
            </a:r>
            <a:r>
              <a:rPr lang="en-US" sz="2800" dirty="0" smtClean="0"/>
              <a:t> </a:t>
            </a:r>
            <a:r>
              <a:rPr lang="el-GR" sz="2800" dirty="0" smtClean="0"/>
              <a:t>:</a:t>
            </a:r>
            <a:r>
              <a:rPr lang="en-US" sz="2800" dirty="0" smtClean="0"/>
              <a:t> </a:t>
            </a:r>
            <a:r>
              <a:rPr lang="el-GR" sz="2800" b="1" dirty="0" smtClean="0"/>
              <a:t>Εισαγωγικές έννοιες και βασική δομή</a:t>
            </a:r>
            <a:endParaRPr lang="el-GR" sz="2800" b="1" dirty="0"/>
          </a:p>
          <a:p>
            <a:endParaRPr lang="el-GR" sz="2800" b="1" dirty="0"/>
          </a:p>
          <a:p>
            <a:r>
              <a:rPr lang="el-GR" sz="2800" dirty="0" smtClean="0"/>
              <a:t>Ιωάννης </a:t>
            </a:r>
            <a:r>
              <a:rPr lang="el-GR" sz="2800" dirty="0" err="1" smtClean="0"/>
              <a:t>Τσούλος</a:t>
            </a:r>
            <a:endParaRPr lang="el-GR" sz="2800" dirty="0" smtClean="0"/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Σχετικά με τη </a:t>
            </a:r>
            <a:r>
              <a:rPr lang="en-US" dirty="0"/>
              <a:t>C++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400" b="1" dirty="0"/>
              <a:t>Αντικειμενοστραφής προγραμματισμός (</a:t>
            </a:r>
            <a:r>
              <a:rPr lang="en-US" sz="2400" b="1" dirty="0"/>
              <a:t>Object-Oriented Programming</a:t>
            </a:r>
            <a:r>
              <a:rPr lang="en-US" sz="2400" b="1" dirty="0" smtClean="0"/>
              <a:t>)</a:t>
            </a:r>
            <a:endParaRPr lang="el-GR" sz="2400" b="1" dirty="0" smtClean="0"/>
          </a:p>
          <a:p>
            <a:r>
              <a:rPr lang="el-GR" sz="2000" dirty="0" smtClean="0"/>
              <a:t>Η </a:t>
            </a:r>
            <a:r>
              <a:rPr lang="el-GR" sz="2000" dirty="0"/>
              <a:t>υλοποίηση καθενός από αυτούς τους μηχανισμούς διαφέρει σε κάθε κατασκευαστή</a:t>
            </a:r>
            <a:r>
              <a:rPr lang="el-GR" sz="2000" dirty="0" smtClean="0"/>
              <a:t>, αλλά </a:t>
            </a:r>
            <a:r>
              <a:rPr lang="el-GR" sz="2000" dirty="0"/>
              <a:t>η χρήση τους είναι η ίδια για όλους. </a:t>
            </a:r>
            <a:endParaRPr lang="el-GR" sz="2000" dirty="0" smtClean="0"/>
          </a:p>
          <a:p>
            <a:r>
              <a:rPr lang="el-GR" sz="2000" dirty="0" smtClean="0"/>
              <a:t>Δηλαδή </a:t>
            </a:r>
            <a:r>
              <a:rPr lang="el-GR" sz="2000" dirty="0"/>
              <a:t>η χρήση του τιμονιού και </a:t>
            </a:r>
            <a:r>
              <a:rPr lang="el-GR" sz="2000" dirty="0" smtClean="0"/>
              <a:t>των ταχυτήτων </a:t>
            </a:r>
            <a:r>
              <a:rPr lang="el-GR" sz="2000" dirty="0"/>
              <a:t>γίνεται με τον ίδιο τρόπο ανεξαρτήτως κατηγορίας, κατασκευαστή </a:t>
            </a:r>
            <a:r>
              <a:rPr lang="el-GR" sz="2000" dirty="0" smtClean="0"/>
              <a:t>και μοντέλου </a:t>
            </a:r>
            <a:r>
              <a:rPr lang="el-GR" sz="2000" dirty="0"/>
              <a:t>του αυτοκινήτου. </a:t>
            </a:r>
            <a:endParaRPr lang="el-GR" sz="2000" dirty="0" smtClean="0"/>
          </a:p>
          <a:p>
            <a:r>
              <a:rPr lang="el-GR" sz="2000" dirty="0" smtClean="0"/>
              <a:t>Επίσης</a:t>
            </a:r>
            <a:r>
              <a:rPr lang="el-GR" sz="2000" dirty="0"/>
              <a:t>, ο μηχανισμός με τον οποίο γίνεται η χρήση </a:t>
            </a:r>
            <a:r>
              <a:rPr lang="el-GR" sz="2000" dirty="0" smtClean="0"/>
              <a:t>των δεδομένων </a:t>
            </a:r>
            <a:r>
              <a:rPr lang="el-GR" sz="2000" dirty="0"/>
              <a:t>αυτών είναι κρυμμένος από τον χρήστη (δηλαδή τον οδηγό). </a:t>
            </a:r>
            <a:r>
              <a:rPr lang="el-GR" sz="2000" dirty="0" smtClean="0"/>
              <a:t> </a:t>
            </a:r>
            <a:endParaRPr lang="el-GR" sz="2000" b="1" dirty="0" smtClean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75454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Σχετικά με τη </a:t>
            </a:r>
            <a:r>
              <a:rPr lang="en-US" dirty="0"/>
              <a:t>C++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400" b="1" dirty="0"/>
              <a:t>Αντικειμενοστραφής προγραμματισμός (</a:t>
            </a:r>
            <a:r>
              <a:rPr lang="en-US" sz="2400" b="1" dirty="0"/>
              <a:t>Object-Oriented Programming</a:t>
            </a:r>
            <a:r>
              <a:rPr lang="en-US" sz="2400" b="1" dirty="0" smtClean="0"/>
              <a:t>)</a:t>
            </a:r>
            <a:endParaRPr lang="el-GR" sz="2400" b="1" dirty="0" smtClean="0"/>
          </a:p>
          <a:p>
            <a:r>
              <a:rPr lang="el-GR" sz="2000" dirty="0" smtClean="0"/>
              <a:t>Σημαντικότερα χαρακτηριστικά αντικειμενοστραφούς </a:t>
            </a:r>
            <a:r>
              <a:rPr lang="el-GR" sz="2000" dirty="0"/>
              <a:t>προγραμματισμού:</a:t>
            </a:r>
          </a:p>
          <a:p>
            <a:pPr lvl="1"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n-US" sz="1800" b="1" dirty="0" smtClean="0"/>
              <a:t>Encapsulation (): </a:t>
            </a:r>
            <a:r>
              <a:rPr lang="el-GR" sz="1800" dirty="0" smtClean="0"/>
              <a:t>Η </a:t>
            </a:r>
            <a:r>
              <a:rPr lang="el-GR" sz="1800" dirty="0"/>
              <a:t>διαδικασίες κρύβονται από το χρήστη και τα ίδια τα δεδομένα προσδιορίζουν </a:t>
            </a:r>
            <a:r>
              <a:rPr lang="el-GR" sz="1800" dirty="0" smtClean="0"/>
              <a:t>τους</a:t>
            </a:r>
            <a:r>
              <a:rPr lang="en-US" sz="1800" dirty="0" smtClean="0"/>
              <a:t> </a:t>
            </a:r>
            <a:r>
              <a:rPr lang="el-GR" sz="1800" dirty="0" smtClean="0"/>
              <a:t>τρόπους </a:t>
            </a:r>
            <a:r>
              <a:rPr lang="el-GR" sz="1800" dirty="0"/>
              <a:t>διαχείρισης τους.</a:t>
            </a:r>
          </a:p>
          <a:p>
            <a:pPr lvl="1"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n-US" sz="1800" b="1" dirty="0" smtClean="0"/>
              <a:t>Polymorphism </a:t>
            </a:r>
            <a:r>
              <a:rPr lang="en-US" sz="1800" b="1" dirty="0"/>
              <a:t>(</a:t>
            </a:r>
            <a:r>
              <a:rPr lang="el-GR" sz="1800" b="1" dirty="0"/>
              <a:t>πολυμορφισμός</a:t>
            </a:r>
            <a:r>
              <a:rPr lang="el-GR" sz="1800" b="1" dirty="0" smtClean="0"/>
              <a:t>)</a:t>
            </a:r>
            <a:r>
              <a:rPr lang="en-US" sz="1800" b="1" dirty="0" smtClean="0"/>
              <a:t>: </a:t>
            </a:r>
            <a:r>
              <a:rPr lang="el-GR" sz="1800" dirty="0" smtClean="0"/>
              <a:t>Αντικείμενα </a:t>
            </a:r>
            <a:r>
              <a:rPr lang="el-GR" sz="1800" dirty="0"/>
              <a:t>που ανήκουν σε παρόμοιες κλάσεις μπορούν να έχουν κοινό </a:t>
            </a:r>
            <a:r>
              <a:rPr lang="el-GR" sz="1800" dirty="0" smtClean="0"/>
              <a:t>τρόπο</a:t>
            </a:r>
            <a:r>
              <a:rPr lang="en-US" sz="1800" dirty="0" smtClean="0"/>
              <a:t> </a:t>
            </a:r>
            <a:r>
              <a:rPr lang="el-GR" sz="1800" dirty="0" smtClean="0"/>
              <a:t>προσπέλασης</a:t>
            </a:r>
            <a:r>
              <a:rPr lang="el-GR" sz="1800" dirty="0"/>
              <a:t>, με αποτέλεσμα ο χρήστης να μπορεί να τα χειριστεί με τον ίδιο </a:t>
            </a:r>
            <a:r>
              <a:rPr lang="el-GR" sz="1800" dirty="0" smtClean="0"/>
              <a:t>τρόπο</a:t>
            </a:r>
            <a:r>
              <a:rPr lang="en-US" sz="1800" dirty="0" smtClean="0"/>
              <a:t> </a:t>
            </a:r>
            <a:r>
              <a:rPr lang="el-GR" sz="1800" dirty="0" smtClean="0"/>
              <a:t>χωρίς </a:t>
            </a:r>
            <a:r>
              <a:rPr lang="el-GR" sz="1800" dirty="0"/>
              <a:t>να χρειάζεται να μάθει νέες διαδικασίες.</a:t>
            </a:r>
          </a:p>
          <a:p>
            <a:pPr lvl="1"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n-US" sz="1800" b="1" dirty="0" smtClean="0"/>
              <a:t>Inheritance </a:t>
            </a:r>
            <a:r>
              <a:rPr lang="en-US" sz="1800" b="1" dirty="0"/>
              <a:t>(</a:t>
            </a:r>
            <a:r>
              <a:rPr lang="el-GR" sz="1800" b="1" dirty="0"/>
              <a:t>κληρονομικότητα</a:t>
            </a:r>
            <a:r>
              <a:rPr lang="el-GR" sz="1800" b="1" dirty="0" smtClean="0"/>
              <a:t>)</a:t>
            </a:r>
            <a:r>
              <a:rPr lang="en-US" sz="1800" b="1" dirty="0" smtClean="0"/>
              <a:t>: </a:t>
            </a:r>
            <a:r>
              <a:rPr lang="el-GR" sz="1800" dirty="0" smtClean="0"/>
              <a:t>Μπορούμε </a:t>
            </a:r>
            <a:r>
              <a:rPr lang="el-GR" sz="1800" dirty="0"/>
              <a:t>να δημιουργήσουμε ένα νέο αντικείμενο παίρνοντας ως βάση ένα άλλο </a:t>
            </a:r>
            <a:r>
              <a:rPr lang="el-GR" sz="1800" dirty="0" smtClean="0"/>
              <a:t>ήδη</a:t>
            </a:r>
            <a:r>
              <a:rPr lang="en-US" sz="1800" dirty="0" smtClean="0"/>
              <a:t> </a:t>
            </a:r>
            <a:r>
              <a:rPr lang="el-GR" sz="1800" dirty="0" smtClean="0"/>
              <a:t>υπάρχον</a:t>
            </a:r>
            <a:r>
              <a:rPr lang="el-GR" sz="1800" dirty="0"/>
              <a:t>. Το νέο αντικείμενο θα έχει τα χαρακτηριστικά του παλιού ενώ θα </a:t>
            </a:r>
            <a:r>
              <a:rPr lang="el-GR" sz="1800" dirty="0" smtClean="0"/>
              <a:t>μπορεί να</a:t>
            </a:r>
            <a:r>
              <a:rPr lang="en-US" sz="1800" dirty="0" smtClean="0"/>
              <a:t>  </a:t>
            </a:r>
            <a:r>
              <a:rPr lang="el-GR" sz="1800" dirty="0" smtClean="0"/>
              <a:t>τα </a:t>
            </a:r>
            <a:r>
              <a:rPr lang="el-GR" sz="1800" dirty="0"/>
              <a:t>τροποποιήσει, να τα επεκτείνει και να προσθέσει καινούρια για να </a:t>
            </a:r>
            <a:r>
              <a:rPr lang="el-GR" sz="1800" dirty="0" smtClean="0"/>
              <a:t>καλύψει</a:t>
            </a:r>
            <a:r>
              <a:rPr lang="en-US" sz="1800" dirty="0" smtClean="0"/>
              <a:t> </a:t>
            </a:r>
            <a:r>
              <a:rPr lang="el-GR" sz="1800" dirty="0" smtClean="0"/>
              <a:t>συγκεκριμένες </a:t>
            </a:r>
            <a:r>
              <a:rPr lang="el-GR" sz="1800" dirty="0"/>
              <a:t>ανάγκες.</a:t>
            </a:r>
            <a:endParaRPr lang="el-GR" sz="1800" b="1" dirty="0" smtClean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67661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Δομή της </a:t>
            </a:r>
            <a:r>
              <a:rPr lang="en-US" dirty="0"/>
              <a:t>C++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l-GR" sz="2400" b="1" dirty="0" smtClean="0"/>
              <a:t>ΜΕΤΑΒΛΗΤΕΣ</a:t>
            </a:r>
          </a:p>
          <a:p>
            <a:r>
              <a:rPr lang="el-GR" sz="2000" dirty="0" smtClean="0"/>
              <a:t>Ονομασμένη θέση μνήμης που μπορεί να περιέχει δεδομένα οποιουδήποτε είδους. </a:t>
            </a:r>
          </a:p>
          <a:p>
            <a:r>
              <a:rPr lang="el-GR" sz="2000" dirty="0" smtClean="0"/>
              <a:t>Το </a:t>
            </a:r>
            <a:r>
              <a:rPr lang="el-GR" sz="2000" dirty="0"/>
              <a:t>περιεχόμενο της μεταβλητής μπορεί να </a:t>
            </a:r>
            <a:r>
              <a:rPr lang="el-GR" sz="2000" dirty="0" smtClean="0"/>
              <a:t>μεταβάλλεται με </a:t>
            </a:r>
            <a:r>
              <a:rPr lang="el-GR" sz="2000" dirty="0"/>
              <a:t>δεδομένα παρόμοιου είδους.</a:t>
            </a:r>
          </a:p>
          <a:p>
            <a:pPr marL="2330450" indent="0">
              <a:buNone/>
            </a:pPr>
            <a:r>
              <a:rPr lang="en-US" sz="1800" b="1" dirty="0">
                <a:latin typeface="Consolas" panose="020B0609020204030204" pitchFamily="49" charset="0"/>
                <a:cs typeface="Consolas" panose="020B0609020204030204" pitchFamily="49" charset="0"/>
              </a:rPr>
              <a:t>type </a:t>
            </a:r>
            <a:r>
              <a:rPr lang="en-US" sz="18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var</a:t>
            </a:r>
            <a:r>
              <a:rPr lang="en-US" sz="1800" b="1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pPr marL="2330450" indent="0">
              <a:buNone/>
            </a:pPr>
            <a:r>
              <a:rPr lang="en-US" sz="1800" b="1" dirty="0" smtClean="0">
                <a:latin typeface="Consolas" panose="020B0609020204030204" pitchFamily="49" charset="0"/>
                <a:cs typeface="Consolas" panose="020B0609020204030204" pitchFamily="49" charset="0"/>
              </a:rPr>
              <a:t>t</a:t>
            </a:r>
            <a:r>
              <a:rPr lang="el-GR" sz="18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ype</a:t>
            </a:r>
            <a:r>
              <a:rPr lang="en-US" sz="1800" b="1" dirty="0">
                <a:latin typeface="Consolas" panose="020B0609020204030204" pitchFamily="49" charset="0"/>
                <a:cs typeface="Consolas" panose="020B0609020204030204" pitchFamily="49" charset="0"/>
              </a:rPr>
              <a:t>: </a:t>
            </a:r>
            <a:r>
              <a:rPr lang="el-GR" sz="1800" dirty="0">
                <a:latin typeface="Consolas" panose="020B0609020204030204" pitchFamily="49" charset="0"/>
                <a:cs typeface="Consolas" panose="020B0609020204030204" pitchFamily="49" charset="0"/>
              </a:rPr>
              <a:t>είδος της μεταβλητής</a:t>
            </a:r>
            <a:r>
              <a:rPr lang="en-US" sz="1800" dirty="0">
                <a:latin typeface="Consolas" panose="020B0609020204030204" pitchFamily="49" charset="0"/>
                <a:cs typeface="Consolas" panose="020B0609020204030204" pitchFamily="49" charset="0"/>
              </a:rPr>
              <a:t>.</a:t>
            </a:r>
            <a:r>
              <a:rPr lang="el-GR" sz="18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endParaRPr lang="en-US" sz="18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2330450" indent="0">
              <a:buNone/>
            </a:pPr>
            <a:r>
              <a:rPr lang="en-US" sz="1800" b="1" dirty="0">
                <a:latin typeface="Consolas" panose="020B0609020204030204" pitchFamily="49" charset="0"/>
                <a:cs typeface="Consolas" panose="020B0609020204030204" pitchFamily="49" charset="0"/>
              </a:rPr>
              <a:t>v</a:t>
            </a:r>
            <a:r>
              <a:rPr lang="el-GR" sz="18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ar</a:t>
            </a:r>
            <a:r>
              <a:rPr lang="en-US" sz="1800" b="1" dirty="0">
                <a:latin typeface="Consolas" panose="020B0609020204030204" pitchFamily="49" charset="0"/>
                <a:cs typeface="Consolas" panose="020B0609020204030204" pitchFamily="49" charset="0"/>
              </a:rPr>
              <a:t>: </a:t>
            </a:r>
            <a:r>
              <a:rPr lang="el-GR" sz="1800" dirty="0">
                <a:latin typeface="Consolas" panose="020B0609020204030204" pitchFamily="49" charset="0"/>
                <a:cs typeface="Consolas" panose="020B0609020204030204" pitchFamily="49" charset="0"/>
              </a:rPr>
              <a:t>όνομά της μεταβλητής</a:t>
            </a:r>
            <a:r>
              <a:rPr lang="en-US" sz="1800" dirty="0">
                <a:latin typeface="Consolas" panose="020B0609020204030204" pitchFamily="49" charset="0"/>
                <a:cs typeface="Consolas" panose="020B0609020204030204" pitchFamily="49" charset="0"/>
              </a:rPr>
              <a:t>.</a:t>
            </a:r>
            <a:endParaRPr lang="el-GR" sz="1800" b="1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360363" indent="0">
              <a:buNone/>
            </a:pPr>
            <a:r>
              <a:rPr lang="en-US" sz="2000" b="1" dirty="0" smtClean="0"/>
              <a:t>E</a:t>
            </a:r>
            <a:r>
              <a:rPr lang="el-GR" sz="2000" b="1" dirty="0" err="1" smtClean="0"/>
              <a:t>ίδος</a:t>
            </a:r>
            <a:r>
              <a:rPr lang="en-US" sz="2000" b="1" dirty="0" smtClean="0"/>
              <a:t>:</a:t>
            </a:r>
            <a:r>
              <a:rPr lang="el-GR" sz="2000" b="1" dirty="0" smtClean="0"/>
              <a:t> </a:t>
            </a:r>
            <a:r>
              <a:rPr lang="el-GR" sz="2000" dirty="0" smtClean="0"/>
              <a:t>Ένας </a:t>
            </a:r>
            <a:r>
              <a:rPr lang="el-GR" sz="2000" dirty="0"/>
              <a:t>από τους διαθέσιμους τύπους </a:t>
            </a:r>
            <a:r>
              <a:rPr lang="el-GR" sz="2000" dirty="0" smtClean="0"/>
              <a:t>δεδομένων </a:t>
            </a:r>
            <a:r>
              <a:rPr lang="el-GR" sz="2000" dirty="0"/>
              <a:t>της C++ ή το όνομα </a:t>
            </a:r>
            <a:r>
              <a:rPr lang="el-GR" sz="2000" dirty="0" smtClean="0"/>
              <a:t>μιας κλάσης αντικειμένων.</a:t>
            </a:r>
            <a:endParaRPr lang="el-GR" sz="2000" b="1" dirty="0" smtClean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86869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Δομή της </a:t>
            </a:r>
            <a:r>
              <a:rPr lang="en-US" dirty="0"/>
              <a:t>C++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4042792" cy="377163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400" b="1" dirty="0" err="1" smtClean="0"/>
              <a:t>Έυρος</a:t>
            </a:r>
            <a:r>
              <a:rPr lang="el-GR" sz="2400" b="1" dirty="0" smtClean="0"/>
              <a:t> </a:t>
            </a:r>
            <a:r>
              <a:rPr lang="el-GR" sz="2400" b="1" dirty="0"/>
              <a:t>μεταβλητών</a:t>
            </a:r>
            <a:endParaRPr lang="el-GR" sz="2400" b="1" dirty="0" smtClean="0"/>
          </a:p>
          <a:p>
            <a:r>
              <a:rPr lang="el-GR" sz="2000" dirty="0"/>
              <a:t>Μια μεταβλητή θεωρείται έγκυρη, </a:t>
            </a:r>
            <a:r>
              <a:rPr lang="el-GR" sz="2000" dirty="0" smtClean="0"/>
              <a:t>μόνο μέσα στο πλαίσιο </a:t>
            </a:r>
            <a:r>
              <a:rPr lang="el-GR" sz="2000" dirty="0"/>
              <a:t>στο οποίο ορίζεται. </a:t>
            </a:r>
            <a:endParaRPr lang="el-GR" sz="2000" dirty="0" smtClean="0"/>
          </a:p>
          <a:p>
            <a:r>
              <a:rPr lang="el-GR" sz="2000" dirty="0" smtClean="0"/>
              <a:t>Το </a:t>
            </a:r>
            <a:r>
              <a:rPr lang="el-GR" sz="2000" dirty="0"/>
              <a:t>πλαίσιο μπορεί να είναι μια κλάση, μια συνάρτηση </a:t>
            </a:r>
            <a:r>
              <a:rPr lang="el-GR" sz="2000" dirty="0" smtClean="0"/>
              <a:t>ή μέθοδος</a:t>
            </a:r>
            <a:r>
              <a:rPr lang="el-GR" sz="2000" dirty="0"/>
              <a:t>, το πεδίο ισχύος ενός </a:t>
            </a:r>
            <a:r>
              <a:rPr lang="el-GR" sz="2000" dirty="0" err="1"/>
              <a:t>loop</a:t>
            </a:r>
            <a:r>
              <a:rPr lang="el-GR" sz="2000" dirty="0"/>
              <a:t> for/</a:t>
            </a:r>
            <a:r>
              <a:rPr lang="el-GR" sz="2000" dirty="0" err="1"/>
              <a:t>while</a:t>
            </a:r>
            <a:r>
              <a:rPr lang="el-GR" sz="2000" dirty="0"/>
              <a:t>/</a:t>
            </a:r>
            <a:r>
              <a:rPr lang="el-GR" sz="2000" dirty="0" err="1"/>
              <a:t>do</a:t>
            </a:r>
            <a:r>
              <a:rPr lang="el-GR" sz="2000" dirty="0"/>
              <a:t> ή των εντολών </a:t>
            </a:r>
            <a:r>
              <a:rPr lang="el-GR" sz="2000" dirty="0" err="1"/>
              <a:t>if</a:t>
            </a:r>
            <a:r>
              <a:rPr lang="el-GR" sz="2000" dirty="0"/>
              <a:t>/</a:t>
            </a:r>
            <a:r>
              <a:rPr lang="el-GR" sz="2000" dirty="0" err="1"/>
              <a:t>else</a:t>
            </a:r>
            <a:r>
              <a:rPr lang="el-GR" sz="2000" dirty="0"/>
              <a:t>/</a:t>
            </a:r>
            <a:r>
              <a:rPr lang="el-GR" sz="2000" dirty="0" err="1"/>
              <a:t>switch</a:t>
            </a:r>
            <a:r>
              <a:rPr lang="el-GR" sz="2000" dirty="0" smtClean="0"/>
              <a:t>.</a:t>
            </a:r>
            <a:endParaRPr lang="el-GR" sz="1800" dirty="0" smtClean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13</a:t>
            </a:fld>
            <a:endParaRPr lang="el-GR" dirty="0"/>
          </a:p>
        </p:txBody>
      </p:sp>
      <p:sp>
        <p:nvSpPr>
          <p:cNvPr id="7" name="Θέση περιεχομένου 4"/>
          <p:cNvSpPr txBox="1">
            <a:spLocks/>
          </p:cNvSpPr>
          <p:nvPr/>
        </p:nvSpPr>
        <p:spPr>
          <a:xfrm>
            <a:off x="4606439" y="1333499"/>
            <a:ext cx="4042792" cy="296416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1800" b="1" dirty="0"/>
              <a:t>Παράδειγμα: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type var1;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if (</a:t>
            </a:r>
            <a:r>
              <a:rPr lang="el-GR" sz="1600" dirty="0">
                <a:latin typeface="Consolas" panose="020B0609020204030204" pitchFamily="49" charset="0"/>
                <a:cs typeface="Consolas" panose="020B0609020204030204" pitchFamily="49" charset="0"/>
              </a:rPr>
              <a:t>συνθήκη) {</a:t>
            </a:r>
          </a:p>
          <a:p>
            <a:pPr marL="0" indent="269875">
              <a:spcBef>
                <a:spcPts val="0"/>
              </a:spcBef>
              <a:buNone/>
            </a:pPr>
            <a:r>
              <a:rPr lang="el-GR" sz="1600" dirty="0">
                <a:latin typeface="Consolas" panose="020B0609020204030204" pitchFamily="49" charset="0"/>
                <a:cs typeface="Consolas" panose="020B0609020204030204" pitchFamily="49" charset="0"/>
              </a:rPr>
              <a:t>// Επεξεργασία της 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var1 (</a:t>
            </a:r>
            <a:r>
              <a:rPr lang="el-GR" sz="1600" dirty="0">
                <a:latin typeface="Consolas" panose="020B0609020204030204" pitchFamily="49" charset="0"/>
                <a:cs typeface="Consolas" panose="020B0609020204030204" pitchFamily="49" charset="0"/>
              </a:rPr>
              <a:t>σωστό).</a:t>
            </a:r>
          </a:p>
          <a:p>
            <a:pPr marL="0" indent="269875">
              <a:spcBef>
                <a:spcPts val="0"/>
              </a:spcBef>
              <a:buNone/>
            </a:pPr>
            <a:r>
              <a:rPr lang="el-GR" sz="1600" dirty="0">
                <a:latin typeface="Consolas" panose="020B0609020204030204" pitchFamily="49" charset="0"/>
                <a:cs typeface="Consolas" panose="020B0609020204030204" pitchFamily="49" charset="0"/>
              </a:rPr>
              <a:t>// Επεξεργασία της 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var2 (</a:t>
            </a:r>
            <a:r>
              <a:rPr lang="el-GR" sz="1600" dirty="0">
                <a:latin typeface="Consolas" panose="020B0609020204030204" pitchFamily="49" charset="0"/>
                <a:cs typeface="Consolas" panose="020B0609020204030204" pitchFamily="49" charset="0"/>
              </a:rPr>
              <a:t>λάθος).</a:t>
            </a:r>
          </a:p>
          <a:p>
            <a:pPr marL="0" indent="269875">
              <a:spcBef>
                <a:spcPts val="0"/>
              </a:spcBef>
              <a:buNone/>
            </a:pP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type var2;</a:t>
            </a:r>
          </a:p>
          <a:p>
            <a:pPr marL="0" indent="269875">
              <a:spcBef>
                <a:spcPts val="0"/>
              </a:spcBef>
              <a:buNone/>
            </a:pPr>
            <a:r>
              <a:rPr lang="el-GR" sz="1600" dirty="0">
                <a:latin typeface="Consolas" panose="020B0609020204030204" pitchFamily="49" charset="0"/>
                <a:cs typeface="Consolas" panose="020B0609020204030204" pitchFamily="49" charset="0"/>
              </a:rPr>
              <a:t>// Επεξεργασία της 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var2 (</a:t>
            </a:r>
            <a:r>
              <a:rPr lang="el-GR" sz="1600" dirty="0">
                <a:latin typeface="Consolas" panose="020B0609020204030204" pitchFamily="49" charset="0"/>
                <a:cs typeface="Consolas" panose="020B0609020204030204" pitchFamily="49" charset="0"/>
              </a:rPr>
              <a:t>σωστό)</a:t>
            </a:r>
          </a:p>
          <a:p>
            <a:pPr marL="0" indent="1162050">
              <a:spcBef>
                <a:spcPts val="0"/>
              </a:spcBef>
              <a:buNone/>
            </a:pPr>
            <a:r>
              <a:rPr lang="el-GR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}</a:t>
            </a:r>
            <a:endParaRPr lang="el-GR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l-GR" sz="1600" dirty="0">
                <a:latin typeface="Consolas" panose="020B0609020204030204" pitchFamily="49" charset="0"/>
                <a:cs typeface="Consolas" panose="020B0609020204030204" pitchFamily="49" charset="0"/>
              </a:rPr>
              <a:t>// Επεξεργασία της 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var1 (</a:t>
            </a:r>
            <a:r>
              <a:rPr lang="el-GR" sz="1600" dirty="0">
                <a:latin typeface="Consolas" panose="020B0609020204030204" pitchFamily="49" charset="0"/>
                <a:cs typeface="Consolas" panose="020B0609020204030204" pitchFamily="49" charset="0"/>
              </a:rPr>
              <a:t>σωστό)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sz="1600" dirty="0">
                <a:latin typeface="Consolas" panose="020B0609020204030204" pitchFamily="49" charset="0"/>
                <a:cs typeface="Consolas" panose="020B0609020204030204" pitchFamily="49" charset="0"/>
              </a:rPr>
              <a:t>// Επεξεργασία της 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var2 (</a:t>
            </a:r>
            <a:r>
              <a:rPr lang="el-GR" sz="1600" dirty="0">
                <a:latin typeface="Consolas" panose="020B0609020204030204" pitchFamily="49" charset="0"/>
                <a:cs typeface="Consolas" panose="020B0609020204030204" pitchFamily="49" charset="0"/>
              </a:rPr>
              <a:t>λάθος)</a:t>
            </a:r>
            <a:endParaRPr lang="el-GR" sz="1200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9357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Δομή της </a:t>
            </a:r>
            <a:r>
              <a:rPr lang="en-US" dirty="0"/>
              <a:t>C++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4042792" cy="51588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400" b="1" dirty="0"/>
              <a:t>Τύποι </a:t>
            </a:r>
            <a:r>
              <a:rPr lang="el-GR" sz="2400" b="1" dirty="0" smtClean="0"/>
              <a:t>δεδομένων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14</a:t>
            </a:fld>
            <a:endParaRPr lang="el-GR" dirty="0"/>
          </a:p>
        </p:txBody>
      </p:sp>
      <p:sp>
        <p:nvSpPr>
          <p:cNvPr id="7" name="Θέση περιεχομένου 4"/>
          <p:cNvSpPr txBox="1">
            <a:spLocks/>
          </p:cNvSpPr>
          <p:nvPr/>
        </p:nvSpPr>
        <p:spPr>
          <a:xfrm>
            <a:off x="107504" y="1846663"/>
            <a:ext cx="4042792" cy="246010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1800" b="1" dirty="0"/>
              <a:t>Παράδειγμα: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an_integer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an_integer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= 10;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long 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a_long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= 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an_integer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*1000;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double 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verysmallnumber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= 0.000000000003;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bool 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am_i_hungry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= false;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char alpha = 'a';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string text = “this is a text”;</a:t>
            </a:r>
            <a:endParaRPr lang="el-GR" sz="1200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graphicFrame>
        <p:nvGraphicFramePr>
          <p:cNvPr id="2" name="Πίνακας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4796964"/>
              </p:ext>
            </p:extLst>
          </p:nvPr>
        </p:nvGraphicFramePr>
        <p:xfrm>
          <a:off x="3707904" y="1417340"/>
          <a:ext cx="5304727" cy="3474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87730"/>
                <a:gridCol w="1652842"/>
                <a:gridCol w="2764155"/>
              </a:tblGrid>
              <a:tr h="258961">
                <a:tc>
                  <a:txBody>
                    <a:bodyPr/>
                    <a:lstStyle/>
                    <a:p>
                      <a:pPr algn="ctr"/>
                      <a:r>
                        <a:rPr lang="el-GR" sz="1400" b="1" i="1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Όνομα</a:t>
                      </a:r>
                      <a:endParaRPr lang="el-G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400" b="1" i="1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Μέγεθος (σε </a:t>
                      </a:r>
                      <a:r>
                        <a:rPr lang="en-US" sz="1400" b="1" i="1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bytes)</a:t>
                      </a:r>
                      <a:endParaRPr lang="el-G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400" b="1" i="1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Όρια</a:t>
                      </a:r>
                      <a:endParaRPr lang="el-GR" sz="1400" dirty="0"/>
                    </a:p>
                  </a:txBody>
                  <a:tcPr/>
                </a:tc>
              </a:tr>
              <a:tr h="361836"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</a:t>
                      </a:r>
                      <a:r>
                        <a:rPr lang="el-GR" sz="14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har</a:t>
                      </a:r>
                      <a:endParaRPr lang="el-G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4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el-G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4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-128 έως 127</a:t>
                      </a:r>
                    </a:p>
                    <a:p>
                      <a:pPr algn="ctr"/>
                      <a:r>
                        <a:rPr lang="en-US" sz="14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short</a:t>
                      </a:r>
                      <a:endParaRPr lang="el-GR" sz="1400" dirty="0"/>
                    </a:p>
                  </a:txBody>
                  <a:tcPr/>
                </a:tc>
              </a:tr>
              <a:tr h="258961"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Short</a:t>
                      </a:r>
                      <a:endParaRPr lang="el-G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lang="el-G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-32,768 </a:t>
                      </a:r>
                      <a:r>
                        <a:rPr lang="el-GR" sz="14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έως 32,767</a:t>
                      </a:r>
                      <a:endParaRPr lang="el-GR" sz="1400" dirty="0"/>
                    </a:p>
                  </a:txBody>
                  <a:tcPr/>
                </a:tc>
              </a:tr>
              <a:tr h="258961"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int</a:t>
                      </a:r>
                      <a:r>
                        <a:rPr lang="en-US" sz="14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/long</a:t>
                      </a:r>
                      <a:endParaRPr lang="el-G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4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endParaRPr lang="el-G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4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-2,147,483,648 έως -2,147,483,647</a:t>
                      </a:r>
                      <a:endParaRPr lang="el-GR" sz="1400" dirty="0"/>
                    </a:p>
                  </a:txBody>
                  <a:tcPr/>
                </a:tc>
              </a:tr>
              <a:tr h="361836"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long </a:t>
                      </a:r>
                      <a:r>
                        <a:rPr lang="en-US" sz="14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long</a:t>
                      </a:r>
                      <a:endParaRPr lang="en-US" sz="1400" b="0" i="0" u="none" strike="noStrike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4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</a:t>
                      </a:r>
                    </a:p>
                    <a:p>
                      <a:pPr algn="ctr"/>
                      <a:endParaRPr lang="el-G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4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-9,223,372,036,854,775,808 έως</a:t>
                      </a:r>
                    </a:p>
                    <a:p>
                      <a:pPr algn="ctr"/>
                      <a:r>
                        <a:rPr lang="el-GR" sz="14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-9,223,372,036,854,775,807</a:t>
                      </a:r>
                      <a:endParaRPr lang="el-GR" sz="1400" dirty="0"/>
                    </a:p>
                  </a:txBody>
                  <a:tcPr/>
                </a:tc>
              </a:tr>
              <a:tr h="258961">
                <a:tc>
                  <a:txBody>
                    <a:bodyPr/>
                    <a:lstStyle/>
                    <a:p>
                      <a:pPr algn="ctr"/>
                      <a:r>
                        <a:rPr lang="el-GR" sz="14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float</a:t>
                      </a:r>
                      <a:endParaRPr lang="el-G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4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endParaRPr lang="el-G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4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1.4 * 10</a:t>
                      </a:r>
                      <a:r>
                        <a:rPr lang="el-GR" sz="1400" b="0" i="0" u="none" strike="noStrike" kern="1200" baseline="30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-45</a:t>
                      </a:r>
                      <a:r>
                        <a:rPr lang="el-GR" sz="14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έως 3.4 * 10</a:t>
                      </a:r>
                      <a:r>
                        <a:rPr lang="el-GR" sz="1400" b="0" i="0" u="none" strike="noStrike" kern="1200" baseline="30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38</a:t>
                      </a:r>
                      <a:endParaRPr lang="el-GR" sz="1400" dirty="0"/>
                    </a:p>
                  </a:txBody>
                  <a:tcPr/>
                </a:tc>
              </a:tr>
              <a:tr h="258961">
                <a:tc>
                  <a:txBody>
                    <a:bodyPr/>
                    <a:lstStyle/>
                    <a:p>
                      <a:pPr algn="ctr"/>
                      <a:r>
                        <a:rPr lang="fr-FR" sz="14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double</a:t>
                      </a:r>
                      <a:endParaRPr lang="el-G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</a:t>
                      </a:r>
                      <a:endParaRPr lang="el-G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4.9 * 10</a:t>
                      </a:r>
                      <a:r>
                        <a:rPr lang="fr-FR" sz="1400" b="0" i="0" u="none" strike="noStrike" kern="1200" baseline="30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-324</a:t>
                      </a:r>
                      <a:r>
                        <a:rPr lang="fr-FR" sz="14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14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έως</a:t>
                      </a:r>
                      <a:r>
                        <a:rPr lang="fr-FR" sz="14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1.8 * 10</a:t>
                      </a:r>
                      <a:r>
                        <a:rPr lang="fr-FR" sz="1400" b="0" i="0" u="none" strike="noStrike" kern="1200" baseline="30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308</a:t>
                      </a:r>
                      <a:endParaRPr lang="el-GR" sz="1400" dirty="0"/>
                    </a:p>
                  </a:txBody>
                  <a:tcPr/>
                </a:tc>
              </a:tr>
              <a:tr h="258961"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bool</a:t>
                      </a:r>
                      <a:endParaRPr lang="el-G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el-G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true / false</a:t>
                      </a:r>
                      <a:endParaRPr lang="el-GR" sz="1400" dirty="0"/>
                    </a:p>
                  </a:txBody>
                  <a:tcPr/>
                </a:tc>
              </a:tr>
              <a:tr h="258961"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wchar</a:t>
                      </a:r>
                      <a:endParaRPr lang="el-G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lang="el-G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endParaRPr lang="el-GR" sz="1400" dirty="0"/>
                    </a:p>
                  </a:txBody>
                  <a:tcPr/>
                </a:tc>
              </a:tr>
              <a:tr h="258961"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string</a:t>
                      </a:r>
                      <a:endParaRPr lang="el-G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4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μεταβλητό</a:t>
                      </a:r>
                      <a:endParaRPr lang="el-G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4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endParaRPr lang="el-GR" sz="1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85211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Δομή της </a:t>
            </a:r>
            <a:r>
              <a:rPr lang="en-US" dirty="0"/>
              <a:t>C++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363272" cy="377163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 dirty="0"/>
              <a:t>unsigned </a:t>
            </a:r>
            <a:r>
              <a:rPr lang="el-GR" sz="2400" b="1" dirty="0" smtClean="0"/>
              <a:t>μεταβλητές</a:t>
            </a:r>
          </a:p>
          <a:p>
            <a:pPr>
              <a:spcBef>
                <a:spcPts val="600"/>
              </a:spcBef>
            </a:pPr>
            <a:r>
              <a:rPr lang="el-GR" sz="2000" dirty="0" smtClean="0"/>
              <a:t>Μπορούμε </a:t>
            </a:r>
            <a:r>
              <a:rPr lang="el-GR" sz="2000" dirty="0"/>
              <a:t>να διαμορφώσουμε </a:t>
            </a:r>
            <a:r>
              <a:rPr lang="el-GR" sz="2000" dirty="0" smtClean="0"/>
              <a:t>το εύρος </a:t>
            </a:r>
            <a:r>
              <a:rPr lang="el-GR" sz="2000" dirty="0"/>
              <a:t>των μεταβλητών </a:t>
            </a:r>
            <a:r>
              <a:rPr lang="el-GR" sz="2000" dirty="0" err="1"/>
              <a:t>char</a:t>
            </a:r>
            <a:r>
              <a:rPr lang="el-GR" sz="2000" dirty="0"/>
              <a:t>, </a:t>
            </a:r>
            <a:r>
              <a:rPr lang="el-GR" sz="2000" dirty="0" err="1"/>
              <a:t>short</a:t>
            </a:r>
            <a:r>
              <a:rPr lang="el-GR" sz="2000" dirty="0"/>
              <a:t>, </a:t>
            </a:r>
            <a:r>
              <a:rPr lang="el-GR" sz="2000" dirty="0" err="1"/>
              <a:t>int</a:t>
            </a:r>
            <a:r>
              <a:rPr lang="el-GR" sz="2000" dirty="0"/>
              <a:t>, </a:t>
            </a:r>
            <a:r>
              <a:rPr lang="el-GR" sz="2000" dirty="0" err="1"/>
              <a:t>long</a:t>
            </a:r>
            <a:r>
              <a:rPr lang="el-GR" sz="2000" dirty="0"/>
              <a:t>, </a:t>
            </a:r>
            <a:r>
              <a:rPr lang="el-GR" sz="2000" dirty="0" err="1"/>
              <a:t>long</a:t>
            </a:r>
            <a:r>
              <a:rPr lang="el-GR" sz="2000" dirty="0"/>
              <a:t> </a:t>
            </a:r>
            <a:r>
              <a:rPr lang="el-GR" sz="2000" dirty="0" err="1"/>
              <a:t>long</a:t>
            </a:r>
            <a:r>
              <a:rPr lang="el-GR" sz="2000" dirty="0"/>
              <a:t> ώστε να περιέχουν </a:t>
            </a:r>
            <a:r>
              <a:rPr lang="el-GR" sz="2000" dirty="0" smtClean="0"/>
              <a:t>μόνο θετικούς </a:t>
            </a:r>
            <a:r>
              <a:rPr lang="el-GR" sz="2000" dirty="0"/>
              <a:t>αριθμούς. </a:t>
            </a:r>
            <a:endParaRPr lang="el-GR" sz="2000" dirty="0" smtClean="0"/>
          </a:p>
          <a:p>
            <a:pPr>
              <a:spcBef>
                <a:spcPts val="600"/>
              </a:spcBef>
            </a:pPr>
            <a:r>
              <a:rPr lang="el-GR" sz="2000" dirty="0" smtClean="0"/>
              <a:t>Οι </a:t>
            </a:r>
            <a:r>
              <a:rPr lang="el-GR" sz="2000" dirty="0"/>
              <a:t>τύποι αυτοί διαχωρίζονται με τους απλούς με τη </a:t>
            </a:r>
            <a:r>
              <a:rPr lang="el-GR" sz="2000" dirty="0" smtClean="0"/>
              <a:t>λέξη </a:t>
            </a:r>
            <a:r>
              <a:rPr lang="el-GR" sz="2000" b="1" dirty="0" err="1" smtClean="0"/>
              <a:t>unsigned</a:t>
            </a:r>
            <a:r>
              <a:rPr lang="el-GR" sz="2000" dirty="0" smtClean="0"/>
              <a:t> πριν </a:t>
            </a:r>
            <a:r>
              <a:rPr lang="el-GR" sz="2000" dirty="0"/>
              <a:t>από το όνομα του τύπου</a:t>
            </a:r>
            <a:r>
              <a:rPr lang="el-GR" sz="2000" dirty="0" smtClean="0"/>
              <a:t>.</a:t>
            </a:r>
            <a:endParaRPr lang="el-GR" sz="1800" dirty="0" smtClean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15</a:t>
            </a:fld>
            <a:endParaRPr lang="el-GR" dirty="0"/>
          </a:p>
        </p:txBody>
      </p:sp>
      <p:graphicFrame>
        <p:nvGraphicFramePr>
          <p:cNvPr id="8" name="Πίνακας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4227524"/>
              </p:ext>
            </p:extLst>
          </p:nvPr>
        </p:nvGraphicFramePr>
        <p:xfrm>
          <a:off x="1691680" y="3223790"/>
          <a:ext cx="5296789" cy="2377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86230"/>
                <a:gridCol w="946404"/>
                <a:gridCol w="2764155"/>
              </a:tblGrid>
              <a:tr h="258961">
                <a:tc>
                  <a:txBody>
                    <a:bodyPr/>
                    <a:lstStyle/>
                    <a:p>
                      <a:pPr algn="ctr"/>
                      <a:r>
                        <a:rPr lang="el-GR" sz="1400" b="1" i="1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Όνομα</a:t>
                      </a:r>
                      <a:endParaRPr lang="el-G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400" b="1" i="1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Μέγεθος </a:t>
                      </a:r>
                    </a:p>
                    <a:p>
                      <a:pPr algn="ctr"/>
                      <a:r>
                        <a:rPr lang="el-GR" sz="1400" b="1" i="1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(σε </a:t>
                      </a:r>
                      <a:r>
                        <a:rPr lang="en-US" sz="1400" b="1" i="1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bytes)</a:t>
                      </a:r>
                      <a:endParaRPr lang="el-G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400" b="1" i="1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Όρια</a:t>
                      </a:r>
                      <a:endParaRPr lang="el-GR" sz="1400" dirty="0"/>
                    </a:p>
                  </a:txBody>
                  <a:tcPr/>
                </a:tc>
              </a:tr>
              <a:tr h="361836"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unsigned char</a:t>
                      </a:r>
                      <a:endParaRPr lang="el-G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4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el-G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4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-128 έως 127</a:t>
                      </a:r>
                    </a:p>
                    <a:p>
                      <a:pPr algn="ctr"/>
                      <a:r>
                        <a:rPr lang="en-US" sz="14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short</a:t>
                      </a:r>
                      <a:endParaRPr lang="el-GR" sz="1400" dirty="0"/>
                    </a:p>
                  </a:txBody>
                  <a:tcPr/>
                </a:tc>
              </a:tr>
              <a:tr h="258961"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unsigned short</a:t>
                      </a:r>
                      <a:endParaRPr lang="el-G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lang="el-G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-32,768 </a:t>
                      </a:r>
                      <a:r>
                        <a:rPr lang="el-GR" sz="14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έως 32,767</a:t>
                      </a:r>
                      <a:endParaRPr lang="el-GR" sz="1400" dirty="0"/>
                    </a:p>
                  </a:txBody>
                  <a:tcPr/>
                </a:tc>
              </a:tr>
              <a:tr h="258961">
                <a:tc>
                  <a:txBody>
                    <a:bodyPr/>
                    <a:lstStyle/>
                    <a:p>
                      <a:r>
                        <a:rPr lang="en-US" sz="14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unsigned </a:t>
                      </a:r>
                      <a:r>
                        <a:rPr lang="en-US" sz="14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int</a:t>
                      </a:r>
                      <a:r>
                        <a:rPr lang="en-US" sz="14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</a:p>
                    <a:p>
                      <a:r>
                        <a:rPr lang="en-US" sz="14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unsigned long</a:t>
                      </a:r>
                      <a:endParaRPr lang="el-G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4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endParaRPr lang="el-G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4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-2,147,483,648 έως -2,147,483,647</a:t>
                      </a:r>
                      <a:endParaRPr lang="el-GR" sz="1400" dirty="0"/>
                    </a:p>
                  </a:txBody>
                  <a:tcPr/>
                </a:tc>
              </a:tr>
              <a:tr h="361836"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unsigned long </a:t>
                      </a:r>
                      <a:r>
                        <a:rPr lang="en-US" sz="14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long</a:t>
                      </a:r>
                      <a:endParaRPr lang="en-US" sz="1400" b="0" i="0" u="none" strike="noStrike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4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</a:t>
                      </a:r>
                    </a:p>
                    <a:p>
                      <a:pPr algn="ctr"/>
                      <a:endParaRPr lang="el-G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4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-9,223,372,036,854,775,808 έως</a:t>
                      </a:r>
                    </a:p>
                    <a:p>
                      <a:pPr algn="ctr"/>
                      <a:r>
                        <a:rPr lang="el-GR" sz="14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-9,223,372,036,854,775,807</a:t>
                      </a:r>
                      <a:endParaRPr lang="el-GR" sz="1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80226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Δομή της </a:t>
            </a:r>
            <a:r>
              <a:rPr lang="en-US" dirty="0"/>
              <a:t>C++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77163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400" b="1" dirty="0"/>
              <a:t>Σταθερές (</a:t>
            </a:r>
            <a:r>
              <a:rPr lang="en-US" sz="2400" b="1" dirty="0"/>
              <a:t>constants</a:t>
            </a:r>
            <a:r>
              <a:rPr lang="en-US" sz="2400" b="1" dirty="0" smtClean="0"/>
              <a:t>)</a:t>
            </a:r>
            <a:endParaRPr lang="el-GR" sz="2400" b="1" dirty="0" smtClean="0"/>
          </a:p>
          <a:p>
            <a:r>
              <a:rPr lang="el-GR" sz="2000" dirty="0" smtClean="0"/>
              <a:t>Μπορούμε </a:t>
            </a:r>
            <a:r>
              <a:rPr lang="el-GR" sz="2000" dirty="0"/>
              <a:t>να δηλώσουμε </a:t>
            </a:r>
            <a:r>
              <a:rPr lang="el-GR" sz="2000" dirty="0" smtClean="0"/>
              <a:t>μια μεταβλητή </a:t>
            </a:r>
            <a:r>
              <a:rPr lang="el-GR" sz="2000" dirty="0"/>
              <a:t>ως σταθερά (δηλαδή που να μη μεταβάλλεται) με τη λέξη </a:t>
            </a:r>
            <a:r>
              <a:rPr lang="el-GR" sz="2000" dirty="0" err="1"/>
              <a:t>const</a:t>
            </a:r>
            <a:r>
              <a:rPr lang="el-GR" sz="2000" dirty="0" smtClean="0"/>
              <a:t>. </a:t>
            </a:r>
          </a:p>
          <a:p>
            <a:pPr marL="0" indent="0" algn="ctr">
              <a:buNone/>
            </a:pPr>
            <a:r>
              <a:rPr lang="en-US" sz="20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const</a:t>
            </a:r>
            <a:r>
              <a:rPr lang="en-US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double pi = </a:t>
            </a:r>
            <a:r>
              <a:rPr lang="en-US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3.1415;</a:t>
            </a:r>
            <a:endParaRPr lang="el-GR" sz="2000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indent="0" algn="ctr">
              <a:buNone/>
            </a:pPr>
            <a:endParaRPr lang="el-GR" sz="1800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35437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Δομή της </a:t>
            </a:r>
            <a:r>
              <a:rPr lang="en-US" dirty="0"/>
              <a:t>C++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77163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400" b="1" dirty="0"/>
              <a:t>Τελεστές (</a:t>
            </a:r>
            <a:r>
              <a:rPr lang="en-US" sz="2400" b="1" dirty="0"/>
              <a:t>operators</a:t>
            </a:r>
            <a:r>
              <a:rPr lang="en-US" sz="2400" b="1" dirty="0" smtClean="0"/>
              <a:t>)</a:t>
            </a:r>
            <a:endParaRPr lang="el-GR" sz="2400" b="1" dirty="0" smtClean="0"/>
          </a:p>
          <a:p>
            <a:r>
              <a:rPr lang="el-GR" sz="2200" b="1" dirty="0"/>
              <a:t>4 είδη τελεστών στη C</a:t>
            </a:r>
            <a:r>
              <a:rPr lang="el-GR" sz="2200" b="1" dirty="0" smtClean="0"/>
              <a:t>++</a:t>
            </a:r>
          </a:p>
          <a:p>
            <a:pPr lvl="1"/>
            <a:r>
              <a:rPr lang="el-GR" sz="2000" dirty="0"/>
              <a:t>Αριθμητικοί </a:t>
            </a:r>
            <a:r>
              <a:rPr lang="el-GR" sz="2000" dirty="0" smtClean="0"/>
              <a:t>τελεστές</a:t>
            </a:r>
          </a:p>
          <a:p>
            <a:pPr lvl="1"/>
            <a:r>
              <a:rPr lang="el-GR" sz="2000" dirty="0"/>
              <a:t>Σχεσιακοί </a:t>
            </a:r>
            <a:r>
              <a:rPr lang="el-GR" sz="2000" dirty="0" smtClean="0"/>
              <a:t>Τελεστές</a:t>
            </a:r>
          </a:p>
          <a:p>
            <a:pPr lvl="1"/>
            <a:r>
              <a:rPr lang="el-GR" sz="2000" dirty="0"/>
              <a:t>Λογικοί </a:t>
            </a:r>
            <a:r>
              <a:rPr lang="el-GR" sz="2000" dirty="0" smtClean="0"/>
              <a:t>Τελεστές</a:t>
            </a:r>
          </a:p>
          <a:p>
            <a:pPr lvl="1"/>
            <a:r>
              <a:rPr lang="el-GR" sz="2000" dirty="0"/>
              <a:t>Τελεστές καταχώρησης</a:t>
            </a:r>
            <a:endParaRPr lang="el-GR" sz="2000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36452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l-GR" dirty="0"/>
              <a:t>Δομή της </a:t>
            </a:r>
            <a:r>
              <a:rPr lang="en-US" dirty="0"/>
              <a:t>C++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77163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400" b="1" dirty="0"/>
              <a:t>Τελεστές (</a:t>
            </a:r>
            <a:r>
              <a:rPr lang="en-US" sz="2400" b="1" dirty="0"/>
              <a:t>operators</a:t>
            </a:r>
            <a:r>
              <a:rPr lang="en-US" sz="2400" b="1" dirty="0" smtClean="0"/>
              <a:t>)</a:t>
            </a:r>
            <a:endParaRPr lang="el-GR" sz="2400" b="1" dirty="0" smtClean="0"/>
          </a:p>
          <a:p>
            <a:r>
              <a:rPr lang="el-GR" sz="2200" b="1" dirty="0"/>
              <a:t>4 είδη τελεστών στη C</a:t>
            </a:r>
            <a:r>
              <a:rPr lang="el-GR" sz="2200" b="1" dirty="0" smtClean="0"/>
              <a:t>++</a:t>
            </a:r>
          </a:p>
          <a:p>
            <a:pPr lvl="1"/>
            <a:r>
              <a:rPr lang="el-GR" sz="2000" dirty="0"/>
              <a:t>Αριθμητικοί </a:t>
            </a:r>
            <a:r>
              <a:rPr lang="el-GR" sz="2000" dirty="0" smtClean="0"/>
              <a:t>τελεστές</a:t>
            </a:r>
          </a:p>
          <a:p>
            <a:pPr lvl="1"/>
            <a:r>
              <a:rPr lang="el-GR" sz="2000" dirty="0">
                <a:solidFill>
                  <a:schemeClr val="bg1">
                    <a:lumMod val="85000"/>
                  </a:schemeClr>
                </a:solidFill>
              </a:rPr>
              <a:t>Σχεσιακοί </a:t>
            </a:r>
            <a:r>
              <a:rPr lang="el-GR" sz="2000" dirty="0" smtClean="0">
                <a:solidFill>
                  <a:schemeClr val="bg1">
                    <a:lumMod val="85000"/>
                  </a:schemeClr>
                </a:solidFill>
              </a:rPr>
              <a:t>Τελεστές</a:t>
            </a:r>
          </a:p>
          <a:p>
            <a:pPr lvl="1"/>
            <a:r>
              <a:rPr lang="el-GR" sz="2000" dirty="0">
                <a:solidFill>
                  <a:schemeClr val="bg1">
                    <a:lumMod val="85000"/>
                  </a:schemeClr>
                </a:solidFill>
              </a:rPr>
              <a:t>Λογικοί </a:t>
            </a:r>
            <a:r>
              <a:rPr lang="el-GR" sz="2000" dirty="0" smtClean="0">
                <a:solidFill>
                  <a:schemeClr val="bg1">
                    <a:lumMod val="85000"/>
                  </a:schemeClr>
                </a:solidFill>
              </a:rPr>
              <a:t>Τελεστές</a:t>
            </a:r>
          </a:p>
          <a:p>
            <a:pPr lvl="1"/>
            <a:r>
              <a:rPr lang="el-GR" sz="2000" dirty="0">
                <a:solidFill>
                  <a:schemeClr val="bg1">
                    <a:lumMod val="85000"/>
                  </a:schemeClr>
                </a:solidFill>
              </a:rPr>
              <a:t>Τελεστές καταχώρησης</a:t>
            </a:r>
            <a:endParaRPr lang="el-GR" sz="2000" dirty="0" smtClean="0">
              <a:solidFill>
                <a:schemeClr val="bg1">
                  <a:lumMod val="85000"/>
                </a:schemeClr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18</a:t>
            </a:fld>
            <a:endParaRPr lang="el-GR" dirty="0"/>
          </a:p>
        </p:txBody>
      </p:sp>
      <p:sp>
        <p:nvSpPr>
          <p:cNvPr id="7" name="Θέση περιεχομένου 4"/>
          <p:cNvSpPr txBox="1">
            <a:spLocks/>
          </p:cNvSpPr>
          <p:nvPr/>
        </p:nvSpPr>
        <p:spPr>
          <a:xfrm>
            <a:off x="3923928" y="1333500"/>
            <a:ext cx="5040560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el-GR" sz="2000" dirty="0" smtClean="0">
              <a:solidFill>
                <a:schemeClr val="bg1">
                  <a:lumMod val="75000"/>
                </a:schemeClr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graphicFrame>
        <p:nvGraphicFramePr>
          <p:cNvPr id="2" name="Πίνακας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5544122"/>
              </p:ext>
            </p:extLst>
          </p:nvPr>
        </p:nvGraphicFramePr>
        <p:xfrm>
          <a:off x="4716016" y="409228"/>
          <a:ext cx="3343466" cy="29667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67308"/>
                <a:gridCol w="227615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l-GR" sz="1800" b="1" i="1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Σύμβολο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b="1" i="1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Είδος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l-G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+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Πρόσθεση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l-G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Αφαίρεση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l-G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*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Πολλαπλασιασμός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l-G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Διαίρεση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l-G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Υπόλοιπο Διαίρεσης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l-G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++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Αυξητικός τελεστής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l-G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--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Αφαιρετικός τελεστής</a:t>
                      </a:r>
                      <a:endParaRPr lang="el-G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Θέση περιεχομένου 4"/>
          <p:cNvSpPr txBox="1">
            <a:spLocks/>
          </p:cNvSpPr>
          <p:nvPr/>
        </p:nvSpPr>
        <p:spPr>
          <a:xfrm>
            <a:off x="2900533" y="3539151"/>
            <a:ext cx="5925111" cy="16636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l-GR" sz="14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l-GR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1400" dirty="0">
                <a:latin typeface="Consolas" panose="020B0609020204030204" pitchFamily="49" charset="0"/>
                <a:cs typeface="Consolas" panose="020B0609020204030204" pitchFamily="49" charset="0"/>
              </a:rPr>
              <a:t>x = 10;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sz="1400" dirty="0">
                <a:latin typeface="Consolas" panose="020B0609020204030204" pitchFamily="49" charset="0"/>
                <a:cs typeface="Consolas" panose="020B0609020204030204" pitchFamily="49" charset="0"/>
              </a:rPr>
              <a:t>x++; // τώρα η τιμή x έχει την τιμή 11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sz="1400" dirty="0">
                <a:latin typeface="Consolas" panose="020B0609020204030204" pitchFamily="49" charset="0"/>
                <a:cs typeface="Consolas" panose="020B0609020204030204" pitchFamily="49" charset="0"/>
              </a:rPr>
              <a:t>x--; // και πάλι την τιμή 10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sz="14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l-GR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1400" dirty="0">
                <a:latin typeface="Consolas" panose="020B0609020204030204" pitchFamily="49" charset="0"/>
                <a:cs typeface="Consolas" panose="020B0609020204030204" pitchFamily="49" charset="0"/>
              </a:rPr>
              <a:t>x = 10; // το x έχει την τιμή 10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l-GR" sz="1400" dirty="0">
                <a:latin typeface="Consolas" panose="020B0609020204030204" pitchFamily="49" charset="0"/>
                <a:cs typeface="Consolas" panose="020B0609020204030204" pitchFamily="49" charset="0"/>
              </a:rPr>
              <a:t> y = x++; // y έχει την τιμή 10, αλλά το x την τιμή 11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sz="1400" dirty="0">
                <a:latin typeface="Consolas" panose="020B0609020204030204" pitchFamily="49" charset="0"/>
                <a:cs typeface="Consolas" panose="020B0609020204030204" pitchFamily="49" charset="0"/>
              </a:rPr>
              <a:t>x = 10; // το x έχει πάλι την τιμή 10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l-GR" sz="1400" dirty="0">
                <a:latin typeface="Consolas" panose="020B0609020204030204" pitchFamily="49" charset="0"/>
                <a:cs typeface="Consolas" panose="020B0609020204030204" pitchFamily="49" charset="0"/>
              </a:rPr>
              <a:t> z = ++x; // το z έχει την τιμή 11, όπως και το x)</a:t>
            </a:r>
            <a:endParaRPr lang="el-GR" sz="1100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5025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l-GR" dirty="0"/>
              <a:t>Δομή της </a:t>
            </a:r>
            <a:r>
              <a:rPr lang="en-US" dirty="0"/>
              <a:t>C++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77163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400" b="1" dirty="0"/>
              <a:t>Τελεστές (</a:t>
            </a:r>
            <a:r>
              <a:rPr lang="en-US" sz="2400" b="1" dirty="0"/>
              <a:t>operators</a:t>
            </a:r>
            <a:r>
              <a:rPr lang="en-US" sz="2400" b="1" dirty="0" smtClean="0"/>
              <a:t>)</a:t>
            </a:r>
            <a:endParaRPr lang="el-GR" sz="2400" b="1" dirty="0" smtClean="0"/>
          </a:p>
          <a:p>
            <a:r>
              <a:rPr lang="el-GR" sz="2200" b="1" dirty="0"/>
              <a:t>4 είδη τελεστών στη C</a:t>
            </a:r>
            <a:r>
              <a:rPr lang="el-GR" sz="2200" b="1" dirty="0" smtClean="0"/>
              <a:t>++</a:t>
            </a:r>
          </a:p>
          <a:p>
            <a:pPr lvl="1"/>
            <a:r>
              <a:rPr lang="el-GR" sz="2000" dirty="0">
                <a:solidFill>
                  <a:schemeClr val="bg1">
                    <a:lumMod val="85000"/>
                  </a:schemeClr>
                </a:solidFill>
              </a:rPr>
              <a:t>Αριθμητικοί </a:t>
            </a:r>
            <a:r>
              <a:rPr lang="el-GR" sz="2000" dirty="0" smtClean="0">
                <a:solidFill>
                  <a:schemeClr val="bg1">
                    <a:lumMod val="85000"/>
                  </a:schemeClr>
                </a:solidFill>
              </a:rPr>
              <a:t>τελεστές</a:t>
            </a:r>
          </a:p>
          <a:p>
            <a:pPr lvl="1"/>
            <a:r>
              <a:rPr lang="el-GR" sz="2000" dirty="0"/>
              <a:t>Σχεσιακοί </a:t>
            </a:r>
            <a:r>
              <a:rPr lang="el-GR" sz="2000" dirty="0" smtClean="0"/>
              <a:t>Τελεστές</a:t>
            </a:r>
          </a:p>
          <a:p>
            <a:pPr lvl="1"/>
            <a:r>
              <a:rPr lang="el-GR" sz="2000" dirty="0">
                <a:solidFill>
                  <a:schemeClr val="bg1">
                    <a:lumMod val="85000"/>
                  </a:schemeClr>
                </a:solidFill>
              </a:rPr>
              <a:t>Λογικοί </a:t>
            </a:r>
            <a:r>
              <a:rPr lang="el-GR" sz="2000" dirty="0" smtClean="0">
                <a:solidFill>
                  <a:schemeClr val="bg1">
                    <a:lumMod val="85000"/>
                  </a:schemeClr>
                </a:solidFill>
              </a:rPr>
              <a:t>Τελεστές</a:t>
            </a:r>
          </a:p>
          <a:p>
            <a:pPr lvl="1"/>
            <a:r>
              <a:rPr lang="el-GR" sz="2000" dirty="0">
                <a:solidFill>
                  <a:schemeClr val="bg1">
                    <a:lumMod val="85000"/>
                  </a:schemeClr>
                </a:solidFill>
              </a:rPr>
              <a:t>Τελεστές καταχώρησης</a:t>
            </a:r>
            <a:endParaRPr lang="el-GR" sz="2000" dirty="0" smtClean="0">
              <a:solidFill>
                <a:schemeClr val="bg1">
                  <a:lumMod val="85000"/>
                </a:schemeClr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19</a:t>
            </a:fld>
            <a:endParaRPr lang="el-GR" dirty="0"/>
          </a:p>
        </p:txBody>
      </p:sp>
      <p:sp>
        <p:nvSpPr>
          <p:cNvPr id="7" name="Θέση περιεχομένου 4"/>
          <p:cNvSpPr txBox="1">
            <a:spLocks/>
          </p:cNvSpPr>
          <p:nvPr/>
        </p:nvSpPr>
        <p:spPr>
          <a:xfrm>
            <a:off x="3923928" y="1333500"/>
            <a:ext cx="5040560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el-GR" sz="2000" dirty="0" smtClean="0">
              <a:solidFill>
                <a:schemeClr val="bg1">
                  <a:lumMod val="75000"/>
                </a:schemeClr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graphicFrame>
        <p:nvGraphicFramePr>
          <p:cNvPr id="2" name="Πίνακας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0647336"/>
              </p:ext>
            </p:extLst>
          </p:nvPr>
        </p:nvGraphicFramePr>
        <p:xfrm>
          <a:off x="4427984" y="1373188"/>
          <a:ext cx="3738880" cy="25958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67308"/>
                <a:gridCol w="2671572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l-GR" sz="1800" b="1" i="1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Σύμβολο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b="1" i="1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Είδος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l-G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==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Ισότητα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l-G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!=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Ανισότητα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l-G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&gt;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Μεγαλύτερο από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l-G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&lt;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Μικρότερο από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l-G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&gt;=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Μεγαλύτερο από ή ίσο με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l-G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&lt;=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Μικρότερο από ή ίσο με</a:t>
                      </a:r>
                      <a:endParaRPr lang="el-G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363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813690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Μηχανικών Πληροφορικής Τ.Ε</a:t>
            </a:r>
          </a:p>
          <a:p>
            <a:pPr algn="l"/>
            <a:r>
              <a:rPr lang="el-GR" b="1" dirty="0"/>
              <a:t>Αντικειμενοστραφής </a:t>
            </a:r>
            <a:r>
              <a:rPr lang="el-GR" b="1" dirty="0" smtClean="0"/>
              <a:t>Προγραμματισμός</a:t>
            </a:r>
            <a:endParaRPr lang="en-US" b="1" dirty="0" smtClean="0"/>
          </a:p>
          <a:p>
            <a:pPr algn="l"/>
            <a:r>
              <a:rPr lang="el-GR" sz="2800" b="1" dirty="0" smtClean="0"/>
              <a:t>Ενότητα 1</a:t>
            </a:r>
            <a:r>
              <a:rPr lang="en-US" sz="2800" b="1" dirty="0" smtClean="0"/>
              <a:t> </a:t>
            </a:r>
            <a:r>
              <a:rPr lang="el-GR" sz="2800" b="1" dirty="0" smtClean="0"/>
              <a:t>:</a:t>
            </a:r>
            <a:r>
              <a:rPr lang="en-US" sz="2800" b="1" dirty="0" smtClean="0"/>
              <a:t> </a:t>
            </a:r>
            <a:r>
              <a:rPr lang="el-GR" sz="2800" dirty="0"/>
              <a:t>Εισαγωγικές έννοιες και βασική δομή</a:t>
            </a:r>
          </a:p>
          <a:p>
            <a:pPr algn="l"/>
            <a:endParaRPr lang="el-GR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Ιωάννης </a:t>
            </a:r>
            <a:r>
              <a:rPr lang="el-GR" sz="2800" dirty="0" err="1">
                <a:solidFill>
                  <a:schemeClr val="tx2">
                    <a:lumMod val="50000"/>
                  </a:schemeClr>
                </a:solidFill>
              </a:rPr>
              <a:t>Τσούλος</a:t>
            </a:r>
            <a:endParaRPr lang="el-GR" sz="2800" dirty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800" dirty="0">
                <a:solidFill>
                  <a:schemeClr val="tx2">
                    <a:lumMod val="50000"/>
                  </a:schemeClr>
                </a:solidFill>
              </a:rPr>
              <a:t>Επίκουρος </a:t>
            </a: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Καθηγητής</a:t>
            </a:r>
            <a:endParaRPr lang="en-US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l-GR" dirty="0"/>
              <a:t>Δομή της </a:t>
            </a:r>
            <a:r>
              <a:rPr lang="en-US" dirty="0"/>
              <a:t>C++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77163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400" b="1" dirty="0"/>
              <a:t>Τελεστές (</a:t>
            </a:r>
            <a:r>
              <a:rPr lang="en-US" sz="2400" b="1" dirty="0"/>
              <a:t>operators</a:t>
            </a:r>
            <a:r>
              <a:rPr lang="en-US" sz="2400" b="1" dirty="0" smtClean="0"/>
              <a:t>)</a:t>
            </a:r>
            <a:endParaRPr lang="el-GR" sz="2400" b="1" dirty="0" smtClean="0"/>
          </a:p>
          <a:p>
            <a:r>
              <a:rPr lang="el-GR" sz="2200" b="1" dirty="0"/>
              <a:t>4 είδη τελεστών στη C</a:t>
            </a:r>
            <a:r>
              <a:rPr lang="el-GR" sz="2200" b="1" dirty="0" smtClean="0"/>
              <a:t>++</a:t>
            </a:r>
          </a:p>
          <a:p>
            <a:pPr lvl="1"/>
            <a:r>
              <a:rPr lang="el-GR" sz="2000" dirty="0">
                <a:solidFill>
                  <a:schemeClr val="bg1">
                    <a:lumMod val="85000"/>
                  </a:schemeClr>
                </a:solidFill>
              </a:rPr>
              <a:t>Αριθμητικοί </a:t>
            </a:r>
            <a:r>
              <a:rPr lang="el-GR" sz="2000" dirty="0" smtClean="0">
                <a:solidFill>
                  <a:schemeClr val="bg1">
                    <a:lumMod val="85000"/>
                  </a:schemeClr>
                </a:solidFill>
              </a:rPr>
              <a:t>τελεστές</a:t>
            </a:r>
          </a:p>
          <a:p>
            <a:pPr lvl="1"/>
            <a:r>
              <a:rPr lang="el-GR" sz="2000" dirty="0">
                <a:solidFill>
                  <a:schemeClr val="bg1">
                    <a:lumMod val="85000"/>
                  </a:schemeClr>
                </a:solidFill>
              </a:rPr>
              <a:t>Σχεσιακοί </a:t>
            </a:r>
            <a:r>
              <a:rPr lang="el-GR" sz="2000" dirty="0" smtClean="0">
                <a:solidFill>
                  <a:schemeClr val="bg1">
                    <a:lumMod val="85000"/>
                  </a:schemeClr>
                </a:solidFill>
              </a:rPr>
              <a:t>Τελεστές</a:t>
            </a:r>
          </a:p>
          <a:p>
            <a:pPr lvl="1"/>
            <a:r>
              <a:rPr lang="el-GR" sz="2000" dirty="0"/>
              <a:t>Λογικοί </a:t>
            </a:r>
            <a:r>
              <a:rPr lang="el-GR" sz="2000" dirty="0" smtClean="0"/>
              <a:t>Τελεστές</a:t>
            </a:r>
          </a:p>
          <a:p>
            <a:pPr lvl="1"/>
            <a:r>
              <a:rPr lang="el-GR" sz="2000" dirty="0">
                <a:solidFill>
                  <a:schemeClr val="bg1">
                    <a:lumMod val="85000"/>
                  </a:schemeClr>
                </a:solidFill>
              </a:rPr>
              <a:t>Τελεστές καταχώρησης</a:t>
            </a:r>
            <a:endParaRPr lang="el-GR" sz="2000" dirty="0" smtClean="0">
              <a:solidFill>
                <a:schemeClr val="bg1">
                  <a:lumMod val="85000"/>
                </a:schemeClr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20</a:t>
            </a:fld>
            <a:endParaRPr lang="el-GR" dirty="0"/>
          </a:p>
        </p:txBody>
      </p:sp>
      <p:sp>
        <p:nvSpPr>
          <p:cNvPr id="7" name="Θέση περιεχομένου 4"/>
          <p:cNvSpPr txBox="1">
            <a:spLocks/>
          </p:cNvSpPr>
          <p:nvPr/>
        </p:nvSpPr>
        <p:spPr>
          <a:xfrm>
            <a:off x="3923928" y="1333500"/>
            <a:ext cx="5040560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el-GR" sz="2000" dirty="0" smtClean="0">
              <a:solidFill>
                <a:schemeClr val="bg1">
                  <a:lumMod val="75000"/>
                </a:schemeClr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graphicFrame>
        <p:nvGraphicFramePr>
          <p:cNvPr id="2" name="Πίνακας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180489"/>
              </p:ext>
            </p:extLst>
          </p:nvPr>
        </p:nvGraphicFramePr>
        <p:xfrm>
          <a:off x="4427984" y="1403688"/>
          <a:ext cx="3738880" cy="14833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67308"/>
                <a:gridCol w="2671572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l-GR" sz="1800" b="1" i="1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Σύμβολο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b="1" i="1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Είδος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l-G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&amp;&amp;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Λογικό 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AND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l-G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||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Λογικό 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OR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l-G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!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NOT (</a:t>
                      </a:r>
                      <a:r>
                        <a:rPr lang="el-G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Άρνηση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el-G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Ορθογώνιο 2"/>
          <p:cNvSpPr/>
          <p:nvPr/>
        </p:nvSpPr>
        <p:spPr>
          <a:xfrm>
            <a:off x="4305532" y="3039183"/>
            <a:ext cx="3983783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(alpha == true) &amp;&amp; (beta == 1)</a:t>
            </a:r>
            <a:endParaRPr lang="el-GR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696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l-GR" dirty="0"/>
              <a:t>Δομή της </a:t>
            </a:r>
            <a:r>
              <a:rPr lang="en-US" dirty="0"/>
              <a:t>C++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77163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400" b="1" dirty="0"/>
              <a:t>Τελεστές (</a:t>
            </a:r>
            <a:r>
              <a:rPr lang="en-US" sz="2400" b="1" dirty="0"/>
              <a:t>operators</a:t>
            </a:r>
            <a:r>
              <a:rPr lang="en-US" sz="2400" b="1" dirty="0" smtClean="0"/>
              <a:t>)</a:t>
            </a:r>
            <a:endParaRPr lang="el-GR" sz="2400" b="1" dirty="0" smtClean="0"/>
          </a:p>
          <a:p>
            <a:r>
              <a:rPr lang="el-GR" sz="2200" b="1" dirty="0"/>
              <a:t>4 είδη τελεστών στη C</a:t>
            </a:r>
            <a:r>
              <a:rPr lang="el-GR" sz="2200" b="1" dirty="0" smtClean="0"/>
              <a:t>++</a:t>
            </a:r>
          </a:p>
          <a:p>
            <a:pPr lvl="1"/>
            <a:r>
              <a:rPr lang="el-GR" sz="2000" dirty="0">
                <a:solidFill>
                  <a:schemeClr val="bg1">
                    <a:lumMod val="85000"/>
                  </a:schemeClr>
                </a:solidFill>
              </a:rPr>
              <a:t>Αριθμητικοί </a:t>
            </a:r>
            <a:r>
              <a:rPr lang="el-GR" sz="2000" dirty="0" smtClean="0">
                <a:solidFill>
                  <a:schemeClr val="bg1">
                    <a:lumMod val="85000"/>
                  </a:schemeClr>
                </a:solidFill>
              </a:rPr>
              <a:t>τελεστές</a:t>
            </a:r>
          </a:p>
          <a:p>
            <a:pPr lvl="1"/>
            <a:r>
              <a:rPr lang="el-GR" sz="2000" dirty="0">
                <a:solidFill>
                  <a:schemeClr val="bg1">
                    <a:lumMod val="85000"/>
                  </a:schemeClr>
                </a:solidFill>
              </a:rPr>
              <a:t>Σχεσιακοί </a:t>
            </a:r>
            <a:r>
              <a:rPr lang="el-GR" sz="2000" dirty="0" smtClean="0">
                <a:solidFill>
                  <a:schemeClr val="bg1">
                    <a:lumMod val="85000"/>
                  </a:schemeClr>
                </a:solidFill>
              </a:rPr>
              <a:t>Τελεστές</a:t>
            </a:r>
          </a:p>
          <a:p>
            <a:pPr lvl="1"/>
            <a:r>
              <a:rPr lang="el-GR" sz="2000" dirty="0">
                <a:solidFill>
                  <a:schemeClr val="bg1">
                    <a:lumMod val="85000"/>
                  </a:schemeClr>
                </a:solidFill>
              </a:rPr>
              <a:t>Λογικοί </a:t>
            </a:r>
            <a:r>
              <a:rPr lang="el-GR" sz="2000" dirty="0" smtClean="0">
                <a:solidFill>
                  <a:schemeClr val="bg1">
                    <a:lumMod val="85000"/>
                  </a:schemeClr>
                </a:solidFill>
              </a:rPr>
              <a:t>Τελεστές</a:t>
            </a:r>
          </a:p>
          <a:p>
            <a:pPr lvl="1"/>
            <a:r>
              <a:rPr lang="el-GR" sz="2000" dirty="0"/>
              <a:t>Τελεστές καταχώρησης</a:t>
            </a:r>
            <a:endParaRPr lang="el-GR" sz="2000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21</a:t>
            </a:fld>
            <a:endParaRPr lang="el-GR" dirty="0"/>
          </a:p>
        </p:txBody>
      </p:sp>
      <p:sp>
        <p:nvSpPr>
          <p:cNvPr id="7" name="Θέση περιεχομένου 4"/>
          <p:cNvSpPr txBox="1">
            <a:spLocks/>
          </p:cNvSpPr>
          <p:nvPr/>
        </p:nvSpPr>
        <p:spPr>
          <a:xfrm>
            <a:off x="3923928" y="1333500"/>
            <a:ext cx="5040560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el-GR" sz="2000" dirty="0" smtClean="0">
              <a:solidFill>
                <a:schemeClr val="bg1">
                  <a:lumMod val="75000"/>
                </a:schemeClr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graphicFrame>
        <p:nvGraphicFramePr>
          <p:cNvPr id="2" name="Πίνακας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3576376"/>
              </p:ext>
            </p:extLst>
          </p:nvPr>
        </p:nvGraphicFramePr>
        <p:xfrm>
          <a:off x="5076056" y="841276"/>
          <a:ext cx="3050667" cy="33375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67308"/>
                <a:gridCol w="1983359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l-GR" sz="1800" b="1" i="1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Σύμβολο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b="1" i="1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Είδος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b="0" i="0" u="none" strike="noStrike" kern="1200" baseline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x += y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το ίδιο με x = x + y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b="0" i="0" u="none" strike="noStrike" kern="1200" baseline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x -= y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το ίδιο με x = x - y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b="0" i="0" u="none" strike="noStrike" kern="1200" baseline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x *= y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το ίδιο με x = x * y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x /= y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το ίδιο με x = x / y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x %= y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το ίδιο με x = x % y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x &amp;= y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το ίδιο με x = x &amp; y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x |= y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το ίδιο με x = x | y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l-G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^=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8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το ίδιο με x = x ^ y</a:t>
                      </a:r>
                      <a:endParaRPr lang="el-G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Ορθογώνιο 2"/>
          <p:cNvSpPr/>
          <p:nvPr/>
        </p:nvSpPr>
        <p:spPr>
          <a:xfrm>
            <a:off x="797306" y="4330971"/>
            <a:ext cx="8151590" cy="110799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l-GR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l-GR" sz="1600" dirty="0">
                <a:latin typeface="Consolas" panose="020B0609020204030204" pitchFamily="49" charset="0"/>
                <a:cs typeface="Consolas" panose="020B0609020204030204" pitchFamily="49" charset="0"/>
              </a:rPr>
              <a:t> x = 4;</a:t>
            </a:r>
          </a:p>
          <a:p>
            <a:r>
              <a:rPr lang="el-GR" sz="1600" dirty="0">
                <a:latin typeface="Consolas" panose="020B0609020204030204" pitchFamily="49" charset="0"/>
                <a:cs typeface="Consolas" panose="020B0609020204030204" pitchFamily="49" charset="0"/>
              </a:rPr>
              <a:t>x = 10;</a:t>
            </a:r>
          </a:p>
          <a:p>
            <a:r>
              <a:rPr lang="el-GR" sz="1600" dirty="0">
                <a:latin typeface="Consolas" panose="020B0609020204030204" pitchFamily="49" charset="0"/>
                <a:cs typeface="Consolas" panose="020B0609020204030204" pitchFamily="49" charset="0"/>
              </a:rPr>
              <a:t>x += 20; (είναι το ίδιο με την εντολή x = x + 20, τελικό αποτέλεσμα 30)</a:t>
            </a:r>
          </a:p>
          <a:p>
            <a:r>
              <a:rPr lang="el-GR" sz="1600" dirty="0">
                <a:latin typeface="Consolas" panose="020B0609020204030204" pitchFamily="49" charset="0"/>
                <a:cs typeface="Consolas" panose="020B0609020204030204" pitchFamily="49" charset="0"/>
              </a:rPr>
              <a:t>x /= 10; (το ίδιο με x = x / 10, αποτέλεσμα 3).</a:t>
            </a:r>
          </a:p>
        </p:txBody>
      </p:sp>
    </p:spTree>
    <p:extLst>
      <p:ext uri="{BB962C8B-B14F-4D97-AF65-F5344CB8AC3E}">
        <p14:creationId xmlns:p14="http://schemas.microsoft.com/office/powerpoint/2010/main" val="2154281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Δομή της </a:t>
            </a:r>
            <a:r>
              <a:rPr lang="en-US" dirty="0"/>
              <a:t>C++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77163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400" b="1" dirty="0"/>
              <a:t>Παραστάσεις (</a:t>
            </a:r>
            <a:r>
              <a:rPr lang="en-US" sz="2400" b="1" dirty="0"/>
              <a:t>Expressions</a:t>
            </a:r>
            <a:r>
              <a:rPr lang="en-US" sz="2400" b="1" dirty="0" smtClean="0"/>
              <a:t>)</a:t>
            </a:r>
            <a:endParaRPr lang="el-GR" sz="2400" b="1" dirty="0" smtClean="0"/>
          </a:p>
          <a:p>
            <a:r>
              <a:rPr lang="el-GR" sz="2400" dirty="0"/>
              <a:t>Οποιοσδήποτε έγκυρος συνδυασμός μεταβλητών, σταθερών, αριθμών και </a:t>
            </a:r>
            <a:r>
              <a:rPr lang="el-GR" sz="2400" dirty="0" smtClean="0"/>
              <a:t>τελεστών καλείται </a:t>
            </a:r>
            <a:r>
              <a:rPr lang="el-GR" sz="2400" dirty="0"/>
              <a:t>μια παράσταση. </a:t>
            </a:r>
            <a:endParaRPr lang="el-GR" sz="2400" dirty="0" smtClean="0"/>
          </a:p>
          <a:p>
            <a:r>
              <a:rPr lang="el-GR" sz="2400" dirty="0" smtClean="0"/>
              <a:t>Το </a:t>
            </a:r>
            <a:r>
              <a:rPr lang="el-GR" sz="2400" dirty="0"/>
              <a:t>αποτέλεσμα της παράστασης μπορεί να είναι κάποιος </a:t>
            </a:r>
            <a:r>
              <a:rPr lang="el-GR" sz="2400" dirty="0" smtClean="0"/>
              <a:t>από τους </a:t>
            </a:r>
            <a:r>
              <a:rPr lang="el-GR" sz="2400" dirty="0"/>
              <a:t>τύπους δεδομένων της C++ (</a:t>
            </a:r>
            <a:r>
              <a:rPr lang="el-GR" sz="2400" dirty="0" err="1"/>
              <a:t>int</a:t>
            </a:r>
            <a:r>
              <a:rPr lang="el-GR" sz="2400" dirty="0"/>
              <a:t>, </a:t>
            </a:r>
            <a:r>
              <a:rPr lang="el-GR" sz="2400" dirty="0" err="1"/>
              <a:t>long</a:t>
            </a:r>
            <a:r>
              <a:rPr lang="el-GR" sz="2400" dirty="0"/>
              <a:t>, </a:t>
            </a:r>
            <a:r>
              <a:rPr lang="el-GR" sz="2400" dirty="0" err="1"/>
              <a:t>double</a:t>
            </a:r>
            <a:r>
              <a:rPr lang="el-GR" sz="2400" dirty="0"/>
              <a:t>, </a:t>
            </a:r>
            <a:r>
              <a:rPr lang="el-GR" sz="2400" dirty="0" err="1"/>
              <a:t>bool</a:t>
            </a:r>
            <a:r>
              <a:rPr lang="el-GR" sz="2400" dirty="0"/>
              <a:t>, </a:t>
            </a:r>
            <a:r>
              <a:rPr lang="el-GR" sz="2400" dirty="0" err="1"/>
              <a:t>κλπ</a:t>
            </a:r>
            <a:r>
              <a:rPr lang="el-GR" sz="2400" dirty="0"/>
              <a:t>) ή κάποιο </a:t>
            </a:r>
            <a:r>
              <a:rPr lang="el-GR" sz="2400" dirty="0" smtClean="0"/>
              <a:t>αντικείμενο (</a:t>
            </a:r>
            <a:r>
              <a:rPr lang="el-GR" sz="2400" dirty="0"/>
              <a:t>π.χ. </a:t>
            </a:r>
            <a:r>
              <a:rPr lang="en-US" sz="2400" dirty="0"/>
              <a:t>string).</a:t>
            </a:r>
            <a:endParaRPr lang="el-GR" sz="2000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22</a:t>
            </a:fld>
            <a:endParaRPr lang="el-GR" dirty="0"/>
          </a:p>
        </p:txBody>
      </p:sp>
      <p:sp>
        <p:nvSpPr>
          <p:cNvPr id="2" name="Ορθογώνιο 1"/>
          <p:cNvSpPr/>
          <p:nvPr/>
        </p:nvSpPr>
        <p:spPr>
          <a:xfrm>
            <a:off x="1619672" y="4031570"/>
            <a:ext cx="5832648" cy="156966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b = 10, 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i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i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= 2*b*b; (</a:t>
            </a:r>
            <a:r>
              <a:rPr lang="el-GR" sz="1600" dirty="0">
                <a:latin typeface="Consolas" panose="020B0609020204030204" pitchFamily="49" charset="0"/>
                <a:cs typeface="Consolas" panose="020B0609020204030204" pitchFamily="49" charset="0"/>
              </a:rPr>
              <a:t>παράδειγμα παράστασης)</a:t>
            </a:r>
          </a:p>
          <a:p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if (b * b &lt;= 100 &amp;&amp; 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i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&gt; 0)</a:t>
            </a:r>
          </a:p>
          <a:p>
            <a:r>
              <a:rPr lang="el-GR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	</a:t>
            </a:r>
            <a:r>
              <a:rPr lang="en-US" sz="16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cout</a:t>
            </a: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&lt;&lt; “The expression is true” &lt;&lt; 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endl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string a = "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ena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dyo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";</a:t>
            </a:r>
          </a:p>
          <a:p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string b = a + string(", testing");</a:t>
            </a:r>
            <a:endParaRPr lang="el-GR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2577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Δομή της </a:t>
            </a:r>
            <a:r>
              <a:rPr lang="en-US" dirty="0"/>
              <a:t>C++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77163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 dirty="0"/>
              <a:t>Pointers &amp; </a:t>
            </a:r>
            <a:r>
              <a:rPr lang="en-US" sz="2400" b="1" dirty="0" smtClean="0"/>
              <a:t>References</a:t>
            </a:r>
            <a:endParaRPr lang="el-GR" sz="2400" b="1" dirty="0" smtClean="0"/>
          </a:p>
          <a:p>
            <a:r>
              <a:rPr lang="el-GR" sz="1800" dirty="0" smtClean="0"/>
              <a:t>Δυνατότητα </a:t>
            </a:r>
            <a:r>
              <a:rPr lang="el-GR" sz="1800" dirty="0"/>
              <a:t>άμεσης </a:t>
            </a:r>
            <a:r>
              <a:rPr lang="el-GR" sz="1800" dirty="0" smtClean="0"/>
              <a:t>προσπέλασης </a:t>
            </a:r>
            <a:r>
              <a:rPr lang="el-GR" sz="1800" dirty="0"/>
              <a:t>στα περιεχόμενα </a:t>
            </a:r>
            <a:r>
              <a:rPr lang="el-GR" sz="1800" dirty="0" smtClean="0"/>
              <a:t>της περιοχής </a:t>
            </a:r>
            <a:r>
              <a:rPr lang="el-GR" sz="1800" dirty="0"/>
              <a:t>της μνήμης που περιέχει κάποια </a:t>
            </a:r>
            <a:r>
              <a:rPr lang="el-GR" sz="1800" dirty="0" smtClean="0"/>
              <a:t>μεταβλητή.</a:t>
            </a:r>
          </a:p>
          <a:p>
            <a:r>
              <a:rPr lang="el-GR" sz="1800" dirty="0"/>
              <a:t>Αν έχουμε μια μεταβλητή a τύπου </a:t>
            </a:r>
            <a:r>
              <a:rPr lang="el-GR" sz="1800" dirty="0" err="1"/>
              <a:t>string</a:t>
            </a:r>
            <a:r>
              <a:rPr lang="el-GR" sz="1800" dirty="0"/>
              <a:t>, </a:t>
            </a:r>
            <a:r>
              <a:rPr lang="el-GR" sz="1800" b="1" dirty="0" smtClean="0"/>
              <a:t>το </a:t>
            </a:r>
            <a:r>
              <a:rPr lang="el-GR" sz="1800" b="1" dirty="0"/>
              <a:t>&amp;a δείχνει στη διεύθυνση </a:t>
            </a:r>
            <a:r>
              <a:rPr lang="el-GR" sz="1800" b="1" dirty="0" smtClean="0"/>
              <a:t>μνήμης της </a:t>
            </a:r>
            <a:r>
              <a:rPr lang="el-GR" sz="1800" b="1" dirty="0"/>
              <a:t>a</a:t>
            </a:r>
            <a:r>
              <a:rPr lang="el-GR" sz="1800" dirty="0"/>
              <a:t>. </a:t>
            </a:r>
            <a:endParaRPr lang="el-GR" sz="1800" dirty="0" smtClean="0"/>
          </a:p>
          <a:p>
            <a:r>
              <a:rPr lang="el-GR" sz="1800" dirty="0" smtClean="0"/>
              <a:t>Αντίστροφα</a:t>
            </a:r>
            <a:r>
              <a:rPr lang="el-GR" sz="1800" dirty="0"/>
              <a:t>, αν μια μεταβλητή b είναι τύπου </a:t>
            </a:r>
            <a:r>
              <a:rPr lang="el-GR" sz="1800" dirty="0" err="1"/>
              <a:t>pointer</a:t>
            </a:r>
            <a:r>
              <a:rPr lang="el-GR" sz="1800" dirty="0"/>
              <a:t> ενός </a:t>
            </a:r>
            <a:r>
              <a:rPr lang="el-GR" sz="1800" dirty="0" err="1"/>
              <a:t>string</a:t>
            </a:r>
            <a:r>
              <a:rPr lang="el-GR" sz="1800" dirty="0"/>
              <a:t>, τότε </a:t>
            </a:r>
            <a:r>
              <a:rPr lang="el-GR" sz="1800" dirty="0" smtClean="0"/>
              <a:t>έχουμε πρόσβαση </a:t>
            </a:r>
            <a:r>
              <a:rPr lang="el-GR" sz="1800" dirty="0"/>
              <a:t>στο περιεχόμενο της με τη χρήση του τελεστή </a:t>
            </a:r>
            <a:r>
              <a:rPr lang="el-GR" sz="1800" b="1" dirty="0"/>
              <a:t>*</a:t>
            </a:r>
            <a:r>
              <a:rPr lang="el-GR" sz="1800" dirty="0"/>
              <a:t>, ώστε το *b να επιστρέφει </a:t>
            </a:r>
            <a:r>
              <a:rPr lang="el-GR" sz="1800" dirty="0" smtClean="0"/>
              <a:t>το ίδιο </a:t>
            </a:r>
            <a:r>
              <a:rPr lang="el-GR" sz="1800" dirty="0"/>
              <a:t>το </a:t>
            </a:r>
            <a:r>
              <a:rPr lang="el-GR" sz="1800" dirty="0" err="1"/>
              <a:t>string</a:t>
            </a:r>
            <a:r>
              <a:rPr lang="el-GR" sz="1800" dirty="0"/>
              <a:t>, ενώ το b μόνο του να επιστρέφει τη διεύθυνση μνήμης του </a:t>
            </a:r>
            <a:r>
              <a:rPr lang="el-GR" sz="1800" dirty="0" err="1"/>
              <a:t>string</a:t>
            </a:r>
            <a:r>
              <a:rPr lang="el-GR" sz="1800" dirty="0"/>
              <a:t>.</a:t>
            </a:r>
            <a:endParaRPr lang="el-GR" sz="1800" dirty="0" smtClean="0"/>
          </a:p>
          <a:p>
            <a:endParaRPr lang="el-GR" sz="2000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23</a:t>
            </a:fld>
            <a:endParaRPr lang="el-GR" dirty="0"/>
          </a:p>
        </p:txBody>
      </p:sp>
      <p:sp>
        <p:nvSpPr>
          <p:cNvPr id="3" name="Ορθογώνιο 2"/>
          <p:cNvSpPr/>
          <p:nvPr/>
        </p:nvSpPr>
        <p:spPr>
          <a:xfrm>
            <a:off x="1763688" y="4496940"/>
            <a:ext cx="2736304" cy="107721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string a(“Hello”), *b;</a:t>
            </a:r>
          </a:p>
          <a:p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b = &amp;a;</a:t>
            </a:r>
          </a:p>
          <a:p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cout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&lt;&lt; a &lt;&lt; 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endl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cout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&lt;&lt; *b &lt;&lt; 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endl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  <a:endParaRPr lang="el-GR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pic>
        <p:nvPicPr>
          <p:cNvPr id="7" name="Εικόνα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4048" y="4496940"/>
            <a:ext cx="2243002" cy="1050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5958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lvl="0">
              <a:spcBef>
                <a:spcPts val="600"/>
              </a:spcBef>
              <a:buFont typeface="+mj-lt"/>
              <a:buAutoNum type="arabicPeriod"/>
            </a:pPr>
            <a:r>
              <a:rPr lang="el-GR" sz="1600" dirty="0"/>
              <a:t>Εγχειρίδιο της </a:t>
            </a:r>
            <a:r>
              <a:rPr lang="en-GB" sz="1600" dirty="0"/>
              <a:t>C</a:t>
            </a:r>
            <a:r>
              <a:rPr lang="el-GR" sz="1600" dirty="0"/>
              <a:t>++, 2η Ελληνική έκδοση, </a:t>
            </a:r>
            <a:r>
              <a:rPr lang="en-GB" sz="1600" dirty="0"/>
              <a:t>Jesse Liberty</a:t>
            </a:r>
            <a:r>
              <a:rPr lang="el-GR" sz="1600" dirty="0"/>
              <a:t>, </a:t>
            </a:r>
            <a:r>
              <a:rPr lang="el-GR" sz="1600" dirty="0" err="1"/>
              <a:t>Γκιούρδας</a:t>
            </a:r>
            <a:r>
              <a:rPr lang="el-GR" sz="1600" dirty="0"/>
              <a:t>.</a:t>
            </a:r>
          </a:p>
          <a:p>
            <a:pPr lvl="0">
              <a:spcBef>
                <a:spcPts val="600"/>
              </a:spcBef>
              <a:buFont typeface="+mj-lt"/>
              <a:buAutoNum type="arabicPeriod"/>
            </a:pPr>
            <a:r>
              <a:rPr lang="el-GR" sz="1600" dirty="0"/>
              <a:t>Μάθετε τη </a:t>
            </a:r>
            <a:r>
              <a:rPr lang="en-GB" sz="1600" dirty="0"/>
              <a:t>C</a:t>
            </a:r>
            <a:r>
              <a:rPr lang="el-GR" sz="1600" dirty="0"/>
              <a:t>++, 2η Ελληνική έκδοση, </a:t>
            </a:r>
            <a:r>
              <a:rPr lang="en-GB" sz="1600" dirty="0"/>
              <a:t>Jesse Liberty</a:t>
            </a:r>
            <a:r>
              <a:rPr lang="el-GR" sz="1600" dirty="0"/>
              <a:t> , </a:t>
            </a:r>
            <a:r>
              <a:rPr lang="el-GR" sz="1600" dirty="0" err="1"/>
              <a:t>Γκιούρδας</a:t>
            </a:r>
            <a:r>
              <a:rPr lang="el-GR" sz="1600" dirty="0"/>
              <a:t>.</a:t>
            </a:r>
          </a:p>
          <a:p>
            <a:pPr lvl="0">
              <a:spcBef>
                <a:spcPts val="600"/>
              </a:spcBef>
              <a:buFont typeface="+mj-lt"/>
              <a:buAutoNum type="arabicPeriod"/>
            </a:pPr>
            <a:r>
              <a:rPr lang="el-GR" sz="1600" dirty="0"/>
              <a:t>Προγραμματισμός με τη γλώσσα </a:t>
            </a:r>
            <a:r>
              <a:rPr lang="en-GB" sz="1600" dirty="0"/>
              <a:t>C</a:t>
            </a:r>
            <a:r>
              <a:rPr lang="el-GR" sz="1600" dirty="0"/>
              <a:t>++ Μέρος Α, Αλεβίζος Θ., Έκδοση ΤΕΙ Καβάλας</a:t>
            </a:r>
          </a:p>
          <a:p>
            <a:pPr lvl="0">
              <a:spcBef>
                <a:spcPts val="600"/>
              </a:spcBef>
              <a:buFont typeface="+mj-lt"/>
              <a:buAutoNum type="arabicPeriod"/>
            </a:pPr>
            <a:r>
              <a:rPr lang="en-GB" sz="1600" dirty="0"/>
              <a:t>C</a:t>
            </a:r>
            <a:r>
              <a:rPr lang="el-GR" sz="1600" dirty="0"/>
              <a:t>++ Αντικειμενοστραφής Προγραμματισμός Υπολογιστών Τομαράς Α., , Εκδόσεις Νέων Τεχνολογιών.</a:t>
            </a:r>
          </a:p>
          <a:p>
            <a:pPr lvl="0">
              <a:spcBef>
                <a:spcPts val="600"/>
              </a:spcBef>
              <a:buFont typeface="+mj-lt"/>
              <a:buAutoNum type="arabicPeriod"/>
            </a:pPr>
            <a:r>
              <a:rPr lang="el-GR" sz="1600" dirty="0"/>
              <a:t>Ανακαλύψτε τη γλώσσα </a:t>
            </a:r>
            <a:r>
              <a:rPr lang="en-GB" sz="1600" dirty="0"/>
              <a:t>C</a:t>
            </a:r>
            <a:r>
              <a:rPr lang="el-GR" sz="1600" dirty="0"/>
              <a:t>, </a:t>
            </a:r>
            <a:r>
              <a:rPr lang="en-GB" sz="1600" dirty="0"/>
              <a:t>J</a:t>
            </a:r>
            <a:r>
              <a:rPr lang="el-GR" sz="1600" dirty="0"/>
              <a:t>. </a:t>
            </a:r>
            <a:r>
              <a:rPr lang="en-GB" sz="1600" dirty="0" err="1"/>
              <a:t>Purdum</a:t>
            </a:r>
            <a:r>
              <a:rPr lang="el-GR" sz="1600" dirty="0"/>
              <a:t>, Εκδόσεις Δίαυλος.</a:t>
            </a:r>
          </a:p>
          <a:p>
            <a:pPr lvl="0">
              <a:spcBef>
                <a:spcPts val="600"/>
              </a:spcBef>
              <a:buFont typeface="+mj-lt"/>
              <a:buAutoNum type="arabicPeriod"/>
            </a:pPr>
            <a:r>
              <a:rPr lang="el-GR" sz="1600" dirty="0"/>
              <a:t>Εισαγωγή στο Συστηματικό Προγραμματισμό και στη γλώσσα </a:t>
            </a:r>
            <a:r>
              <a:rPr lang="en-GB" sz="1600" dirty="0"/>
              <a:t>C</a:t>
            </a:r>
            <a:r>
              <a:rPr lang="el-GR" sz="1600" dirty="0"/>
              <a:t>++, Σ. </a:t>
            </a:r>
            <a:r>
              <a:rPr lang="el-GR" sz="1600" dirty="0" err="1"/>
              <a:t>Μπαλτζής</a:t>
            </a:r>
            <a:r>
              <a:rPr lang="el-GR" sz="1600" dirty="0"/>
              <a:t>, εκδόσεις πανεπιστημίου Ιωαννίνων.</a:t>
            </a:r>
          </a:p>
          <a:p>
            <a:pPr lvl="0">
              <a:spcBef>
                <a:spcPts val="600"/>
              </a:spcBef>
              <a:buFont typeface="+mj-lt"/>
              <a:buAutoNum type="arabicPeriod"/>
            </a:pPr>
            <a:r>
              <a:rPr lang="en-GB" sz="1600" dirty="0"/>
              <a:t>C++ From the beginning, Jan </a:t>
            </a:r>
            <a:r>
              <a:rPr lang="en-GB" sz="1600" dirty="0" err="1"/>
              <a:t>Skansholm</a:t>
            </a:r>
            <a:r>
              <a:rPr lang="en-GB" sz="1600" dirty="0"/>
              <a:t>, Addison Wesley.</a:t>
            </a:r>
            <a:endParaRPr lang="el-GR" sz="1600" dirty="0"/>
          </a:p>
          <a:p>
            <a:pPr lvl="0">
              <a:spcBef>
                <a:spcPts val="600"/>
              </a:spcBef>
              <a:buFont typeface="+mj-lt"/>
              <a:buAutoNum type="arabicPeriod"/>
            </a:pPr>
            <a:r>
              <a:rPr lang="en-GB" sz="1600" dirty="0" smtClean="0"/>
              <a:t>The </a:t>
            </a:r>
            <a:r>
              <a:rPr lang="en-GB" sz="1600" dirty="0"/>
              <a:t>design and analysis of computer algorithms, A.V. AHO, J.E. HOPCROFT, J.D. ULLMANN, Addison Wesley 1974.</a:t>
            </a:r>
            <a:endParaRPr lang="el-GR" sz="1600" dirty="0"/>
          </a:p>
          <a:p>
            <a:pPr lvl="0">
              <a:spcBef>
                <a:spcPts val="600"/>
              </a:spcBef>
              <a:buFont typeface="+mj-lt"/>
              <a:buAutoNum type="arabicPeriod"/>
            </a:pPr>
            <a:r>
              <a:rPr lang="en-GB" sz="1600" dirty="0"/>
              <a:t>Structure and Interpretation of Computer Programs, H. ABELSON, G.J. SUSSMAN, J. SUSSMAN,  MIT Press, Mc </a:t>
            </a:r>
            <a:r>
              <a:rPr lang="en-GB" sz="1600" dirty="0" err="1"/>
              <a:t>Graw</a:t>
            </a:r>
            <a:r>
              <a:rPr lang="en-GB" sz="1600" dirty="0"/>
              <a:t> Hill Book Company, 1985</a:t>
            </a:r>
            <a:endParaRPr lang="el-GR" sz="1600" dirty="0"/>
          </a:p>
          <a:p>
            <a:pPr>
              <a:spcBef>
                <a:spcPts val="600"/>
              </a:spcBef>
              <a:buFont typeface="+mj-lt"/>
              <a:buAutoNum type="arabicPeriod"/>
            </a:pPr>
            <a:r>
              <a:rPr lang="en-GB" sz="1600" dirty="0"/>
              <a:t>The art of computer programming, D.E. KNUTH, Addison-Wesley.</a:t>
            </a:r>
            <a:endParaRPr lang="en-US" sz="16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8262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25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2308322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Copyright Τεχνολογικό Ίδρυμα Ηπείρου.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Ιωάννης </a:t>
            </a:r>
            <a:r>
              <a:rPr lang="el-GR" sz="2400" dirty="0" err="1" smtClean="0">
                <a:solidFill>
                  <a:schemeClr val="bg1">
                    <a:lumMod val="50000"/>
                  </a:schemeClr>
                </a:solidFill>
              </a:rPr>
              <a:t>Τσούλος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.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Αντικειμενοστραφής Προγραμματισμός. </a:t>
            </a: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Έκδοση: 1.0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Άρτα, 2015.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Διαθέσιμο από τη δικτυακή διεύθυνση:</a:t>
            </a:r>
          </a:p>
          <a:p>
            <a:pPr algn="just"/>
            <a:r>
              <a:rPr lang="en-US" sz="2400" dirty="0">
                <a:solidFill>
                  <a:schemeClr val="bg1">
                    <a:lumMod val="50000"/>
                  </a:schemeClr>
                </a:solidFill>
                <a:hlinkClick r:id="rId3"/>
              </a:rPr>
              <a:t>http://eclass.teiep.gr/courses/COMP113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3"/>
              </a:rPr>
              <a:t>/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   </a:t>
            </a: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Ευάγγελος Καρβούνης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l-GR"/>
              <a:t>Εισαγωγικές έννοιες και βασική δομή</a:t>
            </a:r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Creative Commons.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Σχετικά με τη </a:t>
            </a:r>
            <a:r>
              <a:rPr lang="en-US" dirty="0"/>
              <a:t>C++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000" dirty="0"/>
              <a:t>Μια συνηθισμένη γλώσσα προγραμματισμού (π.χ. C, C++, PASCAL) μεταγλωττίζει </a:t>
            </a:r>
            <a:r>
              <a:rPr lang="el-GR" sz="2000" dirty="0" smtClean="0"/>
              <a:t>τον πηγαίο </a:t>
            </a:r>
            <a:r>
              <a:rPr lang="el-GR" sz="2000" dirty="0"/>
              <a:t>κώδικα του προγράμματος σε εκτελέσιμη μορφή που να καταλαβαίνει </a:t>
            </a:r>
            <a:r>
              <a:rPr lang="el-GR" sz="2000" dirty="0" smtClean="0"/>
              <a:t>ο επεξεργαστής</a:t>
            </a:r>
            <a:r>
              <a:rPr lang="el-GR" sz="2000" dirty="0"/>
              <a:t>. </a:t>
            </a:r>
            <a:endParaRPr lang="el-GR" sz="2000" dirty="0" smtClean="0"/>
          </a:p>
          <a:p>
            <a:r>
              <a:rPr lang="el-GR" sz="2000" dirty="0" smtClean="0"/>
              <a:t>Η </a:t>
            </a:r>
            <a:r>
              <a:rPr lang="el-GR" sz="2000" dirty="0"/>
              <a:t>μορφή αυτή είναι η </a:t>
            </a:r>
            <a:r>
              <a:rPr lang="el-GR" sz="2000" b="1" dirty="0"/>
              <a:t>γλώσσα μηχανής</a:t>
            </a:r>
            <a:r>
              <a:rPr lang="el-GR" sz="2000" dirty="0"/>
              <a:t>, και διαφέρει για </a:t>
            </a:r>
            <a:r>
              <a:rPr lang="el-GR" sz="2000" dirty="0" smtClean="0"/>
              <a:t>κάθε επεξεργαστή</a:t>
            </a:r>
            <a:r>
              <a:rPr lang="el-GR" sz="2000" dirty="0"/>
              <a:t>, αρχιτεκτονική και λειτουργικό σύστημα. </a:t>
            </a:r>
            <a:endParaRPr lang="el-GR" sz="2000" dirty="0" smtClean="0"/>
          </a:p>
          <a:p>
            <a:r>
              <a:rPr lang="el-GR" sz="2000" dirty="0" smtClean="0"/>
              <a:t>Η εκτελέσιμη μορφή ενός προγράμματος </a:t>
            </a:r>
            <a:r>
              <a:rPr lang="el-GR" sz="2000" dirty="0"/>
              <a:t>για μια </a:t>
            </a:r>
            <a:r>
              <a:rPr lang="el-GR" sz="2000" dirty="0" smtClean="0"/>
              <a:t>συγκεκριμένη αρχιτεκτονική</a:t>
            </a:r>
            <a:r>
              <a:rPr lang="el-GR" sz="2000" dirty="0"/>
              <a:t>, δεν είναι δυνατό να </a:t>
            </a:r>
            <a:r>
              <a:rPr lang="el-GR" sz="2000" dirty="0" smtClean="0"/>
              <a:t>χρησιμοποιηθεί σε </a:t>
            </a:r>
            <a:r>
              <a:rPr lang="el-GR" sz="2000" dirty="0"/>
              <a:t>διαφορετική αρχιτεκτονική, δηλαδή δε μπορούμε να χρησιμοποιήσουμε το </a:t>
            </a:r>
            <a:r>
              <a:rPr lang="el-GR" sz="2000" dirty="0" smtClean="0"/>
              <a:t>εκτελέσιμο πρόγραμμα </a:t>
            </a:r>
            <a:r>
              <a:rPr lang="el-GR" sz="2000" dirty="0"/>
              <a:t>για Windows σε έναν υπολογιστή Macintosh. </a:t>
            </a:r>
            <a:endParaRPr lang="el-GR" sz="2000" dirty="0" smtClean="0"/>
          </a:p>
          <a:p>
            <a:r>
              <a:rPr lang="el-GR" sz="2000" dirty="0" smtClean="0"/>
              <a:t>Έτσι</a:t>
            </a:r>
            <a:r>
              <a:rPr lang="el-GR" sz="2000" dirty="0"/>
              <a:t>, είναι απαραίτητη η </a:t>
            </a:r>
            <a:r>
              <a:rPr lang="el-GR" sz="2000" dirty="0" smtClean="0"/>
              <a:t>εκ νέου μεταγλώττιση του πηγαίου κώδικα (source </a:t>
            </a:r>
            <a:r>
              <a:rPr lang="el-GR" sz="2000" dirty="0" err="1" smtClean="0"/>
              <a:t>code</a:t>
            </a:r>
            <a:r>
              <a:rPr lang="el-GR" sz="2000" dirty="0" smtClean="0"/>
              <a:t>) για κάθε αρχιτεκτονική στην οποία </a:t>
            </a:r>
            <a:r>
              <a:rPr lang="el-GR" sz="2000" dirty="0"/>
              <a:t>θέλουμε να τρέξουμε το πρόγραμμα.</a:t>
            </a:r>
            <a:endParaRPr lang="en-US" sz="2000" b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64280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73684" y="1821230"/>
            <a:ext cx="4658295" cy="3780000"/>
          </a:xfrm>
          <a:prstGeom prst="rect">
            <a:avLst/>
          </a:prstGeom>
        </p:spPr>
      </p:pic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Σχετικά με τη </a:t>
            </a:r>
            <a:r>
              <a:rPr lang="en-US" dirty="0"/>
              <a:t>C++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91264" cy="3771636"/>
          </a:xfrm>
        </p:spPr>
        <p:txBody>
          <a:bodyPr>
            <a:noAutofit/>
          </a:bodyPr>
          <a:lstStyle/>
          <a:p>
            <a:r>
              <a:rPr lang="el-GR" sz="2400" b="1" dirty="0"/>
              <a:t>Μεταγλώττιση (</a:t>
            </a:r>
            <a:r>
              <a:rPr lang="en-US" sz="2400" b="1" dirty="0" smtClean="0"/>
              <a:t>compile</a:t>
            </a:r>
            <a:r>
              <a:rPr lang="en-US" sz="2400" b="1" dirty="0"/>
              <a:t>) &amp; </a:t>
            </a:r>
            <a:r>
              <a:rPr lang="el-GR" sz="2400" b="1" dirty="0"/>
              <a:t>Σύνδεση (</a:t>
            </a:r>
            <a:r>
              <a:rPr lang="en-US" sz="2400" b="1" dirty="0"/>
              <a:t>link)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6</a:t>
            </a:fld>
            <a:endParaRPr lang="el-GR" dirty="0"/>
          </a:p>
        </p:txBody>
      </p:sp>
      <p:sp>
        <p:nvSpPr>
          <p:cNvPr id="3" name="Ορθογώνιο 2"/>
          <p:cNvSpPr/>
          <p:nvPr/>
        </p:nvSpPr>
        <p:spPr>
          <a:xfrm>
            <a:off x="6955988" y="3649588"/>
            <a:ext cx="216024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i="1" dirty="0" smtClean="0">
                <a:latin typeface="TrebuchetMS"/>
              </a:rPr>
              <a:t>Διαδικασία μεταγλώττισης ενός προγράμματος C</a:t>
            </a:r>
            <a:r>
              <a:rPr lang="el-GR" sz="1600" i="1" dirty="0">
                <a:latin typeface="TrebuchetMS"/>
              </a:rPr>
              <a:t>++ και ενός προγράμματος </a:t>
            </a:r>
            <a:r>
              <a:rPr lang="el-GR" sz="1600" i="1" dirty="0" err="1">
                <a:latin typeface="TrebuchetMS"/>
              </a:rPr>
              <a:t>Java</a:t>
            </a:r>
            <a:endParaRPr lang="el-GR" sz="1600" i="1" dirty="0"/>
          </a:p>
        </p:txBody>
      </p:sp>
    </p:spTree>
    <p:extLst>
      <p:ext uri="{BB962C8B-B14F-4D97-AF65-F5344CB8AC3E}">
        <p14:creationId xmlns:p14="http://schemas.microsoft.com/office/powerpoint/2010/main" val="1005576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Σχετικά με τη </a:t>
            </a:r>
            <a:r>
              <a:rPr lang="en-US" dirty="0"/>
              <a:t>C++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400" b="1" dirty="0"/>
              <a:t>Διαδικαστικός ή Δομημένος Προγραμματισμός (</a:t>
            </a:r>
            <a:r>
              <a:rPr lang="el-GR" sz="2400" b="1" dirty="0" err="1"/>
              <a:t>Procedural</a:t>
            </a:r>
            <a:r>
              <a:rPr lang="el-GR" sz="2400" b="1" dirty="0"/>
              <a:t> ή </a:t>
            </a:r>
            <a:r>
              <a:rPr lang="el-GR" sz="2400" b="1" dirty="0" err="1" smtClean="0"/>
              <a:t>Structured</a:t>
            </a:r>
            <a:r>
              <a:rPr lang="el-GR" sz="2400" b="1" dirty="0" smtClean="0"/>
              <a:t> </a:t>
            </a:r>
            <a:r>
              <a:rPr lang="en-US" sz="2400" b="1" dirty="0" smtClean="0"/>
              <a:t>Programming)</a:t>
            </a:r>
            <a:endParaRPr lang="el-GR" sz="2400" b="1" dirty="0" smtClean="0"/>
          </a:p>
          <a:p>
            <a:r>
              <a:rPr lang="el-GR" sz="2200" dirty="0"/>
              <a:t>Οι παλαιότερες γλώσσες προγραμματισμού όπως οι C, PASCAL, FORTRAN έδιναν </a:t>
            </a:r>
            <a:r>
              <a:rPr lang="el-GR" sz="2200" dirty="0" smtClean="0"/>
              <a:t>έμφαση </a:t>
            </a:r>
            <a:r>
              <a:rPr lang="el-GR" sz="2200" dirty="0"/>
              <a:t>στην διαδικασία και στα στάδια που ακολουθούνται για την επίτευξη κάποιου στόχου. </a:t>
            </a:r>
            <a:endParaRPr lang="el-GR" sz="2200" dirty="0" smtClean="0"/>
          </a:p>
          <a:p>
            <a:r>
              <a:rPr lang="el-GR" sz="2200" dirty="0" smtClean="0"/>
              <a:t>Το αντικείμενο </a:t>
            </a:r>
            <a:r>
              <a:rPr lang="el-GR" sz="2200" dirty="0"/>
              <a:t>ήταν ο κώδικας (</a:t>
            </a:r>
            <a:r>
              <a:rPr lang="el-GR" sz="2200" b="1" dirty="0"/>
              <a:t>code-centric </a:t>
            </a:r>
            <a:r>
              <a:rPr lang="el-GR" sz="2200" b="1" dirty="0" smtClean="0"/>
              <a:t>γλώσσες προγραμματισμού</a:t>
            </a:r>
            <a:r>
              <a:rPr lang="el-GR" sz="2200" dirty="0"/>
              <a:t>). </a:t>
            </a:r>
            <a:endParaRPr lang="el-GR" sz="2200" dirty="0" smtClean="0"/>
          </a:p>
          <a:p>
            <a:r>
              <a:rPr lang="el-GR" sz="2200" dirty="0" smtClean="0"/>
              <a:t>Ο προγραμματισμός </a:t>
            </a:r>
            <a:r>
              <a:rPr lang="el-GR" sz="2200" dirty="0"/>
              <a:t>γινόταν ορίζοντας τη ροή εκτέλεσης (από το στάδιο Α, στο στάδιο Β</a:t>
            </a:r>
            <a:r>
              <a:rPr lang="el-GR" sz="2200" dirty="0" smtClean="0"/>
              <a:t>) και </a:t>
            </a:r>
            <a:r>
              <a:rPr lang="el-GR" sz="2200" dirty="0"/>
              <a:t>τις αντίστοιχες </a:t>
            </a:r>
            <a:r>
              <a:rPr lang="el-GR" sz="2200" dirty="0" err="1"/>
              <a:t>υπορουτίνες</a:t>
            </a:r>
            <a:r>
              <a:rPr lang="el-GR" sz="2200" dirty="0"/>
              <a:t>.</a:t>
            </a:r>
            <a:endParaRPr lang="en-US" sz="2200" b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72035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Σχετικά με τη </a:t>
            </a:r>
            <a:r>
              <a:rPr lang="en-US" dirty="0"/>
              <a:t>C++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400" b="1" dirty="0"/>
              <a:t>Αντικειμενοστραφής προγραμματισμός (</a:t>
            </a:r>
            <a:r>
              <a:rPr lang="en-US" sz="2400" b="1" dirty="0"/>
              <a:t>Object-Oriented Programming</a:t>
            </a:r>
            <a:r>
              <a:rPr lang="en-US" sz="2400" b="1" dirty="0" smtClean="0"/>
              <a:t>)</a:t>
            </a:r>
            <a:endParaRPr lang="el-GR" sz="2400" b="1" dirty="0" smtClean="0"/>
          </a:p>
          <a:p>
            <a:r>
              <a:rPr lang="el-GR" sz="2000" dirty="0"/>
              <a:t>Οι αντικειμενοστραφείς γλώσσες προγραμματισμού (</a:t>
            </a:r>
            <a:r>
              <a:rPr lang="el-GR" sz="2000" dirty="0" err="1"/>
              <a:t>Java</a:t>
            </a:r>
            <a:r>
              <a:rPr lang="el-GR" sz="2000" dirty="0"/>
              <a:t>, </a:t>
            </a:r>
            <a:r>
              <a:rPr lang="el-GR" sz="2000" dirty="0" err="1"/>
              <a:t>Eiffel</a:t>
            </a:r>
            <a:r>
              <a:rPr lang="el-GR" sz="2000" dirty="0"/>
              <a:t>, </a:t>
            </a:r>
            <a:r>
              <a:rPr lang="el-GR" sz="2000" dirty="0" err="1"/>
              <a:t>Smalltalk</a:t>
            </a:r>
            <a:r>
              <a:rPr lang="el-GR" sz="2000" dirty="0"/>
              <a:t> και </a:t>
            </a:r>
            <a:r>
              <a:rPr lang="el-GR" sz="2000" dirty="0" smtClean="0"/>
              <a:t>φυσικά </a:t>
            </a:r>
            <a:r>
              <a:rPr lang="el-GR" sz="2000" b="1" dirty="0" smtClean="0"/>
              <a:t>C</a:t>
            </a:r>
            <a:r>
              <a:rPr lang="el-GR" sz="2000" b="1" dirty="0"/>
              <a:t>++</a:t>
            </a:r>
            <a:r>
              <a:rPr lang="el-GR" sz="2000" dirty="0"/>
              <a:t>) δίνουν έμφαση στα δεδομένα παρά στον κώδικα. </a:t>
            </a:r>
            <a:endParaRPr lang="el-GR" sz="2000" dirty="0" smtClean="0"/>
          </a:p>
          <a:p>
            <a:r>
              <a:rPr lang="el-GR" sz="2000" dirty="0" smtClean="0"/>
              <a:t>Το </a:t>
            </a:r>
            <a:r>
              <a:rPr lang="el-GR" sz="2000" dirty="0"/>
              <a:t>πρόγραμμα </a:t>
            </a:r>
            <a:r>
              <a:rPr lang="el-GR" sz="2000" dirty="0" smtClean="0"/>
              <a:t>αναπτύσσεται γύρω </a:t>
            </a:r>
            <a:r>
              <a:rPr lang="el-GR" sz="2000" dirty="0"/>
              <a:t>από τα δεδομένα (</a:t>
            </a:r>
            <a:r>
              <a:rPr lang="el-GR" sz="2000" b="1" dirty="0" err="1"/>
              <a:t>data-centric</a:t>
            </a:r>
            <a:r>
              <a:rPr lang="el-GR" sz="2000" dirty="0"/>
              <a:t>) τα οποία ορίζουν από μόνα τους τον τρόπο με </a:t>
            </a:r>
            <a:r>
              <a:rPr lang="el-GR" sz="2000" dirty="0" smtClean="0"/>
              <a:t>τον οποίο μπορούμε </a:t>
            </a:r>
            <a:r>
              <a:rPr lang="el-GR" sz="2000" dirty="0"/>
              <a:t>να τα διαχειριστούμε.</a:t>
            </a:r>
          </a:p>
          <a:p>
            <a:r>
              <a:rPr lang="el-GR" sz="2000" dirty="0"/>
              <a:t>Ο φυσικός και ο τεχνητός κόσμος που ζούμε είναι πιο κοντά στη </a:t>
            </a:r>
            <a:r>
              <a:rPr lang="el-GR" sz="2000" dirty="0" smtClean="0"/>
              <a:t>φιλοσοφία του </a:t>
            </a:r>
            <a:r>
              <a:rPr lang="el-GR" sz="2000" b="1" dirty="0" smtClean="0"/>
              <a:t>Αντικειμενοστραφή </a:t>
            </a:r>
            <a:r>
              <a:rPr lang="el-GR" sz="2000" b="1" dirty="0"/>
              <a:t>προγραμματισμού </a:t>
            </a:r>
            <a:r>
              <a:rPr lang="el-GR" sz="2000" dirty="0"/>
              <a:t>παρά του </a:t>
            </a:r>
            <a:r>
              <a:rPr lang="el-GR" sz="2000" b="1" dirty="0"/>
              <a:t>Δομημένου προγραμματισμού</a:t>
            </a:r>
            <a:r>
              <a:rPr lang="el-GR" sz="2000" dirty="0" smtClean="0"/>
              <a:t>.</a:t>
            </a:r>
            <a:endParaRPr lang="el-GR" sz="20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42628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Σχετικά με τη </a:t>
            </a:r>
            <a:r>
              <a:rPr lang="en-US" dirty="0"/>
              <a:t>C++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400" b="1" dirty="0"/>
              <a:t>Αντικειμενοστραφής προγραμματισμός (</a:t>
            </a:r>
            <a:r>
              <a:rPr lang="en-US" sz="2400" b="1" dirty="0"/>
              <a:t>Object-Oriented Programming</a:t>
            </a:r>
            <a:r>
              <a:rPr lang="en-US" sz="2400" b="1" dirty="0" smtClean="0"/>
              <a:t>)</a:t>
            </a:r>
            <a:endParaRPr lang="el-GR" sz="2400" b="1" dirty="0" smtClean="0"/>
          </a:p>
          <a:p>
            <a:r>
              <a:rPr lang="el-GR" sz="1800" b="1" i="1" dirty="0" smtClean="0"/>
              <a:t>Πχ. </a:t>
            </a:r>
            <a:r>
              <a:rPr lang="el-GR" sz="1800" dirty="0" smtClean="0"/>
              <a:t>Κάθε </a:t>
            </a:r>
            <a:r>
              <a:rPr lang="el-GR" sz="1800" dirty="0"/>
              <a:t>αυτοκίνητο είναι ένα αντικείμενο που ανήκει σε μια κλάση που ορίζει τα </a:t>
            </a:r>
            <a:r>
              <a:rPr lang="el-GR" sz="1800" dirty="0" smtClean="0"/>
              <a:t>βασικά χαρακτηριστικά </a:t>
            </a:r>
            <a:r>
              <a:rPr lang="el-GR" sz="1800" dirty="0"/>
              <a:t>του αυτοκινήτου. </a:t>
            </a:r>
            <a:endParaRPr lang="el-GR" sz="1800" dirty="0" smtClean="0"/>
          </a:p>
          <a:p>
            <a:r>
              <a:rPr lang="el-GR" sz="1800" dirty="0" smtClean="0"/>
              <a:t>Αυτά </a:t>
            </a:r>
            <a:r>
              <a:rPr lang="el-GR" sz="1800" dirty="0"/>
              <a:t>μπορεί να διαφέρουν ανάμεσα </a:t>
            </a:r>
            <a:r>
              <a:rPr lang="el-GR" sz="1800" dirty="0" smtClean="0"/>
              <a:t>στους κατασκευαστές </a:t>
            </a:r>
            <a:r>
              <a:rPr lang="el-GR" sz="1800" dirty="0"/>
              <a:t>αλλά όλα θα παρέχουν τα βασικά χαρακτηριστικά που ορίζει η </a:t>
            </a:r>
            <a:r>
              <a:rPr lang="el-GR" sz="1800" dirty="0" smtClean="0"/>
              <a:t>κλάση “</a:t>
            </a:r>
            <a:r>
              <a:rPr lang="el-GR" sz="1800" u="sng" dirty="0"/>
              <a:t>αυτοκίνητο</a:t>
            </a:r>
            <a:r>
              <a:rPr lang="el-GR" sz="1800" dirty="0"/>
              <a:t>” για τη χρήση </a:t>
            </a:r>
            <a:r>
              <a:rPr lang="el-GR" sz="1800" dirty="0" smtClean="0"/>
              <a:t>του (τιμόνι</a:t>
            </a:r>
            <a:r>
              <a:rPr lang="el-GR" sz="1800" dirty="0"/>
              <a:t>, γκάζι, φρένο, </a:t>
            </a:r>
            <a:r>
              <a:rPr lang="el-GR" sz="1800" dirty="0" smtClean="0"/>
              <a:t>συμπλέκτης, ταχύτητες).</a:t>
            </a:r>
            <a:endParaRPr lang="el-GR" sz="1800" dirty="0"/>
          </a:p>
          <a:p>
            <a:r>
              <a:rPr lang="el-GR" sz="1800" dirty="0"/>
              <a:t>Αυτά είναι τα δεδομένα. Κάθε ένα από αυτά ορίζει τον τρόπο χρήσης του. </a:t>
            </a:r>
            <a:endParaRPr lang="el-GR" sz="1800" dirty="0" smtClean="0"/>
          </a:p>
          <a:p>
            <a:r>
              <a:rPr lang="el-GR" sz="1800" dirty="0" smtClean="0"/>
              <a:t>Το τιμόνι στρίβει </a:t>
            </a:r>
            <a:r>
              <a:rPr lang="el-GR" sz="1800" dirty="0"/>
              <a:t>αριστερά/δεξιά, τα πεντάλ πιέζονται ή αφήνονται και οι ταχύτητες </a:t>
            </a:r>
            <a:r>
              <a:rPr lang="el-GR" sz="1800" dirty="0" smtClean="0"/>
              <a:t>αλλάζουν διακριτά </a:t>
            </a:r>
            <a:r>
              <a:rPr lang="el-GR" sz="1800" dirty="0"/>
              <a:t>έχοντας μηχανισμό ασφαλείας </a:t>
            </a:r>
            <a:r>
              <a:rPr lang="el-GR" sz="1800" dirty="0" smtClean="0"/>
              <a:t>- </a:t>
            </a:r>
            <a:r>
              <a:rPr lang="el-GR" sz="1800" dirty="0"/>
              <a:t>δε </a:t>
            </a:r>
            <a:r>
              <a:rPr lang="el-GR" sz="1800" dirty="0" smtClean="0"/>
              <a:t>μπορούμε </a:t>
            </a:r>
            <a:r>
              <a:rPr lang="el-GR" sz="1800" dirty="0"/>
              <a:t>να αλλάξουμε ταχύτητα </a:t>
            </a:r>
            <a:r>
              <a:rPr lang="el-GR" sz="1800" dirty="0" smtClean="0"/>
              <a:t>σε όπισθεν </a:t>
            </a:r>
            <a:r>
              <a:rPr lang="el-GR" sz="1800" dirty="0"/>
              <a:t>ενώ το αυτοκίνητο κινείται με ταχύτητα</a:t>
            </a:r>
            <a:r>
              <a:rPr lang="el-GR" sz="1800" dirty="0" smtClean="0"/>
              <a:t>.</a:t>
            </a:r>
            <a:endParaRPr lang="el-GR" sz="18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2572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3468</TotalTime>
  <Words>2116</Words>
  <Application>Microsoft Office PowerPoint</Application>
  <PresentationFormat>Προβολή στην οθόνη (16:10)</PresentationFormat>
  <Paragraphs>365</Paragraphs>
  <Slides>28</Slides>
  <Notes>28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7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28</vt:i4>
      </vt:variant>
    </vt:vector>
  </HeadingPairs>
  <TitlesOfParts>
    <vt:vector size="36" baseType="lpstr">
      <vt:lpstr>Arial Unicode MS</vt:lpstr>
      <vt:lpstr>Arial</vt:lpstr>
      <vt:lpstr>Calibri</vt:lpstr>
      <vt:lpstr>Consolas</vt:lpstr>
      <vt:lpstr>Courier New</vt:lpstr>
      <vt:lpstr>Times New Roman</vt:lpstr>
      <vt:lpstr>TrebuchetMS</vt:lpstr>
      <vt:lpstr>Θέμα του Office</vt:lpstr>
      <vt:lpstr>Αντικειμενοστραφής Προγραμματισμός</vt:lpstr>
      <vt:lpstr>Παρουσίαση του PowerPoint</vt:lpstr>
      <vt:lpstr>Άδειες Χρήσης</vt:lpstr>
      <vt:lpstr>Χρηματοδότηση</vt:lpstr>
      <vt:lpstr>Σχετικά με τη C++</vt:lpstr>
      <vt:lpstr>Σχετικά με τη C++</vt:lpstr>
      <vt:lpstr>Σχετικά με τη C++</vt:lpstr>
      <vt:lpstr>Σχετικά με τη C++</vt:lpstr>
      <vt:lpstr>Σχετικά με τη C++</vt:lpstr>
      <vt:lpstr>Σχετικά με τη C++</vt:lpstr>
      <vt:lpstr>Σχετικά με τη C++</vt:lpstr>
      <vt:lpstr>Δομή της C++</vt:lpstr>
      <vt:lpstr>Δομή της C++</vt:lpstr>
      <vt:lpstr>Δομή της C++</vt:lpstr>
      <vt:lpstr>Δομή της C++</vt:lpstr>
      <vt:lpstr>Δομή της C++</vt:lpstr>
      <vt:lpstr>Δομή της C++</vt:lpstr>
      <vt:lpstr>Δομή της C++</vt:lpstr>
      <vt:lpstr>Δομή της C++</vt:lpstr>
      <vt:lpstr>Δομή της C++</vt:lpstr>
      <vt:lpstr>Δομή της C++</vt:lpstr>
      <vt:lpstr>Δομή της C++</vt:lpstr>
      <vt:lpstr>Δομή της C++</vt:lpstr>
      <vt:lpstr>Βιβλιογραφία</vt:lpstr>
      <vt:lpstr>Σημείωμα Αναφοράς</vt:lpstr>
      <vt:lpstr>Σημείωμα Αδειοδότησης</vt:lpstr>
      <vt:lpstr>Παρουσίαση του PowerPoint</vt:lpstr>
      <vt:lpstr>Τέλος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Evaggelos Karvounis</cp:lastModifiedBy>
  <cp:revision>295</cp:revision>
  <dcterms:created xsi:type="dcterms:W3CDTF">2012-09-06T09:03:05Z</dcterms:created>
  <dcterms:modified xsi:type="dcterms:W3CDTF">2015-09-30T09:45:06Z</dcterms:modified>
</cp:coreProperties>
</file>