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308" r:id="rId5"/>
    <p:sldId id="309" r:id="rId6"/>
    <p:sldId id="259" r:id="rId7"/>
    <p:sldId id="260" r:id="rId8"/>
    <p:sldId id="262" r:id="rId9"/>
    <p:sldId id="263" r:id="rId10"/>
    <p:sldId id="331" r:id="rId11"/>
    <p:sldId id="333" r:id="rId12"/>
    <p:sldId id="332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3" r:id="rId22"/>
    <p:sldId id="344" r:id="rId23"/>
    <p:sldId id="345" r:id="rId24"/>
    <p:sldId id="274" r:id="rId25"/>
    <p:sldId id="329" r:id="rId26"/>
    <p:sldId id="276" r:id="rId27"/>
    <p:sldId id="277" r:id="rId28"/>
    <p:sldId id="279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1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Σχεδιασμός Μαθημάτων Ι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Μαθησιακά Αντικείμενα</a:t>
            </a:r>
            <a:br>
              <a:rPr lang="el-GR" sz="4000" dirty="0" smtClean="0"/>
            </a:br>
            <a:r>
              <a:rPr lang="en-US" sz="4000" dirty="0" smtClean="0"/>
              <a:t>(Learning Objects)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18568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Συλλογή ηλεκτρονικού περιεχομένου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Μπορεί να περιέχει κείμενο, γραφικά, κινούμενα</a:t>
            </a:r>
            <a:r>
              <a:rPr lang="en-US" sz="2800" dirty="0" smtClean="0"/>
              <a:t> </a:t>
            </a:r>
            <a:r>
              <a:rPr lang="el-GR" sz="2800" dirty="0" smtClean="0"/>
              <a:t>σχέδια, βίντεο, φωνητικό ήχο, μουσική κλπ.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Μπορεί να περιέχει και αναφορές ή</a:t>
            </a:r>
            <a:r>
              <a:rPr lang="en-US" sz="2800" dirty="0" smtClean="0"/>
              <a:t> </a:t>
            </a:r>
            <a:r>
              <a:rPr lang="el-GR" sz="2800" dirty="0" smtClean="0"/>
              <a:t>συνδέσμους σε άλλους μαθησιακούς πόρους</a:t>
            </a:r>
            <a:r>
              <a:rPr lang="en-US" sz="2800" dirty="0" smtClean="0"/>
              <a:t>, </a:t>
            </a:r>
            <a:r>
              <a:rPr lang="el-GR" sz="2800" dirty="0" smtClean="0"/>
              <a:t>π.χ.  έγγραφα και βάσεις δεδομένων.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Θα μπορούσε να προτείνει την επαφή με κάποιο εκπαιδευτή, σύμβουλο ή κοινωνικό δίκτυο.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Μαθησιακά Αντικείμενα</a:t>
            </a:r>
            <a:br>
              <a:rPr lang="el-GR" dirty="0" smtClean="0"/>
            </a:br>
            <a:r>
              <a:rPr lang="en-US" dirty="0" smtClean="0"/>
              <a:t>(Learning Objects)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206955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Κάθε μαθησιακό αντικείμενο μπορεί να χρησιμοποιηθεί ατομικά.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Θα</a:t>
            </a:r>
            <a:r>
              <a:rPr lang="el-GR" sz="2800" b="1" dirty="0" smtClean="0"/>
              <a:t> </a:t>
            </a:r>
            <a:r>
              <a:rPr lang="el-GR" sz="2800" dirty="0" smtClean="0"/>
              <a:t>πρέπει να υπάρχει κάποιος τρόπος (πχ. Με</a:t>
            </a:r>
          </a:p>
          <a:p>
            <a:pPr lvl="1"/>
            <a:r>
              <a:rPr lang="el-GR" sz="2800" dirty="0" smtClean="0"/>
              <a:t>χρήση μιας λίστας επιλογών (</a:t>
            </a:r>
            <a:r>
              <a:rPr lang="el-GR" sz="2800" b="1" dirty="0" smtClean="0"/>
              <a:t>menu bar</a:t>
            </a:r>
            <a:r>
              <a:rPr lang="el-GR" sz="2800" dirty="0" smtClean="0"/>
              <a:t>), μηχανής</a:t>
            </a:r>
          </a:p>
          <a:p>
            <a:pPr lvl="1"/>
            <a:r>
              <a:rPr lang="el-GR" sz="2800" dirty="0" smtClean="0"/>
              <a:t>αναζήτησης ή ενός κουμπιού “</a:t>
            </a:r>
            <a:r>
              <a:rPr lang="el-GR" sz="2800" b="1" dirty="0" smtClean="0"/>
              <a:t>Επόμενο</a:t>
            </a:r>
            <a:r>
              <a:rPr lang="el-GR" sz="2800" dirty="0" smtClean="0"/>
              <a:t>”) ώστε ο</a:t>
            </a:r>
          </a:p>
          <a:p>
            <a:pPr lvl="1"/>
            <a:r>
              <a:rPr lang="el-GR" sz="2800" dirty="0" smtClean="0"/>
              <a:t>εκπαιδευόμενος να μπορεί να προσπελάσει μόνο</a:t>
            </a:r>
          </a:p>
          <a:p>
            <a:pPr lvl="1"/>
            <a:r>
              <a:rPr lang="el-GR" sz="2800" dirty="0" smtClean="0"/>
              <a:t>αυτό το τμήμα ξεχωριστά από κάθε άλλο.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Μαθησιακά Αντικείμενα</a:t>
            </a:r>
            <a:br>
              <a:rPr lang="el-GR" sz="4000" dirty="0" smtClean="0"/>
            </a:br>
            <a:r>
              <a:rPr lang="en-US" sz="4000" dirty="0" smtClean="0"/>
              <a:t>(Learning Objects)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1856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Κάθε μαθησιακό αντικείμενο επιτυγχάνει πλήρως έναν εκπαιδευτικό στόχο</a:t>
            </a:r>
            <a:r>
              <a:rPr lang="en-US" sz="32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Το βασικό χαρακτηριστικό ενός μαθησιακού</a:t>
            </a:r>
          </a:p>
          <a:p>
            <a:pPr lvl="1"/>
            <a:r>
              <a:rPr lang="el-GR" sz="2800" dirty="0" smtClean="0"/>
              <a:t>αντικειμένου είναι ότι επιτυγχάνει πλήρως ένα</a:t>
            </a:r>
          </a:p>
          <a:p>
            <a:pPr lvl="1"/>
            <a:r>
              <a:rPr lang="el-GR" sz="2800" dirty="0" smtClean="0"/>
              <a:t>εκπαιδευτικό στόχο.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 στόχος μπορεί να είναι στενός ή πλατύς, αφηρημένος ή συγκεκριμένος, μεγαλεπήβολος ή πιο απλός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Μαθησιακά Αντικείμενα</a:t>
            </a:r>
            <a:br>
              <a:rPr lang="el-GR" sz="4000" dirty="0" smtClean="0"/>
            </a:br>
            <a:r>
              <a:rPr lang="en-US" sz="4000" dirty="0" smtClean="0"/>
              <a:t>(Learning Objects)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18568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Κάθε μαθησιακό αντικείμενο επιτυγχάνει πλήρως έναν εκπαιδευτικό στόχο</a:t>
            </a:r>
            <a:r>
              <a:rPr lang="en-US" sz="32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Το αντικείμενο περιέχει τον τρόπο για να επιβεβαιώσει ότι ο στόχος έχει επιτευχθεί. </a:t>
            </a:r>
          </a:p>
          <a:p>
            <a:pPr lvl="2">
              <a:buFont typeface="Wingdings" pitchFamily="2" charset="2"/>
              <a:buChar char="ü"/>
            </a:pPr>
            <a:r>
              <a:rPr lang="el-GR" sz="2400" dirty="0" smtClean="0"/>
              <a:t>Αυτό θα μπορούσε να είναι μια απλή </a:t>
            </a:r>
            <a:r>
              <a:rPr lang="el-GR" sz="2400" b="1" dirty="0" smtClean="0"/>
              <a:t>δοκιμασία</a:t>
            </a:r>
            <a:r>
              <a:rPr lang="el-GR" sz="2400" dirty="0" smtClean="0"/>
              <a:t> ή μια</a:t>
            </a:r>
          </a:p>
          <a:p>
            <a:pPr lvl="2"/>
            <a:r>
              <a:rPr lang="el-GR" sz="2400" b="1" dirty="0" smtClean="0"/>
              <a:t>πολύπλοκη εξομοίωση</a:t>
            </a:r>
            <a:r>
              <a:rPr lang="el-GR" sz="2400" dirty="0" smtClean="0"/>
              <a:t>. </a:t>
            </a:r>
          </a:p>
          <a:p>
            <a:pPr lvl="3">
              <a:buFont typeface="Wingdings" pitchFamily="2" charset="2"/>
              <a:buChar char="§"/>
            </a:pPr>
            <a:r>
              <a:rPr lang="el-GR" sz="2000" b="1" dirty="0" smtClean="0"/>
              <a:t>Η δοκιμασία </a:t>
            </a:r>
            <a:r>
              <a:rPr lang="el-GR" sz="2000" dirty="0" smtClean="0"/>
              <a:t>ή εξέταση μπορεί να γίνει </a:t>
            </a:r>
            <a:r>
              <a:rPr lang="el-GR" sz="2000" b="1" dirty="0" smtClean="0"/>
              <a:t>με </a:t>
            </a:r>
            <a:r>
              <a:rPr lang="el-GR" sz="2000" dirty="0" smtClean="0"/>
              <a:t>ή </a:t>
            </a:r>
            <a:r>
              <a:rPr lang="el-GR" sz="2000" b="1" dirty="0" smtClean="0"/>
              <a:t>χωρίς βαθμολόγηση</a:t>
            </a:r>
            <a:r>
              <a:rPr lang="el-GR" sz="2000" dirty="0" smtClean="0"/>
              <a:t>. </a:t>
            </a:r>
          </a:p>
          <a:p>
            <a:pPr lvl="3"/>
            <a:endParaRPr lang="el-GR" sz="20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Τελικά ο εκπαιδευόμενος ή ο οργανισμός που προσφέρει το αντικείμενο πρέπει να μπορούν να βεβαιώσουν ότι ο στόχος επιτεύχθηκε.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Από Μαθησιακούς Στόχους σε</a:t>
            </a:r>
            <a:br>
              <a:rPr lang="el-GR" sz="4000" dirty="0" smtClean="0"/>
            </a:br>
            <a:r>
              <a:rPr lang="el-GR" sz="4000" dirty="0" smtClean="0"/>
              <a:t>Μαθησιακά Αντικείμενα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-108520" y="184482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Κάθε </a:t>
            </a:r>
            <a:r>
              <a:rPr lang="el-GR" sz="3200" b="1" dirty="0" smtClean="0"/>
              <a:t>στόχος</a:t>
            </a:r>
            <a:r>
              <a:rPr lang="el-GR" sz="3200" dirty="0" smtClean="0"/>
              <a:t> μας οδηγεί στη δημιουργία ενός </a:t>
            </a:r>
            <a:r>
              <a:rPr lang="el-GR" sz="3200" b="1" dirty="0" smtClean="0"/>
              <a:t>μαθησιακού αντικειμένου </a:t>
            </a:r>
            <a:r>
              <a:rPr lang="el-GR" sz="3200" dirty="0" smtClean="0"/>
              <a:t>που εκπληρώνει πλήρως τον μαθησιακό στόχο και μπορεί να το επιβεβαιώσει.</a:t>
            </a:r>
          </a:p>
          <a:p>
            <a:pPr lvl="1">
              <a:buFont typeface="Wingdings" pitchFamily="2" charset="2"/>
              <a:buChar char="Ø"/>
            </a:pPr>
            <a:r>
              <a:rPr lang="el-GR" sz="3200" b="1" dirty="0" smtClean="0"/>
              <a:t>Η δήλωση </a:t>
            </a:r>
            <a:r>
              <a:rPr lang="el-GR" sz="3200" dirty="0" smtClean="0"/>
              <a:t>του στόχου αποτελεί ένα ακριβή χάρτη για τη</a:t>
            </a:r>
          </a:p>
          <a:p>
            <a:pPr lvl="1"/>
            <a:r>
              <a:rPr lang="el-GR" sz="3200" dirty="0" smtClean="0"/>
              <a:t>δημιουργία του μαθησιακού αντικειμένου.</a:t>
            </a:r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Ο στόχος αποτελεί και το ζητούμενο και πρέπει διαρκώς να αναφερόμαστε σ'αυτόν κατά τον σχεδιασμό του αντικειμένου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Από Μαθησιακούς Στόχους σε</a:t>
            </a:r>
            <a:br>
              <a:rPr lang="el-GR" sz="4000" dirty="0" smtClean="0"/>
            </a:br>
            <a:r>
              <a:rPr lang="el-GR" sz="4000" dirty="0" smtClean="0"/>
              <a:t>Μαθησιακά Αντικείμενα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219382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Κάθε τι που δεν συνεισφέρει στην επίτευξη του στόχου θα πρέπει να παραλείπεται.</a:t>
            </a:r>
          </a:p>
          <a:p>
            <a:pPr lvl="1"/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Αν και ο εκπαιδευόμενος μπορεί να μην βλέπει την δήλωση του στόχου κάθε σχεδιαστής ή προγραμματιστής πρέπει να τη βλέπει και να προσπαθεί αν την επιτύχει.</a:t>
            </a:r>
          </a:p>
          <a:p>
            <a:pPr lvl="1">
              <a:buFont typeface="Wingdings" pitchFamily="2" charset="2"/>
              <a:buChar char="Ø"/>
            </a:pP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Από Μαθησιακούς Στόχους σε</a:t>
            </a:r>
            <a:br>
              <a:rPr lang="el-GR" sz="4000" dirty="0" smtClean="0"/>
            </a:br>
            <a:r>
              <a:rPr lang="el-GR" sz="4000" dirty="0" smtClean="0"/>
              <a:t>Μαθησιακά Αντικείμενα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219382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Απ' την στιγμή που έχουμε καθορίσει τον στόχο μπορούμε να ξεκινήσουμε τον καθορισμό του περιεχομένου για να επιτύχουμε το στόχο. </a:t>
            </a:r>
          </a:p>
          <a:p>
            <a:pPr lvl="1"/>
            <a:r>
              <a:rPr lang="el-GR" sz="3200" dirty="0" smtClean="0"/>
              <a:t>Για ένα στόχο υψηλού επιπέδου μπορούμε να προσδιορίσουμε </a:t>
            </a:r>
            <a:r>
              <a:rPr lang="el-GR" sz="3200" dirty="0" smtClean="0"/>
              <a:t>υπό-αντικείμενα</a:t>
            </a:r>
            <a:r>
              <a:rPr lang="el-GR" sz="3200" dirty="0" smtClean="0"/>
              <a:t>. Δηλαδή μπορούμε να καθορίσουμε μια δομημένη ακολουθία από μαθησιακά αντικείμενα που επιτυγχάνουν πιο συγκεκριμένους στόχους.</a:t>
            </a:r>
          </a:p>
          <a:p>
            <a:pPr lvl="1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Από Μαθησιακούς Στόχους σε</a:t>
            </a:r>
            <a:br>
              <a:rPr lang="el-GR" sz="4000" dirty="0" smtClean="0"/>
            </a:br>
            <a:r>
              <a:rPr lang="el-GR" sz="4000" dirty="0" smtClean="0"/>
              <a:t>Μαθησιακά Αντικείμενα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247024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Για μαθησιακά αντικείμενα χαμηλότερου επιπέδου μπορεί να προσδιορίσουμε μαθησιακές δραστηριότητες οι οποίες θα εκπληρώσουν τον στόχο άμεσα. Οι δραστηριότητες αυτές μπορεί να δημιουργήσουν μια ποικιλία από μαθησιακές εμπειρίες.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Δοκιμασίες (</a:t>
            </a:r>
            <a:r>
              <a:rPr lang="en-US" dirty="0" smtClean="0"/>
              <a:t>Test Activities)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1683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Επιβεβαιώνουν ότι ο μαθησιακός στόχος</a:t>
            </a:r>
          </a:p>
          <a:p>
            <a:r>
              <a:rPr lang="el-GR" sz="3200" dirty="0" smtClean="0"/>
              <a:t>επιτυγχάνεται.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Η δοκιμασία μπορεί να παίξει απλά το ρόλο</a:t>
            </a:r>
          </a:p>
          <a:p>
            <a:r>
              <a:rPr lang="el-GR" sz="3200" dirty="0" smtClean="0"/>
              <a:t>κάποιου ελέγχου για να αποφασίσει ο</a:t>
            </a:r>
          </a:p>
          <a:p>
            <a:r>
              <a:rPr lang="el-GR" sz="3200" dirty="0" smtClean="0"/>
              <a:t>εκπαιδευόμενος αν θα πρέπει να προχωρήσει.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δοκιμασία μπορεί να είναι και ένα τυπικό</a:t>
            </a:r>
          </a:p>
          <a:p>
            <a:r>
              <a:rPr lang="el-GR" sz="3200" dirty="0" smtClean="0"/>
              <a:t>διαγώνισμα για να δώσει κάποιο βαθμό.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Ο χρόνος καθορισμού των</a:t>
            </a:r>
            <a:br>
              <a:rPr lang="el-GR" sz="4000" dirty="0" smtClean="0"/>
            </a:br>
            <a:r>
              <a:rPr lang="el-GR" sz="4000" dirty="0" smtClean="0"/>
              <a:t>δοκιμασιών</a:t>
            </a:r>
            <a:endParaRPr lang="el-GR" sz="4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6288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δραστηριότητες δοκιμασιών ή εξετάσεων </a:t>
            </a:r>
            <a:r>
              <a:rPr lang="el-GR" sz="3200" b="1" dirty="0" smtClean="0"/>
              <a:t>(Test</a:t>
            </a:r>
          </a:p>
          <a:p>
            <a:r>
              <a:rPr lang="el-GR" sz="3200" b="1" dirty="0" smtClean="0"/>
              <a:t>Activities) </a:t>
            </a:r>
            <a:r>
              <a:rPr lang="el-GR" sz="3200" dirty="0" smtClean="0"/>
              <a:t>είναι προτιμότερο να καθορίζονται πριν τον λεπτομερή καθορισμό των μαθησιακών</a:t>
            </a:r>
          </a:p>
          <a:p>
            <a:r>
              <a:rPr lang="el-GR" sz="3200" dirty="0" smtClean="0"/>
              <a:t>δραστηριοτήτων που θα πιστοποιήσουν.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Κάτι τέτοιο μας βοηθά στο να καθορίσουμε τις μαθησιακές δραστηριότητες </a:t>
            </a:r>
            <a:r>
              <a:rPr lang="el-GR" sz="2800" b="1" dirty="0" smtClean="0"/>
              <a:t>(Learning Activities) </a:t>
            </a:r>
            <a:r>
              <a:rPr lang="el-GR" sz="2800" dirty="0" smtClean="0"/>
              <a:t>με τέτοιο τρόπο ώστε να έχουν μετρήσιμα ή επιβεβαιώσιμα αποτελέσματα.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Έτσι, θα είναι ξεκάθαρο ότι ο εκπαιδευόμενος θα έχει αποκτήσει επάρκεια γνώσεων από το μάθημα για να επιτύχει στην δοκιμασία..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3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Σχεδιασμός Μαθημάτων Ι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Τύποι Μαθησιακών Δραστηριοτήτων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778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Είναι τα συστατικά των μαθησιακών αντικειμένων.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Είναι απαραίτητες για να προξενούν μαθησιακές εμπειρίες.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Ο συνδυασμός διαφόρων απλών δραστηριοτήτων μπορεί να επιτύχει δύσκολους μαθησιακούς στόχους.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Τύποι Μαθησιακών Δραστηριοτήτων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6512" y="1977802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Πρόσληψης / Δεκτικές (</a:t>
            </a:r>
            <a:r>
              <a:rPr lang="en-US" sz="3200" b="1" dirty="0" smtClean="0"/>
              <a:t>Absorb Activities)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Οι εκπαιδευόμενοι απορροφούν γνώσεις διαβάζοντας κάποιο κείμενο, παρατηρώντας κάποια αναπαράσταση ή ακούγοντας</a:t>
            </a:r>
            <a:r>
              <a:rPr lang="en-US" sz="2800" dirty="0" smtClean="0"/>
              <a:t> </a:t>
            </a:r>
            <a:r>
              <a:rPr lang="el-GR" sz="2800" dirty="0" smtClean="0"/>
              <a:t>κάποια αφήγηση.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Σε μια τέτοια δραστηριότητα ο εκπαιδευόμενος</a:t>
            </a:r>
          </a:p>
          <a:p>
            <a:pPr lvl="1"/>
            <a:r>
              <a:rPr lang="el-GR" sz="2800" dirty="0" smtClean="0"/>
              <a:t>είναι σωματικά παθητικός αλλά διανοητικά ενεργός.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Τύποι Μαθησιακών Δραστηριοτήτων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62880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Πράξης / Δράσης (</a:t>
            </a:r>
            <a:r>
              <a:rPr lang="en-US" sz="3200" b="1" dirty="0" smtClean="0"/>
              <a:t>Do Activities)</a:t>
            </a:r>
            <a:endParaRPr lang="el-GR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Οι εκπαιδευόμενοι</a:t>
            </a:r>
            <a:r>
              <a:rPr lang="en-US" sz="2800" dirty="0" smtClean="0"/>
              <a:t>:</a:t>
            </a:r>
          </a:p>
          <a:p>
            <a:pPr marL="1428750" lvl="2" indent="-514350">
              <a:buFont typeface="Wingdings" pitchFamily="2" charset="2"/>
              <a:buChar char="ü"/>
            </a:pPr>
            <a:r>
              <a:rPr lang="el-GR" sz="2400" dirty="0" smtClean="0"/>
              <a:t> οδηγούνται να κάνουν κάτι με αυτό που μαθαίνουν όπως για παράδειγμα να εφαρμόσουν μια διαδικασία, να παίξουν κάποιο παιχνίδι ή να απαντήσουν ερωτήσεις. </a:t>
            </a:r>
            <a:endParaRPr lang="en-US" sz="2400" dirty="0" smtClean="0"/>
          </a:p>
          <a:p>
            <a:pPr marL="1428750" lvl="2" indent="-514350">
              <a:buFont typeface="Wingdings" pitchFamily="2" charset="2"/>
              <a:buChar char="ü"/>
            </a:pPr>
            <a:r>
              <a:rPr lang="el-GR" sz="2400" dirty="0" smtClean="0"/>
              <a:t>εξασκούνται, εξερευνούν και ανακαλύπτουν.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5496" y="4146173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Σύνδεσης (</a:t>
            </a:r>
            <a:r>
              <a:rPr lang="en-US" sz="3200" b="1" dirty="0" smtClean="0"/>
              <a:t>Connect Activities)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Οδηγούν τους εκπαιδευόμενους να συνδέσουν </a:t>
            </a:r>
            <a:r>
              <a:rPr lang="en-US" sz="2800" dirty="0" smtClean="0"/>
              <a:t>o,</a:t>
            </a:r>
            <a:r>
              <a:rPr lang="el-GR" sz="2800" dirty="0" smtClean="0"/>
              <a:t>τι μαθαίνουν με</a:t>
            </a:r>
            <a:r>
              <a:rPr lang="en-US" sz="2800" dirty="0" smtClean="0"/>
              <a:t> </a:t>
            </a:r>
            <a:r>
              <a:rPr lang="el-GR" sz="2800" dirty="0" smtClean="0"/>
              <a:t>την δουλειά τους, την ζωή τους ή προηγούμενες γνώσεις.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E</a:t>
            </a:r>
            <a:r>
              <a:rPr lang="el-GR" sz="2800" dirty="0" smtClean="0"/>
              <a:t>πισφραγίζουν τις γνώσεις και κάνουν ευκολότερη</a:t>
            </a:r>
            <a:r>
              <a:rPr lang="en-US" sz="2800" dirty="0" smtClean="0"/>
              <a:t> </a:t>
            </a:r>
            <a:r>
              <a:rPr lang="el-GR" sz="2800" dirty="0" smtClean="0"/>
              <a:t>την εφαρμογή της γνώσης όταν απαιτηθεί αργότερα.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38150" y="166020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http://eclass.teiep.gr/courses/COMP119/</a:t>
            </a:r>
            <a:endParaRPr lang="el-GR" sz="240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3, 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smtClean="0">
                <a:solidFill>
                  <a:schemeClr val="bg1"/>
                </a:solidFill>
              </a:rPr>
              <a:t>Ενότητα 3, </a:t>
            </a:r>
            <a:r>
              <a:rPr lang="el-GR" sz="1200" dirty="0" smtClean="0">
                <a:solidFill>
                  <a:schemeClr val="bg1"/>
                </a:solidFill>
              </a:rPr>
              <a:t>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3,</a:t>
            </a:r>
            <a:r>
              <a:rPr lang="el-GR" sz="1200" dirty="0" smtClean="0">
                <a:solidFill>
                  <a:schemeClr val="bg1"/>
                </a:solidFill>
              </a:rPr>
              <a:t>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3,</a:t>
            </a:r>
            <a:r>
              <a:rPr lang="el-GR" sz="1200" dirty="0" smtClean="0">
                <a:solidFill>
                  <a:schemeClr val="bg1"/>
                </a:solidFill>
              </a:rPr>
              <a:t>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57564"/>
            <a:ext cx="843528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Μαθησιακά Αντικείμενα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Κατάταξη Μαθησιακών Δραστηριοτήτων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Μετάβαση από Μαθησιακούς Στόχους σε Μαθησιακά Αντικείμενα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Μορφές και Βαθμοί Δυσκολίας  Μαθησιακών Μέσων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Μαθησιακά Αντικείμενα</a:t>
            </a:r>
            <a:r>
              <a:rPr lang="en-US" sz="3200" dirty="0" smtClean="0"/>
              <a:t>(Learning Objects)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</a:t>
            </a:r>
            <a:r>
              <a:rPr lang="el-GR" sz="3200" dirty="0" smtClean="0"/>
              <a:t>μαθησιακές </a:t>
            </a:r>
            <a:r>
              <a:rPr lang="el-GR" sz="3200" dirty="0" smtClean="0"/>
              <a:t>δραστηριότητες</a:t>
            </a:r>
            <a:r>
              <a:rPr lang="en-US" sz="3200" dirty="0" smtClean="0"/>
              <a:t> (Learning Activities)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l-GR" sz="2800" dirty="0" smtClean="0"/>
              <a:t>Πράξης</a:t>
            </a:r>
            <a:r>
              <a:rPr lang="en-US" sz="2800" dirty="0" smtClean="0"/>
              <a:t> / </a:t>
            </a:r>
            <a:r>
              <a:rPr lang="el-GR" sz="2800" dirty="0" smtClean="0"/>
              <a:t>Δράσης</a:t>
            </a:r>
            <a:r>
              <a:rPr lang="en-US" sz="2800" dirty="0" smtClean="0"/>
              <a:t> (Do Activities)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Σύνδεσης (Connect Activities)</a:t>
            </a:r>
            <a:endParaRPr lang="el-GR" sz="2800" dirty="0" smtClean="0"/>
          </a:p>
          <a:p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Σχεδιασμός Μαθημάτων ΙΙ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Μαθησιακά Αντικείμενα</a:t>
            </a:r>
            <a:br>
              <a:rPr lang="el-GR" dirty="0" smtClean="0"/>
            </a:br>
            <a:r>
              <a:rPr lang="en-US" dirty="0" smtClean="0"/>
              <a:t>(Learning Objects)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724610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Ένα </a:t>
            </a:r>
            <a:r>
              <a:rPr lang="el-GR" sz="3200" b="1" i="1" dirty="0" smtClean="0"/>
              <a:t>μαθησιακό αντικείμενο είναι μια συλλογή</a:t>
            </a:r>
          </a:p>
          <a:p>
            <a:r>
              <a:rPr lang="el-GR" sz="3200" dirty="0" smtClean="0"/>
              <a:t>ηλεκτρονικού περιεχομένου το οποίο μπορεί να</a:t>
            </a:r>
          </a:p>
          <a:p>
            <a:r>
              <a:rPr lang="el-GR" sz="3200" dirty="0" smtClean="0"/>
              <a:t>χρησιμοποιηθεί αυτοδύναμα και το οποίο επιτυγχάνει κάποιο </a:t>
            </a:r>
            <a:r>
              <a:rPr lang="el-GR" sz="3200" b="1" i="1" dirty="0" smtClean="0"/>
              <a:t>μαθησιακό στόχο και μπορεί να το επιδείξει.</a:t>
            </a:r>
          </a:p>
          <a:p>
            <a:endParaRPr lang="el-GR" sz="3200" b="1" i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Με άλλα λόγια μπορούμε να πούμε ότι ένα μαθησιακό αντικείμενο είναι ένα μικρο-μάθημα σχεδιασμένο με τέτοιο τρόπο ώστε να συνδυάζεται με άλλα μικρομαθήματα.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Μαθησιακά Αντικείμενα</a:t>
            </a:r>
            <a:br>
              <a:rPr lang="el-GR" dirty="0" smtClean="0"/>
            </a:br>
            <a:r>
              <a:rPr lang="en-US" dirty="0" smtClean="0"/>
              <a:t>(Learning Objects)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3,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2019612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ένα </a:t>
            </a:r>
            <a:r>
              <a:rPr lang="el-GR" sz="3200" b="1" dirty="0" smtClean="0"/>
              <a:t>πλήρες μάθημα (course) </a:t>
            </a:r>
            <a:r>
              <a:rPr lang="el-GR" sz="3200" dirty="0" smtClean="0"/>
              <a:t>είναι μια μονάδα</a:t>
            </a:r>
          </a:p>
          <a:p>
            <a:r>
              <a:rPr lang="el-GR" sz="3200" dirty="0" smtClean="0"/>
              <a:t>εκπαίδευσης που μπορεί να ολοκληρωθεί σε ένα</a:t>
            </a:r>
          </a:p>
          <a:p>
            <a:r>
              <a:rPr lang="el-GR" sz="3200" dirty="0" smtClean="0"/>
              <a:t>αριθμό από μέρες ή ώρες, τότε </a:t>
            </a:r>
            <a:r>
              <a:rPr lang="el-GR" sz="3200" b="1" dirty="0" smtClean="0"/>
              <a:t>ένα αντικείμενο</a:t>
            </a:r>
            <a:r>
              <a:rPr lang="el-GR" sz="3200" dirty="0" smtClean="0"/>
              <a:t> είναι</a:t>
            </a:r>
            <a:r>
              <a:rPr lang="en-US" sz="3200" dirty="0" smtClean="0"/>
              <a:t>:</a:t>
            </a:r>
            <a:r>
              <a:rPr lang="el-GR" sz="3200" dirty="0" smtClean="0"/>
              <a:t>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μια παρόμοια μονάδα που μπορεί να ολοκληρωθεί μέσα σε λίγα λεπτά.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μικρότερο αλλά αυτάρκες.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διδάσκει λιγότερο από ένα πλήρες μάθημα αλλά το</a:t>
            </a:r>
            <a:r>
              <a:rPr lang="en-US" sz="2800" dirty="0" smtClean="0"/>
              <a:t> </a:t>
            </a:r>
            <a:r>
              <a:rPr lang="el-GR" sz="2800" dirty="0" smtClean="0"/>
              <a:t>κάνει εξίσου καλά.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1538</Words>
  <Application>Microsoft Office PowerPoint</Application>
  <PresentationFormat>Προβολή στην οθόνη (4:3)</PresentationFormat>
  <Paragraphs>210</Paragraphs>
  <Slides>27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Συστήματα Τηλεκπαίδευσης</vt:lpstr>
      <vt:lpstr>Μαθησιακά Αντικείμενα (Learning Objects)</vt:lpstr>
      <vt:lpstr>Μαθησιακά Αντικείμενα (Learning Objects)</vt:lpstr>
      <vt:lpstr>Μαθησιακά Αντικείμενα (Learning Objects)</vt:lpstr>
      <vt:lpstr>Μαθησιακά Αντικείμενα (Learning Objects)</vt:lpstr>
      <vt:lpstr>Μαθησιακά Αντικείμενα (Learning Objects)</vt:lpstr>
      <vt:lpstr>Μαθησιακά Αντικείμενα (Learning Objects)</vt:lpstr>
      <vt:lpstr>Από Μαθησιακούς Στόχους σε Μαθησιακά Αντικείμενα</vt:lpstr>
      <vt:lpstr>Από Μαθησιακούς Στόχους σε Μαθησιακά Αντικείμενα</vt:lpstr>
      <vt:lpstr>Από Μαθησιακούς Στόχους σε Μαθησιακά Αντικείμενα</vt:lpstr>
      <vt:lpstr>Από Μαθησιακούς Στόχους σε Μαθησιακά Αντικείμενα</vt:lpstr>
      <vt:lpstr>Δοκιμασίες (Test Activities)</vt:lpstr>
      <vt:lpstr>Ο χρόνος καθορισμού των δοκιμασιών</vt:lpstr>
      <vt:lpstr>Τύποι Μαθησιακών Δραστηριοτήτων</vt:lpstr>
      <vt:lpstr>Τύποι Μαθησιακών Δραστηριοτήτων</vt:lpstr>
      <vt:lpstr>Τύποι Μαθησιακών Δραστηριοτήτων</vt:lpstr>
      <vt:lpstr>Βιβλιογραφία</vt:lpstr>
      <vt:lpstr>Σημείωμα Αναφοράς</vt:lpstr>
      <vt:lpstr>Σημείωμα Αδειοδότησης</vt:lpstr>
      <vt:lpstr>Διαφάνεια 26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148</cp:revision>
  <dcterms:created xsi:type="dcterms:W3CDTF">2015-04-14T16:45:01Z</dcterms:created>
  <dcterms:modified xsi:type="dcterms:W3CDTF">2015-11-22T11:02:47Z</dcterms:modified>
</cp:coreProperties>
</file>