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9" r:id="rId3"/>
    <p:sldId id="257" r:id="rId4"/>
    <p:sldId id="259" r:id="rId5"/>
    <p:sldId id="306" r:id="rId6"/>
    <p:sldId id="308" r:id="rId7"/>
    <p:sldId id="307" r:id="rId8"/>
    <p:sldId id="309" r:id="rId9"/>
    <p:sldId id="290" r:id="rId10"/>
    <p:sldId id="295" r:id="rId11"/>
    <p:sldId id="305" r:id="rId12"/>
    <p:sldId id="292" r:id="rId13"/>
    <p:sldId id="293" r:id="rId14"/>
    <p:sldId id="280" r:id="rId15"/>
  </p:sldIdLst>
  <p:sldSz cx="9144000" cy="5715000" type="screen16x10"/>
  <p:notesSz cx="6858000" cy="9144000"/>
  <p:custDataLst>
    <p:tags r:id="rId1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60" d="100"/>
          <a:sy n="60" d="100"/>
        </p:scale>
        <p:origin x="-1776" y="-58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1000" dirty="0" smtClean="0">
                <a:solidFill>
                  <a:schemeClr val="bg1"/>
                </a:solidFill>
              </a:rPr>
              <a:t>Βασικές εργαστηριακές τεχνικές - διαλύματα, 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Βασικές εργαστηριακές τεχνικές - διαλύματα</a:t>
            </a:r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Βασικές εργαστηριακές τεχνικές - διαλύματα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smtClean="0"/>
              <a:t>2</a:t>
            </a:r>
            <a:r>
              <a:rPr lang="el-GR" sz="2800" b="1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Βασικές εργαστηριακές τεχνικές - </a:t>
            </a:r>
            <a:r>
              <a:rPr lang="el-GR" sz="2800" dirty="0" smtClean="0"/>
              <a:t>διαλύματα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Αντιδραστήρια - Σκεύη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1. Στερεές χημικές ουσίες</a:t>
            </a:r>
            <a:br>
              <a:rPr lang="el-GR" dirty="0"/>
            </a:br>
            <a:r>
              <a:rPr lang="el-GR" dirty="0"/>
              <a:t>2. Πυκνά διαλύματα διαφόρων ουσιών</a:t>
            </a:r>
            <a:br>
              <a:rPr lang="el-GR" dirty="0"/>
            </a:br>
            <a:r>
              <a:rPr lang="el-GR" dirty="0"/>
              <a:t>3. Αποσταγμένο νερό</a:t>
            </a:r>
            <a:br>
              <a:rPr lang="el-GR" dirty="0"/>
            </a:br>
            <a:r>
              <a:rPr lang="el-GR" dirty="0"/>
              <a:t>4. Σιφώνια, ποτήρια ζέσης, χωνιά, γυάλινες ράβδοι, ογκομετρικές φιάλες, </a:t>
            </a:r>
            <a:r>
              <a:rPr lang="el-GR" dirty="0" err="1"/>
              <a:t>πουάρ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466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του </a:t>
            </a:r>
            <a:r>
              <a:rPr lang="el-GR" dirty="0" smtClean="0"/>
              <a:t>πειράματος 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Θα σας ζητηθεί να παρασκευάσετε ένα διάλυμα συγκεκριμένης συγκέντρωσης και όγκου (π.χ. 50 </a:t>
            </a:r>
            <a:r>
              <a:rPr lang="en-US" dirty="0"/>
              <a:t>ml </a:t>
            </a:r>
            <a:r>
              <a:rPr lang="el-GR" dirty="0"/>
              <a:t>διαλύματος 2,3 % (</a:t>
            </a:r>
            <a:r>
              <a:rPr lang="en-US" dirty="0"/>
              <a:t>w</a:t>
            </a:r>
            <a:r>
              <a:rPr lang="el-GR" dirty="0"/>
              <a:t>/</a:t>
            </a:r>
            <a:r>
              <a:rPr lang="en-US" dirty="0"/>
              <a:t>v</a:t>
            </a:r>
            <a:r>
              <a:rPr lang="el-GR" dirty="0"/>
              <a:t>) </a:t>
            </a:r>
            <a:r>
              <a:rPr lang="en-US" dirty="0" err="1"/>
              <a:t>NaCl</a:t>
            </a:r>
            <a:r>
              <a:rPr lang="el-GR" dirty="0"/>
              <a:t>). </a:t>
            </a:r>
            <a:endParaRPr lang="el-GR" dirty="0" smtClean="0"/>
          </a:p>
          <a:p>
            <a:r>
              <a:rPr lang="el-GR" dirty="0" smtClean="0"/>
              <a:t>Να </a:t>
            </a:r>
            <a:r>
              <a:rPr lang="el-GR" dirty="0"/>
              <a:t>κάνετε τους υπολογισμούς για να προσδιορίσετε τη ποσότητα της διαλυμένης ουσίας που θα υπάρχει στο συνολικό όγκο του διαλύματος. </a:t>
            </a:r>
            <a:endParaRPr lang="el-GR" dirty="0" smtClean="0"/>
          </a:p>
          <a:p>
            <a:r>
              <a:rPr lang="el-GR" dirty="0" smtClean="0"/>
              <a:t>Ζυγίζετε </a:t>
            </a:r>
            <a:r>
              <a:rPr lang="el-GR" dirty="0"/>
              <a:t>τη ποσότητα του στερεού, τη μεταφέρετε σε ποτήρι ζέσης και τη διαλύετε με </a:t>
            </a:r>
            <a:r>
              <a:rPr lang="el-GR" dirty="0" err="1"/>
              <a:t>απεσταγμένο</a:t>
            </a:r>
            <a:r>
              <a:rPr lang="el-GR" dirty="0"/>
              <a:t> νερό. Το περιεχόμενο του ποτηριού μεταφέρεται με τη βοήθεια γυάλινης ράβδου και χωνιού σε ογκομετρική φιάλη και προστίθεται </a:t>
            </a:r>
            <a:r>
              <a:rPr lang="el-GR" dirty="0" err="1"/>
              <a:t>απεσταγμένο</a:t>
            </a:r>
            <a:r>
              <a:rPr lang="el-GR" dirty="0"/>
              <a:t> νερό μέχρι λίγο κάτω από την χαραγή. 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/>
              <a:t>όγκος συμπληρώνεται σταγόνα-σταγόνα μέχρι τη χαραγή. Η φιάλη πωματίζεται και αναδεύεται προς </a:t>
            </a:r>
            <a:r>
              <a:rPr lang="el-GR" dirty="0" err="1"/>
              <a:t>ομοιογενοποίηση</a:t>
            </a:r>
            <a:r>
              <a:rPr lang="el-GR" dirty="0"/>
              <a:t> του </a:t>
            </a:r>
            <a:r>
              <a:rPr lang="el-GR" dirty="0" smtClean="0"/>
              <a:t>διαλύματος.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733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του πειράματος </a:t>
            </a:r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Ένας όγκος του παραπάνω διαλύματος (π.χ. 10 </a:t>
            </a:r>
            <a:r>
              <a:rPr lang="en-US" dirty="0"/>
              <a:t>mL</a:t>
            </a:r>
            <a:r>
              <a:rPr lang="el-GR" dirty="0"/>
              <a:t>) μεταφέρεται με τη βοήθεια σιφωνίου σε νέα ογκομετρική φιάλη (π.χ. 100 </a:t>
            </a:r>
            <a:r>
              <a:rPr lang="en-US" dirty="0"/>
              <a:t>mL</a:t>
            </a:r>
            <a:r>
              <a:rPr lang="el-GR" dirty="0"/>
              <a:t>) και αραιώνεται μέχρι τη χαραγή με </a:t>
            </a:r>
            <a:r>
              <a:rPr lang="el-GR" dirty="0" err="1"/>
              <a:t>απεσταγμένο</a:t>
            </a:r>
            <a:r>
              <a:rPr lang="el-GR" dirty="0"/>
              <a:t> νερό.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655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του πειράματος </a:t>
            </a:r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Με τη βοήθεια σιφωνίου και </a:t>
            </a:r>
            <a:r>
              <a:rPr lang="el-GR" dirty="0" err="1"/>
              <a:t>πουάρ</a:t>
            </a:r>
            <a:r>
              <a:rPr lang="el-GR" dirty="0"/>
              <a:t> λαμβάνετε μια ποσότητα πυκνού οξέος (π.χ. 2 </a:t>
            </a:r>
            <a:r>
              <a:rPr lang="en-US" dirty="0"/>
              <a:t>mL</a:t>
            </a:r>
            <a:r>
              <a:rPr lang="el-GR" dirty="0"/>
              <a:t>, από οξύ κανονικότητας 20 Ν), </a:t>
            </a:r>
            <a:r>
              <a:rPr lang="el-GR" b="1" dirty="0"/>
              <a:t>η φιάλη του οποίου βρίσκεται στην </a:t>
            </a:r>
            <a:r>
              <a:rPr lang="el-GR" b="1" dirty="0" err="1"/>
              <a:t>απαγωγό</a:t>
            </a:r>
            <a:r>
              <a:rPr lang="el-GR" b="1" dirty="0"/>
              <a:t> εστία</a:t>
            </a:r>
            <a:r>
              <a:rPr lang="el-GR" dirty="0"/>
              <a:t>, και τη μεταφέρετε σε ογκομετρική φιάλη 1 </a:t>
            </a:r>
            <a:r>
              <a:rPr lang="en-US" dirty="0"/>
              <a:t>L </a:t>
            </a:r>
            <a:r>
              <a:rPr lang="el-GR" dirty="0"/>
              <a:t>που περιέχει </a:t>
            </a:r>
            <a:r>
              <a:rPr lang="el-GR" dirty="0" err="1"/>
              <a:t>απεσταγμένο</a:t>
            </a:r>
            <a:r>
              <a:rPr lang="el-GR" dirty="0"/>
              <a:t> νερό μέχρι τα μισά. </a:t>
            </a:r>
            <a:endParaRPr lang="el-GR" dirty="0" smtClean="0"/>
          </a:p>
          <a:p>
            <a:r>
              <a:rPr lang="el-GR" dirty="0" smtClean="0"/>
              <a:t>Ακολουθεί </a:t>
            </a:r>
            <a:r>
              <a:rPr lang="el-GR" dirty="0"/>
              <a:t>προσθήκη </a:t>
            </a:r>
            <a:r>
              <a:rPr lang="el-GR" dirty="0" err="1"/>
              <a:t>απεσταγμένου</a:t>
            </a:r>
            <a:r>
              <a:rPr lang="el-GR" dirty="0"/>
              <a:t> νερού, ανάδευση και αραίωση μέχρι τη χαραγή.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950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/>
              <a:t>Σελίδες: 15-22</a:t>
            </a:r>
            <a:r>
              <a:rPr lang="el-GR" sz="1400" dirty="0"/>
              <a:t>, 29-34</a:t>
            </a:r>
            <a:r>
              <a:rPr lang="el-GR" sz="1400" i="1" dirty="0" smtClean="0"/>
              <a:t>*</a:t>
            </a:r>
            <a:r>
              <a:rPr lang="el-GR" sz="1400" dirty="0" smtClean="0"/>
              <a:t>, 15-32#, 17-39!, 1-10/20-24^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r>
              <a:rPr lang="el-GR" sz="1400" dirty="0"/>
              <a:t>*Από </a:t>
            </a:r>
            <a:r>
              <a:rPr lang="el-GR" sz="1400" dirty="0" err="1"/>
              <a:t>Λάλια</a:t>
            </a:r>
            <a:r>
              <a:rPr lang="el-GR" sz="1400" dirty="0"/>
              <a:t>-</a:t>
            </a:r>
            <a:r>
              <a:rPr lang="el-GR" sz="1400" dirty="0" err="1"/>
              <a:t>Καντούρη</a:t>
            </a:r>
            <a:r>
              <a:rPr lang="el-GR" sz="1400" dirty="0"/>
              <a:t> Μ., Παπαστεφάνου Σ.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: </a:t>
            </a:r>
            <a:r>
              <a:rPr lang="el-GR" sz="1400" i="1" dirty="0"/>
              <a:t>Αρχές και Εργαστηριακές Ασκήσεις, </a:t>
            </a:r>
            <a:r>
              <a:rPr lang="el-GR" sz="1400" dirty="0"/>
              <a:t>2</a:t>
            </a:r>
            <a:r>
              <a:rPr lang="el-GR" sz="1400" baseline="30000" dirty="0"/>
              <a:t>η</a:t>
            </a:r>
            <a:r>
              <a:rPr lang="el-GR" sz="1400" dirty="0"/>
              <a:t> έκδοση,  Εκδόσεις Ζήτη, </a:t>
            </a:r>
            <a:r>
              <a:rPr lang="el-GR" sz="1400" dirty="0" err="1"/>
              <a:t>Θεσασαλονίκη</a:t>
            </a:r>
            <a:r>
              <a:rPr lang="el-GR" sz="1400" dirty="0"/>
              <a:t>, 2012.</a:t>
            </a:r>
          </a:p>
          <a:p>
            <a:r>
              <a:rPr lang="el-GR" sz="1400" dirty="0"/>
              <a:t>#Από </a:t>
            </a:r>
            <a:r>
              <a:rPr lang="el-GR" sz="1400" dirty="0" err="1"/>
              <a:t>Ταμουτσίδη</a:t>
            </a:r>
            <a:r>
              <a:rPr lang="el-GR" sz="1400" dirty="0"/>
              <a:t>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i="1" dirty="0"/>
              <a:t>Γεωργική Χημεία</a:t>
            </a:r>
            <a:r>
              <a:rPr lang="el-GR" sz="1400" dirty="0"/>
              <a:t>, Β έκδοση, Εκδόσεις Γράμμα, Θεσσαλονίκη, 2008.</a:t>
            </a:r>
          </a:p>
          <a:p>
            <a:r>
              <a:rPr lang="el-GR" sz="1400" dirty="0"/>
              <a:t>!Από Ξένου ΚΔ, Ξένου Ε.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</a:t>
            </a:r>
            <a:r>
              <a:rPr lang="el-GR" sz="1400" dirty="0" err="1"/>
              <a:t>Θεσασαλονίκη</a:t>
            </a:r>
            <a:r>
              <a:rPr lang="el-GR" sz="1400" dirty="0"/>
              <a:t>, 2009.</a:t>
            </a:r>
          </a:p>
          <a:p>
            <a:r>
              <a:rPr lang="el-GR" sz="1400" dirty="0"/>
              <a:t>^Από Σημειώσεις Γεωργικής Χημείας, της Δρ. </a:t>
            </a:r>
            <a:r>
              <a:rPr lang="el-GR" sz="1400" dirty="0" err="1"/>
              <a:t>Κιτσιούλη</a:t>
            </a:r>
            <a:r>
              <a:rPr lang="el-GR" sz="1400" dirty="0"/>
              <a:t> Ειρήνης. </a:t>
            </a:r>
            <a:r>
              <a:rPr lang="el-GR" sz="1400" b="1" i="1" dirty="0"/>
              <a:t>Αυτό αφορά μόνον φοιτητές μεγαλύτερων εξαμήνων από το πρώην Τμήμα Φυτικής Παραγωγής.</a:t>
            </a:r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1293</TotalTime>
  <Words>652</Words>
  <Application>Microsoft Office PowerPoint</Application>
  <PresentationFormat>Προβολή στην οθόνη (16:10)</PresentationFormat>
  <Paragraphs>78</Paragraphs>
  <Slides>14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Αντιδραστήρια - Σκεύη</vt:lpstr>
      <vt:lpstr>Εκτέλεση του πειράματος 1</vt:lpstr>
      <vt:lpstr>Εκτέλεση του πειράματος 2</vt:lpstr>
      <vt:lpstr>Εκτέλεση του πειράματος 3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168</cp:revision>
  <dcterms:created xsi:type="dcterms:W3CDTF">2012-09-06T09:03:05Z</dcterms:created>
  <dcterms:modified xsi:type="dcterms:W3CDTF">2015-11-22T17:57:11Z</dcterms:modified>
</cp:coreProperties>
</file>