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256" r:id="rId2"/>
    <p:sldId id="289" r:id="rId3"/>
    <p:sldId id="257" r:id="rId4"/>
    <p:sldId id="259" r:id="rId5"/>
    <p:sldId id="306" r:id="rId6"/>
    <p:sldId id="308" r:id="rId7"/>
    <p:sldId id="307" r:id="rId8"/>
    <p:sldId id="309" r:id="rId9"/>
    <p:sldId id="290" r:id="rId10"/>
    <p:sldId id="295" r:id="rId11"/>
    <p:sldId id="305" r:id="rId12"/>
    <p:sldId id="292" r:id="rId13"/>
    <p:sldId id="293" r:id="rId14"/>
    <p:sldId id="280" r:id="rId15"/>
  </p:sldIdLst>
  <p:sldSz cx="9144000" cy="5715000" type="screen16x10"/>
  <p:notesSz cx="6858000" cy="9144000"/>
  <p:custDataLst>
    <p:tags r:id="rId18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377" autoAdjust="0"/>
    <p:restoredTop sz="99309" autoAdjust="0"/>
  </p:normalViewPr>
  <p:slideViewPr>
    <p:cSldViewPr>
      <p:cViewPr>
        <p:scale>
          <a:sx n="60" d="100"/>
          <a:sy n="60" d="100"/>
        </p:scale>
        <p:origin x="-1776" y="-588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8" d="100"/>
          <a:sy n="88" d="100"/>
        </p:scale>
        <p:origin x="-3858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6FD7C3-D6B9-42BB-A7A4-7D449DB9A6E2}" type="datetimeFigureOut">
              <a:rPr lang="en-GB" smtClean="0"/>
              <a:t>22/11/2015</a:t>
            </a:fld>
            <a:endParaRPr lang="en-GB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BA1F4-DDF4-4058-8933-5F04CCBA71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53628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22/11/2015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421763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330233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13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238500"/>
            <a:ext cx="7776864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64680" y="913284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11878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1845013"/>
            <a:ext cx="4040188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6" y="1311878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6" y="1845013"/>
            <a:ext cx="4041775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297327"/>
            <a:ext cx="5111750" cy="384042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1" y="1297327"/>
            <a:ext cx="3008313" cy="384042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297327"/>
            <a:ext cx="5486400" cy="288032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4297660"/>
            <a:ext cx="5486400" cy="84584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6" y="5466151"/>
            <a:ext cx="333105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schemeClr val="bg1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schemeClr val="bg1"/>
              </a:solidFill>
            </a:endParaRPr>
          </a:p>
        </p:txBody>
      </p:sp>
      <p:sp>
        <p:nvSpPr>
          <p:cNvPr id="7" name="Ορθογώνιο 6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000" b="1" dirty="0" smtClean="0">
                <a:solidFill>
                  <a:schemeClr val="bg1"/>
                </a:solidFill>
              </a:rPr>
              <a:t>Γεωργική Χημεία - </a:t>
            </a:r>
            <a:r>
              <a:rPr lang="el-GR" sz="1000" dirty="0" smtClean="0">
                <a:solidFill>
                  <a:schemeClr val="bg1"/>
                </a:solidFill>
              </a:rPr>
              <a:t>Βασικές εργαστηριακές τεχνικές - διαλύματα, Τμήμα</a:t>
            </a:r>
            <a:r>
              <a:rPr lang="el-GR" sz="1000" baseline="0" dirty="0" smtClean="0">
                <a:solidFill>
                  <a:schemeClr val="bg1"/>
                </a:solidFill>
              </a:rPr>
              <a:t> Τεχνολόγων γεωπόνων</a:t>
            </a:r>
            <a:r>
              <a:rPr lang="el-GR" sz="1000" dirty="0" smtClean="0">
                <a:solidFill>
                  <a:schemeClr val="bg1"/>
                </a:solidFill>
              </a:rPr>
              <a:t>, ΤΕΙ ΗΠΕΙΡΟΥ </a:t>
            </a:r>
            <a:r>
              <a:rPr lang="el-GR" sz="1000" b="1" dirty="0" smtClean="0">
                <a:solidFill>
                  <a:schemeClr val="bg1"/>
                </a:solidFill>
              </a:rPr>
              <a:t>- Ανοιχτά Ακαδημαϊκά Μαθήματα στο ΤΕΙ Ηπείρου</a:t>
            </a:r>
            <a:endParaRPr lang="el-GR" sz="1000" b="1" dirty="0">
              <a:solidFill>
                <a:schemeClr val="bg1"/>
              </a:solidFill>
            </a:endParaRP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Γεωργική Χημεία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2897167"/>
            <a:ext cx="7776864" cy="1460500"/>
          </a:xfrm>
        </p:spPr>
        <p:txBody>
          <a:bodyPr>
            <a:noAutofit/>
          </a:bodyPr>
          <a:lstStyle/>
          <a:p>
            <a:r>
              <a:rPr lang="el-GR" sz="2800" dirty="0" smtClean="0"/>
              <a:t>Ενότητα </a:t>
            </a:r>
            <a:r>
              <a:rPr lang="en-US" sz="2800" dirty="0" smtClean="0"/>
              <a:t>2</a:t>
            </a:r>
            <a:r>
              <a:rPr lang="el-GR" sz="2800" dirty="0" smtClean="0"/>
              <a:t>:</a:t>
            </a:r>
            <a:r>
              <a:rPr lang="en-US" sz="2800" dirty="0" smtClean="0"/>
              <a:t> </a:t>
            </a:r>
            <a:r>
              <a:rPr lang="el-GR" sz="2800" b="1" dirty="0" smtClean="0"/>
              <a:t>Βασικές εργαστηριακές τεχνικές - διαλύματα</a:t>
            </a:r>
          </a:p>
          <a:p>
            <a:r>
              <a:rPr lang="el-GR" sz="2800" dirty="0" smtClean="0"/>
              <a:t>Γεώργιος Παπαδόπουλος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grpSp>
        <p:nvGrpSpPr>
          <p:cNvPr id="10" name="Ομάδα 9"/>
          <p:cNvGrpSpPr/>
          <p:nvPr/>
        </p:nvGrpSpPr>
        <p:grpSpPr>
          <a:xfrm>
            <a:off x="642158" y="210000"/>
            <a:ext cx="4217874" cy="1147333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10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 smtClean="0"/>
              <a:t>Διατήρηση Σημειωμάτων</a:t>
            </a:r>
            <a:endParaRPr lang="el-GR" dirty="0"/>
          </a:p>
        </p:txBody>
      </p:sp>
      <p:sp>
        <p:nvSpPr>
          <p:cNvPr id="168" name="Rectangle 167"/>
          <p:cNvSpPr/>
          <p:nvPr/>
        </p:nvSpPr>
        <p:spPr>
          <a:xfrm>
            <a:off x="618101" y="1587284"/>
            <a:ext cx="7765365" cy="409342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Οποιαδήποτε  αναπαραγωγή ή διασκευή του υλικού θα πρέπει  να συμπεριλαμβάνει: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Αναφοράς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 Σημείωμα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Αδειοδότησης</a:t>
            </a:r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τη Δήλωση Διατήρησης Σημειωμάτων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Χρήσης Έργων Τρίτων (εφόσον υπάρχει) 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μαζί με τους συνοδευόμενους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υπερσυνδέσμους</a:t>
            </a: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76997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11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/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348176" y="2259034"/>
            <a:ext cx="7938137" cy="1200327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Παπαδόπουλος,</a:t>
            </a: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Γ. Γεωργική Χημεία. </a:t>
            </a:r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Τεχνολογικό Ίδρυμα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Ηπείρου. Διαθέσιμο από: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n-US" sz="2400" dirty="0">
                <a:solidFill>
                  <a:schemeClr val="bg1">
                    <a:lumMod val="50000"/>
                  </a:schemeClr>
                </a:solidFill>
              </a:rPr>
              <a:t>http://eclass.teiep.gr/courses/DEMO118/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9757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err="1"/>
              <a:t>Αδειοδότησης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434604" y="1253192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0223" y="5010467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590667" y="4950343"/>
            <a:ext cx="657544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34604" y="3865352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pic>
        <p:nvPicPr>
          <p:cNvPr id="13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6727" y="3217540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71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619672" y="1756275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47664" y="3325078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/>
              <a:t>Επεξεργασία: </a:t>
            </a:r>
            <a:r>
              <a:rPr lang="el-GR" sz="2900" b="1" dirty="0" smtClean="0"/>
              <a:t>Αντώνιος Σακελλάριος</a:t>
            </a:r>
            <a:endParaRPr lang="el-GR" sz="2900" b="1" dirty="0"/>
          </a:p>
          <a:p>
            <a:pPr algn="r"/>
            <a:r>
              <a:rPr lang="el-GR" sz="2900" dirty="0" smtClean="0"/>
              <a:t>Άρτα, 2015</a:t>
            </a:r>
            <a:endParaRPr lang="el-GR" sz="29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01" y="4423057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22700" y="4630237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92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/>
              <a:t>Βασικές εργαστηριακές τεχνικές - διαλύματα</a:t>
            </a:r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4777713"/>
            <a:ext cx="3240360" cy="6426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1345332"/>
            <a:ext cx="7776864" cy="2702345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/>
              <a:t>Τμήμα Τεχνολόγων Γεωπόνων</a:t>
            </a:r>
          </a:p>
          <a:p>
            <a:pPr algn="l"/>
            <a:r>
              <a:rPr lang="el-GR" b="1" dirty="0"/>
              <a:t>Γεωργική Χημεία</a:t>
            </a:r>
          </a:p>
          <a:p>
            <a:pPr algn="l"/>
            <a:r>
              <a:rPr lang="el-GR" sz="2800" b="1" dirty="0" smtClean="0"/>
              <a:t>Ενότητα </a:t>
            </a:r>
            <a:r>
              <a:rPr lang="en-US" sz="2800" b="1" smtClean="0"/>
              <a:t>2</a:t>
            </a:r>
            <a:r>
              <a:rPr lang="el-GR" sz="2800" b="1" smtClean="0"/>
              <a:t>:</a:t>
            </a:r>
            <a:r>
              <a:rPr lang="en-US" sz="2800" dirty="0" smtClean="0"/>
              <a:t> </a:t>
            </a:r>
            <a:r>
              <a:rPr lang="el-GR" sz="2800" dirty="0"/>
              <a:t>Βασικές εργαστηριακές τεχνικές - </a:t>
            </a:r>
            <a:r>
              <a:rPr lang="el-GR" sz="2800" dirty="0" smtClean="0"/>
              <a:t>διαλύματα</a:t>
            </a:r>
            <a:endParaRPr lang="el-GR" sz="28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l">
              <a:lnSpc>
                <a:spcPts val="2600"/>
              </a:lnSpc>
            </a:pP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Γεώργιος Παπαδόπουλος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Καθηγητής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Άρτα,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3547"/>
            <a:ext cx="7452320" cy="1023697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48264" y="3547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Άδειες Χρήσης</a:t>
            </a:r>
            <a:endParaRPr lang="el-GR" dirty="0"/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Το παρόν εκπαιδευτικό υλικό υπόκειται σε άδειες χρήσης </a:t>
            </a:r>
            <a:r>
              <a:rPr lang="el-GR" sz="2800" dirty="0" err="1"/>
              <a:t>Creative</a:t>
            </a:r>
            <a:r>
              <a:rPr lang="el-GR" sz="2800" dirty="0"/>
              <a:t> </a:t>
            </a:r>
            <a:r>
              <a:rPr lang="el-GR" sz="2800" dirty="0" err="1"/>
              <a:t>Commons</a:t>
            </a:r>
            <a:r>
              <a:rPr lang="el-GR" sz="2800" dirty="0"/>
              <a:t>. </a:t>
            </a:r>
          </a:p>
          <a:p>
            <a:r>
              <a:rPr lang="el-GR" sz="2800" dirty="0"/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sz="2800" dirty="0" smtClean="0"/>
          </a:p>
        </p:txBody>
      </p:sp>
      <p:pic>
        <p:nvPicPr>
          <p:cNvPr id="5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5" y="4117640"/>
            <a:ext cx="1581685" cy="461161"/>
          </a:xfrm>
          <a:prstGeom prst="rect">
            <a:avLst/>
          </a:prstGeom>
        </p:spPr>
      </p:pic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17307"/>
            <a:ext cx="8229600" cy="3771636"/>
          </a:xfrm>
        </p:spPr>
        <p:txBody>
          <a:bodyPr>
            <a:noAutofit/>
          </a:bodyPr>
          <a:lstStyle/>
          <a:p>
            <a:pPr marL="342886" indent="-342886" algn="just"/>
            <a:r>
              <a:rPr lang="el-GR" altLang="el-GR" sz="2000" dirty="0"/>
              <a:t>Το έργο υλοποιείται στο πλαίσιο του Επιχειρησιακού Προγράμματος «</a:t>
            </a:r>
            <a:r>
              <a:rPr lang="el-GR" altLang="el-GR" sz="2000" b="1" dirty="0"/>
              <a:t>Εκπαίδευση και Δια Βίου Μάθηση</a:t>
            </a:r>
            <a:r>
              <a:rPr lang="el-GR" altLang="el-GR" sz="2000" dirty="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86" indent="-342886" algn="just"/>
            <a:r>
              <a:rPr lang="el-GR" altLang="el-GR" sz="2000" dirty="0"/>
              <a:t>Το έργο «</a:t>
            </a:r>
            <a:r>
              <a:rPr lang="el-GR" altLang="el-GR" sz="2000" b="1" dirty="0"/>
              <a:t>Ανοικτά Ακαδημαϊκά Μαθήματα στο TEI Ηπείρου</a:t>
            </a:r>
            <a:r>
              <a:rPr lang="el-GR" altLang="el-GR" sz="2000" dirty="0"/>
              <a:t>» έχει χρηματοδοτήσει μόνο τη αναδιαμόρφωση του εκπαιδευτικού υλικού.</a:t>
            </a:r>
          </a:p>
          <a:p>
            <a:pPr marL="342886" indent="-342886" algn="just"/>
            <a:r>
              <a:rPr lang="el-GR" altLang="el-GR" sz="2000" dirty="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4212553"/>
            <a:ext cx="6480048" cy="1285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Αντιδραστήρια - Σκεύη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dirty="0"/>
              <a:t>1. Στερεές χημικές ουσίες</a:t>
            </a:r>
            <a:br>
              <a:rPr lang="el-GR" dirty="0"/>
            </a:br>
            <a:r>
              <a:rPr lang="el-GR" dirty="0"/>
              <a:t>2. Πυκνά διαλύματα διαφόρων ουσιών</a:t>
            </a:r>
            <a:br>
              <a:rPr lang="el-GR" dirty="0"/>
            </a:br>
            <a:r>
              <a:rPr lang="el-GR" dirty="0"/>
              <a:t>3. Αποσταγμένο νερό</a:t>
            </a:r>
            <a:br>
              <a:rPr lang="el-GR" dirty="0"/>
            </a:br>
            <a:r>
              <a:rPr lang="el-GR" dirty="0"/>
              <a:t>4. Σιφώνια, ποτήρια ζέσης, χωνιά, γυάλινες ράβδοι, ογκομετρικές φιάλες, </a:t>
            </a:r>
            <a:r>
              <a:rPr lang="el-GR" dirty="0" err="1"/>
              <a:t>πουάρ</a:t>
            </a:r>
            <a:r>
              <a:rPr lang="el-GR" dirty="0"/>
              <a:t>.</a:t>
            </a:r>
          </a:p>
          <a:p>
            <a:pPr marL="0" indent="0">
              <a:buNone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146664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Εκτέλεση του </a:t>
            </a:r>
            <a:r>
              <a:rPr lang="el-GR" dirty="0" smtClean="0"/>
              <a:t>πειράματος 1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333500"/>
            <a:ext cx="8229600" cy="4116288"/>
          </a:xfrm>
        </p:spPr>
        <p:txBody>
          <a:bodyPr>
            <a:normAutofit fontScale="70000" lnSpcReduction="20000"/>
          </a:bodyPr>
          <a:lstStyle/>
          <a:p>
            <a:r>
              <a:rPr lang="el-GR" dirty="0"/>
              <a:t>Θα σας ζητηθεί να παρασκευάσετε ένα διάλυμα συγκεκριμένης συγκέντρωσης και όγκου (π.χ. 50 </a:t>
            </a:r>
            <a:r>
              <a:rPr lang="en-US" dirty="0"/>
              <a:t>ml </a:t>
            </a:r>
            <a:r>
              <a:rPr lang="el-GR" dirty="0"/>
              <a:t>διαλύματος 2,3 % (</a:t>
            </a:r>
            <a:r>
              <a:rPr lang="en-US" dirty="0"/>
              <a:t>w</a:t>
            </a:r>
            <a:r>
              <a:rPr lang="el-GR" dirty="0"/>
              <a:t>/</a:t>
            </a:r>
            <a:r>
              <a:rPr lang="en-US" dirty="0"/>
              <a:t>v</a:t>
            </a:r>
            <a:r>
              <a:rPr lang="el-GR" dirty="0"/>
              <a:t>) </a:t>
            </a:r>
            <a:r>
              <a:rPr lang="en-US" dirty="0" err="1"/>
              <a:t>NaCl</a:t>
            </a:r>
            <a:r>
              <a:rPr lang="el-GR" dirty="0"/>
              <a:t>). </a:t>
            </a:r>
            <a:endParaRPr lang="el-GR" dirty="0" smtClean="0"/>
          </a:p>
          <a:p>
            <a:r>
              <a:rPr lang="el-GR" dirty="0" smtClean="0"/>
              <a:t>Να </a:t>
            </a:r>
            <a:r>
              <a:rPr lang="el-GR" dirty="0"/>
              <a:t>κάνετε τους υπολογισμούς για να προσδιορίσετε τη ποσότητα της διαλυμένης ουσίας που θα υπάρχει στο συνολικό όγκο του διαλύματος. </a:t>
            </a:r>
            <a:endParaRPr lang="el-GR" dirty="0" smtClean="0"/>
          </a:p>
          <a:p>
            <a:r>
              <a:rPr lang="el-GR" dirty="0" smtClean="0"/>
              <a:t>Ζυγίζετε </a:t>
            </a:r>
            <a:r>
              <a:rPr lang="el-GR" dirty="0"/>
              <a:t>τη ποσότητα του στερεού, τη μεταφέρετε σε ποτήρι ζέσης και τη διαλύετε με </a:t>
            </a:r>
            <a:r>
              <a:rPr lang="el-GR" dirty="0" err="1"/>
              <a:t>απεσταγμένο</a:t>
            </a:r>
            <a:r>
              <a:rPr lang="el-GR" dirty="0"/>
              <a:t> νερό. Το περιεχόμενο του ποτηριού μεταφέρεται με τη βοήθεια γυάλινης ράβδου και χωνιού σε ογκομετρική φιάλη και προστίθεται </a:t>
            </a:r>
            <a:r>
              <a:rPr lang="el-GR" dirty="0" err="1"/>
              <a:t>απεσταγμένο</a:t>
            </a:r>
            <a:r>
              <a:rPr lang="el-GR" dirty="0"/>
              <a:t> νερό μέχρι λίγο κάτω από την χαραγή. </a:t>
            </a:r>
            <a:endParaRPr lang="el-GR" dirty="0" smtClean="0"/>
          </a:p>
          <a:p>
            <a:r>
              <a:rPr lang="el-GR" dirty="0" smtClean="0"/>
              <a:t>Ο </a:t>
            </a:r>
            <a:r>
              <a:rPr lang="el-GR" dirty="0"/>
              <a:t>όγκος συμπληρώνεται σταγόνα-σταγόνα μέχρι τη χαραγή. Η φιάλη πωματίζεται και αναδεύεται προς </a:t>
            </a:r>
            <a:r>
              <a:rPr lang="el-GR" dirty="0" err="1"/>
              <a:t>ομοιογενοποίηση</a:t>
            </a:r>
            <a:r>
              <a:rPr lang="el-GR" dirty="0"/>
              <a:t> του </a:t>
            </a:r>
            <a:r>
              <a:rPr lang="el-GR" dirty="0" smtClean="0"/>
              <a:t>διαλύματος.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3273321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Εκτέλεση του πειράματος </a:t>
            </a:r>
            <a:r>
              <a:rPr lang="el-GR" dirty="0" smtClean="0"/>
              <a:t>2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Ένας όγκος του παραπάνω διαλύματος (π.χ. 10 </a:t>
            </a:r>
            <a:r>
              <a:rPr lang="en-US" dirty="0"/>
              <a:t>mL</a:t>
            </a:r>
            <a:r>
              <a:rPr lang="el-GR" dirty="0"/>
              <a:t>) μεταφέρεται με τη βοήθεια σιφωνίου σε νέα ογκομετρική φιάλη (π.χ. 100 </a:t>
            </a:r>
            <a:r>
              <a:rPr lang="en-US" dirty="0"/>
              <a:t>mL</a:t>
            </a:r>
            <a:r>
              <a:rPr lang="el-GR" dirty="0"/>
              <a:t>) και αραιώνεται μέχρι τη χαραγή με </a:t>
            </a:r>
            <a:r>
              <a:rPr lang="el-GR" dirty="0" err="1"/>
              <a:t>απεσταγμένο</a:t>
            </a:r>
            <a:r>
              <a:rPr lang="el-GR" dirty="0"/>
              <a:t> νερό.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8765537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Εκτέλεση του πειράματος </a:t>
            </a:r>
            <a:r>
              <a:rPr lang="el-GR" dirty="0" smtClean="0"/>
              <a:t>3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l-GR" dirty="0"/>
              <a:t>Με τη βοήθεια σιφωνίου και </a:t>
            </a:r>
            <a:r>
              <a:rPr lang="el-GR" dirty="0" err="1"/>
              <a:t>πουάρ</a:t>
            </a:r>
            <a:r>
              <a:rPr lang="el-GR" dirty="0"/>
              <a:t> λαμβάνετε μια ποσότητα πυκνού οξέος (π.χ. 2 </a:t>
            </a:r>
            <a:r>
              <a:rPr lang="en-US" dirty="0"/>
              <a:t>mL</a:t>
            </a:r>
            <a:r>
              <a:rPr lang="el-GR" dirty="0"/>
              <a:t>, από οξύ κανονικότητας 20 Ν), </a:t>
            </a:r>
            <a:r>
              <a:rPr lang="el-GR" b="1" dirty="0"/>
              <a:t>η φιάλη του οποίου βρίσκεται στην </a:t>
            </a:r>
            <a:r>
              <a:rPr lang="el-GR" b="1" dirty="0" err="1"/>
              <a:t>απαγωγό</a:t>
            </a:r>
            <a:r>
              <a:rPr lang="el-GR" b="1" dirty="0"/>
              <a:t> εστία</a:t>
            </a:r>
            <a:r>
              <a:rPr lang="el-GR" dirty="0"/>
              <a:t>, και τη μεταφέρετε σε ογκομετρική φιάλη 1 </a:t>
            </a:r>
            <a:r>
              <a:rPr lang="en-US" dirty="0"/>
              <a:t>L </a:t>
            </a:r>
            <a:r>
              <a:rPr lang="el-GR" dirty="0"/>
              <a:t>που περιέχει </a:t>
            </a:r>
            <a:r>
              <a:rPr lang="el-GR" dirty="0" err="1"/>
              <a:t>απεσταγμένο</a:t>
            </a:r>
            <a:r>
              <a:rPr lang="el-GR" dirty="0"/>
              <a:t> νερό μέχρι τα μισά. </a:t>
            </a:r>
            <a:endParaRPr lang="el-GR" dirty="0" smtClean="0"/>
          </a:p>
          <a:p>
            <a:r>
              <a:rPr lang="el-GR" dirty="0" smtClean="0"/>
              <a:t>Ακολουθεί </a:t>
            </a:r>
            <a:r>
              <a:rPr lang="el-GR" dirty="0"/>
              <a:t>προσθήκη </a:t>
            </a:r>
            <a:r>
              <a:rPr lang="el-GR" dirty="0" err="1"/>
              <a:t>απεσταγμένου</a:t>
            </a:r>
            <a:r>
              <a:rPr lang="el-GR" dirty="0"/>
              <a:t> νερού, ανάδευση και αραίωση μέχρι τη χαραγή.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5495015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Βιβλιογραφία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 marL="447675" indent="-447675"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</a:pPr>
            <a:r>
              <a:rPr lang="el-GR" sz="1400" dirty="0" smtClean="0"/>
              <a:t>Σελίδες: 15-22</a:t>
            </a:r>
            <a:r>
              <a:rPr lang="el-GR" sz="1400" dirty="0"/>
              <a:t>, 29-34</a:t>
            </a:r>
            <a:r>
              <a:rPr lang="el-GR" sz="1400" i="1" dirty="0" smtClean="0"/>
              <a:t>*</a:t>
            </a:r>
            <a:r>
              <a:rPr lang="el-GR" sz="1400" dirty="0" smtClean="0"/>
              <a:t>, 15-32#, 17-39!, 1-10/20-24^</a:t>
            </a:r>
          </a:p>
          <a:p>
            <a:pPr marL="447675" indent="-447675"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</a:pPr>
            <a:endParaRPr lang="el-GR" sz="1400" dirty="0">
              <a:solidFill>
                <a:prstClr val="white">
                  <a:lumMod val="50000"/>
                </a:prstClr>
              </a:solidFill>
              <a:ea typeface="Arial Unicode MS"/>
              <a:cs typeface="Times New Roman" pitchFamily="18" charset="0"/>
            </a:endParaRPr>
          </a:p>
          <a:p>
            <a:r>
              <a:rPr lang="el-GR" sz="1400" dirty="0"/>
              <a:t>*Από </a:t>
            </a:r>
            <a:r>
              <a:rPr lang="el-GR" sz="1400" dirty="0" err="1"/>
              <a:t>Λάλια</a:t>
            </a:r>
            <a:r>
              <a:rPr lang="el-GR" sz="1400" dirty="0"/>
              <a:t>-</a:t>
            </a:r>
            <a:r>
              <a:rPr lang="el-GR" sz="1400" dirty="0" err="1"/>
              <a:t>Καντούρη</a:t>
            </a:r>
            <a:r>
              <a:rPr lang="el-GR" sz="1400" dirty="0"/>
              <a:t> Μ., Παπαστεφάνου Σ. </a:t>
            </a:r>
            <a:r>
              <a:rPr lang="el-GR" sz="1400" i="1" dirty="0"/>
              <a:t>Γενική και Ανόργανη Χημεία</a:t>
            </a:r>
            <a:r>
              <a:rPr lang="el-GR" sz="1400" dirty="0"/>
              <a:t>: </a:t>
            </a:r>
            <a:r>
              <a:rPr lang="el-GR" sz="1400" i="1" dirty="0"/>
              <a:t>Αρχές και Εργαστηριακές Ασκήσεις, </a:t>
            </a:r>
            <a:r>
              <a:rPr lang="el-GR" sz="1400" dirty="0"/>
              <a:t>2</a:t>
            </a:r>
            <a:r>
              <a:rPr lang="el-GR" sz="1400" baseline="30000" dirty="0"/>
              <a:t>η</a:t>
            </a:r>
            <a:r>
              <a:rPr lang="el-GR" sz="1400" dirty="0"/>
              <a:t> έκδοση,  Εκδόσεις Ζήτη, </a:t>
            </a:r>
            <a:r>
              <a:rPr lang="el-GR" sz="1400" dirty="0" err="1"/>
              <a:t>Θεσασαλονίκη</a:t>
            </a:r>
            <a:r>
              <a:rPr lang="el-GR" sz="1400" dirty="0"/>
              <a:t>, 2012.</a:t>
            </a:r>
          </a:p>
          <a:p>
            <a:r>
              <a:rPr lang="el-GR" sz="1400" dirty="0"/>
              <a:t>#Από </a:t>
            </a:r>
            <a:r>
              <a:rPr lang="el-GR" sz="1400" dirty="0" err="1"/>
              <a:t>Ταμουτσίδη</a:t>
            </a:r>
            <a:r>
              <a:rPr lang="el-GR" sz="1400" dirty="0"/>
              <a:t> </a:t>
            </a:r>
            <a:r>
              <a:rPr lang="el-GR" sz="1400" dirty="0" err="1"/>
              <a:t>Ευστ</a:t>
            </a:r>
            <a:r>
              <a:rPr lang="el-GR" sz="1400" dirty="0"/>
              <a:t>. </a:t>
            </a:r>
            <a:r>
              <a:rPr lang="el-GR" sz="1400" i="1" dirty="0"/>
              <a:t>Γεωργική Χημεία</a:t>
            </a:r>
            <a:r>
              <a:rPr lang="el-GR" sz="1400" dirty="0"/>
              <a:t>, Β έκδοση, Εκδόσεις Γράμμα, Θεσσαλονίκη, 2008.</a:t>
            </a:r>
          </a:p>
          <a:p>
            <a:r>
              <a:rPr lang="el-GR" sz="1400" dirty="0"/>
              <a:t>!Από Ξένου ΚΔ, Ξένου Ε. </a:t>
            </a:r>
            <a:r>
              <a:rPr lang="el-GR" sz="1400" i="1" dirty="0"/>
              <a:t>Γενική και Ανόργανη Χημεία</a:t>
            </a:r>
            <a:r>
              <a:rPr lang="el-GR" sz="1400" dirty="0"/>
              <a:t>, Μακεδονικές Εκδόσεις, </a:t>
            </a:r>
            <a:r>
              <a:rPr lang="el-GR" sz="1400" dirty="0" err="1"/>
              <a:t>Θεσασαλονίκη</a:t>
            </a:r>
            <a:r>
              <a:rPr lang="el-GR" sz="1400" dirty="0"/>
              <a:t>, 2009.</a:t>
            </a:r>
          </a:p>
          <a:p>
            <a:r>
              <a:rPr lang="el-GR" sz="1400" dirty="0"/>
              <a:t>^Από Σημειώσεις Γεωργικής Χημείας, της Δρ. </a:t>
            </a:r>
            <a:r>
              <a:rPr lang="el-GR" sz="1400" dirty="0" err="1"/>
              <a:t>Κιτσιούλη</a:t>
            </a:r>
            <a:r>
              <a:rPr lang="el-GR" sz="1400" dirty="0"/>
              <a:t> Ειρήνης. </a:t>
            </a:r>
            <a:r>
              <a:rPr lang="el-GR" sz="1400" b="1" i="1" dirty="0"/>
              <a:t>Αυτό αφορά μόνον φοιτητές μεγαλύτερων εξαμήνων από το πρώην Τμήμα Φυτικής Παραγωγής.</a:t>
            </a:r>
            <a:endParaRPr lang="el-GR" sz="1400" dirty="0"/>
          </a:p>
          <a:p>
            <a:pPr marL="447675" indent="-447675"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</a:pPr>
            <a:endParaRPr lang="el-GR" sz="1400" dirty="0">
              <a:solidFill>
                <a:prstClr val="white">
                  <a:lumMod val="50000"/>
                </a:prstClr>
              </a:solidFill>
              <a:ea typeface="Arial Unicode MS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1388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2&quot; unique_id=&quot;10086&quot;&gt;&lt;object type=&quot;3&quot; unique_id=&quot;10087&quot;&gt;&lt;property id=&quot;20148&quot; value=&quot;5&quot;/&gt;&lt;property id=&quot;20300&quot; value=&quot;Slide 1 - &amp;quot;Τίτλος Μαθήματος&amp;quot;&quot;/&gt;&lt;property id=&quot;20307&quot; value=&quot;256&quot;/&gt;&lt;/object&gt;&lt;object type=&quot;3&quot; unique_id=&quot;10088&quot;&gt;&lt;property id=&quot;20148&quot; value=&quot;5&quot;/&gt;&lt;property id=&quot;20300&quot; value=&quot;Slide 2&quot;/&gt;&lt;property id=&quot;20307&quot; value=&quot;289&quot;/&gt;&lt;/object&gt;&lt;object type=&quot;3&quot; unique_id=&quot;10089&quot;&gt;&lt;property id=&quot;20148&quot; value=&quot;5&quot;/&gt;&lt;property id=&quot;20300&quot; value=&quot;Slide 3 - &amp;quot;Άδειες Χρήσης&amp;quot;&quot;/&gt;&lt;property id=&quot;20307&quot; value=&quot;257&quot;/&gt;&lt;/object&gt;&lt;object type=&quot;3&quot; unique_id=&quot;10090&quot;&gt;&lt;property id=&quot;20148&quot; value=&quot;5&quot;/&gt;&lt;property id=&quot;20300&quot; value=&quot;Slide 4 - &amp;quot;Χρηματοδότηση&amp;quot;&quot;/&gt;&lt;property id=&quot;20307&quot; value=&quot;259&quot;/&gt;&lt;/object&gt;&lt;object type=&quot;3&quot; unique_id=&quot;10091&quot;&gt;&lt;property id=&quot;20148&quot; value=&quot;5&quot;/&gt;&lt;property id=&quot;20300&quot; value=&quot;Slide 5 - &amp;quot;Σκοποί  ενότητας&amp;quot;&quot;/&gt;&lt;property id=&quot;20307&quot; value=&quot;261&quot;/&gt;&lt;/object&gt;&lt;object type=&quot;3&quot; unique_id=&quot;10092&quot;&gt;&lt;property id=&quot;20148&quot; value=&quot;5&quot;/&gt;&lt;property id=&quot;20300&quot; value=&quot;Slide 6 - &amp;quot;Περιεχόμενα ενότητας&amp;quot;&quot;/&gt;&lt;property id=&quot;20307&quot; value=&quot;262&quot;/&gt;&lt;/object&gt;&lt;object type=&quot;3&quot; unique_id=&quot;10093&quot;&gt;&lt;property id=&quot;20148&quot; value=&quot;5&quot;/&gt;&lt;property id=&quot;20300&quot; value=&quot;Slide 7 - &amp;quot;Χρήση Διατάξεων&amp;quot;&quot;/&gt;&lt;property id=&quot;20307&quot; value=&quot;264&quot;/&gt;&lt;/object&gt;&lt;object type=&quot;3&quot; unique_id=&quot;10094&quot;&gt;&lt;property id=&quot;20148&quot; value=&quot;5&quot;/&gt;&lt;property id=&quot;20300&quot; value=&quot;Slide 8 - &amp;quot;Διαφάνεια Τίτλου&amp;quot;&quot;/&gt;&lt;property id=&quot;20307&quot; value=&quot;266&quot;/&gt;&lt;/object&gt;&lt;object type=&quot;3&quot; unique_id=&quot;10095&quot;&gt;&lt;property id=&quot;20148&quot; value=&quot;5&quot;/&gt;&lt;property id=&quot;20300&quot; value=&quot;Slide 9 - &amp;quot;Τίτλος και περιεχόμενο 1&amp;quot;&quot;/&gt;&lt;property id=&quot;20307&quot; value=&quot;265&quot;/&gt;&lt;/object&gt;&lt;object type=&quot;3&quot; unique_id=&quot;10096&quot;&gt;&lt;property id=&quot;20148&quot; value=&quot;5&quot;/&gt;&lt;property id=&quot;20300&quot; value=&quot;Slide 10 - &amp;quot;Τίτλος και περιεχόμενο 2&amp;quot;&quot;/&gt;&lt;property id=&quot;20307&quot; value=&quot;274&quot;/&gt;&lt;/object&gt;&lt;object type=&quot;3&quot; unique_id=&quot;10097&quot;&gt;&lt;property id=&quot;20148&quot; value=&quot;5&quot;/&gt;&lt;property id=&quot;20300&quot; value=&quot;Slide 11 - &amp;quot;Κεφαλίδα Ενότητας&amp;quot;&quot;/&gt;&lt;property id=&quot;20307&quot; value=&quot;267&quot;/&gt;&lt;/object&gt;&lt;object type=&quot;3&quot; unique_id=&quot;10098&quot;&gt;&lt;property id=&quot;20148&quot; value=&quot;5&quot;/&gt;&lt;property id=&quot;20300&quot; value=&quot;Slide 12 - &amp;quot;Δύο περιεχόμενα 1 &amp;quot;&quot;/&gt;&lt;property id=&quot;20307&quot; value=&quot;288&quot;/&gt;&lt;/object&gt;&lt;object type=&quot;3&quot; unique_id=&quot;10099&quot;&gt;&lt;property id=&quot;20148&quot; value=&quot;5&quot;/&gt;&lt;property id=&quot;20300&quot; value=&quot;Slide 13 - &amp;quot;Δύο περιεχόμενα 2 &amp;quot;&quot;/&gt;&lt;property id=&quot;20307&quot; value=&quot;277&quot;/&gt;&lt;/object&gt;&lt;object type=&quot;3&quot; unique_id=&quot;10100&quot;&gt;&lt;property id=&quot;20148&quot; value=&quot;5&quot;/&gt;&lt;property id=&quot;20300&quot; value=&quot;Slide 14 - &amp;quot;Σύγκριση 1&amp;quot;&quot;/&gt;&lt;property id=&quot;20307&quot; value=&quot;269&quot;/&gt;&lt;/object&gt;&lt;object type=&quot;3&quot; unique_id=&quot;10101&quot;&gt;&lt;property id=&quot;20148&quot; value=&quot;5&quot;/&gt;&lt;property id=&quot;20300&quot; value=&quot;Slide 15 - &amp;quot;Σύγκριση 2&amp;quot;&quot;/&gt;&lt;property id=&quot;20307&quot; value=&quot;278&quot;/&gt;&lt;/object&gt;&lt;object type=&quot;3&quot; unique_id=&quot;10102&quot;&gt;&lt;property id=&quot;20148&quot; value=&quot;5&quot;/&gt;&lt;property id=&quot;20300&quot; value=&quot;Slide 16 - &amp;quot;Μόνο Τίτλος&amp;quot;&quot;/&gt;&lt;property id=&quot;20307&quot; value=&quot;270&quot;/&gt;&lt;/object&gt;&lt;object type=&quot;3&quot; unique_id=&quot;10103&quot;&gt;&lt;property id=&quot;20148&quot; value=&quot;5&quot;/&gt;&lt;property id=&quot;20300&quot; value=&quot;Slide 17 - &amp;quot;Περιεχόμενο με λεζάντα 1&amp;quot;&quot;/&gt;&lt;property id=&quot;20307&quot; value=&quot;272&quot;/&gt;&lt;/object&gt;&lt;object type=&quot;3&quot; unique_id=&quot;10104&quot;&gt;&lt;property id=&quot;20148&quot; value=&quot;5&quot;/&gt;&lt;property id=&quot;20300&quot; value=&quot;Slide 18 - &amp;quot;Περιεχόμενο με λεζάντα 2&amp;quot;&quot;/&gt;&lt;property id=&quot;20307&quot; value=&quot;279&quot;/&gt;&lt;/object&gt;&lt;object type=&quot;3&quot; unique_id=&quot;10105&quot;&gt;&lt;property id=&quot;20148&quot; value=&quot;5&quot;/&gt;&lt;property id=&quot;20300&quot; value=&quot;Slide 19 - &amp;quot;Εικόνα με λεζάντα&amp;quot;&quot;/&gt;&lt;property id=&quot;20307&quot; value=&quot;273&quot;/&gt;&lt;/object&gt;&lt;object type=&quot;3&quot; unique_id=&quot;10106&quot;&gt;&lt;property id=&quot;20148&quot; value=&quot;5&quot;/&gt;&lt;property id=&quot;20300&quot; value=&quot;Slide 20 - &amp;quot;Οδηγίες&amp;quot;&quot;/&gt;&lt;property id=&quot;20307&quot; value=&quot;281&quot;/&gt;&lt;/object&gt;&lt;object type=&quot;3&quot; unique_id=&quot;10107&quot;&gt;&lt;property id=&quot;20148&quot; value=&quot;5&quot;/&gt;&lt;property id=&quot;20300&quot; value=&quot;Slide 21 - &amp;quot;Οδηγίες (1 από 4)&amp;quot;&quot;/&gt;&lt;property id=&quot;20307&quot; value=&quot;284&quot;/&gt;&lt;/object&gt;&lt;object type=&quot;3&quot; unique_id=&quot;10108&quot;&gt;&lt;property id=&quot;20148&quot; value=&quot;5&quot;/&gt;&lt;property id=&quot;20300&quot; value=&quot;Slide 22 - &amp;quot;Οδηγίες (2 από 4) &amp;quot;&quot;/&gt;&lt;property id=&quot;20307&quot; value=&quot;282&quot;/&gt;&lt;/object&gt;&lt;object type=&quot;3&quot; unique_id=&quot;10109&quot;&gt;&lt;property id=&quot;20148&quot; value=&quot;5&quot;/&gt;&lt;property id=&quot;20300&quot; value=&quot;Slide 23 - &amp;quot;Οδηγίες (3 από 4)&amp;quot;&quot;/&gt;&lt;property id=&quot;20307&quot; value=&quot;283&quot;/&gt;&lt;/object&gt;&lt;object type=&quot;3&quot; unique_id=&quot;10110&quot;&gt;&lt;property id=&quot;20148&quot; value=&quot;5&quot;/&gt;&lt;property id=&quot;20300&quot; value=&quot;Slide 24 - &amp;quot;Οδηγίες (4 από 4)&amp;quot;&quot;/&gt;&lt;property id=&quot;20307&quot; value=&quot;285&quot;/&gt;&lt;/object&gt;&lt;object type=&quot;3&quot; unique_id=&quot;10111&quot;&gt;&lt;property id=&quot;20148&quot; value=&quot;5&quot;/&gt;&lt;property id=&quot;20300&quot; value=&quot;Slide 25 - &amp;quot;Βασικές Οδηγίες Προσβασιμότητας&amp;quot;&quot;/&gt;&lt;property id=&quot;20307&quot; value=&quot;286&quot;/&gt;&lt;/object&gt;&lt;object type=&quot;3&quot; unique_id=&quot;10112&quot;&gt;&lt;property id=&quot;20148&quot; value=&quot;5&quot;/&gt;&lt;property id=&quot;20300&quot; value=&quot;Slide 32 - &amp;quot;Τέλος Ενότητας&amp;quot;&quot;/&gt;&lt;property id=&quot;20307&quot; value=&quot;280&quot;/&gt;&lt;/object&gt;&lt;object type=&quot;3&quot; unique_id=&quot;10757&quot;&gt;&lt;property id=&quot;20148&quot; value=&quot;5&quot;/&gt;&lt;property id=&quot;20300&quot; value=&quot;Slide 26 - &amp;quot;Βιβλιογραφία&amp;quot;&quot;/&gt;&lt;property id=&quot;20307&quot; value=&quot;290&quot;/&gt;&lt;/object&gt;&lt;object type=&quot;3&quot; unique_id=&quot;10758&quot;&gt;&lt;property id=&quot;20148&quot; value=&quot;5&quot;/&gt;&lt;property id=&quot;20300&quot; value=&quot;Slide 27 - &amp;quot;Σημείωμα Αναφοράς&amp;quot;&quot;/&gt;&lt;property id=&quot;20307&quot; value=&quot;291&quot;/&gt;&lt;/object&gt;&lt;object type=&quot;3&quot; unique_id=&quot;10759&quot;&gt;&lt;property id=&quot;20148&quot; value=&quot;5&quot;/&gt;&lt;property id=&quot;20300&quot; value=&quot;Slide 28 - &amp;quot;Σημείωμα Αδειοδότησης&amp;quot;&quot;/&gt;&lt;property id=&quot;20307&quot; value=&quot;292&quot;/&gt;&lt;/object&gt;&lt;object type=&quot;3&quot; unique_id=&quot;10760&quot;&gt;&lt;property id=&quot;20148&quot; value=&quot;5&quot;/&gt;&lt;property id=&quot;20300&quot; value=&quot;Slide 29&quot;/&gt;&lt;property id=&quot;20307&quot; value=&quot;293&quot;/&gt;&lt;/object&gt;&lt;object type=&quot;3&quot; unique_id=&quot;10761&quot;&gt;&lt;property id=&quot;20148&quot; value=&quot;5&quot;/&gt;&lt;property id=&quot;20300&quot; value=&quot;Slide 30&quot;/&gt;&lt;property id=&quot;20307&quot; value=&quot;294&quot;/&gt;&lt;/object&gt;&lt;object type=&quot;3&quot; unique_id=&quot;10762&quot;&gt;&lt;property id=&quot;20148&quot; value=&quot;5&quot;/&gt;&lt;property id=&quot;20300&quot; value=&quot;Slide 31 - &amp;quot;Διατήρηση Σημειωμάτων&amp;quot;&quot;/&gt;&lt;property id=&quot;20307&quot; value=&quot;295&quot;/&gt;&lt;/object&gt;&lt;/object&gt;&lt;object type=&quot;8&quot; unique_id=&quot;1014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1293</TotalTime>
  <Words>652</Words>
  <Application>Microsoft Office PowerPoint</Application>
  <PresentationFormat>Προβολή στην οθόνη (16:10)</PresentationFormat>
  <Paragraphs>78</Paragraphs>
  <Slides>14</Slides>
  <Notes>10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14</vt:i4>
      </vt:variant>
    </vt:vector>
  </HeadingPairs>
  <TitlesOfParts>
    <vt:vector size="15" baseType="lpstr">
      <vt:lpstr>Θέμα του Office</vt:lpstr>
      <vt:lpstr>Γεωργική Χημεία</vt:lpstr>
      <vt:lpstr>Παρουσίαση του PowerPoint</vt:lpstr>
      <vt:lpstr>Άδειες Χρήσης</vt:lpstr>
      <vt:lpstr>Χρηματοδότηση</vt:lpstr>
      <vt:lpstr>Αντιδραστήρια - Σκεύη</vt:lpstr>
      <vt:lpstr>Εκτέλεση του πειράματος 1</vt:lpstr>
      <vt:lpstr>Εκτέλεση του πειράματος 2</vt:lpstr>
      <vt:lpstr>Εκτέλεση του πειράματος 3</vt:lpstr>
      <vt:lpstr>Βιβλιογραφία</vt:lpstr>
      <vt:lpstr>Διατήρηση Σημειωμάτων</vt:lpstr>
      <vt:lpstr>Σημείωμα Αναφοράς</vt:lpstr>
      <vt:lpstr>Σημείωμα Αδειοδότησης</vt:lpstr>
      <vt:lpstr>Παρουσίαση του PowerPoint</vt:lpstr>
      <vt:lpstr>Τέλος Ενότητας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cosine</cp:lastModifiedBy>
  <cp:revision>168</cp:revision>
  <dcterms:created xsi:type="dcterms:W3CDTF">2012-09-06T09:03:05Z</dcterms:created>
  <dcterms:modified xsi:type="dcterms:W3CDTF">2015-11-22T17:57:11Z</dcterms:modified>
</cp:coreProperties>
</file>