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56" r:id="rId2"/>
    <p:sldId id="257" r:id="rId3"/>
    <p:sldId id="258" r:id="rId4"/>
    <p:sldId id="262" r:id="rId5"/>
    <p:sldId id="259" r:id="rId6"/>
    <p:sldId id="260"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4" r:id="rId25"/>
    <p:sldId id="279" r:id="rId26"/>
    <p:sldId id="285" r:id="rId27"/>
    <p:sldId id="280" r:id="rId28"/>
    <p:sldId id="281" r:id="rId29"/>
    <p:sldId id="286" r:id="rId30"/>
    <p:sldId id="282" r:id="rId31"/>
    <p:sldId id="283" r:id="rId32"/>
    <p:sldId id="287" r:id="rId3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03" autoAdjust="0"/>
    <p:restoredTop sz="81649" autoAdjust="0"/>
  </p:normalViewPr>
  <p:slideViewPr>
    <p:cSldViewPr snapToGrid="0">
      <p:cViewPr varScale="1">
        <p:scale>
          <a:sx n="70" d="100"/>
          <a:sy n="70" d="100"/>
        </p:scale>
        <p:origin x="900" y="66"/>
      </p:cViewPr>
      <p:guideLst/>
    </p:cSldViewPr>
  </p:slideViewPr>
  <p:outlineViewPr>
    <p:cViewPr>
      <p:scale>
        <a:sx n="33" d="100"/>
        <a:sy n="33" d="100"/>
      </p:scale>
      <p:origin x="0" y="-5455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B272B2-72D7-471A-B7FA-7F7D5A428A7C}"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l-GR"/>
        </a:p>
      </dgm:t>
    </dgm:pt>
    <dgm:pt modelId="{153FB951-3256-44D9-8C6F-66632309A004}">
      <dgm:prSet phldrT="[Κείμενο]"/>
      <dgm:spPr/>
      <dgm:t>
        <a:bodyPr/>
        <a:lstStyle/>
        <a:p>
          <a:r>
            <a:rPr lang="el-GR" dirty="0" smtClean="0"/>
            <a:t>Ακράτεια κοπράνων</a:t>
          </a:r>
          <a:endParaRPr lang="el-GR" dirty="0"/>
        </a:p>
      </dgm:t>
    </dgm:pt>
    <dgm:pt modelId="{BAFAB0F0-4AF7-4009-A356-6CA873B6106F}" type="parTrans" cxnId="{27DA26F0-F9CB-4B1B-9FC8-3C3C5F6184B2}">
      <dgm:prSet/>
      <dgm:spPr/>
      <dgm:t>
        <a:bodyPr/>
        <a:lstStyle/>
        <a:p>
          <a:endParaRPr lang="el-GR"/>
        </a:p>
      </dgm:t>
    </dgm:pt>
    <dgm:pt modelId="{35642693-CBB8-44BE-A9FF-1E12D11E5192}" type="sibTrans" cxnId="{27DA26F0-F9CB-4B1B-9FC8-3C3C5F6184B2}">
      <dgm:prSet/>
      <dgm:spPr/>
      <dgm:t>
        <a:bodyPr/>
        <a:lstStyle/>
        <a:p>
          <a:endParaRPr lang="el-GR"/>
        </a:p>
      </dgm:t>
    </dgm:pt>
    <dgm:pt modelId="{673F3DC4-1E99-4FEC-BECC-1970B36F70A2}">
      <dgm:prSet/>
      <dgm:spPr/>
      <dgm:t>
        <a:bodyPr/>
        <a:lstStyle/>
        <a:p>
          <a:r>
            <a:rPr lang="el-GR" dirty="0" smtClean="0"/>
            <a:t>με υπερπλήρωση ορθού με κόπρανα</a:t>
          </a:r>
          <a:endParaRPr lang="el-GR" dirty="0"/>
        </a:p>
      </dgm:t>
    </dgm:pt>
    <dgm:pt modelId="{278FF337-B518-4617-9504-16812E00DA00}" type="parTrans" cxnId="{F19E06DF-AA79-48A5-9B8D-B7967D737CE4}">
      <dgm:prSet/>
      <dgm:spPr/>
      <dgm:t>
        <a:bodyPr/>
        <a:lstStyle/>
        <a:p>
          <a:endParaRPr lang="el-GR"/>
        </a:p>
      </dgm:t>
    </dgm:pt>
    <dgm:pt modelId="{850D93C4-D6B8-4F9F-AC2B-5C0FF2CD9C74}" type="sibTrans" cxnId="{F19E06DF-AA79-48A5-9B8D-B7967D737CE4}">
      <dgm:prSet/>
      <dgm:spPr/>
      <dgm:t>
        <a:bodyPr/>
        <a:lstStyle/>
        <a:p>
          <a:endParaRPr lang="el-GR"/>
        </a:p>
      </dgm:t>
    </dgm:pt>
    <dgm:pt modelId="{C8443028-F496-4372-B195-4DADC64983E4}">
      <dgm:prSet/>
      <dgm:spPr/>
      <dgm:t>
        <a:bodyPr/>
        <a:lstStyle/>
        <a:p>
          <a:r>
            <a:rPr lang="el-GR" dirty="0" smtClean="0"/>
            <a:t>χωρίς </a:t>
          </a:r>
          <a:r>
            <a:rPr lang="el-GR" dirty="0" err="1" smtClean="0"/>
            <a:t>υπερττλήρωση</a:t>
          </a:r>
          <a:r>
            <a:rPr lang="el-GR" dirty="0" smtClean="0"/>
            <a:t> ορθού με κόπρανα</a:t>
          </a:r>
          <a:endParaRPr lang="el-GR" dirty="0"/>
        </a:p>
      </dgm:t>
    </dgm:pt>
    <dgm:pt modelId="{8D324418-197C-4A53-9BCB-F3B7622860DB}" type="parTrans" cxnId="{4CC9E7BE-F063-4AC2-828D-34BBAD79D9E4}">
      <dgm:prSet/>
      <dgm:spPr/>
      <dgm:t>
        <a:bodyPr/>
        <a:lstStyle/>
        <a:p>
          <a:endParaRPr lang="el-GR"/>
        </a:p>
      </dgm:t>
    </dgm:pt>
    <dgm:pt modelId="{47238E27-F1C5-45B1-963B-3C8E8DF90261}" type="sibTrans" cxnId="{4CC9E7BE-F063-4AC2-828D-34BBAD79D9E4}">
      <dgm:prSet/>
      <dgm:spPr/>
      <dgm:t>
        <a:bodyPr/>
        <a:lstStyle/>
        <a:p>
          <a:endParaRPr lang="el-GR"/>
        </a:p>
      </dgm:t>
    </dgm:pt>
    <dgm:pt modelId="{605CBFD6-0C06-403E-98C0-31EE3EF3A69A}" type="pres">
      <dgm:prSet presAssocID="{2FB272B2-72D7-471A-B7FA-7F7D5A428A7C}" presName="diagram" presStyleCnt="0">
        <dgm:presLayoutVars>
          <dgm:chPref val="1"/>
          <dgm:dir/>
          <dgm:animOne val="branch"/>
          <dgm:animLvl val="lvl"/>
          <dgm:resizeHandles val="exact"/>
        </dgm:presLayoutVars>
      </dgm:prSet>
      <dgm:spPr/>
      <dgm:t>
        <a:bodyPr/>
        <a:lstStyle/>
        <a:p>
          <a:endParaRPr lang="el-GR"/>
        </a:p>
      </dgm:t>
    </dgm:pt>
    <dgm:pt modelId="{CE31AD66-B4BF-4BBA-B0C4-E3EE9C55881B}" type="pres">
      <dgm:prSet presAssocID="{153FB951-3256-44D9-8C6F-66632309A004}" presName="root1" presStyleCnt="0"/>
      <dgm:spPr/>
    </dgm:pt>
    <dgm:pt modelId="{0D7C7664-C6B6-4D62-87FC-F937CB0458DD}" type="pres">
      <dgm:prSet presAssocID="{153FB951-3256-44D9-8C6F-66632309A004}" presName="LevelOneTextNode" presStyleLbl="node0" presStyleIdx="0" presStyleCnt="1" custScaleX="56094" custScaleY="16827">
        <dgm:presLayoutVars>
          <dgm:chPref val="3"/>
        </dgm:presLayoutVars>
      </dgm:prSet>
      <dgm:spPr/>
      <dgm:t>
        <a:bodyPr/>
        <a:lstStyle/>
        <a:p>
          <a:endParaRPr lang="el-GR"/>
        </a:p>
      </dgm:t>
    </dgm:pt>
    <dgm:pt modelId="{0BBA8040-95E2-4B82-A3A9-092D2677CDF0}" type="pres">
      <dgm:prSet presAssocID="{153FB951-3256-44D9-8C6F-66632309A004}" presName="level2hierChild" presStyleCnt="0"/>
      <dgm:spPr/>
    </dgm:pt>
    <dgm:pt modelId="{8F67A5B1-E5ED-48BD-9034-6D9C8C4231CC}" type="pres">
      <dgm:prSet presAssocID="{278FF337-B518-4617-9504-16812E00DA00}" presName="conn2-1" presStyleLbl="parChTrans1D2" presStyleIdx="0" presStyleCnt="2"/>
      <dgm:spPr/>
      <dgm:t>
        <a:bodyPr/>
        <a:lstStyle/>
        <a:p>
          <a:endParaRPr lang="el-GR"/>
        </a:p>
      </dgm:t>
    </dgm:pt>
    <dgm:pt modelId="{1F0AB742-F606-407A-9D50-B5A4A64B9783}" type="pres">
      <dgm:prSet presAssocID="{278FF337-B518-4617-9504-16812E00DA00}" presName="connTx" presStyleLbl="parChTrans1D2" presStyleIdx="0" presStyleCnt="2"/>
      <dgm:spPr/>
      <dgm:t>
        <a:bodyPr/>
        <a:lstStyle/>
        <a:p>
          <a:endParaRPr lang="el-GR"/>
        </a:p>
      </dgm:t>
    </dgm:pt>
    <dgm:pt modelId="{6BC740C8-AFBA-4B01-94B7-EEEE0E37358A}" type="pres">
      <dgm:prSet presAssocID="{673F3DC4-1E99-4FEC-BECC-1970B36F70A2}" presName="root2" presStyleCnt="0"/>
      <dgm:spPr/>
    </dgm:pt>
    <dgm:pt modelId="{67E4544F-2A3F-415D-BD7D-091F66C7815A}" type="pres">
      <dgm:prSet presAssocID="{673F3DC4-1E99-4FEC-BECC-1970B36F70A2}" presName="LevelTwoTextNode" presStyleLbl="node2" presStyleIdx="0" presStyleCnt="2" custScaleX="59844" custScaleY="30849">
        <dgm:presLayoutVars>
          <dgm:chPref val="3"/>
        </dgm:presLayoutVars>
      </dgm:prSet>
      <dgm:spPr/>
      <dgm:t>
        <a:bodyPr/>
        <a:lstStyle/>
        <a:p>
          <a:endParaRPr lang="el-GR"/>
        </a:p>
      </dgm:t>
    </dgm:pt>
    <dgm:pt modelId="{9E3DB4DD-01A2-43F3-AA6B-A9D6BB37D873}" type="pres">
      <dgm:prSet presAssocID="{673F3DC4-1E99-4FEC-BECC-1970B36F70A2}" presName="level3hierChild" presStyleCnt="0"/>
      <dgm:spPr/>
    </dgm:pt>
    <dgm:pt modelId="{E324ED6D-BA69-48F3-85E5-3D4567490FD5}" type="pres">
      <dgm:prSet presAssocID="{8D324418-197C-4A53-9BCB-F3B7622860DB}" presName="conn2-1" presStyleLbl="parChTrans1D2" presStyleIdx="1" presStyleCnt="2"/>
      <dgm:spPr/>
      <dgm:t>
        <a:bodyPr/>
        <a:lstStyle/>
        <a:p>
          <a:endParaRPr lang="el-GR"/>
        </a:p>
      </dgm:t>
    </dgm:pt>
    <dgm:pt modelId="{3D22B378-5874-4A48-AFCB-7261122B1B5F}" type="pres">
      <dgm:prSet presAssocID="{8D324418-197C-4A53-9BCB-F3B7622860DB}" presName="connTx" presStyleLbl="parChTrans1D2" presStyleIdx="1" presStyleCnt="2"/>
      <dgm:spPr/>
      <dgm:t>
        <a:bodyPr/>
        <a:lstStyle/>
        <a:p>
          <a:endParaRPr lang="el-GR"/>
        </a:p>
      </dgm:t>
    </dgm:pt>
    <dgm:pt modelId="{DB3370ED-E90F-4D88-BC74-FA4AB1A28467}" type="pres">
      <dgm:prSet presAssocID="{C8443028-F496-4372-B195-4DADC64983E4}" presName="root2" presStyleCnt="0"/>
      <dgm:spPr/>
    </dgm:pt>
    <dgm:pt modelId="{8B835E51-C9FB-47FB-9212-C5E0014D0E75}" type="pres">
      <dgm:prSet presAssocID="{C8443028-F496-4372-B195-4DADC64983E4}" presName="LevelTwoTextNode" presStyleLbl="node2" presStyleIdx="1" presStyleCnt="2" custScaleX="65579" custScaleY="30028">
        <dgm:presLayoutVars>
          <dgm:chPref val="3"/>
        </dgm:presLayoutVars>
      </dgm:prSet>
      <dgm:spPr/>
      <dgm:t>
        <a:bodyPr/>
        <a:lstStyle/>
        <a:p>
          <a:endParaRPr lang="el-GR"/>
        </a:p>
      </dgm:t>
    </dgm:pt>
    <dgm:pt modelId="{BE08DF4F-1E27-4031-BE39-BB7E16314C94}" type="pres">
      <dgm:prSet presAssocID="{C8443028-F496-4372-B195-4DADC64983E4}" presName="level3hierChild" presStyleCnt="0"/>
      <dgm:spPr/>
    </dgm:pt>
  </dgm:ptLst>
  <dgm:cxnLst>
    <dgm:cxn modelId="{2C7E5311-2C02-4212-9923-E446D5679EFE}" type="presOf" srcId="{8D324418-197C-4A53-9BCB-F3B7622860DB}" destId="{3D22B378-5874-4A48-AFCB-7261122B1B5F}" srcOrd="1" destOrd="0" presId="urn:microsoft.com/office/officeart/2005/8/layout/hierarchy2"/>
    <dgm:cxn modelId="{4CC9E7BE-F063-4AC2-828D-34BBAD79D9E4}" srcId="{153FB951-3256-44D9-8C6F-66632309A004}" destId="{C8443028-F496-4372-B195-4DADC64983E4}" srcOrd="1" destOrd="0" parTransId="{8D324418-197C-4A53-9BCB-F3B7622860DB}" sibTransId="{47238E27-F1C5-45B1-963B-3C8E8DF90261}"/>
    <dgm:cxn modelId="{E07B7277-7606-445A-BD4F-31A7C42E4BAB}" type="presOf" srcId="{8D324418-197C-4A53-9BCB-F3B7622860DB}" destId="{E324ED6D-BA69-48F3-85E5-3D4567490FD5}" srcOrd="0" destOrd="0" presId="urn:microsoft.com/office/officeart/2005/8/layout/hierarchy2"/>
    <dgm:cxn modelId="{B7F97C86-0E72-4116-8B78-B317065C6514}" type="presOf" srcId="{278FF337-B518-4617-9504-16812E00DA00}" destId="{8F67A5B1-E5ED-48BD-9034-6D9C8C4231CC}" srcOrd="0" destOrd="0" presId="urn:microsoft.com/office/officeart/2005/8/layout/hierarchy2"/>
    <dgm:cxn modelId="{EDE5382D-5D5B-4AB1-87CC-D9FD1E98D2A4}" type="presOf" srcId="{153FB951-3256-44D9-8C6F-66632309A004}" destId="{0D7C7664-C6B6-4D62-87FC-F937CB0458DD}" srcOrd="0" destOrd="0" presId="urn:microsoft.com/office/officeart/2005/8/layout/hierarchy2"/>
    <dgm:cxn modelId="{66B29C65-78E4-49CE-AD48-2EC9D1F5933B}" type="presOf" srcId="{2FB272B2-72D7-471A-B7FA-7F7D5A428A7C}" destId="{605CBFD6-0C06-403E-98C0-31EE3EF3A69A}" srcOrd="0" destOrd="0" presId="urn:microsoft.com/office/officeart/2005/8/layout/hierarchy2"/>
    <dgm:cxn modelId="{27675CF4-3B2D-4BB0-B7A9-10BF72AE6C4D}" type="presOf" srcId="{673F3DC4-1E99-4FEC-BECC-1970B36F70A2}" destId="{67E4544F-2A3F-415D-BD7D-091F66C7815A}" srcOrd="0" destOrd="0" presId="urn:microsoft.com/office/officeart/2005/8/layout/hierarchy2"/>
    <dgm:cxn modelId="{F19E06DF-AA79-48A5-9B8D-B7967D737CE4}" srcId="{153FB951-3256-44D9-8C6F-66632309A004}" destId="{673F3DC4-1E99-4FEC-BECC-1970B36F70A2}" srcOrd="0" destOrd="0" parTransId="{278FF337-B518-4617-9504-16812E00DA00}" sibTransId="{850D93C4-D6B8-4F9F-AC2B-5C0FF2CD9C74}"/>
    <dgm:cxn modelId="{27DA26F0-F9CB-4B1B-9FC8-3C3C5F6184B2}" srcId="{2FB272B2-72D7-471A-B7FA-7F7D5A428A7C}" destId="{153FB951-3256-44D9-8C6F-66632309A004}" srcOrd="0" destOrd="0" parTransId="{BAFAB0F0-4AF7-4009-A356-6CA873B6106F}" sibTransId="{35642693-CBB8-44BE-A9FF-1E12D11E5192}"/>
    <dgm:cxn modelId="{71BB2203-690B-4D69-8943-AA32E4747BD7}" type="presOf" srcId="{278FF337-B518-4617-9504-16812E00DA00}" destId="{1F0AB742-F606-407A-9D50-B5A4A64B9783}" srcOrd="1" destOrd="0" presId="urn:microsoft.com/office/officeart/2005/8/layout/hierarchy2"/>
    <dgm:cxn modelId="{01546E91-A747-4F76-92E7-316BEB2CEA14}" type="presOf" srcId="{C8443028-F496-4372-B195-4DADC64983E4}" destId="{8B835E51-C9FB-47FB-9212-C5E0014D0E75}" srcOrd="0" destOrd="0" presId="urn:microsoft.com/office/officeart/2005/8/layout/hierarchy2"/>
    <dgm:cxn modelId="{8CBBF855-1522-428E-AF2E-79102725AA31}" type="presParOf" srcId="{605CBFD6-0C06-403E-98C0-31EE3EF3A69A}" destId="{CE31AD66-B4BF-4BBA-B0C4-E3EE9C55881B}" srcOrd="0" destOrd="0" presId="urn:microsoft.com/office/officeart/2005/8/layout/hierarchy2"/>
    <dgm:cxn modelId="{A75086F0-2B4B-4008-BE10-031C3FA3D658}" type="presParOf" srcId="{CE31AD66-B4BF-4BBA-B0C4-E3EE9C55881B}" destId="{0D7C7664-C6B6-4D62-87FC-F937CB0458DD}" srcOrd="0" destOrd="0" presId="urn:microsoft.com/office/officeart/2005/8/layout/hierarchy2"/>
    <dgm:cxn modelId="{41D36E63-0AD6-4988-A73F-79B2FC181595}" type="presParOf" srcId="{CE31AD66-B4BF-4BBA-B0C4-E3EE9C55881B}" destId="{0BBA8040-95E2-4B82-A3A9-092D2677CDF0}" srcOrd="1" destOrd="0" presId="urn:microsoft.com/office/officeart/2005/8/layout/hierarchy2"/>
    <dgm:cxn modelId="{3ACF8368-750E-4F2A-874F-6258C4032E61}" type="presParOf" srcId="{0BBA8040-95E2-4B82-A3A9-092D2677CDF0}" destId="{8F67A5B1-E5ED-48BD-9034-6D9C8C4231CC}" srcOrd="0" destOrd="0" presId="urn:microsoft.com/office/officeart/2005/8/layout/hierarchy2"/>
    <dgm:cxn modelId="{5497530B-E864-461D-B51B-99A25E11CCC0}" type="presParOf" srcId="{8F67A5B1-E5ED-48BD-9034-6D9C8C4231CC}" destId="{1F0AB742-F606-407A-9D50-B5A4A64B9783}" srcOrd="0" destOrd="0" presId="urn:microsoft.com/office/officeart/2005/8/layout/hierarchy2"/>
    <dgm:cxn modelId="{8B97069A-8AC0-4712-8C57-A08B15FFF68F}" type="presParOf" srcId="{0BBA8040-95E2-4B82-A3A9-092D2677CDF0}" destId="{6BC740C8-AFBA-4B01-94B7-EEEE0E37358A}" srcOrd="1" destOrd="0" presId="urn:microsoft.com/office/officeart/2005/8/layout/hierarchy2"/>
    <dgm:cxn modelId="{6B52549F-D022-4126-AC4E-EAE8FAEE77CA}" type="presParOf" srcId="{6BC740C8-AFBA-4B01-94B7-EEEE0E37358A}" destId="{67E4544F-2A3F-415D-BD7D-091F66C7815A}" srcOrd="0" destOrd="0" presId="urn:microsoft.com/office/officeart/2005/8/layout/hierarchy2"/>
    <dgm:cxn modelId="{4C24659E-5EC7-4FC6-A9BD-79C88CE0934B}" type="presParOf" srcId="{6BC740C8-AFBA-4B01-94B7-EEEE0E37358A}" destId="{9E3DB4DD-01A2-43F3-AA6B-A9D6BB37D873}" srcOrd="1" destOrd="0" presId="urn:microsoft.com/office/officeart/2005/8/layout/hierarchy2"/>
    <dgm:cxn modelId="{7DB44CCA-9369-4475-8426-5986413A306C}" type="presParOf" srcId="{0BBA8040-95E2-4B82-A3A9-092D2677CDF0}" destId="{E324ED6D-BA69-48F3-85E5-3D4567490FD5}" srcOrd="2" destOrd="0" presId="urn:microsoft.com/office/officeart/2005/8/layout/hierarchy2"/>
    <dgm:cxn modelId="{9923ED08-D2C7-441E-92BD-5E4C0D1E649E}" type="presParOf" srcId="{E324ED6D-BA69-48F3-85E5-3D4567490FD5}" destId="{3D22B378-5874-4A48-AFCB-7261122B1B5F}" srcOrd="0" destOrd="0" presId="urn:microsoft.com/office/officeart/2005/8/layout/hierarchy2"/>
    <dgm:cxn modelId="{5F5AA722-A107-43F9-98D0-CE9FA148C035}" type="presParOf" srcId="{0BBA8040-95E2-4B82-A3A9-092D2677CDF0}" destId="{DB3370ED-E90F-4D88-BC74-FA4AB1A28467}" srcOrd="3" destOrd="0" presId="urn:microsoft.com/office/officeart/2005/8/layout/hierarchy2"/>
    <dgm:cxn modelId="{D2B73F33-FDA3-469B-8ED7-FD6FBB877252}" type="presParOf" srcId="{DB3370ED-E90F-4D88-BC74-FA4AB1A28467}" destId="{8B835E51-C9FB-47FB-9212-C5E0014D0E75}" srcOrd="0" destOrd="0" presId="urn:microsoft.com/office/officeart/2005/8/layout/hierarchy2"/>
    <dgm:cxn modelId="{AB6D7E11-A18E-49FC-ABE3-7B9BBE086D7D}" type="presParOf" srcId="{DB3370ED-E90F-4D88-BC74-FA4AB1A28467}" destId="{BE08DF4F-1E27-4031-BE39-BB7E16314C94}"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259C38-B519-4057-B8F4-8422AE36239F}" type="datetimeFigureOut">
              <a:rPr lang="el-GR" smtClean="0"/>
              <a:t>25/9/2015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E4F847-774D-4B77-829E-66AC73D3138B}" type="slidenum">
              <a:rPr lang="el-GR" smtClean="0"/>
              <a:t>‹#›</a:t>
            </a:fld>
            <a:endParaRPr lang="el-GR"/>
          </a:p>
        </p:txBody>
      </p:sp>
    </p:spTree>
    <p:extLst>
      <p:ext uri="{BB962C8B-B14F-4D97-AF65-F5344CB8AC3E}">
        <p14:creationId xmlns:p14="http://schemas.microsoft.com/office/powerpoint/2010/main" val="1140306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kern="1200" dirty="0" smtClean="0">
                <a:solidFill>
                  <a:schemeClr val="tx1"/>
                </a:solidFill>
                <a:effectLst/>
                <a:latin typeface="+mn-lt"/>
                <a:ea typeface="+mn-ea"/>
                <a:cs typeface="+mn-cs"/>
              </a:rPr>
              <a:t>Σύγχρονη Παιδιατρική 2η έκδοση,2011  </a:t>
            </a:r>
            <a:r>
              <a:rPr lang="el-GR" sz="1200" kern="1200" dirty="0" err="1" smtClean="0">
                <a:solidFill>
                  <a:schemeClr val="tx1"/>
                </a:solidFill>
                <a:effectLst/>
                <a:latin typeface="+mn-lt"/>
                <a:ea typeface="+mn-ea"/>
                <a:cs typeface="+mn-cs"/>
              </a:rPr>
              <a:t>Lissauer</a:t>
            </a:r>
            <a:r>
              <a:rPr lang="el-GR" sz="1200" kern="1200" dirty="0" smtClean="0">
                <a:solidFill>
                  <a:schemeClr val="tx1"/>
                </a:solidFill>
                <a:effectLst/>
                <a:latin typeface="+mn-lt"/>
                <a:ea typeface="+mn-ea"/>
                <a:cs typeface="+mn-cs"/>
              </a:rPr>
              <a:t> T., </a:t>
            </a:r>
            <a:r>
              <a:rPr lang="el-GR" sz="1200" kern="1200" dirty="0" err="1" smtClean="0">
                <a:solidFill>
                  <a:schemeClr val="tx1"/>
                </a:solidFill>
                <a:effectLst/>
                <a:latin typeface="+mn-lt"/>
                <a:ea typeface="+mn-ea"/>
                <a:cs typeface="+mn-cs"/>
              </a:rPr>
              <a:t>Clayden</a:t>
            </a:r>
            <a:r>
              <a:rPr lang="el-GR" sz="1200" kern="1200" dirty="0" smtClean="0">
                <a:solidFill>
                  <a:schemeClr val="tx1"/>
                </a:solidFill>
                <a:effectLst/>
                <a:latin typeface="+mn-lt"/>
                <a:ea typeface="+mn-ea"/>
                <a:cs typeface="+mn-cs"/>
              </a:rPr>
              <a:t> G. </a:t>
            </a:r>
            <a:r>
              <a:rPr lang="el-GR" sz="1200" kern="1200" dirty="0" err="1" smtClean="0">
                <a:solidFill>
                  <a:schemeClr val="tx1"/>
                </a:solidFill>
                <a:effectLst/>
                <a:latin typeface="+mn-lt"/>
                <a:ea typeface="+mn-ea"/>
                <a:cs typeface="+mn-cs"/>
              </a:rPr>
              <a:t>Εκδ</a:t>
            </a:r>
            <a:r>
              <a:rPr lang="el-GR"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Broken Hill Publishers LTD</a:t>
            </a:r>
            <a:endParaRPr lang="el-GR" sz="1200" kern="1200" dirty="0" smtClean="0">
              <a:solidFill>
                <a:schemeClr val="tx1"/>
              </a:solidFill>
              <a:effectLst/>
              <a:latin typeface="+mn-lt"/>
              <a:ea typeface="+mn-ea"/>
              <a:cs typeface="+mn-cs"/>
            </a:endParaRPr>
          </a:p>
          <a:p>
            <a:r>
              <a:rPr lang="el-GR" sz="1200" kern="1200" dirty="0" smtClean="0">
                <a:solidFill>
                  <a:schemeClr val="tx1"/>
                </a:solidFill>
                <a:effectLst/>
                <a:latin typeface="+mn-lt"/>
                <a:ea typeface="+mn-ea"/>
                <a:cs typeface="+mn-cs"/>
              </a:rPr>
              <a:t>Επίτομη Παιδιατρική, 2011   Καφετζής Δ.&amp; </a:t>
            </a:r>
            <a:r>
              <a:rPr lang="el-GR" sz="1200" kern="1200" dirty="0" err="1" smtClean="0">
                <a:solidFill>
                  <a:schemeClr val="tx1"/>
                </a:solidFill>
                <a:effectLst/>
                <a:latin typeface="+mn-lt"/>
                <a:ea typeface="+mn-ea"/>
                <a:cs typeface="+mn-cs"/>
              </a:rPr>
              <a:t>Συνεργ</a:t>
            </a:r>
            <a:r>
              <a:rPr lang="el-GR" sz="1200" kern="1200" dirty="0" smtClean="0">
                <a:solidFill>
                  <a:schemeClr val="tx1"/>
                </a:solidFill>
                <a:effectLst/>
                <a:latin typeface="+mn-lt"/>
                <a:ea typeface="+mn-ea"/>
                <a:cs typeface="+mn-cs"/>
              </a:rPr>
              <a:t>.   Ιατρικές εκδόσεις  Λίτσας</a:t>
            </a:r>
          </a:p>
          <a:p>
            <a:r>
              <a:rPr lang="el-GR" sz="1200" kern="1200" dirty="0" smtClean="0">
                <a:solidFill>
                  <a:schemeClr val="tx1"/>
                </a:solidFill>
                <a:effectLst/>
                <a:latin typeface="+mn-lt"/>
                <a:ea typeface="+mn-ea"/>
                <a:cs typeface="+mn-cs"/>
              </a:rPr>
              <a:t>Επίτομη παιδιατρική, 2010   </a:t>
            </a:r>
            <a:r>
              <a:rPr lang="el-GR" sz="1200" kern="1200" dirty="0" err="1" smtClean="0">
                <a:solidFill>
                  <a:schemeClr val="tx1"/>
                </a:solidFill>
                <a:effectLst/>
                <a:latin typeface="+mn-lt"/>
                <a:ea typeface="+mn-ea"/>
                <a:cs typeface="+mn-cs"/>
              </a:rPr>
              <a:t>Ματσανιώτης</a:t>
            </a:r>
            <a:r>
              <a:rPr lang="el-GR" sz="1200" kern="1200" dirty="0" smtClean="0">
                <a:solidFill>
                  <a:schemeClr val="tx1"/>
                </a:solidFill>
                <a:effectLst/>
                <a:latin typeface="+mn-lt"/>
                <a:ea typeface="+mn-ea"/>
                <a:cs typeface="+mn-cs"/>
              </a:rPr>
              <a:t> Νικόλαος </a:t>
            </a:r>
            <a:r>
              <a:rPr lang="el-GR" sz="1200" kern="1200" dirty="0" err="1" smtClean="0">
                <a:solidFill>
                  <a:schemeClr val="tx1"/>
                </a:solidFill>
                <a:effectLst/>
                <a:latin typeface="+mn-lt"/>
                <a:ea typeface="+mn-ea"/>
                <a:cs typeface="+mn-cs"/>
              </a:rPr>
              <a:t>Σ.,Καρπάθιος</a:t>
            </a:r>
            <a:r>
              <a:rPr lang="el-GR" sz="1200" kern="1200" dirty="0" smtClean="0">
                <a:solidFill>
                  <a:schemeClr val="tx1"/>
                </a:solidFill>
                <a:effectLst/>
                <a:latin typeface="+mn-lt"/>
                <a:ea typeface="+mn-ea"/>
                <a:cs typeface="+mn-cs"/>
              </a:rPr>
              <a:t> Θεμιστοκλής </a:t>
            </a:r>
            <a:r>
              <a:rPr lang="el-GR" sz="1200" kern="1200" dirty="0" err="1" smtClean="0">
                <a:solidFill>
                  <a:schemeClr val="tx1"/>
                </a:solidFill>
                <a:effectLst/>
                <a:latin typeface="+mn-lt"/>
                <a:ea typeface="+mn-ea"/>
                <a:cs typeface="+mn-cs"/>
              </a:rPr>
              <a:t>Ε.,Νικολαΐδου</a:t>
            </a:r>
            <a:r>
              <a:rPr lang="el-GR" sz="1200" kern="1200" dirty="0" smtClean="0">
                <a:solidFill>
                  <a:schemeClr val="tx1"/>
                </a:solidFill>
                <a:effectLst/>
                <a:latin typeface="+mn-lt"/>
                <a:ea typeface="+mn-ea"/>
                <a:cs typeface="+mn-cs"/>
              </a:rPr>
              <a:t> - Καρπαθίου Πολυξένη Ιατρικές εκδόσεις  Λίτσας </a:t>
            </a:r>
          </a:p>
          <a:p>
            <a:endParaRPr lang="el-GR" dirty="0"/>
          </a:p>
        </p:txBody>
      </p:sp>
      <p:sp>
        <p:nvSpPr>
          <p:cNvPr id="4" name="Θέση αριθμού διαφάνειας 3"/>
          <p:cNvSpPr>
            <a:spLocks noGrp="1"/>
          </p:cNvSpPr>
          <p:nvPr>
            <p:ph type="sldNum" sz="quarter" idx="10"/>
          </p:nvPr>
        </p:nvSpPr>
        <p:spPr/>
        <p:txBody>
          <a:bodyPr/>
          <a:lstStyle/>
          <a:p>
            <a:fld id="{41E4F847-774D-4B77-829E-66AC73D3138B}" type="slidenum">
              <a:rPr lang="el-GR" smtClean="0"/>
              <a:t>2</a:t>
            </a:fld>
            <a:endParaRPr lang="el-GR"/>
          </a:p>
        </p:txBody>
      </p:sp>
    </p:spTree>
    <p:extLst>
      <p:ext uri="{BB962C8B-B14F-4D97-AF65-F5344CB8AC3E}">
        <p14:creationId xmlns:p14="http://schemas.microsoft.com/office/powerpoint/2010/main" val="36654073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41E4F847-774D-4B77-829E-66AC73D3138B}" type="slidenum">
              <a:rPr lang="el-GR" smtClean="0"/>
              <a:t>14</a:t>
            </a:fld>
            <a:endParaRPr lang="el-GR"/>
          </a:p>
        </p:txBody>
      </p:sp>
    </p:spTree>
    <p:extLst>
      <p:ext uri="{BB962C8B-B14F-4D97-AF65-F5344CB8AC3E}">
        <p14:creationId xmlns:p14="http://schemas.microsoft.com/office/powerpoint/2010/main" val="20817653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41E4F847-774D-4B77-829E-66AC73D3138B}" type="slidenum">
              <a:rPr lang="el-GR" smtClean="0"/>
              <a:t>27</a:t>
            </a:fld>
            <a:endParaRPr lang="el-GR"/>
          </a:p>
        </p:txBody>
      </p:sp>
    </p:spTree>
    <p:extLst>
      <p:ext uri="{BB962C8B-B14F-4D97-AF65-F5344CB8AC3E}">
        <p14:creationId xmlns:p14="http://schemas.microsoft.com/office/powerpoint/2010/main" val="9017987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41E4F847-774D-4B77-829E-66AC73D3138B}" type="slidenum">
              <a:rPr lang="el-GR" smtClean="0"/>
              <a:t>32</a:t>
            </a:fld>
            <a:endParaRPr lang="el-GR"/>
          </a:p>
        </p:txBody>
      </p:sp>
    </p:spTree>
    <p:extLst>
      <p:ext uri="{BB962C8B-B14F-4D97-AF65-F5344CB8AC3E}">
        <p14:creationId xmlns:p14="http://schemas.microsoft.com/office/powerpoint/2010/main" val="1176870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95663C03-C795-44B0-9CBE-206D6EEB0AD7}" type="datetimeFigureOut">
              <a:rPr lang="el-GR" smtClean="0"/>
              <a:t>25/9/2015</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D56B8A3-CCCA-4E14-990F-5A086BAF61D1}" type="slidenum">
              <a:rPr lang="el-GR" smtClean="0"/>
              <a:t>‹#›</a:t>
            </a:fld>
            <a:endParaRPr lang="el-GR"/>
          </a:p>
        </p:txBody>
      </p:sp>
    </p:spTree>
    <p:extLst>
      <p:ext uri="{BB962C8B-B14F-4D97-AF65-F5344CB8AC3E}">
        <p14:creationId xmlns:p14="http://schemas.microsoft.com/office/powerpoint/2010/main" val="3484933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95663C03-C795-44B0-9CBE-206D6EEB0AD7}" type="datetimeFigureOut">
              <a:rPr lang="el-GR" smtClean="0"/>
              <a:t>25/9/2015</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56B8A3-CCCA-4E14-990F-5A086BAF61D1}" type="slidenum">
              <a:rPr lang="el-GR" smtClean="0"/>
              <a:t>‹#›</a:t>
            </a:fld>
            <a:endParaRPr lang="el-GR"/>
          </a:p>
        </p:txBody>
      </p:sp>
    </p:spTree>
    <p:extLst>
      <p:ext uri="{BB962C8B-B14F-4D97-AF65-F5344CB8AC3E}">
        <p14:creationId xmlns:p14="http://schemas.microsoft.com/office/powerpoint/2010/main" val="1036861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95663C03-C795-44B0-9CBE-206D6EEB0AD7}" type="datetimeFigureOut">
              <a:rPr lang="el-GR" smtClean="0"/>
              <a:t>25/9/2015</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56B8A3-CCCA-4E14-990F-5A086BAF61D1}" type="slidenum">
              <a:rPr lang="el-GR" smtClean="0"/>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231638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95663C03-C795-44B0-9CBE-206D6EEB0AD7}" type="datetimeFigureOut">
              <a:rPr lang="el-GR" smtClean="0"/>
              <a:t>25/9/2015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56B8A3-CCCA-4E14-990F-5A086BAF61D1}" type="slidenum">
              <a:rPr lang="el-GR" smtClean="0"/>
              <a:t>‹#›</a:t>
            </a:fld>
            <a:endParaRPr lang="el-GR"/>
          </a:p>
        </p:txBody>
      </p:sp>
    </p:spTree>
    <p:extLst>
      <p:ext uri="{BB962C8B-B14F-4D97-AF65-F5344CB8AC3E}">
        <p14:creationId xmlns:p14="http://schemas.microsoft.com/office/powerpoint/2010/main" val="2603666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95663C03-C795-44B0-9CBE-206D6EEB0AD7}" type="datetimeFigureOut">
              <a:rPr lang="el-GR" smtClean="0"/>
              <a:t>25/9/2015</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56B8A3-CCCA-4E14-990F-5A086BAF61D1}" type="slidenum">
              <a:rPr lang="el-GR" smtClean="0"/>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793144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95663C03-C795-44B0-9CBE-206D6EEB0AD7}" type="datetimeFigureOut">
              <a:rPr lang="el-GR" smtClean="0"/>
              <a:t>25/9/2015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56B8A3-CCCA-4E14-990F-5A086BAF61D1}" type="slidenum">
              <a:rPr lang="el-GR" smtClean="0"/>
              <a:t>‹#›</a:t>
            </a:fld>
            <a:endParaRPr lang="el-GR"/>
          </a:p>
        </p:txBody>
      </p:sp>
    </p:spTree>
    <p:extLst>
      <p:ext uri="{BB962C8B-B14F-4D97-AF65-F5344CB8AC3E}">
        <p14:creationId xmlns:p14="http://schemas.microsoft.com/office/powerpoint/2010/main" val="25774287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95663C03-C795-44B0-9CBE-206D6EEB0AD7}" type="datetimeFigureOut">
              <a:rPr lang="el-GR" smtClean="0"/>
              <a:t>25/9/2015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56B8A3-CCCA-4E14-990F-5A086BAF61D1}" type="slidenum">
              <a:rPr lang="el-GR" smtClean="0"/>
              <a:t>‹#›</a:t>
            </a:fld>
            <a:endParaRPr lang="el-GR"/>
          </a:p>
        </p:txBody>
      </p:sp>
    </p:spTree>
    <p:extLst>
      <p:ext uri="{BB962C8B-B14F-4D97-AF65-F5344CB8AC3E}">
        <p14:creationId xmlns:p14="http://schemas.microsoft.com/office/powerpoint/2010/main" val="33407482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95663C03-C795-44B0-9CBE-206D6EEB0AD7}" type="datetimeFigureOut">
              <a:rPr lang="el-GR" smtClean="0"/>
              <a:t>25/9/2015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56B8A3-CCCA-4E14-990F-5A086BAF61D1}" type="slidenum">
              <a:rPr lang="el-GR" smtClean="0"/>
              <a:t>‹#›</a:t>
            </a:fld>
            <a:endParaRPr lang="el-GR"/>
          </a:p>
        </p:txBody>
      </p:sp>
    </p:spTree>
    <p:extLst>
      <p:ext uri="{BB962C8B-B14F-4D97-AF65-F5344CB8AC3E}">
        <p14:creationId xmlns:p14="http://schemas.microsoft.com/office/powerpoint/2010/main" val="2948391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95663C03-C795-44B0-9CBE-206D6EEB0AD7}" type="datetimeFigureOut">
              <a:rPr lang="el-GR" smtClean="0"/>
              <a:t>25/9/2015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56B8A3-CCCA-4E14-990F-5A086BAF61D1}" type="slidenum">
              <a:rPr lang="el-GR" smtClean="0"/>
              <a:t>‹#›</a:t>
            </a:fld>
            <a:endParaRPr lang="el-GR"/>
          </a:p>
        </p:txBody>
      </p:sp>
    </p:spTree>
    <p:extLst>
      <p:ext uri="{BB962C8B-B14F-4D97-AF65-F5344CB8AC3E}">
        <p14:creationId xmlns:p14="http://schemas.microsoft.com/office/powerpoint/2010/main" val="1075201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95663C03-C795-44B0-9CBE-206D6EEB0AD7}" type="datetimeFigureOut">
              <a:rPr lang="el-GR" smtClean="0"/>
              <a:t>25/9/2015</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56B8A3-CCCA-4E14-990F-5A086BAF61D1}" type="slidenum">
              <a:rPr lang="el-GR" smtClean="0"/>
              <a:t>‹#›</a:t>
            </a:fld>
            <a:endParaRPr lang="el-GR"/>
          </a:p>
        </p:txBody>
      </p:sp>
    </p:spTree>
    <p:extLst>
      <p:ext uri="{BB962C8B-B14F-4D97-AF65-F5344CB8AC3E}">
        <p14:creationId xmlns:p14="http://schemas.microsoft.com/office/powerpoint/2010/main" val="4079954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95663C03-C795-44B0-9CBE-206D6EEB0AD7}" type="datetimeFigureOut">
              <a:rPr lang="el-GR" smtClean="0"/>
              <a:t>25/9/2015</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D56B8A3-CCCA-4E14-990F-5A086BAF61D1}" type="slidenum">
              <a:rPr lang="el-GR" smtClean="0"/>
              <a:t>‹#›</a:t>
            </a:fld>
            <a:endParaRPr lang="el-GR"/>
          </a:p>
        </p:txBody>
      </p:sp>
    </p:spTree>
    <p:extLst>
      <p:ext uri="{BB962C8B-B14F-4D97-AF65-F5344CB8AC3E}">
        <p14:creationId xmlns:p14="http://schemas.microsoft.com/office/powerpoint/2010/main" val="1558472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95663C03-C795-44B0-9CBE-206D6EEB0AD7}" type="datetimeFigureOut">
              <a:rPr lang="el-GR" smtClean="0"/>
              <a:t>25/9/2015</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D56B8A3-CCCA-4E14-990F-5A086BAF61D1}" type="slidenum">
              <a:rPr lang="el-GR" smtClean="0"/>
              <a:t>‹#›</a:t>
            </a:fld>
            <a:endParaRPr lang="el-GR"/>
          </a:p>
        </p:txBody>
      </p:sp>
    </p:spTree>
    <p:extLst>
      <p:ext uri="{BB962C8B-B14F-4D97-AF65-F5344CB8AC3E}">
        <p14:creationId xmlns:p14="http://schemas.microsoft.com/office/powerpoint/2010/main" val="2741248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95663C03-C795-44B0-9CBE-206D6EEB0AD7}" type="datetimeFigureOut">
              <a:rPr lang="el-GR" smtClean="0"/>
              <a:t>25/9/2015</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D56B8A3-CCCA-4E14-990F-5A086BAF61D1}" type="slidenum">
              <a:rPr lang="el-GR" smtClean="0"/>
              <a:t>‹#›</a:t>
            </a:fld>
            <a:endParaRPr lang="el-GR"/>
          </a:p>
        </p:txBody>
      </p:sp>
    </p:spTree>
    <p:extLst>
      <p:ext uri="{BB962C8B-B14F-4D97-AF65-F5344CB8AC3E}">
        <p14:creationId xmlns:p14="http://schemas.microsoft.com/office/powerpoint/2010/main" val="3907385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663C03-C795-44B0-9CBE-206D6EEB0AD7}" type="datetimeFigureOut">
              <a:rPr lang="el-GR" smtClean="0"/>
              <a:t>25/9/2015</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D56B8A3-CCCA-4E14-990F-5A086BAF61D1}" type="slidenum">
              <a:rPr lang="el-GR" smtClean="0"/>
              <a:t>‹#›</a:t>
            </a:fld>
            <a:endParaRPr lang="el-GR"/>
          </a:p>
        </p:txBody>
      </p:sp>
    </p:spTree>
    <p:extLst>
      <p:ext uri="{BB962C8B-B14F-4D97-AF65-F5344CB8AC3E}">
        <p14:creationId xmlns:p14="http://schemas.microsoft.com/office/powerpoint/2010/main" val="2683825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95663C03-C795-44B0-9CBE-206D6EEB0AD7}" type="datetimeFigureOut">
              <a:rPr lang="el-GR" smtClean="0"/>
              <a:t>25/9/2015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D56B8A3-CCCA-4E14-990F-5A086BAF61D1}" type="slidenum">
              <a:rPr lang="el-GR" smtClean="0"/>
              <a:t>‹#›</a:t>
            </a:fld>
            <a:endParaRPr lang="el-GR"/>
          </a:p>
        </p:txBody>
      </p:sp>
    </p:spTree>
    <p:extLst>
      <p:ext uri="{BB962C8B-B14F-4D97-AF65-F5344CB8AC3E}">
        <p14:creationId xmlns:p14="http://schemas.microsoft.com/office/powerpoint/2010/main" val="4215679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95663C03-C795-44B0-9CBE-206D6EEB0AD7}" type="datetimeFigureOut">
              <a:rPr lang="el-GR" smtClean="0"/>
              <a:t>25/9/2015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56B8A3-CCCA-4E14-990F-5A086BAF61D1}" type="slidenum">
              <a:rPr lang="el-GR" smtClean="0"/>
              <a:t>‹#›</a:t>
            </a:fld>
            <a:endParaRPr lang="el-GR"/>
          </a:p>
        </p:txBody>
      </p:sp>
    </p:spTree>
    <p:extLst>
      <p:ext uri="{BB962C8B-B14F-4D97-AF65-F5344CB8AC3E}">
        <p14:creationId xmlns:p14="http://schemas.microsoft.com/office/powerpoint/2010/main" val="3733957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5663C03-C795-44B0-9CBE-206D6EEB0AD7}" type="datetimeFigureOut">
              <a:rPr lang="el-GR" smtClean="0"/>
              <a:t>25/9/2015</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D56B8A3-CCCA-4E14-990F-5A086BAF61D1}" type="slidenum">
              <a:rPr lang="el-GR" smtClean="0"/>
              <a:t>‹#›</a:t>
            </a:fld>
            <a:endParaRPr lang="el-GR"/>
          </a:p>
        </p:txBody>
      </p:sp>
    </p:spTree>
    <p:extLst>
      <p:ext uri="{BB962C8B-B14F-4D97-AF65-F5344CB8AC3E}">
        <p14:creationId xmlns:p14="http://schemas.microsoft.com/office/powerpoint/2010/main" val="18716405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l-GR" dirty="0"/>
              <a:t>Συναισθήματα και συμπεριφορά</a:t>
            </a:r>
            <a:br>
              <a:rPr lang="el-GR" dirty="0"/>
            </a:br>
            <a:r>
              <a:rPr lang="el-GR" dirty="0"/>
              <a:t>Προβλήματα </a:t>
            </a:r>
            <a:r>
              <a:rPr lang="el-GR" dirty="0" smtClean="0"/>
              <a:t>μέσης παιδικής ηλικίας</a:t>
            </a:r>
            <a:endParaRPr lang="el-GR" dirty="0"/>
          </a:p>
        </p:txBody>
      </p:sp>
      <p:sp>
        <p:nvSpPr>
          <p:cNvPr id="3" name="Υπότιτλος 2"/>
          <p:cNvSpPr>
            <a:spLocks noGrp="1"/>
          </p:cNvSpPr>
          <p:nvPr>
            <p:ph type="subTitle" idx="1"/>
          </p:nvPr>
        </p:nvSpPr>
        <p:spPr/>
        <p:txBody>
          <a:bodyPr>
            <a:normAutofit lnSpcReduction="10000"/>
          </a:bodyPr>
          <a:lstStyle/>
          <a:p>
            <a:r>
              <a:rPr lang="el-GR" altLang="el-GR" dirty="0"/>
              <a:t>Γρίβα Ευαγγελία</a:t>
            </a:r>
          </a:p>
          <a:p>
            <a:r>
              <a:rPr lang="el-GR" altLang="el-GR" dirty="0"/>
              <a:t>Παιδίατρος – </a:t>
            </a:r>
            <a:r>
              <a:rPr lang="el-GR" altLang="el-GR" dirty="0" err="1"/>
              <a:t>Νεογνολόγος</a:t>
            </a:r>
            <a:endParaRPr lang="el-GR" altLang="el-GR" dirty="0"/>
          </a:p>
          <a:p>
            <a:r>
              <a:rPr lang="el-GR" altLang="el-GR"/>
              <a:t>Καθηγήτρια ΤΕΙ Ηπείρου</a:t>
            </a:r>
          </a:p>
          <a:p>
            <a:endParaRPr lang="el-GR" dirty="0"/>
          </a:p>
        </p:txBody>
      </p:sp>
    </p:spTree>
    <p:extLst>
      <p:ext uri="{BB962C8B-B14F-4D97-AF65-F5344CB8AC3E}">
        <p14:creationId xmlns:p14="http://schemas.microsoft.com/office/powerpoint/2010/main" val="22222214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1228298"/>
            <a:ext cx="8911687" cy="676701"/>
          </a:xfrm>
        </p:spPr>
        <p:txBody>
          <a:bodyPr>
            <a:normAutofit/>
          </a:bodyPr>
          <a:lstStyle/>
          <a:p>
            <a:r>
              <a:rPr lang="el-GR" sz="2000" dirty="0" err="1"/>
              <a:t>Εγκόπριση</a:t>
            </a:r>
            <a:r>
              <a:rPr lang="el-GR" sz="2000" dirty="0"/>
              <a:t> μπορεί να παρατηρηθεί σε συνδυα­σμό με κενό </a:t>
            </a:r>
            <a:r>
              <a:rPr lang="el-GR" sz="2000" dirty="0" smtClean="0"/>
              <a:t>ορθό</a:t>
            </a:r>
            <a:r>
              <a:rPr lang="el-GR" sz="2700" dirty="0" smtClean="0"/>
              <a:t>. </a:t>
            </a:r>
            <a:endParaRPr lang="el-GR" dirty="0"/>
          </a:p>
        </p:txBody>
      </p:sp>
      <p:sp>
        <p:nvSpPr>
          <p:cNvPr id="3" name="Θέση περιεχομένου 2"/>
          <p:cNvSpPr>
            <a:spLocks noGrp="1"/>
          </p:cNvSpPr>
          <p:nvPr>
            <p:ph idx="1"/>
          </p:nvPr>
        </p:nvSpPr>
        <p:spPr/>
        <p:txBody>
          <a:bodyPr>
            <a:normAutofit lnSpcReduction="10000"/>
          </a:bodyPr>
          <a:lstStyle/>
          <a:p>
            <a:r>
              <a:rPr lang="el-GR" dirty="0" smtClean="0"/>
              <a:t>Ορισμένο </a:t>
            </a:r>
            <a:r>
              <a:rPr lang="el-GR" dirty="0"/>
              <a:t>παιδιά παρουσιάζουν πολύ έντονο αντανακλα­στικό αφόδευσης (</a:t>
            </a:r>
            <a:r>
              <a:rPr lang="el-GR" dirty="0" err="1"/>
              <a:t>ιδιοσυστασιακοί</a:t>
            </a:r>
            <a:r>
              <a:rPr lang="el-GR" dirty="0"/>
              <a:t> λόγοι) το ο­ποίο μπορούν να αναστείλουν μόνο για λίγο </a:t>
            </a:r>
            <a:r>
              <a:rPr lang="el-GR" dirty="0" smtClean="0"/>
              <a:t>λεπτά </a:t>
            </a:r>
            <a:r>
              <a:rPr lang="el-GR" dirty="0"/>
              <a:t>και μπορεί να μην καταλάβουν πως "λερώθη­καν</a:t>
            </a:r>
            <a:r>
              <a:rPr lang="el-GR" dirty="0" smtClean="0"/>
              <a:t>".</a:t>
            </a:r>
          </a:p>
          <a:p>
            <a:r>
              <a:rPr lang="el-GR" dirty="0" smtClean="0"/>
              <a:t> Άλλα </a:t>
            </a:r>
            <a:r>
              <a:rPr lang="el-GR" dirty="0"/>
              <a:t>παιδιά έχουν </a:t>
            </a:r>
            <a:r>
              <a:rPr lang="el-GR" dirty="0" err="1"/>
              <a:t>νευρογενές</a:t>
            </a:r>
            <a:r>
              <a:rPr lang="el-GR" dirty="0"/>
              <a:t> έ</a:t>
            </a:r>
            <a:r>
              <a:rPr lang="el-GR" dirty="0" smtClean="0"/>
              <a:t>ντερο </a:t>
            </a:r>
            <a:r>
              <a:rPr lang="el-GR" dirty="0"/>
              <a:t>λόγω λανθάνουσας ανωμαλίας του νωτιαίου μυελού, </a:t>
            </a:r>
            <a:r>
              <a:rPr lang="el-GR" dirty="0" smtClean="0"/>
              <a:t>συνήθως </a:t>
            </a:r>
            <a:r>
              <a:rPr lang="el-GR" dirty="0"/>
              <a:t>συνδυαζόμενο και με ακράτεια </a:t>
            </a:r>
            <a:r>
              <a:rPr lang="el-GR" dirty="0" smtClean="0"/>
              <a:t>ούρων.</a:t>
            </a:r>
          </a:p>
          <a:p>
            <a:r>
              <a:rPr lang="el-GR" dirty="0" smtClean="0"/>
              <a:t>Παρομοίως</a:t>
            </a:r>
            <a:r>
              <a:rPr lang="el-GR" dirty="0"/>
              <a:t>, ακράτεια κοπράνων μπορεί να πα­ρατηρηθεί επί </a:t>
            </a:r>
            <a:r>
              <a:rPr lang="el-GR" dirty="0" smtClean="0"/>
              <a:t>διάρροιας.</a:t>
            </a:r>
          </a:p>
          <a:p>
            <a:r>
              <a:rPr lang="el-GR" dirty="0" smtClean="0"/>
              <a:t>Το </a:t>
            </a:r>
            <a:r>
              <a:rPr lang="el-GR" dirty="0"/>
              <a:t>παιδί μπορεί να έχει κάποια γενικευμένη μαθησιακή διαταραχή με νοη­τική ηλικία μικρότερη των 4 ετών, και έτσι οι προσδοκίες για τον έλεγχο του σφιγκτήρα του ε­ντέρου θα πρέπει να προσαρμόζονται ανάλογα</a:t>
            </a:r>
            <a:r>
              <a:rPr lang="el-GR" dirty="0" smtClean="0"/>
              <a:t>.</a:t>
            </a:r>
          </a:p>
          <a:p>
            <a:r>
              <a:rPr lang="el-GR" dirty="0" smtClean="0"/>
              <a:t>Τέλος</a:t>
            </a:r>
            <a:r>
              <a:rPr lang="el-GR" dirty="0"/>
              <a:t>, το παιδί μπορεί να αφοδεύσει σκόπιμα ως </a:t>
            </a:r>
            <a:r>
              <a:rPr lang="el-GR" dirty="0" smtClean="0"/>
              <a:t>μέσο </a:t>
            </a:r>
            <a:r>
              <a:rPr lang="el-GR" dirty="0"/>
              <a:t>εχθρικής αντίδρασης. Αυτά τα παιδιά έ</a:t>
            </a:r>
            <a:r>
              <a:rPr lang="el-GR" dirty="0" smtClean="0"/>
              <a:t>χουν </a:t>
            </a:r>
            <a:r>
              <a:rPr lang="el-GR" dirty="0"/>
              <a:t>διαστρεβλωμένες σχέσεις με τους γονείς τους και χρήζουν ψυχιατρικής παραπομπής.</a:t>
            </a:r>
          </a:p>
        </p:txBody>
      </p:sp>
    </p:spTree>
    <p:extLst>
      <p:ext uri="{BB962C8B-B14F-4D97-AF65-F5344CB8AC3E}">
        <p14:creationId xmlns:p14="http://schemas.microsoft.com/office/powerpoint/2010/main" val="9724708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b="1" dirty="0"/>
              <a:t>Τα περισσότερα παιδιά με </a:t>
            </a:r>
            <a:r>
              <a:rPr lang="el-GR" b="1" dirty="0" err="1" smtClean="0"/>
              <a:t>εγκόπριση</a:t>
            </a:r>
            <a:r>
              <a:rPr lang="el-GR" b="1" dirty="0"/>
              <a:t> </a:t>
            </a:r>
            <a:r>
              <a:rPr lang="el-GR" b="1" dirty="0" smtClean="0"/>
              <a:t>παρουσιάζουν κατακράτηση κοπράνων</a:t>
            </a:r>
            <a:r>
              <a:rPr lang="el-GR" b="1" dirty="0"/>
              <a:t>.</a:t>
            </a:r>
          </a:p>
          <a:p>
            <a:endParaRPr lang="el-GR" b="1" dirty="0"/>
          </a:p>
        </p:txBody>
      </p:sp>
    </p:spTree>
    <p:extLst>
      <p:ext uri="{BB962C8B-B14F-4D97-AF65-F5344CB8AC3E}">
        <p14:creationId xmlns:p14="http://schemas.microsoft.com/office/powerpoint/2010/main" val="3552861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1269242"/>
            <a:ext cx="8911687" cy="635758"/>
          </a:xfrm>
        </p:spPr>
        <p:txBody>
          <a:bodyPr>
            <a:normAutofit/>
          </a:bodyPr>
          <a:lstStyle/>
          <a:p>
            <a:r>
              <a:rPr lang="el-GR" sz="2000" dirty="0" smtClean="0"/>
              <a:t>Υποτροπιάζον </a:t>
            </a:r>
            <a:r>
              <a:rPr lang="el-GR" sz="2000" dirty="0"/>
              <a:t>κοιλιακό </a:t>
            </a:r>
            <a:r>
              <a:rPr lang="el-GR" sz="2000" dirty="0" smtClean="0"/>
              <a:t>άλγος</a:t>
            </a:r>
            <a:endParaRPr lang="el-GR" sz="2000" dirty="0"/>
          </a:p>
        </p:txBody>
      </p:sp>
      <p:sp>
        <p:nvSpPr>
          <p:cNvPr id="3" name="Θέση περιεχομένου 2"/>
          <p:cNvSpPr>
            <a:spLocks noGrp="1"/>
          </p:cNvSpPr>
          <p:nvPr>
            <p:ph idx="1"/>
          </p:nvPr>
        </p:nvSpPr>
        <p:spPr/>
        <p:txBody>
          <a:bodyPr>
            <a:normAutofit/>
          </a:bodyPr>
          <a:lstStyle/>
          <a:p>
            <a:r>
              <a:rPr lang="el-GR" dirty="0"/>
              <a:t>Υποτροπιάζοντα κοιλιακά άλγη, συχνά οξέα και </a:t>
            </a:r>
            <a:r>
              <a:rPr lang="el-GR" dirty="0" err="1"/>
              <a:t>κωλικοειδή</a:t>
            </a:r>
            <a:r>
              <a:rPr lang="el-GR" dirty="0"/>
              <a:t>, παρατηρούνται περίπου στο 10% των παιδιών σχολικής ηλικίας. </a:t>
            </a:r>
            <a:endParaRPr lang="el-GR" dirty="0" smtClean="0"/>
          </a:p>
          <a:p>
            <a:r>
              <a:rPr lang="el-GR" dirty="0" smtClean="0"/>
              <a:t> </a:t>
            </a:r>
            <a:r>
              <a:rPr lang="el-GR" dirty="0"/>
              <a:t>Στις περισσό­τερες περιπτώσεις, δε μπορεί να διαπιστωθεί κα­νένα οργανικό αίτιο, παρόλο που το παιδί είναι φανερό ότι πονά. </a:t>
            </a:r>
            <a:endParaRPr lang="el-GR" dirty="0" smtClean="0"/>
          </a:p>
          <a:p>
            <a:r>
              <a:rPr lang="el-GR" dirty="0" smtClean="0"/>
              <a:t>Σε </a:t>
            </a:r>
            <a:r>
              <a:rPr lang="el-GR" dirty="0"/>
              <a:t>ορισμένα παιδιά το αίτιο εί­ναι ψυχολογικό, αλλά σε πολλά </a:t>
            </a:r>
            <a:r>
              <a:rPr lang="el-GR" dirty="0" smtClean="0"/>
              <a:t>παιδιά</a:t>
            </a:r>
          </a:p>
          <a:p>
            <a:r>
              <a:rPr lang="el-GR" dirty="0" smtClean="0"/>
              <a:t>δεν </a:t>
            </a:r>
            <a:r>
              <a:rPr lang="el-GR" dirty="0"/>
              <a:t>ανα­γνωρίζεται κανένα αίτιο ούτε ψυχολογικό ούτε </a:t>
            </a:r>
            <a:r>
              <a:rPr lang="el-GR" dirty="0" smtClean="0"/>
              <a:t>σωματικό.</a:t>
            </a:r>
          </a:p>
        </p:txBody>
      </p:sp>
    </p:spTree>
    <p:extLst>
      <p:ext uri="{BB962C8B-B14F-4D97-AF65-F5344CB8AC3E}">
        <p14:creationId xmlns:p14="http://schemas.microsoft.com/office/powerpoint/2010/main" val="591155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Το ιστορικό θα πρέπει να εστιάζεται στις πι­θανές πηγές στρες και το παιδί να </a:t>
            </a:r>
            <a:r>
              <a:rPr lang="el-GR" dirty="0" err="1"/>
              <a:t>ρωτάται</a:t>
            </a:r>
            <a:r>
              <a:rPr lang="el-GR" dirty="0"/>
              <a:t> για το σχολείο, τους φίλους και την οικογένεια του, δίδο­ντας </a:t>
            </a:r>
            <a:r>
              <a:rPr lang="el-GR" u="sng" dirty="0"/>
              <a:t>προσοχή στο γενικό επίπεδο άγχους και ικα­νότητας του να επικοινωνεί. </a:t>
            </a:r>
            <a:r>
              <a:rPr lang="el-GR" dirty="0"/>
              <a:t>Αυτό θα πρέπει να αποτελεί αναπόσπαστο μέρος της εξέτασης και να μη γίνεται σε δεύτερο χρόνο, αφού έχουν απο­κλειστεί τα οργανικά αίτια</a:t>
            </a:r>
            <a:r>
              <a:rPr lang="el-GR" dirty="0" smtClean="0"/>
              <a:t>.</a:t>
            </a:r>
          </a:p>
          <a:p>
            <a:r>
              <a:rPr lang="el-GR" dirty="0" smtClean="0"/>
              <a:t> </a:t>
            </a:r>
            <a:r>
              <a:rPr lang="el-GR" dirty="0"/>
              <a:t>Η λεπτομερής φυσική εξέταση είναι σημαντική για να εξασφαλιστεί ότι δεν υπάρχει κανένα υποκείμενο οργανικό αίτιο. Παρέχει επίσης τη δυνατότητα να ληφθούν πε­ραιτέρω πληροφορίες για τη φύση του πόνου και την αντίδραση του παιδιού σε αυτόν. Όταν </a:t>
            </a:r>
            <a:r>
              <a:rPr lang="el-GR" dirty="0" smtClean="0"/>
              <a:t>εξε</a:t>
            </a:r>
            <a:r>
              <a:rPr lang="el-GR" dirty="0"/>
              <a:t>τάζουμε ένα </a:t>
            </a:r>
            <a:r>
              <a:rPr lang="el-GR" dirty="0" smtClean="0"/>
              <a:t>παιδί έχει </a:t>
            </a:r>
            <a:r>
              <a:rPr lang="el-GR" dirty="0"/>
              <a:t>σημασία να ρωτάμε να μας δείξει που ακριβώς πονά</a:t>
            </a:r>
            <a:r>
              <a:rPr lang="el-GR" dirty="0" smtClean="0"/>
              <a:t>.</a:t>
            </a:r>
          </a:p>
          <a:p>
            <a:r>
              <a:rPr lang="el-GR" dirty="0" smtClean="0"/>
              <a:t> </a:t>
            </a:r>
            <a:r>
              <a:rPr lang="el-GR" b="1" dirty="0"/>
              <a:t>Γενικά, όσο πιο μα­κριά από τον ομφαλό εντοπίζεται ο πόνος, </a:t>
            </a:r>
            <a:r>
              <a:rPr lang="el-GR" b="1" dirty="0" smtClean="0"/>
              <a:t>τόσο πιθανότερο </a:t>
            </a:r>
            <a:r>
              <a:rPr lang="el-GR" b="1" dirty="0"/>
              <a:t>είναι να υπάρχει κάποιο οργανικό </a:t>
            </a:r>
            <a:r>
              <a:rPr lang="el-GR" b="1" dirty="0" smtClean="0"/>
              <a:t>αίτιο .</a:t>
            </a:r>
            <a:endParaRPr lang="el-GR" b="1" dirty="0"/>
          </a:p>
          <a:p>
            <a:endParaRPr lang="el-GR" b="1" dirty="0"/>
          </a:p>
          <a:p>
            <a:endParaRPr lang="el-GR" b="1" dirty="0"/>
          </a:p>
        </p:txBody>
      </p:sp>
    </p:spTree>
    <p:extLst>
      <p:ext uri="{BB962C8B-B14F-4D97-AF65-F5344CB8AC3E}">
        <p14:creationId xmlns:p14="http://schemas.microsoft.com/office/powerpoint/2010/main" val="19846640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070597" y="454925"/>
            <a:ext cx="8915400" cy="6109648"/>
          </a:xfrm>
        </p:spPr>
        <p:txBody>
          <a:bodyPr>
            <a:noAutofit/>
          </a:bodyPr>
          <a:lstStyle/>
          <a:p>
            <a:r>
              <a:rPr lang="el-GR" dirty="0"/>
              <a:t>Μια μικρή </a:t>
            </a:r>
            <a:r>
              <a:rPr lang="el-GR" u="sng" dirty="0"/>
              <a:t>κατ' ιδίαν συνέντευξη </a:t>
            </a:r>
            <a:r>
              <a:rPr lang="el-GR" dirty="0"/>
              <a:t>με το παιδί, μπορεί να αποκαλύψει πηγές άγχους οι οποίες δεν είναι αναγνωρίσιμες από τους γονείς ή τις ο­ποίες το παιδί δεν </a:t>
            </a:r>
            <a:r>
              <a:rPr lang="el-GR" dirty="0" smtClean="0"/>
              <a:t>θέλει </a:t>
            </a:r>
            <a:r>
              <a:rPr lang="el-GR" dirty="0"/>
              <a:t>να αποκαλύψει μπροστά στους γονείς του. </a:t>
            </a:r>
            <a:endParaRPr lang="el-GR" dirty="0" smtClean="0"/>
          </a:p>
          <a:p>
            <a:r>
              <a:rPr lang="el-GR" dirty="0" smtClean="0"/>
              <a:t>Τα </a:t>
            </a:r>
            <a:r>
              <a:rPr lang="el-GR" dirty="0"/>
              <a:t>προβλήματα στο σχολείο, ι­διαίτερα ο εκφοβισμός και τα πειράγματα, ή οι δυσκολίες με έναν δάσκαλο ή συμμαθητή μπορεί να είναι γνωστά μόνο στο παιδί. Μια αναφορά α­πό το σχολείο μπορεί να βοηθήσει</a:t>
            </a:r>
            <a:r>
              <a:rPr lang="el-GR" dirty="0" smtClean="0"/>
              <a:t>.</a:t>
            </a:r>
          </a:p>
          <a:p>
            <a:r>
              <a:rPr lang="el-GR" dirty="0" smtClean="0"/>
              <a:t> </a:t>
            </a:r>
            <a:r>
              <a:rPr lang="el-GR" dirty="0"/>
              <a:t>Η συνέντευξη με την παρουσία και του παιδιού και των γονέων του βοηθά στην εξήγηση για τον τρόπο με τον ο­ποίο έχει αποκλεισθεί η οργανική νόσος. Εάν κρί­νεται κατάλληλο, μπορεί να εξηγηθεί ο τρόπος με τον οποίο η ένταση μπορεί να οδηγήσει σε πόνο, χρησιμοποιώντας οικεία παραδείγματα όπως η κεφαλαλγία</a:t>
            </a:r>
            <a:r>
              <a:rPr lang="el-GR" dirty="0" smtClean="0"/>
              <a:t>.</a:t>
            </a:r>
          </a:p>
          <a:p>
            <a:r>
              <a:rPr lang="el-GR" dirty="0" smtClean="0"/>
              <a:t> </a:t>
            </a:r>
            <a:r>
              <a:rPr lang="el-GR" dirty="0"/>
              <a:t>Είναι συχνά αναγκαίο </a:t>
            </a:r>
            <a:r>
              <a:rPr lang="el-GR" u="sng" dirty="0"/>
              <a:t>να προαχθεί η επικοινωνία μεταξύ των μελών της οικογένειας</a:t>
            </a:r>
            <a:r>
              <a:rPr lang="el-GR" dirty="0"/>
              <a:t>, έ­τσι ώστε να αποφευχθεί οποιαδήποτε τάση σω­ματοποίησης των προβλημάτων και να επιλύο­νται τα προβλήματα μέσω της λεκτικής επικοινω­νίας. Η εκμάθηση ικανοτήτων αντιμετώπισης πό­νου, όπως οι τεχνικές χαλάρωσης, μπορεί να </a:t>
            </a:r>
            <a:r>
              <a:rPr lang="el-GR" dirty="0" smtClean="0"/>
              <a:t>βοηθήσει</a:t>
            </a:r>
            <a:r>
              <a:rPr lang="el-GR" dirty="0"/>
              <a:t>. </a:t>
            </a:r>
            <a:endParaRPr lang="el-GR" dirty="0" smtClean="0"/>
          </a:p>
          <a:p>
            <a:r>
              <a:rPr lang="el-GR" dirty="0" smtClean="0"/>
              <a:t>Η </a:t>
            </a:r>
            <a:r>
              <a:rPr lang="el-GR" dirty="0"/>
              <a:t>παραπομπή σε παιδοψυχίατρο ή παιδο­ψυχολόγο έχει ένδειξη αν οι όποιοι </a:t>
            </a:r>
            <a:r>
              <a:rPr lang="el-GR" dirty="0" err="1"/>
              <a:t>στρεσσογόνοι</a:t>
            </a:r>
            <a:r>
              <a:rPr lang="el-GR" dirty="0"/>
              <a:t> παράγοντες δε μπορούν να ανακουφιστούν με ά­μεσα μέτρα, εάν υπάρχει σοβαρή δυσλειτουργία στην οικογένεια, ή αν ο πόνος επηρεάζει τη γενική λειτουργία του παιδιού στο σπίτι ή στο σχολείο.</a:t>
            </a:r>
          </a:p>
          <a:p>
            <a:endParaRPr lang="el-GR" dirty="0"/>
          </a:p>
        </p:txBody>
      </p:sp>
    </p:spTree>
    <p:extLst>
      <p:ext uri="{BB962C8B-B14F-4D97-AF65-F5344CB8AC3E}">
        <p14:creationId xmlns:p14="http://schemas.microsoft.com/office/powerpoint/2010/main" val="39512513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000" dirty="0"/>
              <a:t>Τικ (</a:t>
            </a:r>
            <a:r>
              <a:rPr lang="el-GR" sz="2000" dirty="0" err="1"/>
              <a:t>καθ'έξιν</a:t>
            </a:r>
            <a:r>
              <a:rPr lang="el-GR" sz="2000" dirty="0"/>
              <a:t> </a:t>
            </a:r>
            <a:r>
              <a:rPr lang="el-GR" sz="2000" dirty="0" err="1" smtClean="0"/>
              <a:t>κίνησεις</a:t>
            </a:r>
            <a:r>
              <a:rPr lang="el-GR" sz="2000" dirty="0" smtClean="0"/>
              <a:t>)</a:t>
            </a:r>
            <a:r>
              <a:rPr lang="el-GR" sz="2000" dirty="0"/>
              <a:t/>
            </a:r>
            <a:br>
              <a:rPr lang="el-GR" sz="2000" dirty="0"/>
            </a:br>
            <a:endParaRPr lang="el-GR" sz="2000" dirty="0"/>
          </a:p>
        </p:txBody>
      </p:sp>
      <p:sp>
        <p:nvSpPr>
          <p:cNvPr id="3" name="Θέση περιεχομένου 2"/>
          <p:cNvSpPr>
            <a:spLocks noGrp="1"/>
          </p:cNvSpPr>
          <p:nvPr>
            <p:ph idx="1"/>
          </p:nvPr>
        </p:nvSpPr>
        <p:spPr>
          <a:xfrm>
            <a:off x="2370848" y="1382973"/>
            <a:ext cx="8915400" cy="4471916"/>
          </a:xfrm>
        </p:spPr>
        <p:txBody>
          <a:bodyPr>
            <a:noAutofit/>
          </a:bodyPr>
          <a:lstStyle/>
          <a:p>
            <a:r>
              <a:rPr lang="el-GR" dirty="0" smtClean="0"/>
              <a:t>Το </a:t>
            </a:r>
            <a:r>
              <a:rPr lang="el-GR" dirty="0"/>
              <a:t>τικ είναι μια ταχεία, απότομη, εντοπισμένη κί­νηση η οποία μοιάζει να έχει κάποιο σκοπό, επα­νεμφανίζεται στο ίδιο μέρος του σώματος του παιδιού και το παιδί μπορεί, συχνά, να την ανα­παραγάγει όταν του </a:t>
            </a:r>
            <a:r>
              <a:rPr lang="el-GR" dirty="0" smtClean="0"/>
              <a:t>ζητηθεί. </a:t>
            </a:r>
          </a:p>
          <a:p>
            <a:r>
              <a:rPr lang="el-GR" dirty="0" smtClean="0"/>
              <a:t>Δεν </a:t>
            </a:r>
            <a:r>
              <a:rPr lang="el-GR" dirty="0"/>
              <a:t>είναι εντελώς α­κούσιο με την έννοια ότι μπορεί σε κάποιο βαθμό να κατασταλεί εκούσια</a:t>
            </a:r>
            <a:r>
              <a:rPr lang="el-GR" dirty="0" smtClean="0"/>
              <a:t>.</a:t>
            </a:r>
          </a:p>
          <a:p>
            <a:r>
              <a:rPr lang="el-GR" dirty="0" smtClean="0"/>
              <a:t> </a:t>
            </a:r>
            <a:r>
              <a:rPr lang="el-GR" dirty="0"/>
              <a:t>Περίπου 1 στα 10 παιδιά εμφανίζουν κάποιο τικ σε κάποιο στάδιο της ζω­ής τους, τυπικά στην περιοχή γύρω από το πρό­σωπο και την κεφαλή, όπως ανοιγοκλείσιμο βλε­φάρων, συνοφρύωση, τινάγματα κεφαλής, </a:t>
            </a:r>
            <a:r>
              <a:rPr lang="el-GR" dirty="0" smtClean="0"/>
              <a:t>ρούφηγμα </a:t>
            </a:r>
            <a:r>
              <a:rPr lang="el-GR" dirty="0"/>
              <a:t>μύτης, καθάρισμα λαιμού και μουγκρητά</a:t>
            </a:r>
            <a:r>
              <a:rPr lang="el-GR" dirty="0" smtClean="0"/>
              <a:t>.</a:t>
            </a:r>
          </a:p>
          <a:p>
            <a:r>
              <a:rPr lang="el-GR" dirty="0" smtClean="0"/>
              <a:t> </a:t>
            </a:r>
            <a:r>
              <a:rPr lang="el-GR" dirty="0"/>
              <a:t>Είναι πιθανότερο να εκδηλωθούν όταν το παιδί εί­ναι αδρανές (π.χ. ενώ παρακολουθεί </a:t>
            </a:r>
            <a:r>
              <a:rPr lang="en-US" dirty="0"/>
              <a:t>IV </a:t>
            </a:r>
            <a:r>
              <a:rPr lang="el-GR" dirty="0"/>
              <a:t>ή σε με­γάλα ταξίδια με το αυτοκίνητο) και συχνά εξαφα­νίζονται όταν το παιδί επικεντρώνεται σε κάποια δραστηριότητα</a:t>
            </a:r>
            <a:r>
              <a:rPr lang="el-GR" dirty="0" smtClean="0"/>
              <a:t>.</a:t>
            </a:r>
          </a:p>
          <a:p>
            <a:r>
              <a:rPr lang="el-GR" dirty="0" smtClean="0"/>
              <a:t> </a:t>
            </a:r>
            <a:r>
              <a:rPr lang="el-GR" dirty="0"/>
              <a:t>Μπορεί να επιδεινωθούν με το άγχος αλλά δεν αντιπροσωπεύουν συναισθηματι­κή αντίδραση. </a:t>
            </a:r>
          </a:p>
        </p:txBody>
      </p:sp>
    </p:spTree>
    <p:extLst>
      <p:ext uri="{BB962C8B-B14F-4D97-AF65-F5344CB8AC3E}">
        <p14:creationId xmlns:p14="http://schemas.microsoft.com/office/powerpoint/2010/main" val="14146068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202873" y="914400"/>
            <a:ext cx="9301739" cy="3616036"/>
          </a:xfrm>
        </p:spPr>
        <p:txBody>
          <a:bodyPr>
            <a:normAutofit/>
          </a:bodyPr>
          <a:lstStyle/>
          <a:p>
            <a:r>
              <a:rPr lang="el-GR" dirty="0" smtClean="0"/>
              <a:t> </a:t>
            </a:r>
            <a:r>
              <a:rPr lang="el-GR" dirty="0"/>
              <a:t>Στις περισσότερες περιπτώσεις </a:t>
            </a:r>
            <a:r>
              <a:rPr lang="el-GR" dirty="0" smtClean="0"/>
              <a:t>υπάρχει </a:t>
            </a:r>
            <a:r>
              <a:rPr lang="el-GR" dirty="0"/>
              <a:t>θετικό οικογενειακό ιστορικό</a:t>
            </a:r>
            <a:r>
              <a:rPr lang="el-GR" dirty="0" smtClean="0"/>
              <a:t>.</a:t>
            </a:r>
            <a:endParaRPr lang="en-US" dirty="0" smtClean="0"/>
          </a:p>
          <a:p>
            <a:r>
              <a:rPr lang="el-GR" dirty="0" smtClean="0"/>
              <a:t> </a:t>
            </a:r>
            <a:r>
              <a:rPr lang="el-GR" dirty="0"/>
              <a:t>Αυτά τα α­πλά, </a:t>
            </a:r>
            <a:r>
              <a:rPr lang="el-GR" i="1" dirty="0"/>
              <a:t>παροδικά τικ </a:t>
            </a:r>
            <a:r>
              <a:rPr lang="el-GR" dirty="0"/>
              <a:t>της παιδικής ηλικίας, υποχω­ρούν μέσα σε λίγους μήνες, αν και μπορεί να υπο­τροπιάζουν κατά περιόδους. Αρχικά θα πρέπει να αντιμετωπίζονται καθησυχάζοντας τους γο­νείς και το παιδί.</a:t>
            </a:r>
          </a:p>
          <a:p>
            <a:r>
              <a:rPr lang="el-GR" dirty="0"/>
              <a:t>Πιο σπάνια, το παιδί παρουσιάζει τικ από τα οποία δεν "αποδεσμεύεται" ποτέ. Μπορεί να εί­ναι πολλαπλά, αν και υπάρχουν διακυμάνσεις στην επικράτηση κάθε συγκεκριμένου τικ καθώς και στη συνολική σοβαρότητα τους. Αυτή θεωρεί­ται ως χρόνια διαταραχή τικ και εάν περιλαμβάνει και πολλά κινητικά τικ και ηχητικά τικ όπως φω­νές και βρισιές, είναι γνωστή ως </a:t>
            </a:r>
            <a:r>
              <a:rPr lang="el-GR" i="1" dirty="0"/>
              <a:t>σύνδρομο </a:t>
            </a:r>
            <a:r>
              <a:rPr lang="en-US" dirty="0" smtClean="0"/>
              <a:t>Gilles de la Tourette. </a:t>
            </a:r>
            <a:r>
              <a:rPr lang="el-GR" dirty="0" smtClean="0"/>
              <a:t>Αυτές οι </a:t>
            </a:r>
            <a:r>
              <a:rPr lang="el-GR" dirty="0"/>
              <a:t>καταστάσεις είναι συνή­θως επίμονες και χρήζουν φαρμακευτικής θερα­πείας </a:t>
            </a:r>
            <a:r>
              <a:rPr lang="el-GR" dirty="0" smtClean="0"/>
              <a:t>και </a:t>
            </a:r>
            <a:r>
              <a:rPr lang="el-GR" dirty="0"/>
              <a:t>ε­πίβλεψης από ειδικό.</a:t>
            </a:r>
          </a:p>
          <a:p>
            <a:endParaRPr lang="el-GR" dirty="0"/>
          </a:p>
          <a:p>
            <a:endParaRPr lang="el-GR" dirty="0"/>
          </a:p>
        </p:txBody>
      </p:sp>
    </p:spTree>
    <p:extLst>
      <p:ext uri="{BB962C8B-B14F-4D97-AF65-F5344CB8AC3E}">
        <p14:creationId xmlns:p14="http://schemas.microsoft.com/office/powerpoint/2010/main" val="30110712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1108364"/>
            <a:ext cx="8911687" cy="796636"/>
          </a:xfrm>
        </p:spPr>
        <p:txBody>
          <a:bodyPr>
            <a:normAutofit/>
          </a:bodyPr>
          <a:lstStyle/>
          <a:p>
            <a:r>
              <a:rPr lang="el-GR" sz="2000" b="1" dirty="0" err="1"/>
              <a:t>Υπερκινητικότητα</a:t>
            </a:r>
            <a:r>
              <a:rPr lang="el-GR" sz="2000" b="1" dirty="0"/>
              <a:t/>
            </a:r>
            <a:br>
              <a:rPr lang="el-GR" sz="2000" b="1" dirty="0"/>
            </a:br>
            <a:endParaRPr lang="el-GR" sz="2000" dirty="0"/>
          </a:p>
        </p:txBody>
      </p:sp>
      <p:sp>
        <p:nvSpPr>
          <p:cNvPr id="3" name="Θέση περιεχομένου 2"/>
          <p:cNvSpPr>
            <a:spLocks noGrp="1"/>
          </p:cNvSpPr>
          <p:nvPr>
            <p:ph idx="1"/>
          </p:nvPr>
        </p:nvSpPr>
        <p:spPr>
          <a:xfrm>
            <a:off x="2312122" y="2078181"/>
            <a:ext cx="8915400" cy="3777622"/>
          </a:xfrm>
        </p:spPr>
        <p:txBody>
          <a:bodyPr>
            <a:normAutofit/>
          </a:bodyPr>
          <a:lstStyle/>
          <a:p>
            <a:r>
              <a:rPr lang="el-GR" dirty="0" smtClean="0"/>
              <a:t>Τα </a:t>
            </a:r>
            <a:r>
              <a:rPr lang="el-GR" dirty="0"/>
              <a:t>μικρά παιδιά είναι χαρακτηριστικά ζωηρά, ορι­σμένα περισσότερο από τα υπόλοιπα λόγω ιδιο­συγκρασίας</a:t>
            </a:r>
            <a:r>
              <a:rPr lang="el-GR" dirty="0" smtClean="0"/>
              <a:t>.</a:t>
            </a:r>
          </a:p>
          <a:p>
            <a:r>
              <a:rPr lang="el-GR" dirty="0" smtClean="0"/>
              <a:t> </a:t>
            </a:r>
            <a:r>
              <a:rPr lang="el-GR" dirty="0"/>
              <a:t>Όταν το επίπεδο κινητικής τους δραστηριότητας υπερβαίνει αυτό που θεωρείται ως φυσιολογικό, μπορούν να χαρακτηριστούν ως "υπερκινητικά" από τους γονείς τους, ανάλογα με τα πρότυπα, τις προσδοκίες και την κρίση των γονιών τους. Έτσι ο όρος μπορεί να χρησιμοποιη­θεί εσφαλμένα ως παράπονο για ένα παιδί το ο­ποίο είναι φυσιολογικά ζωηρό σε γενικές γραμμές αλλά μερικές φορές μπορεί να είναι ιδιαίτερα θο­ρυβώδες. Ένα τέτοιο παιδί δεν είναι υπερκινητικό, αλλά οι γονείς του χρειάζονται συμβουλές για το σωστό τρόπο αντιμετώπισης της αδόκιμης συ­μπεριφοράς του.</a:t>
            </a:r>
          </a:p>
          <a:p>
            <a:endParaRPr lang="el-GR" dirty="0"/>
          </a:p>
        </p:txBody>
      </p:sp>
    </p:spTree>
    <p:extLst>
      <p:ext uri="{BB962C8B-B14F-4D97-AF65-F5344CB8AC3E}">
        <p14:creationId xmlns:p14="http://schemas.microsoft.com/office/powerpoint/2010/main" val="12263163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000" i="1" dirty="0"/>
              <a:t>διαταραχή ελλειμματικής </a:t>
            </a:r>
            <a:r>
              <a:rPr lang="el-GR" sz="2000" i="1" dirty="0" smtClean="0"/>
              <a:t>προσοχής-</a:t>
            </a:r>
            <a:r>
              <a:rPr lang="el-GR" sz="2000" i="1" dirty="0" err="1" smtClean="0"/>
              <a:t>υπερκινητικότητας</a:t>
            </a:r>
            <a:endParaRPr lang="el-GR" sz="2000" dirty="0"/>
          </a:p>
        </p:txBody>
      </p:sp>
      <p:sp>
        <p:nvSpPr>
          <p:cNvPr id="3" name="Θέση περιεχομένου 2"/>
          <p:cNvSpPr>
            <a:spLocks noGrp="1"/>
          </p:cNvSpPr>
          <p:nvPr>
            <p:ph idx="1"/>
          </p:nvPr>
        </p:nvSpPr>
        <p:spPr/>
        <p:txBody>
          <a:bodyPr/>
          <a:lstStyle/>
          <a:p>
            <a:r>
              <a:rPr lang="el-GR" dirty="0"/>
              <a:t>Στην αληθή </a:t>
            </a:r>
            <a:r>
              <a:rPr lang="el-GR" i="1" dirty="0"/>
              <a:t>διαταραχή </a:t>
            </a:r>
            <a:r>
              <a:rPr lang="el-GR" i="1" dirty="0" err="1"/>
              <a:t>υπερκινητικότητας</a:t>
            </a:r>
            <a:r>
              <a:rPr lang="el-GR" i="1" dirty="0"/>
              <a:t>, </a:t>
            </a:r>
            <a:r>
              <a:rPr lang="el-GR" dirty="0"/>
              <a:t>το παιδί είναι αναμφισβήτητα υπερδραστήριο στις περισσότερες καταστάσεις και συχνά παρουσιά­ζει και </a:t>
            </a:r>
            <a:r>
              <a:rPr lang="el-GR" b="1" dirty="0"/>
              <a:t>ελλειμματική συγκέντρωση </a:t>
            </a:r>
            <a:r>
              <a:rPr lang="el-GR" dirty="0"/>
              <a:t>με βραχύ φά­σμα προσήλωσης προσοχής ή πολύ εύκολη διά­σπαση προσοχής. Γι' αυτό πλέον χρησιμοποιείται ευρέως ο όρος </a:t>
            </a:r>
            <a:r>
              <a:rPr lang="el-GR" i="1" dirty="0"/>
              <a:t>διαταραχή ελλειμματικής </a:t>
            </a:r>
            <a:r>
              <a:rPr lang="el-GR" i="1" dirty="0" smtClean="0"/>
              <a:t>προσοχής-</a:t>
            </a:r>
            <a:r>
              <a:rPr lang="el-GR" i="1" dirty="0" err="1" smtClean="0"/>
              <a:t>υπερκινητικότητας</a:t>
            </a:r>
            <a:r>
              <a:rPr lang="el-GR" i="1" dirty="0" smtClean="0"/>
              <a:t>. </a:t>
            </a:r>
          </a:p>
          <a:p>
            <a:r>
              <a:rPr lang="el-GR" dirty="0" smtClean="0"/>
              <a:t>Λόγω </a:t>
            </a:r>
            <a:r>
              <a:rPr lang="el-GR" dirty="0"/>
              <a:t>των διαφο­ρών στα διαγνωστικά κριτήρια εμφάνισης ή επί­πτωση στα παιδιά προεφηβικής ηλικίας που πη­γαίνουν σχολείο, υπολογίζονται μεταξύ 10 και 50 στα 1000 παιδιά, με </a:t>
            </a:r>
            <a:r>
              <a:rPr lang="el-GR" u="sng" dirty="0"/>
              <a:t>τετραπλάσια επικράτηση των αγοριών </a:t>
            </a:r>
            <a:r>
              <a:rPr lang="el-GR" dirty="0"/>
              <a:t>σε σχέση με τα κορίτσια. Υπάρχει </a:t>
            </a:r>
            <a:r>
              <a:rPr lang="el-GR" u="sng" dirty="0"/>
              <a:t>ι­σχυρή γενετική προδιάθεση </a:t>
            </a:r>
            <a:r>
              <a:rPr lang="el-GR" dirty="0"/>
              <a:t>και το υποκείμενο πρόβλημα αφορά δυσλειτουργία των κυκλωμά­των των εγκεφαλικών νευρώνων που βασίζονται στη </a:t>
            </a:r>
            <a:r>
              <a:rPr lang="el-GR" dirty="0" err="1"/>
              <a:t>νευροδιαβιβαοτική</a:t>
            </a:r>
            <a:r>
              <a:rPr lang="el-GR" dirty="0"/>
              <a:t> ουσία </a:t>
            </a:r>
            <a:r>
              <a:rPr lang="el-GR" dirty="0" err="1"/>
              <a:t>ντοπαμίνη</a:t>
            </a:r>
            <a:r>
              <a:rPr lang="el-GR" dirty="0"/>
              <a:t> και τα </a:t>
            </a:r>
            <a:r>
              <a:rPr lang="el-GR" dirty="0" smtClean="0"/>
              <a:t>οποία </a:t>
            </a:r>
            <a:r>
              <a:rPr lang="el-GR" dirty="0"/>
              <a:t>ελέγχουν την </a:t>
            </a:r>
            <a:r>
              <a:rPr lang="el-GR" dirty="0" err="1"/>
              <a:t>αυτο</a:t>
            </a:r>
            <a:r>
              <a:rPr lang="el-GR" dirty="0"/>
              <a:t>-παρακολούθηση και την </a:t>
            </a:r>
            <a:r>
              <a:rPr lang="el-GR" dirty="0" err="1" smtClean="0"/>
              <a:t>αυτο</a:t>
            </a:r>
            <a:r>
              <a:rPr lang="el-GR" dirty="0" smtClean="0"/>
              <a:t>-ρύθμιση </a:t>
            </a:r>
            <a:r>
              <a:rPr lang="el-GR" dirty="0"/>
              <a:t>-</a:t>
            </a:r>
          </a:p>
          <a:p>
            <a:endParaRPr lang="el-GR" dirty="0"/>
          </a:p>
        </p:txBody>
      </p:sp>
    </p:spTree>
    <p:extLst>
      <p:ext uri="{BB962C8B-B14F-4D97-AF65-F5344CB8AC3E}">
        <p14:creationId xmlns:p14="http://schemas.microsoft.com/office/powerpoint/2010/main" val="17150152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022764" y="124691"/>
            <a:ext cx="9656618" cy="6179128"/>
          </a:xfrm>
        </p:spPr>
        <p:txBody>
          <a:bodyPr>
            <a:noAutofit/>
          </a:bodyPr>
          <a:lstStyle/>
          <a:p>
            <a:r>
              <a:rPr lang="el-GR" dirty="0" smtClean="0"/>
              <a:t>Τα </a:t>
            </a:r>
            <a:r>
              <a:rPr lang="el-GR" dirty="0"/>
              <a:t>προσβεβλημένα παιδιά παρουσιάζουν α­ποδιοργανωμένη, φτωχά ελεγχόμενη υπερβολική δραστηριότητα η οποία είναι εμφανής από την πρώτη παιδική ηλικία</a:t>
            </a:r>
            <a:r>
              <a:rPr lang="el-GR" dirty="0" smtClean="0"/>
              <a:t>.</a:t>
            </a:r>
          </a:p>
          <a:p>
            <a:r>
              <a:rPr lang="el-GR" dirty="0" smtClean="0"/>
              <a:t> </a:t>
            </a:r>
            <a:r>
              <a:rPr lang="el-GR" dirty="0"/>
              <a:t>Είναι τυπικά </a:t>
            </a:r>
            <a:r>
              <a:rPr lang="el-GR" u="sng" dirty="0"/>
              <a:t>αδέξια και παρορμητικά</a:t>
            </a:r>
            <a:r>
              <a:rPr lang="el-GR" dirty="0"/>
              <a:t>, κοινωνικά απροσάρμοστα και πα­ρεμβαίνουν στις συζητήσεις και το παιχνίδι άλλων ανθρώπων</a:t>
            </a:r>
            <a:r>
              <a:rPr lang="el-GR" dirty="0" smtClean="0"/>
              <a:t>.</a:t>
            </a:r>
          </a:p>
          <a:p>
            <a:r>
              <a:rPr lang="el-GR" dirty="0" smtClean="0"/>
              <a:t> </a:t>
            </a:r>
            <a:r>
              <a:rPr lang="el-GR" dirty="0"/>
              <a:t>Φαίνονται απρόσεκτα, έ</a:t>
            </a:r>
            <a:r>
              <a:rPr lang="el-GR" dirty="0" smtClean="0"/>
              <a:t>χουν </a:t>
            </a:r>
            <a:r>
              <a:rPr lang="el-GR" dirty="0"/>
              <a:t>φτωχή ικανότητα συγκέντρωσης σε ότι τους ανατίθενται και δεν τα ολοκληρώνουν, αποφεύγουν τις "δρα­στηριότητες με απαιτήσεις" ενώ μπορεί να παρα­κολουθούν </a:t>
            </a:r>
            <a:r>
              <a:rPr lang="el-GR" dirty="0" smtClean="0"/>
              <a:t>Τ</a:t>
            </a:r>
            <a:r>
              <a:rPr lang="en-US" dirty="0"/>
              <a:t>V</a:t>
            </a:r>
            <a:r>
              <a:rPr lang="el-GR" dirty="0" smtClean="0"/>
              <a:t> </a:t>
            </a:r>
            <a:r>
              <a:rPr lang="el-GR" dirty="0"/>
              <a:t>ή να παίζουν παιχνίδια στον υπο­λογιστή για μισή ώρα ή περίπου </a:t>
            </a:r>
            <a:r>
              <a:rPr lang="el-GR" dirty="0" smtClean="0"/>
              <a:t>τόσο, </a:t>
            </a:r>
            <a:r>
              <a:rPr lang="el-GR" dirty="0"/>
              <a:t>χάνουν τα πράγματα τους και είναι αποδιοργανωμένα</a:t>
            </a:r>
            <a:r>
              <a:rPr lang="el-GR" dirty="0" smtClean="0"/>
              <a:t>.</a:t>
            </a:r>
            <a:endParaRPr lang="en-US" dirty="0" smtClean="0"/>
          </a:p>
          <a:p>
            <a:r>
              <a:rPr lang="el-GR" dirty="0" smtClean="0"/>
              <a:t> </a:t>
            </a:r>
            <a:r>
              <a:rPr lang="el-GR" dirty="0"/>
              <a:t>Τυπι­κά εμφανίζουν βραχείες εξάρσεις θυμού και δημι­ουργούν φτωχές σχέσεις με άλλα παιδιά, από τα οποία θεωρούνται εξοργιστικά</a:t>
            </a:r>
            <a:r>
              <a:rPr lang="el-GR" dirty="0" smtClean="0"/>
              <a:t>.</a:t>
            </a:r>
            <a:endParaRPr lang="en-US" dirty="0" smtClean="0"/>
          </a:p>
          <a:p>
            <a:r>
              <a:rPr lang="el-GR" dirty="0" smtClean="0"/>
              <a:t> </a:t>
            </a:r>
            <a:r>
              <a:rPr lang="el-GR" dirty="0"/>
              <a:t>Επίσης συχνά πα­ρουσιάζουν και αναπτυξιακές διαταραχές όπως </a:t>
            </a:r>
            <a:r>
              <a:rPr lang="el-GR" dirty="0" err="1"/>
              <a:t>δυσπραξία</a:t>
            </a:r>
            <a:r>
              <a:rPr lang="el-GR" dirty="0"/>
              <a:t>, δυσλεξία και διαταραχές λόγου, χωρίς να υπάρχει συγκεκριμένη συσχέτιση με εγκεφαλι­κές βλάβες</a:t>
            </a:r>
            <a:r>
              <a:rPr lang="el-GR" dirty="0" smtClean="0"/>
              <a:t>.</a:t>
            </a:r>
            <a:endParaRPr lang="en-US" dirty="0" smtClean="0"/>
          </a:p>
          <a:p>
            <a:r>
              <a:rPr lang="el-GR" dirty="0" smtClean="0"/>
              <a:t> </a:t>
            </a:r>
            <a:r>
              <a:rPr lang="el-GR" dirty="0"/>
              <a:t>Έχουν φτωχές σχολικές επιδόσεις και χάνουν την αυτοεκτίμησή τους. Συνήθως καταλή­γουν σε αντικοινωνικές δραστηριότητες για μια ποικιλία λόγων. Ένας από αυτούς είναι ότι η συ­μπεριφορά τους οδηγεί τους γονείς, τους δασκά­λους και τους συνομηλίκους τους στην υιοθέτηση επιθετικών τεχνικών αντιμετώπισης που είναι α­ναποτελεσματικές ή προκαλούν την απέχθεια των πασχόντων.</a:t>
            </a:r>
          </a:p>
          <a:p>
            <a:endParaRPr lang="el-GR" dirty="0" smtClean="0"/>
          </a:p>
          <a:p>
            <a:pPr marL="0" indent="0">
              <a:buNone/>
            </a:pPr>
            <a:endParaRPr lang="el-GR" dirty="0"/>
          </a:p>
        </p:txBody>
      </p:sp>
    </p:spTree>
    <p:extLst>
      <p:ext uri="{BB962C8B-B14F-4D97-AF65-F5344CB8AC3E}">
        <p14:creationId xmlns:p14="http://schemas.microsoft.com/office/powerpoint/2010/main" val="31263822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3468688" y="623888"/>
            <a:ext cx="6589712" cy="672649"/>
          </a:xfrm>
        </p:spPr>
        <p:txBody>
          <a:bodyPr>
            <a:normAutofit/>
          </a:bodyPr>
          <a:lstStyle/>
          <a:p>
            <a:r>
              <a:rPr lang="el-GR" altLang="el-GR" sz="2000" dirty="0" smtClean="0"/>
              <a:t>Προβλήματα μέσης παιδικής ηλικίας</a:t>
            </a:r>
          </a:p>
        </p:txBody>
      </p:sp>
      <p:sp>
        <p:nvSpPr>
          <p:cNvPr id="62467" name="Rectangle 3"/>
          <p:cNvSpPr>
            <a:spLocks noGrp="1" noChangeArrowheads="1"/>
          </p:cNvSpPr>
          <p:nvPr>
            <p:ph idx="1"/>
          </p:nvPr>
        </p:nvSpPr>
        <p:spPr>
          <a:xfrm>
            <a:off x="3316974" y="1464860"/>
            <a:ext cx="6591300" cy="3778250"/>
          </a:xfrm>
        </p:spPr>
        <p:txBody>
          <a:bodyPr rtlCol="0">
            <a:normAutofit/>
          </a:bodyPr>
          <a:lstStyle/>
          <a:p>
            <a:pPr>
              <a:buFont typeface="Wingdings 3" charset="2"/>
              <a:buChar char=""/>
              <a:defRPr/>
            </a:pPr>
            <a:r>
              <a:rPr lang="el-GR" altLang="el-GR" dirty="0">
                <a:solidFill>
                  <a:schemeClr val="tx1">
                    <a:lumMod val="75000"/>
                    <a:lumOff val="25000"/>
                  </a:schemeClr>
                </a:solidFill>
              </a:rPr>
              <a:t>Νυκτερινή ενούρηση</a:t>
            </a:r>
          </a:p>
          <a:p>
            <a:pPr>
              <a:buFont typeface="Wingdings 3" charset="2"/>
              <a:buChar char=""/>
              <a:defRPr/>
            </a:pPr>
            <a:r>
              <a:rPr lang="el-GR" altLang="el-GR" dirty="0">
                <a:solidFill>
                  <a:schemeClr val="tx1">
                    <a:lumMod val="75000"/>
                    <a:lumOff val="25000"/>
                  </a:schemeClr>
                </a:solidFill>
              </a:rPr>
              <a:t>Ακράτεια κοπράνων</a:t>
            </a:r>
          </a:p>
          <a:p>
            <a:pPr>
              <a:buFont typeface="Wingdings 3" charset="2"/>
              <a:buChar char=""/>
              <a:defRPr/>
            </a:pPr>
            <a:r>
              <a:rPr lang="el-GR" altLang="el-GR" dirty="0">
                <a:solidFill>
                  <a:schemeClr val="tx1">
                    <a:lumMod val="75000"/>
                    <a:lumOff val="25000"/>
                  </a:schemeClr>
                </a:solidFill>
              </a:rPr>
              <a:t>Υποτροπιάζον κοιλιακό άλγος</a:t>
            </a:r>
          </a:p>
          <a:p>
            <a:pPr>
              <a:buFont typeface="Wingdings 3" charset="2"/>
              <a:buChar char=""/>
              <a:defRPr/>
            </a:pPr>
            <a:r>
              <a:rPr lang="el-GR" altLang="el-GR" dirty="0">
                <a:solidFill>
                  <a:schemeClr val="tx1">
                    <a:lumMod val="75000"/>
                    <a:lumOff val="25000"/>
                  </a:schemeClr>
                </a:solidFill>
              </a:rPr>
              <a:t>Τικ( καθ΄ έξιν κινήσεις)</a:t>
            </a:r>
          </a:p>
          <a:p>
            <a:pPr>
              <a:buFont typeface="Wingdings 3" charset="2"/>
              <a:buChar char=""/>
              <a:defRPr/>
            </a:pPr>
            <a:r>
              <a:rPr lang="el-GR" altLang="el-GR" dirty="0" err="1">
                <a:solidFill>
                  <a:schemeClr val="tx1">
                    <a:lumMod val="75000"/>
                    <a:lumOff val="25000"/>
                  </a:schemeClr>
                </a:solidFill>
              </a:rPr>
              <a:t>Υπερκινητικότητα</a:t>
            </a:r>
            <a:endParaRPr lang="el-GR" altLang="el-GR">
              <a:solidFill>
                <a:schemeClr val="tx1">
                  <a:lumMod val="75000"/>
                  <a:lumOff val="25000"/>
                </a:schemeClr>
              </a:solidFill>
            </a:endParaRPr>
          </a:p>
          <a:p>
            <a:pPr>
              <a:buFont typeface="Wingdings 3" charset="2"/>
              <a:buChar char=""/>
              <a:defRPr/>
            </a:pPr>
            <a:r>
              <a:rPr lang="el-GR" altLang="el-GR">
                <a:solidFill>
                  <a:schemeClr val="tx1">
                    <a:lumMod val="75000"/>
                    <a:lumOff val="25000"/>
                  </a:schemeClr>
                </a:solidFill>
              </a:rPr>
              <a:t>Αντικοινωνική συμπεριφορά</a:t>
            </a:r>
          </a:p>
          <a:p>
            <a:pPr>
              <a:buFont typeface="Wingdings 3" charset="2"/>
              <a:buChar char=""/>
              <a:defRPr/>
            </a:pPr>
            <a:r>
              <a:rPr lang="el-GR" altLang="el-GR">
                <a:solidFill>
                  <a:schemeClr val="tx1">
                    <a:lumMod val="75000"/>
                    <a:lumOff val="25000"/>
                  </a:schemeClr>
                </a:solidFill>
              </a:rPr>
              <a:t>Αγχος</a:t>
            </a:r>
          </a:p>
          <a:p>
            <a:pPr>
              <a:buFont typeface="Wingdings 3" charset="2"/>
              <a:buChar char=""/>
              <a:defRPr/>
            </a:pPr>
            <a:r>
              <a:rPr lang="el-GR" altLang="el-GR">
                <a:solidFill>
                  <a:schemeClr val="tx1">
                    <a:lumMod val="75000"/>
                    <a:lumOff val="25000"/>
                  </a:schemeClr>
                </a:solidFill>
              </a:rPr>
              <a:t>Άρνηση σχολείου</a:t>
            </a:r>
          </a:p>
        </p:txBody>
      </p:sp>
    </p:spTree>
    <p:extLst>
      <p:ext uri="{BB962C8B-B14F-4D97-AF65-F5344CB8AC3E}">
        <p14:creationId xmlns:p14="http://schemas.microsoft.com/office/powerpoint/2010/main" val="36880370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479964" y="207818"/>
            <a:ext cx="9199418" cy="6442364"/>
          </a:xfrm>
        </p:spPr>
        <p:txBody>
          <a:bodyPr>
            <a:noAutofit/>
          </a:bodyPr>
          <a:lstStyle/>
          <a:p>
            <a:r>
              <a:rPr lang="el-GR" dirty="0"/>
              <a:t>Ένας από τους κυρίους τρόπους αντιμετώπι­σης, ιδιαίτερα σε παιδιά προσχολικής ηλικίας, εί­ναι η ενεργός </a:t>
            </a:r>
            <a:r>
              <a:rPr lang="el-GR" u="sng" dirty="0"/>
              <a:t>προαγωγή μεθόδων τροποποίησης της συμπεριφοράς </a:t>
            </a:r>
            <a:r>
              <a:rPr lang="el-GR" dirty="0"/>
              <a:t>και την εκπαίδευση αυτών των παιδιών μέσω ειδικών συμβουλών στους γο­νείς και τους δασκάλους έτσι ώστε να αναπτύ­ξουν ικανότητες συγκέντρωσης, να επικεντρώνο­νται σε ήσυχες δραστηριότητες </a:t>
            </a:r>
            <a:r>
              <a:rPr lang="el-GR" dirty="0" err="1" smtClean="0"/>
              <a:t>αυτοαπασχόλησης</a:t>
            </a:r>
            <a:r>
              <a:rPr lang="el-GR" dirty="0"/>
              <a:t>, να αυξήσουν την αυτοεκτίμησή τους και να μετριάσουν την υπερβολική κινητικότητα τους. Στα παιδιά που αυτή η προσέγγιση είναι αναπο­τελεσματική, τα συμπτώματα της </a:t>
            </a:r>
            <a:r>
              <a:rPr lang="el-GR" dirty="0" err="1" smtClean="0"/>
              <a:t>υπερκινητικότητας</a:t>
            </a:r>
            <a:r>
              <a:rPr lang="el-GR" dirty="0" smtClean="0"/>
              <a:t> </a:t>
            </a:r>
            <a:r>
              <a:rPr lang="el-GR" dirty="0"/>
              <a:t>ανταποκρίνονται στη </a:t>
            </a:r>
            <a:r>
              <a:rPr lang="el-GR" u="sng" dirty="0"/>
              <a:t>φαρμακευτική αγω­γή</a:t>
            </a:r>
            <a:r>
              <a:rPr lang="el-GR" dirty="0"/>
              <a:t>, αν και αυτός ο τρόπος αντιμετώπισης </a:t>
            </a:r>
            <a:r>
              <a:rPr lang="el-GR" dirty="0" smtClean="0"/>
              <a:t>χρησιμοποιείται </a:t>
            </a:r>
            <a:r>
              <a:rPr lang="el-GR" dirty="0"/>
              <a:t>κυρίως σε παιδιά ηλικίας μεγαλύτερης των 6 ετών. Τα επονομαζόμενα διεγερτικά φάρ­μακα όπως η </a:t>
            </a:r>
            <a:r>
              <a:rPr lang="el-GR" dirty="0" err="1"/>
              <a:t>μεθυλφαινιδάτη</a:t>
            </a:r>
            <a:r>
              <a:rPr lang="el-GR" dirty="0"/>
              <a:t> ή η </a:t>
            </a:r>
            <a:r>
              <a:rPr lang="el-GR" dirty="0" err="1"/>
              <a:t>δεξαμφεταμίνη</a:t>
            </a:r>
            <a:r>
              <a:rPr lang="el-GR" dirty="0"/>
              <a:t> βοηθούν στη συγκέντρωση της προσοχής και προάγουν την ικανότητα προσήλωσης σε συγκε­κριμένες δραστηριότητες. Η συνήθης προσέγγιση είναι το παιδί να μην μπει σε φαρμακευτική αγω­γή μέχρι να προαχθεί ενεργά η συμπεριφορά και η εκπαίδευση του μέσω των μέτρων που προανα­φέρθηκαν. Κατόπιν, μπορεί να είναι αναγκαίο </a:t>
            </a:r>
            <a:r>
              <a:rPr lang="el-GR" dirty="0" smtClean="0"/>
              <a:t>να συνεχιστεί </a:t>
            </a:r>
            <a:r>
              <a:rPr lang="el-GR" dirty="0"/>
              <a:t>η φαρμακευτική αγωγή για </a:t>
            </a:r>
            <a:r>
              <a:rPr lang="el-GR" dirty="0" smtClean="0"/>
              <a:t>αρκετ</a:t>
            </a:r>
            <a:r>
              <a:rPr lang="el-GR" dirty="0"/>
              <a:t>ά</a:t>
            </a:r>
            <a:r>
              <a:rPr lang="el-GR" dirty="0" smtClean="0"/>
              <a:t> </a:t>
            </a:r>
            <a:r>
              <a:rPr lang="el-GR" dirty="0"/>
              <a:t>χρόνια, διακόπτοντας την παροδικά κάθε </a:t>
            </a:r>
            <a:r>
              <a:rPr lang="el-GR" dirty="0" smtClean="0"/>
              <a:t>χρόνο  ή </a:t>
            </a:r>
            <a:r>
              <a:rPr lang="el-GR" dirty="0"/>
              <a:t>περίπου κάθε χρόνο </a:t>
            </a:r>
            <a:r>
              <a:rPr lang="el-GR" dirty="0" smtClean="0"/>
              <a:t>έτσι </a:t>
            </a:r>
            <a:r>
              <a:rPr lang="el-GR" dirty="0"/>
              <a:t>ώστε να ελεγχθεί εάν εξακολουθεί να βοηθά. Θεραπεία σπανίως είναι αναγκαία μετά τη μέση εφηβική ηλικία. Η επίβλε­ψη από ειδικό επιβάλλεται</a:t>
            </a:r>
          </a:p>
        </p:txBody>
      </p:sp>
    </p:spTree>
    <p:extLst>
      <p:ext uri="{BB962C8B-B14F-4D97-AF65-F5344CB8AC3E}">
        <p14:creationId xmlns:p14="http://schemas.microsoft.com/office/powerpoint/2010/main" val="33422660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Ο ρόλος της διατροφής στην αιτιολογία και στην αντιμετώπιση της </a:t>
            </a:r>
            <a:r>
              <a:rPr lang="el-GR" dirty="0" err="1"/>
              <a:t>υπερκινητικότητας</a:t>
            </a:r>
            <a:r>
              <a:rPr lang="el-GR" dirty="0"/>
              <a:t> είναι </a:t>
            </a:r>
            <a:r>
              <a:rPr lang="el-GR" u="sng" dirty="0"/>
              <a:t>αμφιλεγόμενος</a:t>
            </a:r>
            <a:r>
              <a:rPr lang="el-GR" dirty="0"/>
              <a:t>. Βάσει πρόσφατων στοιχείων φαί­νεται ότι το είδος της δίαιτας που αποσκοπεί τυ­φλά στην ελάττωση της ζάχαρης, των τεχνικών προσθετικών ουσιών ή χρωστικών, δεν έχει κανέ­να αποτέλεσμα. Λίγα παιδιά επιδεικνύουν μια </a:t>
            </a:r>
            <a:r>
              <a:rPr lang="el-GR" dirty="0" smtClean="0"/>
              <a:t>ιδιοσυγκρασιακή </a:t>
            </a:r>
            <a:r>
              <a:rPr lang="el-GR" dirty="0"/>
              <a:t>αντίδραση συμπεριφοράς όπως υπερβολικό ενθουσιασμό ή ευερεθιστότητα σε συ­γκεκριμένες τροφές. Εάν αυτό φαίνεται πιθανό, η επιβολή στο παιδί μιας δίαιτας αποκλεισμού λί­γων μονό συστατικών μπορεί να το επιβεβαιώσει. Μεμονωμένες τροφές μπορούν να επανεισαχθούν σταδιακά υπό παρακολούθηση για πιθανή επιδεί­νωση της συμπεριφοράς, έτσι ώστε τελικά να εί­ναι δυνατός ο αποκλεισμός των </a:t>
            </a:r>
            <a:r>
              <a:rPr lang="el-GR" dirty="0" smtClean="0"/>
              <a:t>ενοχοποιούμενών </a:t>
            </a:r>
            <a:r>
              <a:rPr lang="el-GR" dirty="0"/>
              <a:t>τροφών από τη δίαιτα του παιδιού. Αυτή είναι μια επίπονη δραστηριότητα, η οποία εφαρμόζε­ται καλύτερα σε ειδική κλινική υπό την επίβλεψη διαιτολόγου.</a:t>
            </a:r>
          </a:p>
          <a:p>
            <a:endParaRPr lang="el-GR" dirty="0"/>
          </a:p>
        </p:txBody>
      </p:sp>
    </p:spTree>
    <p:extLst>
      <p:ext uri="{BB962C8B-B14F-4D97-AF65-F5344CB8AC3E}">
        <p14:creationId xmlns:p14="http://schemas.microsoft.com/office/powerpoint/2010/main" val="1538755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2592925" y="624110"/>
            <a:ext cx="8911687" cy="525817"/>
          </a:xfrm>
        </p:spPr>
        <p:txBody>
          <a:bodyPr>
            <a:normAutofit fontScale="90000"/>
          </a:bodyPr>
          <a:lstStyle/>
          <a:p>
            <a:r>
              <a:rPr lang="el-GR" sz="2000" dirty="0"/>
              <a:t>Αντικοινωνική συμπεριφορά</a:t>
            </a:r>
            <a:br>
              <a:rPr lang="el-GR" sz="2000" dirty="0"/>
            </a:br>
            <a:endParaRPr lang="el-GR" sz="2000" dirty="0"/>
          </a:p>
        </p:txBody>
      </p:sp>
      <p:sp>
        <p:nvSpPr>
          <p:cNvPr id="3" name="Θέση περιεχομένου 2"/>
          <p:cNvSpPr>
            <a:spLocks noGrp="1"/>
          </p:cNvSpPr>
          <p:nvPr>
            <p:ph idx="1"/>
          </p:nvPr>
        </p:nvSpPr>
        <p:spPr>
          <a:xfrm>
            <a:off x="2355273" y="1149927"/>
            <a:ext cx="9296400" cy="5043055"/>
          </a:xfrm>
        </p:spPr>
        <p:txBody>
          <a:bodyPr>
            <a:normAutofit fontScale="25000" lnSpcReduction="20000"/>
          </a:bodyPr>
          <a:lstStyle/>
          <a:p>
            <a:pPr marL="0" indent="0">
              <a:buNone/>
            </a:pPr>
            <a:r>
              <a:rPr lang="el-GR" sz="7200" dirty="0" smtClean="0"/>
              <a:t>Τα </a:t>
            </a:r>
            <a:r>
              <a:rPr lang="el-GR" sz="7200" dirty="0"/>
              <a:t>παιδιά κλέβουν, ψεύδονται, είναι ανυπάκουα, ανάβουν φωτιές, καταστρέφουν πράγματα και αρχίζουν καβγάδες για ποικίλους λόγους, ορισμέ­νοι από τους οποίους είναι:</a:t>
            </a:r>
          </a:p>
          <a:p>
            <a:pPr lvl="0"/>
            <a:r>
              <a:rPr lang="el-GR" sz="7200" dirty="0"/>
              <a:t>η αποτυχία εκμάθησης της αρχής ότι δεν </a:t>
            </a:r>
            <a:r>
              <a:rPr lang="el-GR" sz="7200" dirty="0" smtClean="0"/>
              <a:t>μπο­ρούν </a:t>
            </a:r>
            <a:r>
              <a:rPr lang="el-GR" sz="7200" dirty="0"/>
              <a:t>να υπερβαίνουν κάποια </a:t>
            </a:r>
            <a:r>
              <a:rPr lang="el-GR" sz="7200" u="sng" dirty="0"/>
              <a:t>κοινωνικά όρια</a:t>
            </a:r>
          </a:p>
          <a:p>
            <a:pPr lvl="0"/>
            <a:r>
              <a:rPr lang="el-GR" sz="7200" dirty="0"/>
              <a:t>η έλλειψη κοινωνικών ικανοτήτων, όπως της </a:t>
            </a:r>
            <a:r>
              <a:rPr lang="el-GR" sz="7200" dirty="0" smtClean="0"/>
              <a:t>ι­κανότητας </a:t>
            </a:r>
            <a:r>
              <a:rPr lang="el-GR" sz="7200" u="sng" dirty="0"/>
              <a:t>διαπραγμάτευσης</a:t>
            </a:r>
            <a:r>
              <a:rPr lang="el-GR" sz="7200" dirty="0"/>
              <a:t> σε </a:t>
            </a:r>
            <a:r>
              <a:rPr lang="el-GR" sz="7200" dirty="0" smtClean="0"/>
              <a:t>περίπτωση διαφωνίας</a:t>
            </a:r>
            <a:endParaRPr lang="el-GR" sz="7200" dirty="0"/>
          </a:p>
          <a:p>
            <a:pPr lvl="0"/>
            <a:r>
              <a:rPr lang="el-GR" sz="7200" dirty="0"/>
              <a:t>μπορεί να αντιδρούν εύκολα και </a:t>
            </a:r>
            <a:r>
              <a:rPr lang="el-GR" sz="7200" dirty="0" smtClean="0"/>
              <a:t>υπερβολικά  στις </a:t>
            </a:r>
            <a:r>
              <a:rPr lang="el-GR" sz="7200" dirty="0"/>
              <a:t>προκλήσεις των συνομηλίκων τους </a:t>
            </a:r>
            <a:r>
              <a:rPr lang="el-GR" sz="7200" dirty="0" smtClean="0"/>
              <a:t>παρά τις </a:t>
            </a:r>
            <a:r>
              <a:rPr lang="el-GR" sz="7200" dirty="0"/>
              <a:t>απαγορεύσεις των γονέων τους</a:t>
            </a:r>
          </a:p>
          <a:p>
            <a:pPr lvl="0"/>
            <a:r>
              <a:rPr lang="el-GR" sz="7200" dirty="0"/>
              <a:t>μπορεί να είναι χρονίως θυμωμένα και εχθρικά</a:t>
            </a:r>
          </a:p>
          <a:p>
            <a:pPr lvl="0"/>
            <a:r>
              <a:rPr lang="el-GR" sz="7200" dirty="0"/>
              <a:t>μπορεί η ίδια η αντίληψη τους για την καλή </a:t>
            </a:r>
            <a:r>
              <a:rPr lang="el-GR" sz="7200" dirty="0" smtClean="0"/>
              <a:t>συμπεριφορά </a:t>
            </a:r>
            <a:r>
              <a:rPr lang="el-GR" sz="7200" dirty="0"/>
              <a:t>να κατακλύζεται από έντονα </a:t>
            </a:r>
            <a:r>
              <a:rPr lang="el-GR" sz="7200" dirty="0" smtClean="0"/>
              <a:t>συναι­σθήματα </a:t>
            </a:r>
            <a:r>
              <a:rPr lang="el-GR" sz="7200" dirty="0"/>
              <a:t>ή πειρασμούς.</a:t>
            </a:r>
          </a:p>
          <a:p>
            <a:r>
              <a:rPr lang="el-GR" sz="7200" dirty="0"/>
              <a:t>Όταν το κύριο χαρακτηριστικό της κλινικής εικό­νας είναι η </a:t>
            </a:r>
            <a:r>
              <a:rPr lang="el-GR" sz="7200" u="sng" dirty="0"/>
              <a:t>σοβαρή αντικοινωνική συμπεριφορά η οποία καταπατά δικαιώματα των άλλων</a:t>
            </a:r>
            <a:r>
              <a:rPr lang="el-GR" sz="7200" dirty="0"/>
              <a:t> και είναι τόσο σοβαρή που να αποτελεί εμπόδιο στη γενική λειτουργία του ατόμου, τίθεται η διάγνωση της </a:t>
            </a:r>
            <a:r>
              <a:rPr lang="el-GR" sz="7200" b="1" dirty="0"/>
              <a:t>διαταραχής </a:t>
            </a:r>
            <a:r>
              <a:rPr lang="el-GR" sz="7200" b="1" dirty="0" smtClean="0"/>
              <a:t>διαγωγή </a:t>
            </a:r>
            <a:r>
              <a:rPr lang="el-GR" sz="7200" dirty="0" smtClean="0"/>
              <a:t>(</a:t>
            </a:r>
            <a:r>
              <a:rPr lang="en-US" sz="7200" dirty="0" smtClean="0"/>
              <a:t>conduct disorder</a:t>
            </a:r>
            <a:r>
              <a:rPr lang="en-US" sz="7200" dirty="0"/>
              <a:t>)</a:t>
            </a:r>
            <a:r>
              <a:rPr lang="el-GR" sz="7200" dirty="0" smtClean="0"/>
              <a:t>. </a:t>
            </a:r>
            <a:r>
              <a:rPr lang="el-GR" sz="7200" dirty="0"/>
              <a:t>Τα παι­διά με διαταραχή διαγωγής δεν είναι κατ' ανάγκη παραβάτες του νόμου, αν και η συμπεριφορά τους εγείρει την έντονη κοινωνική αποδοκιμασία.</a:t>
            </a:r>
          </a:p>
          <a:p>
            <a:endParaRPr lang="el-GR" dirty="0"/>
          </a:p>
        </p:txBody>
      </p:sp>
    </p:spTree>
    <p:extLst>
      <p:ext uri="{BB962C8B-B14F-4D97-AF65-F5344CB8AC3E}">
        <p14:creationId xmlns:p14="http://schemas.microsoft.com/office/powerpoint/2010/main" val="36970350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219325" y="666751"/>
            <a:ext cx="8962160" cy="3829050"/>
          </a:xfrm>
        </p:spPr>
        <p:txBody>
          <a:bodyPr>
            <a:normAutofit/>
          </a:bodyPr>
          <a:lstStyle/>
          <a:p>
            <a:r>
              <a:rPr lang="el-GR" dirty="0"/>
              <a:t>Τυπικό προέρχονται από σπίτια όπου υπάρχουν μεγάλες διαφωνίες μεταξύ των μελών της </a:t>
            </a:r>
            <a:r>
              <a:rPr lang="el-GR" dirty="0" smtClean="0"/>
              <a:t>οικογενείας</a:t>
            </a:r>
            <a:r>
              <a:rPr lang="el-GR" dirty="0"/>
              <a:t>, ιδιαίτερα μεταξύ του παιδιού και των </a:t>
            </a:r>
            <a:r>
              <a:rPr lang="el-GR" dirty="0" smtClean="0"/>
              <a:t>γονέων </a:t>
            </a:r>
            <a:r>
              <a:rPr lang="el-GR" dirty="0"/>
              <a:t>του. Μια ηπιότερη μορφή, η οποία </a:t>
            </a:r>
            <a:r>
              <a:rPr lang="el-GR" dirty="0" smtClean="0"/>
              <a:t>χαρακτηρίζεται </a:t>
            </a:r>
            <a:r>
              <a:rPr lang="el-GR" dirty="0"/>
              <a:t>από </a:t>
            </a:r>
            <a:r>
              <a:rPr lang="el-GR" u="sng" dirty="0"/>
              <a:t>θυμωμένη, ανυπάκουη συμπεριφορά προς πρόσωπα που αντιπροσωπεύουν την </a:t>
            </a:r>
            <a:r>
              <a:rPr lang="el-GR" u="sng" dirty="0" smtClean="0"/>
              <a:t>εξουσία</a:t>
            </a:r>
            <a:r>
              <a:rPr lang="el-GR" dirty="0"/>
              <a:t>, όπως οι γονείς και οι δάσκαλοι, είναι γνωστή ως </a:t>
            </a:r>
            <a:r>
              <a:rPr lang="el-GR" b="1" dirty="0"/>
              <a:t>εναντιωματική διαταραχή </a:t>
            </a:r>
            <a:r>
              <a:rPr lang="el-GR" dirty="0" smtClean="0"/>
              <a:t>(</a:t>
            </a:r>
            <a:r>
              <a:rPr lang="en-US" dirty="0" smtClean="0"/>
              <a:t>oppositional defiant disorder</a:t>
            </a:r>
            <a:r>
              <a:rPr lang="el-GR" dirty="0" smtClean="0"/>
              <a:t>, Ο</a:t>
            </a:r>
            <a:r>
              <a:rPr lang="en-US" dirty="0" smtClean="0"/>
              <a:t>DD</a:t>
            </a:r>
            <a:r>
              <a:rPr lang="el-GR" dirty="0" smtClean="0"/>
              <a:t>).</a:t>
            </a:r>
            <a:endParaRPr lang="el-GR" dirty="0"/>
          </a:p>
          <a:p>
            <a:r>
              <a:rPr lang="el-GR" dirty="0"/>
              <a:t>Η αντιμετώπιση της διαταραχής διαγωγής και της εναντιωματικής διαταραχής είναι ιδιαίτερα </a:t>
            </a:r>
            <a:r>
              <a:rPr lang="el-GR" dirty="0" smtClean="0"/>
              <a:t>δύσκολη </a:t>
            </a:r>
            <a:r>
              <a:rPr lang="el-GR" dirty="0"/>
              <a:t>καθώς και η συνεργασία των γονέων είναι συνήθως ελάχιστη. Περιλαμβάνει ένα συνδυασμό τεχνικών εκπαίδευσης από τους γονείς, </a:t>
            </a:r>
            <a:r>
              <a:rPr lang="el-GR" dirty="0" smtClean="0"/>
              <a:t>οικογενειακής </a:t>
            </a:r>
            <a:r>
              <a:rPr lang="el-GR" dirty="0"/>
              <a:t>θεραπείας και θεραπείας συμπεριφοράς και θα </a:t>
            </a:r>
            <a:r>
              <a:rPr lang="el-GR" dirty="0" smtClean="0"/>
              <a:t>πρέπει </a:t>
            </a:r>
            <a:r>
              <a:rPr lang="el-GR" dirty="0"/>
              <a:t>να διεξάγεται από ειδικό ψυχίατρο. Τα φάρμακα δεν παίζουν κάποιο ιδιαίτερο ρόλο</a:t>
            </a:r>
            <a:r>
              <a:rPr lang="el-GR" dirty="0" smtClean="0"/>
              <a:t>.</a:t>
            </a:r>
            <a:endParaRPr lang="el-GR" dirty="0"/>
          </a:p>
        </p:txBody>
      </p:sp>
    </p:spTree>
    <p:extLst>
      <p:ext uri="{BB962C8B-B14F-4D97-AF65-F5344CB8AC3E}">
        <p14:creationId xmlns:p14="http://schemas.microsoft.com/office/powerpoint/2010/main" val="14831546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000" dirty="0" smtClean="0"/>
              <a:t>Άγχος</a:t>
            </a:r>
            <a:endParaRPr lang="el-GR" sz="2000" dirty="0"/>
          </a:p>
        </p:txBody>
      </p:sp>
      <p:sp>
        <p:nvSpPr>
          <p:cNvPr id="3" name="Θέση περιεχομένου 2"/>
          <p:cNvSpPr>
            <a:spLocks noGrp="1"/>
          </p:cNvSpPr>
          <p:nvPr>
            <p:ph idx="1"/>
          </p:nvPr>
        </p:nvSpPr>
        <p:spPr/>
        <p:txBody>
          <a:bodyPr/>
          <a:lstStyle/>
          <a:p>
            <a:pPr marL="0" indent="0">
              <a:buNone/>
            </a:pPr>
            <a:r>
              <a:rPr lang="el-GR" dirty="0"/>
              <a:t>Το παθολογικό άγχος έχει δύο μορφές: ειδική και γενική</a:t>
            </a:r>
            <a:r>
              <a:rPr lang="el-GR" dirty="0" smtClean="0"/>
              <a:t>.</a:t>
            </a:r>
          </a:p>
          <a:p>
            <a:r>
              <a:rPr lang="el-GR" dirty="0" smtClean="0"/>
              <a:t> </a:t>
            </a:r>
            <a:r>
              <a:rPr lang="el-GR" u="sng" dirty="0"/>
              <a:t>Στις φοβίες υπάρχει φόβος ενός </a:t>
            </a:r>
            <a:r>
              <a:rPr lang="el-GR" u="sng" dirty="0" smtClean="0"/>
              <a:t>συγκεκριμένου </a:t>
            </a:r>
            <a:r>
              <a:rPr lang="el-GR" u="sng" dirty="0"/>
              <a:t>αντικειμένου ή μιας κατάστασης,</a:t>
            </a:r>
            <a:r>
              <a:rPr lang="el-GR" dirty="0"/>
              <a:t> που είναι υπερβολικός, καθιστά το άτομο ανίκανο να τις </a:t>
            </a:r>
            <a:r>
              <a:rPr lang="el-GR" dirty="0" smtClean="0"/>
              <a:t>αντιμετωπίσει</a:t>
            </a:r>
            <a:r>
              <a:rPr lang="el-GR" dirty="0"/>
              <a:t>, και δε μπορεί να καθησυχαστεί </a:t>
            </a:r>
            <a:r>
              <a:rPr lang="el-GR" dirty="0" smtClean="0"/>
              <a:t>εύκολα</a:t>
            </a:r>
            <a:r>
              <a:rPr lang="el-GR" dirty="0"/>
              <a:t>. Τα περισσότερα παιδιά έχουν αρκετούς </a:t>
            </a:r>
            <a:r>
              <a:rPr lang="el-GR" dirty="0" smtClean="0"/>
              <a:t>παράλογους </a:t>
            </a:r>
            <a:r>
              <a:rPr lang="el-GR" dirty="0"/>
              <a:t>φόβους (το σκοτάδι, τα φαντάσματα, τους απαγωγείς, τα σκυλιά, τις αράχνες, τις </a:t>
            </a:r>
            <a:r>
              <a:rPr lang="el-GR" dirty="0" smtClean="0"/>
              <a:t>νυχτερίδες</a:t>
            </a:r>
            <a:r>
              <a:rPr lang="el-GR" dirty="0"/>
              <a:t>, τα φίδια) που είναι συνηθισμένοι και </a:t>
            </a:r>
            <a:r>
              <a:rPr lang="el-GR" dirty="0" smtClean="0"/>
              <a:t>συνήθως </a:t>
            </a:r>
            <a:r>
              <a:rPr lang="el-GR" dirty="0"/>
              <a:t>δεν επηρεάζουν την καθημερινή ζωή του παιδιού. Ορισμένοι από αυτούς τους φόβους </a:t>
            </a:r>
            <a:r>
              <a:rPr lang="el-GR" dirty="0" smtClean="0"/>
              <a:t>επιμένουν </a:t>
            </a:r>
            <a:r>
              <a:rPr lang="el-GR" dirty="0"/>
              <a:t>και μέχρι την ενήλικο ζωή. Εάν είναι τόσο σοβαροί ώστε να επηρεάζεται η καθημερινή ζωή του παιδιού, τότε μπορεί να έχει ένδειξη η </a:t>
            </a:r>
            <a:r>
              <a:rPr lang="el-GR" dirty="0" smtClean="0"/>
              <a:t>θεραπεία </a:t>
            </a:r>
            <a:r>
              <a:rPr lang="el-GR" dirty="0"/>
              <a:t>συμπεριφοράς και είναι συνήθως επιτυχής</a:t>
            </a:r>
          </a:p>
        </p:txBody>
      </p:sp>
    </p:spTree>
    <p:extLst>
      <p:ext uri="{BB962C8B-B14F-4D97-AF65-F5344CB8AC3E}">
        <p14:creationId xmlns:p14="http://schemas.microsoft.com/office/powerpoint/2010/main" val="3079175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230582" y="637310"/>
            <a:ext cx="9365673" cy="4821382"/>
          </a:xfrm>
        </p:spPr>
        <p:txBody>
          <a:bodyPr>
            <a:noAutofit/>
          </a:bodyPr>
          <a:lstStyle/>
          <a:p>
            <a:r>
              <a:rPr lang="el-GR" dirty="0"/>
              <a:t>Το πιο </a:t>
            </a:r>
            <a:r>
              <a:rPr lang="el-GR" u="sng" dirty="0"/>
              <a:t>διάχυτο γενικευμένο άγχος </a:t>
            </a:r>
            <a:r>
              <a:rPr lang="el-GR" dirty="0"/>
              <a:t>εκδηλώνεται </a:t>
            </a:r>
            <a:r>
              <a:rPr lang="el-GR" dirty="0" smtClean="0"/>
              <a:t>έμμεσα </a:t>
            </a:r>
            <a:r>
              <a:rPr lang="el-GR" dirty="0"/>
              <a:t>κατά την παιδική ηλικία και είναι σπάνιο έ</a:t>
            </a:r>
            <a:r>
              <a:rPr lang="el-GR" dirty="0" smtClean="0"/>
              <a:t>να </a:t>
            </a:r>
            <a:r>
              <a:rPr lang="el-GR" dirty="0"/>
              <a:t>παιδί να παραπονεθεί άμεσα για άγχος. </a:t>
            </a:r>
            <a:endParaRPr lang="el-GR" dirty="0" smtClean="0"/>
          </a:p>
          <a:p>
            <a:r>
              <a:rPr lang="el-GR" dirty="0" smtClean="0"/>
              <a:t>Συχνά </a:t>
            </a:r>
            <a:r>
              <a:rPr lang="el-GR" dirty="0"/>
              <a:t>εκδηλώνεται αρχικά με τη μορφή </a:t>
            </a:r>
            <a:r>
              <a:rPr lang="el-GR" u="sng" dirty="0"/>
              <a:t>σωματικών ενοχλημάτων</a:t>
            </a:r>
            <a:r>
              <a:rPr lang="el-GR" dirty="0"/>
              <a:t>: ναυτία, κεφαλαλγία ή πόνος</a:t>
            </a:r>
            <a:r>
              <a:rPr lang="el-GR" dirty="0" smtClean="0"/>
              <a:t>.</a:t>
            </a:r>
          </a:p>
          <a:p>
            <a:r>
              <a:rPr lang="el-GR" dirty="0" smtClean="0"/>
              <a:t> Μπορεί </a:t>
            </a:r>
            <a:r>
              <a:rPr lang="el-GR" dirty="0"/>
              <a:t>να πάρει τη μορφή </a:t>
            </a:r>
            <a:r>
              <a:rPr lang="el-GR" u="sng" dirty="0"/>
              <a:t>υποχόνδριας </a:t>
            </a:r>
            <a:r>
              <a:rPr lang="el-GR" u="sng" dirty="0" smtClean="0"/>
              <a:t>συμπεριφοράς </a:t>
            </a:r>
            <a:r>
              <a:rPr lang="el-GR" dirty="0"/>
              <a:t>και το παιδί να προσπαθεί να επιβεβαιώσει συνεχώς ότι δεν πρόκειται να πεθάνει. Ορισμένα παιδιά με γενικευμένο άγχος είναι ιδιαίτερα </a:t>
            </a:r>
            <a:r>
              <a:rPr lang="el-GR" dirty="0" smtClean="0"/>
              <a:t>πονηρά</a:t>
            </a:r>
            <a:r>
              <a:rPr lang="el-GR" dirty="0"/>
              <a:t>, προσπαθώντας να χειριστούν τους γονείς τους, αλλά και άλλους ανθρώπους του </a:t>
            </a:r>
            <a:r>
              <a:rPr lang="el-GR" dirty="0" smtClean="0"/>
              <a:t>περιβάλλοντος </a:t>
            </a:r>
            <a:r>
              <a:rPr lang="el-GR" dirty="0"/>
              <a:t>τους, έτσι ώστε να φοβούνται λιγότερο. Το άγχος μπορεί να αποτελεί μια δικαιολογημένη αντίδραση σε ένα συμβάν ή σε μια κατάσταση ή να είναι δυσανάλογο</a:t>
            </a:r>
            <a:r>
              <a:rPr lang="el-GR" dirty="0" smtClean="0"/>
              <a:t>.</a:t>
            </a:r>
          </a:p>
          <a:p>
            <a:r>
              <a:rPr lang="el-GR" dirty="0" smtClean="0"/>
              <a:t> </a:t>
            </a:r>
            <a:r>
              <a:rPr lang="el-GR" dirty="0"/>
              <a:t>Εάν η κατάσταση ακολουθεί </a:t>
            </a:r>
            <a:r>
              <a:rPr lang="el-GR" u="sng" dirty="0"/>
              <a:t>μετά από κάποιο γνωστό </a:t>
            </a:r>
            <a:r>
              <a:rPr lang="el-GR" u="sng" dirty="0" err="1" smtClean="0"/>
              <a:t>εκλυτικό</a:t>
            </a:r>
            <a:r>
              <a:rPr lang="el-GR" u="sng" dirty="0" smtClean="0"/>
              <a:t> </a:t>
            </a:r>
            <a:r>
              <a:rPr lang="el-GR" u="sng" dirty="0"/>
              <a:t>αίτιο</a:t>
            </a:r>
            <a:r>
              <a:rPr lang="el-GR" dirty="0"/>
              <a:t>, όπως για παράδειγμα αρρώστια ενός εκ </a:t>
            </a:r>
            <a:r>
              <a:rPr lang="el-GR" dirty="0" smtClean="0"/>
              <a:t>των </a:t>
            </a:r>
            <a:r>
              <a:rPr lang="el-GR" dirty="0"/>
              <a:t>γονέων και οι γονείς έχουν καθοδηγηθεί έτσι ώστε να </a:t>
            </a:r>
            <a:r>
              <a:rPr lang="el-GR" dirty="0" smtClean="0"/>
              <a:t>παρέχουν </a:t>
            </a:r>
            <a:r>
              <a:rPr lang="el-GR" dirty="0"/>
              <a:t>ανακούφιση και υποστήριξη, η πρόγνωση </a:t>
            </a:r>
            <a:r>
              <a:rPr lang="el-GR" dirty="0" smtClean="0"/>
              <a:t>είναι </a:t>
            </a:r>
            <a:r>
              <a:rPr lang="el-GR" dirty="0"/>
              <a:t>καλή. Εάν προκύψει "ύπουλα", το παιδί θα πρέπει να παραπεμφθεί σε ειδικό ψυχίατρο</a:t>
            </a:r>
            <a:r>
              <a:rPr lang="el-GR" dirty="0" smtClean="0"/>
              <a:t>.</a:t>
            </a:r>
            <a:endParaRPr lang="el-GR" dirty="0"/>
          </a:p>
        </p:txBody>
      </p:sp>
    </p:spTree>
    <p:extLst>
      <p:ext uri="{BB962C8B-B14F-4D97-AF65-F5344CB8AC3E}">
        <p14:creationId xmlns:p14="http://schemas.microsoft.com/office/powerpoint/2010/main" val="22263728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lgn="ctr">
              <a:buNone/>
            </a:pPr>
            <a:r>
              <a:rPr lang="el-GR" sz="2400" dirty="0"/>
              <a:t>Τα παιδιά σπανίως λένε ότι έχουν άγχος, αντίθετα παραπονιούνται για </a:t>
            </a:r>
            <a:r>
              <a:rPr lang="el-GR" sz="2400" dirty="0" smtClean="0"/>
              <a:t>πόνους.</a:t>
            </a:r>
            <a:endParaRPr lang="el-GR" sz="2400" dirty="0"/>
          </a:p>
          <a:p>
            <a:endParaRPr lang="el-GR" dirty="0"/>
          </a:p>
        </p:txBody>
      </p:sp>
    </p:spTree>
    <p:extLst>
      <p:ext uri="{BB962C8B-B14F-4D97-AF65-F5344CB8AC3E}">
        <p14:creationId xmlns:p14="http://schemas.microsoft.com/office/powerpoint/2010/main" val="41360921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624110"/>
            <a:ext cx="8911687" cy="525817"/>
          </a:xfrm>
        </p:spPr>
        <p:txBody>
          <a:bodyPr>
            <a:normAutofit fontScale="90000"/>
          </a:bodyPr>
          <a:lstStyle/>
          <a:p>
            <a:r>
              <a:rPr lang="el-GR" sz="2000" dirty="0" smtClean="0"/>
              <a:t/>
            </a:r>
            <a:br>
              <a:rPr lang="el-GR" sz="2000" dirty="0" smtClean="0"/>
            </a:br>
            <a:r>
              <a:rPr lang="el-GR" sz="2000" dirty="0"/>
              <a:t>Ά</a:t>
            </a:r>
            <a:r>
              <a:rPr lang="el-GR" sz="2000" dirty="0" smtClean="0"/>
              <a:t>ρνηση </a:t>
            </a:r>
            <a:r>
              <a:rPr lang="el-GR" sz="2000" dirty="0"/>
              <a:t>σχολείου</a:t>
            </a:r>
            <a:br>
              <a:rPr lang="el-GR" sz="2000" dirty="0"/>
            </a:br>
            <a:endParaRPr lang="el-GR" sz="2000" dirty="0"/>
          </a:p>
        </p:txBody>
      </p:sp>
      <p:sp>
        <p:nvSpPr>
          <p:cNvPr id="3" name="Θέση περιεχομένου 2"/>
          <p:cNvSpPr>
            <a:spLocks noGrp="1"/>
          </p:cNvSpPr>
          <p:nvPr>
            <p:ph idx="1"/>
          </p:nvPr>
        </p:nvSpPr>
        <p:spPr>
          <a:xfrm>
            <a:off x="2434441" y="1436914"/>
            <a:ext cx="9559637" cy="5296395"/>
          </a:xfrm>
        </p:spPr>
        <p:txBody>
          <a:bodyPr>
            <a:noAutofit/>
          </a:bodyPr>
          <a:lstStyle/>
          <a:p>
            <a:r>
              <a:rPr lang="el-GR" dirty="0" smtClean="0"/>
              <a:t>Κατά </a:t>
            </a:r>
            <a:r>
              <a:rPr lang="el-GR" dirty="0"/>
              <a:t>τη διάρκεια της υποχρεωτικής σχολικής πα­ρακολούθησης, ένα παιδί μπορεί να απουσιάζει από το σχολείο </a:t>
            </a:r>
            <a:r>
              <a:rPr lang="el-GR" u="sng" dirty="0"/>
              <a:t>λόγω νοσήματος, επειδή οι γονείς του δεν το στέλνουν στο σχολείο ή λόγω σκασιαρ­χείου</a:t>
            </a:r>
            <a:r>
              <a:rPr lang="el-GR" dirty="0"/>
              <a:t>, οπότε το παιδί επιλέγει να κάνει κάτι άλλο αντί να πάει στο σχολείο. Λίγα από τα παιδιά που δεν πηγαίνουν στο σχολείο πάσχουν από </a:t>
            </a:r>
            <a:r>
              <a:rPr lang="el-GR" i="1" u="sng" dirty="0"/>
              <a:t>"</a:t>
            </a:r>
            <a:r>
              <a:rPr lang="el-GR" i="1" u="sng" dirty="0" smtClean="0"/>
              <a:t>άρνηση-σχολείου</a:t>
            </a:r>
            <a:r>
              <a:rPr lang="el-GR" i="1" dirty="0"/>
              <a:t>", </a:t>
            </a:r>
            <a:r>
              <a:rPr lang="el-GR" dirty="0"/>
              <a:t>μια ανικανότητα παρακολού­θησης του σχολείου λόγω κατακλυσμιαίου άγ­χους. </a:t>
            </a:r>
            <a:endParaRPr lang="el-GR" dirty="0" smtClean="0"/>
          </a:p>
          <a:p>
            <a:r>
              <a:rPr lang="el-GR" dirty="0" smtClean="0"/>
              <a:t>Αυτά </a:t>
            </a:r>
            <a:r>
              <a:rPr lang="el-GR" dirty="0"/>
              <a:t>τα παιδιά μπορεί να μην παραπονιού­νται για άγχος αλλά να παραπονιούνται για τα παρελκόμενα ή τις επιπτώσεις του όπως ο </a:t>
            </a:r>
            <a:r>
              <a:rPr lang="el-GR" u="sng" dirty="0" smtClean="0"/>
              <a:t>υπεραερισμός</a:t>
            </a:r>
            <a:r>
              <a:rPr lang="el-GR" u="sng" dirty="0"/>
              <a:t>. </a:t>
            </a:r>
            <a:r>
              <a:rPr lang="el-GR" dirty="0"/>
              <a:t>Το άγχος μπορεί να εκδηλωθεί με </a:t>
            </a:r>
            <a:r>
              <a:rPr lang="el-GR" u="sng" dirty="0"/>
              <a:t>σω­ματικά ενοχλήματα </a:t>
            </a:r>
            <a:r>
              <a:rPr lang="el-GR" dirty="0"/>
              <a:t>όπως ναυτία, κεφαλαλγία ή άλλα συμπτώματα τα οποία περιορίζονται στις εργάσιμες ημέρες της εβδομάδας, στα πρωινά πριν το σχολείο και εξαφανίζονται μετά το μεση­μέρι. Μπορεί να είναι μια λογική αντίδραση σε πε­ρίπτωση π.χ. που το παιδί τρομοκρατείται</a:t>
            </a:r>
            <a:r>
              <a:rPr lang="el-GR" dirty="0" smtClean="0"/>
              <a:t>.</a:t>
            </a:r>
          </a:p>
          <a:p>
            <a:r>
              <a:rPr lang="el-GR" dirty="0" smtClean="0"/>
              <a:t> </a:t>
            </a:r>
            <a:r>
              <a:rPr lang="el-GR" dirty="0"/>
              <a:t>Εάν η αντίδραση του παιδιού είναι δυσανάλογη με το στρες του σχολείου, τότε ονομάζεται άρνηση σχο­λείου και αποτελεί πρόβλημα άγχους που οφείλε­ται σε δυο συνήθη αίτια: το </a:t>
            </a:r>
            <a:r>
              <a:rPr lang="el-GR" u="sng" dirty="0"/>
              <a:t>άγχος αποχωρισμού το οποίο επιμένει και μετά τη νηπιακή ηλικία και το άγχος που προκαλείται από κάποια σχολική παράμετρο</a:t>
            </a:r>
            <a:r>
              <a:rPr lang="el-GR" dirty="0"/>
              <a:t>, αληθής σχολική φοβία. Αυτές οι κα­ταστάσεις μπορεί να συνυπάρχουν</a:t>
            </a:r>
            <a:r>
              <a:rPr lang="el-GR" dirty="0" smtClean="0"/>
              <a:t>.</a:t>
            </a:r>
            <a:endParaRPr lang="el-GR" dirty="0"/>
          </a:p>
        </p:txBody>
      </p:sp>
    </p:spTree>
    <p:extLst>
      <p:ext uri="{BB962C8B-B14F-4D97-AF65-F5344CB8AC3E}">
        <p14:creationId xmlns:p14="http://schemas.microsoft.com/office/powerpoint/2010/main" val="33033022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Η άρνηση του σχολείου η οποία βασίζεται σε </a:t>
            </a:r>
            <a:r>
              <a:rPr lang="el-GR" u="sng" dirty="0"/>
              <a:t>άγχος αποχωρισμού </a:t>
            </a:r>
            <a:r>
              <a:rPr lang="el-GR" dirty="0"/>
              <a:t>είναι τυπική παιδιών ηλικίας </a:t>
            </a:r>
            <a:r>
              <a:rPr lang="el-GR" u="sng" dirty="0"/>
              <a:t>μικρότερης των 11 ετών</a:t>
            </a:r>
            <a:r>
              <a:rPr lang="el-GR" dirty="0"/>
              <a:t>. Μπορεί να οφείλεται σε αντίξοο συμβάν όπως ένας θάνατος στην οικογέ­νεια ή μια μετακόμιση. Το παιδί δε μπορεί να ανε­χτεί τον αποχωρισμό από τη φιγούρα προσκόλ­λησης του χωρίς την οποία δεν μπορεί να πάει πουθενά, ούτε στο σχολείο. Η </a:t>
            </a:r>
            <a:r>
              <a:rPr lang="el-GR" u="sng" dirty="0"/>
              <a:t>θεραπεία αποσκο­πεί στη σταδιακή αύξηση των διαστημάτων απο­χωρισμού από τους γονείς </a:t>
            </a:r>
            <a:r>
              <a:rPr lang="el-GR" dirty="0"/>
              <a:t>(π.χ. η παραμονή στο σπίτι συγγενών ή φίλων </a:t>
            </a:r>
            <a:r>
              <a:rPr lang="el-GR" dirty="0" err="1" smtClean="0"/>
              <a:t>καθ</a:t>
            </a:r>
            <a:r>
              <a:rPr lang="el-GR" dirty="0" smtClean="0"/>
              <a:t> όλη </a:t>
            </a:r>
            <a:r>
              <a:rPr lang="el-GR" dirty="0"/>
              <a:t>τη διάρκεια της νύχτας) ενώ ταυτόχρονα σχεδιάζεται η άμεση ε­πιστροφή στο σχολείο.</a:t>
            </a:r>
          </a:p>
          <a:p>
            <a:r>
              <a:rPr lang="el-GR" u="sng" dirty="0"/>
              <a:t>Αληθής σχολική φοβία παρατηρείται σε λίγο μεγαλύτερα αγχώδη παιδιά τα οποία είναι συχνά μη-επικοινωνιακά και πεισματάρικα</a:t>
            </a:r>
            <a:r>
              <a:rPr lang="el-GR" dirty="0"/>
              <a:t>. Ορισμένοι έ­φηβοι με άρνηση σχολείου πάσχουν από </a:t>
            </a:r>
            <a:r>
              <a:rPr lang="el-GR" dirty="0" smtClean="0"/>
              <a:t>καταθλιπτική διαταραχή.</a:t>
            </a:r>
            <a:endParaRPr lang="el-GR" dirty="0"/>
          </a:p>
          <a:p>
            <a:endParaRPr lang="el-GR" dirty="0"/>
          </a:p>
        </p:txBody>
      </p:sp>
    </p:spTree>
    <p:extLst>
      <p:ext uri="{BB962C8B-B14F-4D97-AF65-F5344CB8AC3E}">
        <p14:creationId xmlns:p14="http://schemas.microsoft.com/office/powerpoint/2010/main" val="297809790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Η θεραπεία αφορά την άμεση, σταδιακή επιστροφή στο σχολείο με ρυθμό που το παιδί να την αντέχει ενώ ταυτόχρονα παρέχεται υποστήριξη στους γονείς του. </a:t>
            </a:r>
          </a:p>
          <a:p>
            <a:r>
              <a:rPr lang="el-GR" dirty="0" smtClean="0"/>
              <a:t>Ταυτόχρονα αντιμετωπίζεται και οποιαδήποτε υποκείμενη συναισθηματική διαταραχή</a:t>
            </a:r>
          </a:p>
          <a:p>
            <a:r>
              <a:rPr lang="el-GR" dirty="0" smtClean="0"/>
              <a:t>Η στενή επαφή με τις εκπαιδευτικές υπηρεσίες (δάσκαλοι, σύμβουλοι επιμόρφωσης, εκπαιδευτικοί ψυχολόγοι) είναι ιδιαίτερα σημαντική.</a:t>
            </a:r>
            <a:endParaRPr lang="el-GR" dirty="0"/>
          </a:p>
        </p:txBody>
      </p:sp>
    </p:spTree>
    <p:extLst>
      <p:ext uri="{BB962C8B-B14F-4D97-AF65-F5344CB8AC3E}">
        <p14:creationId xmlns:p14="http://schemas.microsoft.com/office/powerpoint/2010/main" val="18438166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1255594"/>
            <a:ext cx="8911687" cy="649406"/>
          </a:xfrm>
        </p:spPr>
        <p:txBody>
          <a:bodyPr>
            <a:normAutofit/>
          </a:bodyPr>
          <a:lstStyle/>
          <a:p>
            <a:r>
              <a:rPr lang="el-GR" sz="2000" dirty="0"/>
              <a:t>η </a:t>
            </a:r>
            <a:r>
              <a:rPr lang="el-GR" sz="2000" dirty="0" smtClean="0"/>
              <a:t>ενούρηση</a:t>
            </a:r>
            <a:endParaRPr lang="el-GR" sz="2000" dirty="0"/>
          </a:p>
        </p:txBody>
      </p:sp>
      <p:sp>
        <p:nvSpPr>
          <p:cNvPr id="3" name="Θέση περιεχομένου 2"/>
          <p:cNvSpPr>
            <a:spLocks noGrp="1"/>
          </p:cNvSpPr>
          <p:nvPr>
            <p:ph idx="1"/>
          </p:nvPr>
        </p:nvSpPr>
        <p:spPr/>
        <p:txBody>
          <a:bodyPr>
            <a:normAutofit/>
          </a:bodyPr>
          <a:lstStyle/>
          <a:p>
            <a:r>
              <a:rPr lang="el-GR" dirty="0"/>
              <a:t>Τα παιδιά μπορεί να </a:t>
            </a:r>
            <a:r>
              <a:rPr lang="el-GR" dirty="0" smtClean="0"/>
              <a:t>βρέχονται μετά  την ηλικία  των 4 ετών είτε </a:t>
            </a:r>
            <a:r>
              <a:rPr lang="el-GR" dirty="0"/>
              <a:t>κατά τη </a:t>
            </a:r>
            <a:r>
              <a:rPr lang="el-GR" dirty="0" smtClean="0"/>
              <a:t>διάρκεια </a:t>
            </a:r>
            <a:r>
              <a:rPr lang="el-GR" dirty="0"/>
              <a:t>της ημέρας ή τη νύχτα, αλλά στον καθημερινό λόγο, η "ενούρηση" είναι συνώνυμη της νυχτερινής ενούρησης</a:t>
            </a:r>
            <a:r>
              <a:rPr lang="el-GR" dirty="0" smtClean="0"/>
              <a:t>.</a:t>
            </a:r>
          </a:p>
          <a:p>
            <a:r>
              <a:rPr lang="el-GR" dirty="0" smtClean="0"/>
              <a:t> </a:t>
            </a:r>
            <a:r>
              <a:rPr lang="el-GR" dirty="0"/>
              <a:t>Είναι αρκετά συνηθισμένη καθώς </a:t>
            </a:r>
            <a:r>
              <a:rPr lang="el-GR" dirty="0" smtClean="0"/>
              <a:t>περί­που </a:t>
            </a:r>
            <a:r>
              <a:rPr lang="el-GR" dirty="0"/>
              <a:t>το 15% των 5χρονων και  </a:t>
            </a:r>
            <a:r>
              <a:rPr lang="el-GR" dirty="0" smtClean="0"/>
              <a:t>          3</a:t>
            </a:r>
            <a:r>
              <a:rPr lang="el-GR" dirty="0"/>
              <a:t>% των 10χρονων θα "βρέξουν" το κρεβάτι τους μια ή περισσότερες </a:t>
            </a:r>
            <a:r>
              <a:rPr lang="el-GR" dirty="0" smtClean="0"/>
              <a:t>φορές </a:t>
            </a:r>
            <a:r>
              <a:rPr lang="el-GR" dirty="0"/>
              <a:t>την </a:t>
            </a:r>
            <a:r>
              <a:rPr lang="el-GR" dirty="0" smtClean="0"/>
              <a:t>εβδομάδα.</a:t>
            </a:r>
          </a:p>
          <a:p>
            <a:r>
              <a:rPr lang="el-GR" dirty="0" smtClean="0"/>
              <a:t> </a:t>
            </a:r>
            <a:r>
              <a:rPr lang="el-GR" dirty="0"/>
              <a:t>Τα αγόρια υπερτερούν των κορι­τσιών σε αναλογία σχεδόν 2:1</a:t>
            </a:r>
            <a:r>
              <a:rPr lang="el-GR" dirty="0" smtClean="0"/>
              <a:t>.</a:t>
            </a:r>
          </a:p>
        </p:txBody>
      </p:sp>
    </p:spTree>
    <p:extLst>
      <p:ext uri="{BB962C8B-B14F-4D97-AF65-F5344CB8AC3E}">
        <p14:creationId xmlns:p14="http://schemas.microsoft.com/office/powerpoint/2010/main" val="27101295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63783" y="1626920"/>
            <a:ext cx="1377538" cy="1425039"/>
          </a:xfrm>
        </p:spPr>
        <p:txBody>
          <a:bodyPr>
            <a:normAutofit fontScale="90000"/>
          </a:bodyPr>
          <a:lstStyle/>
          <a:p>
            <a:r>
              <a:rPr lang="el-GR" sz="2000" b="1" dirty="0"/>
              <a:t>Αίτια χαμηλών σχολικών επιδόσεων</a:t>
            </a:r>
          </a:p>
        </p:txBody>
      </p:sp>
      <p:sp>
        <p:nvSpPr>
          <p:cNvPr id="3" name="Θέση περιεχομένου 2"/>
          <p:cNvSpPr>
            <a:spLocks noGrp="1"/>
          </p:cNvSpPr>
          <p:nvPr>
            <p:ph idx="1"/>
          </p:nvPr>
        </p:nvSpPr>
        <p:spPr>
          <a:xfrm>
            <a:off x="2729941" y="-73479"/>
            <a:ext cx="9462059" cy="7267699"/>
          </a:xfrm>
        </p:spPr>
        <p:txBody>
          <a:bodyPr>
            <a:normAutofit/>
          </a:bodyPr>
          <a:lstStyle/>
          <a:p>
            <a:pPr marL="0" indent="0">
              <a:buNone/>
            </a:pPr>
            <a:r>
              <a:rPr lang="el-GR" b="1" dirty="0"/>
              <a:t>Μακροχρόνια προβλήματα</a:t>
            </a:r>
          </a:p>
          <a:p>
            <a:r>
              <a:rPr lang="el-GR" dirty="0"/>
              <a:t>Προβλήματα όρασης</a:t>
            </a:r>
          </a:p>
          <a:p>
            <a:r>
              <a:rPr lang="el-GR" dirty="0"/>
              <a:t>Προβλήματα ακοής</a:t>
            </a:r>
          </a:p>
          <a:p>
            <a:r>
              <a:rPr lang="el-GR" dirty="0"/>
              <a:t>Δυσλεξία</a:t>
            </a:r>
          </a:p>
          <a:p>
            <a:pPr marL="0" indent="0">
              <a:buNone/>
            </a:pPr>
            <a:r>
              <a:rPr lang="el-GR" b="1" dirty="0"/>
              <a:t>Άλλα ειδικά μαθησιακά προβλήματα </a:t>
            </a:r>
            <a:r>
              <a:rPr lang="el-GR" dirty="0"/>
              <a:t>(σπάνια)</a:t>
            </a:r>
          </a:p>
          <a:p>
            <a:r>
              <a:rPr lang="el-GR" dirty="0" err="1"/>
              <a:t>Υπερκινητικότητα</a:t>
            </a:r>
            <a:endParaRPr lang="el-GR" dirty="0"/>
          </a:p>
          <a:p>
            <a:r>
              <a:rPr lang="el-GR" dirty="0" err="1" smtClean="0"/>
              <a:t>Αντι</a:t>
            </a:r>
            <a:r>
              <a:rPr lang="el-GR" dirty="0" smtClean="0"/>
              <a:t>-εκπαιδευτικό </a:t>
            </a:r>
            <a:r>
              <a:rPr lang="el-GR" dirty="0"/>
              <a:t>οικογενειακό υπόστρωμα</a:t>
            </a:r>
          </a:p>
          <a:p>
            <a:r>
              <a:rPr lang="el-GR" dirty="0" err="1"/>
              <a:t>Χαωτικό</a:t>
            </a:r>
            <a:r>
              <a:rPr lang="el-GR" dirty="0"/>
              <a:t> οικογενειακό υπόστρωμα</a:t>
            </a:r>
          </a:p>
          <a:p>
            <a:pPr marL="0" indent="0">
              <a:buNone/>
            </a:pPr>
            <a:r>
              <a:rPr lang="el-GR" b="1" dirty="0"/>
              <a:t>Προβλήματα πρόσφατης έναρξης</a:t>
            </a:r>
          </a:p>
          <a:p>
            <a:r>
              <a:rPr lang="el-GR" dirty="0"/>
              <a:t>Άγχη (διαζύγιο γονέων, εκφοβισμός </a:t>
            </a:r>
            <a:r>
              <a:rPr lang="el-GR" dirty="0" err="1" smtClean="0"/>
              <a:t>κλπ</a:t>
            </a:r>
            <a:r>
              <a:rPr lang="el-GR" dirty="0" smtClean="0"/>
              <a:t>)</a:t>
            </a:r>
          </a:p>
          <a:p>
            <a:r>
              <a:rPr lang="el-GR" dirty="0" smtClean="0"/>
              <a:t>Κατάθλιψη</a:t>
            </a:r>
            <a:endParaRPr lang="el-GR" dirty="0"/>
          </a:p>
          <a:p>
            <a:r>
              <a:rPr lang="el-GR" dirty="0"/>
              <a:t>Επανάσταση έναντι των </a:t>
            </a:r>
            <a:r>
              <a:rPr lang="el-GR" dirty="0" smtClean="0"/>
              <a:t>γονέων , των </a:t>
            </a:r>
            <a:r>
              <a:rPr lang="el-GR" dirty="0"/>
              <a:t>δασκάλων </a:t>
            </a:r>
            <a:r>
              <a:rPr lang="el-GR" dirty="0" smtClean="0"/>
              <a:t>ή του χαρακτη­ρισμού σπασίκλας</a:t>
            </a:r>
          </a:p>
          <a:p>
            <a:r>
              <a:rPr lang="el-GR" dirty="0" smtClean="0"/>
              <a:t>Απροσδόκητα </a:t>
            </a:r>
            <a:r>
              <a:rPr lang="el-GR" dirty="0"/>
              <a:t>φτωχή παρακολούθηση σχολείου </a:t>
            </a:r>
            <a:endParaRPr lang="el-GR" dirty="0" smtClean="0"/>
          </a:p>
          <a:p>
            <a:r>
              <a:rPr lang="el-GR" dirty="0" smtClean="0"/>
              <a:t>Σεξουαλική </a:t>
            </a:r>
            <a:r>
              <a:rPr lang="el-GR" dirty="0"/>
              <a:t>κακοποίηση </a:t>
            </a:r>
            <a:endParaRPr lang="el-GR" dirty="0" smtClean="0"/>
          </a:p>
          <a:p>
            <a:r>
              <a:rPr lang="el-GR" dirty="0" smtClean="0"/>
              <a:t>Χρήση </a:t>
            </a:r>
            <a:r>
              <a:rPr lang="el-GR" dirty="0"/>
              <a:t>ναρκωτικών ουσιών </a:t>
            </a:r>
            <a:endParaRPr lang="el-GR" dirty="0" smtClean="0"/>
          </a:p>
          <a:p>
            <a:r>
              <a:rPr lang="el-GR" dirty="0" smtClean="0"/>
              <a:t>Σχιζοφρένεια </a:t>
            </a:r>
            <a:r>
              <a:rPr lang="el-GR" dirty="0"/>
              <a:t>(σπάνια</a:t>
            </a:r>
            <a:r>
              <a:rPr lang="el-GR" dirty="0" smtClean="0"/>
              <a:t>)</a:t>
            </a:r>
          </a:p>
          <a:p>
            <a:r>
              <a:rPr lang="el-GR" dirty="0" smtClean="0"/>
              <a:t> </a:t>
            </a:r>
            <a:r>
              <a:rPr lang="el-GR" dirty="0" err="1"/>
              <a:t>Νευροεκφυλιστικό</a:t>
            </a:r>
            <a:r>
              <a:rPr lang="el-GR" dirty="0"/>
              <a:t> νόσημα εγκεφάλου, σπάνιο αλλά σημαντικό</a:t>
            </a:r>
          </a:p>
          <a:p>
            <a:endParaRPr lang="el-GR" dirty="0"/>
          </a:p>
        </p:txBody>
      </p:sp>
    </p:spTree>
    <p:extLst>
      <p:ext uri="{BB962C8B-B14F-4D97-AF65-F5344CB8AC3E}">
        <p14:creationId xmlns:p14="http://schemas.microsoft.com/office/powerpoint/2010/main" val="397755283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129246" y="0"/>
            <a:ext cx="9692640" cy="6479177"/>
          </a:xfrm>
        </p:spPr>
        <p:txBody>
          <a:bodyPr>
            <a:noAutofit/>
          </a:bodyPr>
          <a:lstStyle/>
          <a:p>
            <a:pPr marL="0" indent="0">
              <a:buNone/>
            </a:pPr>
            <a:endParaRPr lang="el-GR" dirty="0"/>
          </a:p>
          <a:p>
            <a:pPr>
              <a:lnSpc>
                <a:spcPct val="120000"/>
              </a:lnSpc>
            </a:pPr>
            <a:r>
              <a:rPr lang="el-GR" dirty="0" smtClean="0"/>
              <a:t>Η δυσλεξία , η οποία αποτελεί δυσκολία εκμάθησης της ανάγνωσης παρά την ικανοποιητική ευφυία  και εκπαίδευση. </a:t>
            </a:r>
          </a:p>
          <a:p>
            <a:pPr>
              <a:lnSpc>
                <a:spcPct val="120000"/>
              </a:lnSpc>
            </a:pPr>
            <a:r>
              <a:rPr lang="el-GR" dirty="0" smtClean="0"/>
              <a:t>Η δυσλεξία υποδηλώνει κάποιο  πρόβλημα </a:t>
            </a:r>
            <a:r>
              <a:rPr lang="el-GR" dirty="0"/>
              <a:t>και δεν αντιπροσωπεύει ολοκληρωμένη διάγνωση. Κατά τα άλλα επαρκή παιδιά μπορεί να βρίσκουν το σύνθετο έργο της εκμάθησης </a:t>
            </a:r>
            <a:r>
              <a:rPr lang="el-GR" u="sng" dirty="0"/>
              <a:t>ανά­γνωσης δύσκολο για αρκετούς λόγους, όπως λό­γω μιας αναπτυξιακής διαταραχής του λόγου ή προβλημάτων οπτικής αντίληψης</a:t>
            </a:r>
            <a:r>
              <a:rPr lang="el-GR" dirty="0"/>
              <a:t>. Οι απεικονιστι­κές μέθοδοι του εγκεφάλου έχουν αποκαλύψει ότι ορισμένα παιδιά παρουσιάζουν ποικίλες ανωμα­λίες της δομής του εγκεφάλου αλλά αυτά δεν α­ποτελούν σταθερά ευρήματα. </a:t>
            </a:r>
            <a:endParaRPr lang="el-GR" dirty="0" smtClean="0"/>
          </a:p>
          <a:p>
            <a:pPr>
              <a:lnSpc>
                <a:spcPct val="120000"/>
              </a:lnSpc>
            </a:pPr>
            <a:r>
              <a:rPr lang="el-GR" dirty="0" smtClean="0"/>
              <a:t>Αρκετά </a:t>
            </a:r>
            <a:r>
              <a:rPr lang="el-GR" dirty="0"/>
              <a:t>παιδιά με δυσλεξία έχουν και άλλα αναπτυξιακά προβλήμα­τα όπως κινητική </a:t>
            </a:r>
            <a:r>
              <a:rPr lang="el-GR" dirty="0" err="1"/>
              <a:t>δυσπραξία</a:t>
            </a:r>
            <a:r>
              <a:rPr lang="el-GR" dirty="0"/>
              <a:t> ή </a:t>
            </a:r>
            <a:r>
              <a:rPr lang="el-GR" dirty="0" err="1"/>
              <a:t>υπερκινητικότητα</a:t>
            </a:r>
            <a:r>
              <a:rPr lang="el-GR" dirty="0"/>
              <a:t>. </a:t>
            </a:r>
          </a:p>
        </p:txBody>
      </p:sp>
    </p:spTree>
    <p:extLst>
      <p:ext uri="{BB962C8B-B14F-4D97-AF65-F5344CB8AC3E}">
        <p14:creationId xmlns:p14="http://schemas.microsoft.com/office/powerpoint/2010/main" val="345114137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normAutofit fontScale="92500"/>
          </a:bodyPr>
          <a:lstStyle/>
          <a:p>
            <a:pPr>
              <a:lnSpc>
                <a:spcPct val="110000"/>
              </a:lnSpc>
            </a:pPr>
            <a:r>
              <a:rPr lang="el-GR" dirty="0"/>
              <a:t>Πολύ μικρός αριθμός παιδιών παρουσιάζει </a:t>
            </a:r>
            <a:r>
              <a:rPr lang="el-GR" u="sng" dirty="0"/>
              <a:t>φτωχή εδραίωση της επικράτησης ενός εκ των δύο μα­τιών που έχει ως αποτέλεσμα την περιορισμένη ι­κανότητα οπτικής παρακολούθησης, της σειράς των τυπωμένων γραμμών στις σελίδες</a:t>
            </a:r>
            <a:r>
              <a:rPr lang="el-GR" dirty="0"/>
              <a:t>, και φαίνο­νται να ωφελούνται μέσω τεχνικών όπως ο απο­κλεισμός ενός ματιού για αρκετούς μήνες ή η χρή­ση ειδικών χρωματιστών γυαλιών. </a:t>
            </a:r>
            <a:endParaRPr lang="el-GR" dirty="0" smtClean="0"/>
          </a:p>
          <a:p>
            <a:pPr>
              <a:lnSpc>
                <a:spcPct val="110000"/>
              </a:lnSpc>
            </a:pPr>
            <a:r>
              <a:rPr lang="el-GR" dirty="0" smtClean="0"/>
              <a:t>Το </a:t>
            </a:r>
            <a:r>
              <a:rPr lang="el-GR" dirty="0"/>
              <a:t>όλο θέμα της δυσλεξίας είναι αντιφατικό και δεν υπάρχει κάποια ομόφωνη ταξινόμηση. </a:t>
            </a:r>
            <a:r>
              <a:rPr lang="el-GR" u="sng" dirty="0"/>
              <a:t>Δεν υπάρχει φαρ­μακευτική αγωγή</a:t>
            </a:r>
            <a:r>
              <a:rPr lang="el-GR" dirty="0"/>
              <a:t>, τα προσβεβλημένα παιδιά χρει­άζονται ειδικά σχήματα εκμάθησης ανάγνωσης α­πό έμπειρους δασκάλους. Το παιδί χάνει εύκολα το ηθικό του και είναι επιρρεπές στην ανάπτυξη κακής συμπεριφοράς στην τάξη. Τελικά, πολλά παιδιά </a:t>
            </a:r>
            <a:r>
              <a:rPr lang="el-GR" u="sng" dirty="0"/>
              <a:t>μαθαίνουν να διαβάζουν ικανοποιητικά αλ­λά συνήθως παρουσιάζονται δυσκολίες </a:t>
            </a:r>
            <a:r>
              <a:rPr lang="el-GR" u="sng" dirty="0" smtClean="0"/>
              <a:t>συλλαβισμού/ορθογραφίας </a:t>
            </a:r>
            <a:r>
              <a:rPr lang="el-GR" u="sng" dirty="0"/>
              <a:t>οι οποίες επιμένουν.</a:t>
            </a:r>
          </a:p>
          <a:p>
            <a:pPr>
              <a:lnSpc>
                <a:spcPct val="110000"/>
              </a:lnSpc>
            </a:pPr>
            <a:endParaRPr lang="el-GR" dirty="0"/>
          </a:p>
        </p:txBody>
      </p:sp>
    </p:spTree>
    <p:extLst>
      <p:ext uri="{BB962C8B-B14F-4D97-AF65-F5344CB8AC3E}">
        <p14:creationId xmlns:p14="http://schemas.microsoft.com/office/powerpoint/2010/main" val="29737253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dirty="0"/>
              <a:t> Υπάρχει μια γενετικά καθορισμένη καθυστέρηση απόκτησης επάρκειας των σφιγκτήρων, με τα 2/3 των παιδιών με ενούρη­ση να έχουν ιστορικό προσβεβλημένου συγγενούς πρώτου βαθμού</a:t>
            </a:r>
          </a:p>
          <a:p>
            <a:r>
              <a:rPr lang="el-GR" dirty="0"/>
              <a:t> Είναι καλά γνωστό ότι το συναισθηματικό στρες μπορεί να επηρεάσει τα παιδιά και να προ­καλέσει δευτεροπαθή ενούρηση (παλινδρόμηση με­τά από μια περίοδο απόκτησης ελέγχου των σφι­γκτήρων της ούρησης). </a:t>
            </a:r>
          </a:p>
          <a:p>
            <a:r>
              <a:rPr lang="el-GR" dirty="0"/>
              <a:t>Τα περισσότερα παιδιά με ενούρηση είναι ψυχολογικά φυσιολογικά και η θερα­πεία της δευτεροπαθούς ενούρησης εξακολουθεί να στηρίζεται κυρίως στη </a:t>
            </a:r>
            <a:r>
              <a:rPr lang="el-GR" dirty="0" err="1"/>
              <a:t>συμπτωματική</a:t>
            </a:r>
            <a:r>
              <a:rPr lang="el-GR" dirty="0"/>
              <a:t>  προσέγ­γιση, αν και θα πρέπει να αντιμετωπίζεται και το υποκείμενο στρες ή κάποια υποκείμενη συναισθηματική διαταραχή.</a:t>
            </a:r>
          </a:p>
          <a:p>
            <a:endParaRPr lang="el-GR" dirty="0"/>
          </a:p>
          <a:p>
            <a:endParaRPr lang="el-GR" dirty="0"/>
          </a:p>
        </p:txBody>
      </p:sp>
    </p:spTree>
    <p:extLst>
      <p:ext uri="{BB962C8B-B14F-4D97-AF65-F5344CB8AC3E}">
        <p14:creationId xmlns:p14="http://schemas.microsoft.com/office/powerpoint/2010/main" val="39729915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buNone/>
            </a:pPr>
            <a:r>
              <a:rPr lang="el-GR" dirty="0"/>
              <a:t>Τα οργανικά αίτια της ενούρησης είναι ασυνή­θιστα. Σε αυτά περιλαμβάνονται:</a:t>
            </a:r>
          </a:p>
          <a:p>
            <a:pPr lvl="0"/>
            <a:r>
              <a:rPr lang="el-GR" dirty="0"/>
              <a:t>οι ουρολοιμώξεις</a:t>
            </a:r>
          </a:p>
          <a:p>
            <a:r>
              <a:rPr lang="el-GR" dirty="0" smtClean="0"/>
              <a:t>Η αρκετά σοβαρή δυσκοιλιότητα</a:t>
            </a:r>
            <a:endParaRPr lang="en-US" dirty="0" smtClean="0"/>
          </a:p>
          <a:p>
            <a:r>
              <a:rPr lang="el-GR" dirty="0" smtClean="0"/>
              <a:t> </a:t>
            </a:r>
            <a:r>
              <a:rPr lang="el-GR" dirty="0"/>
              <a:t>η πολυουρία λόγω διαβήτη ή χρόνιας </a:t>
            </a:r>
            <a:r>
              <a:rPr lang="el-GR" dirty="0" smtClean="0"/>
              <a:t>νεφρικής ανεπάρκειας</a:t>
            </a:r>
            <a:endParaRPr lang="el-GR" dirty="0"/>
          </a:p>
          <a:p>
            <a:endParaRPr lang="el-GR" dirty="0"/>
          </a:p>
        </p:txBody>
      </p:sp>
    </p:spTree>
    <p:extLst>
      <p:ext uri="{BB962C8B-B14F-4D97-AF65-F5344CB8AC3E}">
        <p14:creationId xmlns:p14="http://schemas.microsoft.com/office/powerpoint/2010/main" val="26903303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1800" i="1" dirty="0"/>
              <a:t>Στάδια αντιμετώπισης</a:t>
            </a:r>
            <a:r>
              <a:rPr lang="el-GR" sz="1800" dirty="0"/>
              <a:t/>
            </a:r>
            <a:br>
              <a:rPr lang="el-GR" sz="1800" dirty="0"/>
            </a:br>
            <a:endParaRPr lang="el-GR" dirty="0"/>
          </a:p>
        </p:txBody>
      </p:sp>
      <p:sp>
        <p:nvSpPr>
          <p:cNvPr id="3" name="Θέση περιεχομένου 2"/>
          <p:cNvSpPr>
            <a:spLocks noGrp="1"/>
          </p:cNvSpPr>
          <p:nvPr>
            <p:ph idx="1"/>
          </p:nvPr>
        </p:nvSpPr>
        <p:spPr>
          <a:xfrm>
            <a:off x="2329904" y="1751462"/>
            <a:ext cx="8915400" cy="3777622"/>
          </a:xfrm>
        </p:spPr>
        <p:txBody>
          <a:bodyPr>
            <a:normAutofit/>
          </a:bodyPr>
          <a:lstStyle/>
          <a:p>
            <a:r>
              <a:rPr lang="el-GR" dirty="0" smtClean="0"/>
              <a:t>Ενημέρωση</a:t>
            </a:r>
            <a:r>
              <a:rPr lang="el-GR" i="1" dirty="0" smtClean="0"/>
              <a:t> </a:t>
            </a:r>
            <a:r>
              <a:rPr lang="el-GR" dirty="0" smtClean="0"/>
              <a:t>Το </a:t>
            </a:r>
            <a:r>
              <a:rPr lang="el-GR" dirty="0"/>
              <a:t>πρώτο στάδιο είναι να εξηγηθεί τόσο στο παι­δί όσο και στο γονέα ότι το πρόβλημα είναι συνη­θισμένο και εκτός του συνειδητού ελέγχου του παιδιού. Οι γονείς θα πρέπει να σταματήσουν τις τιμωρίες, καθώς επιφέρουν το αντίθετο αποτέλε­σμα από το επιθυμητό.</a:t>
            </a:r>
          </a:p>
          <a:p>
            <a:r>
              <a:rPr lang="el-GR" dirty="0" smtClean="0"/>
              <a:t>Διάγραμμα αστεριών</a:t>
            </a:r>
            <a:r>
              <a:rPr lang="el-GR" dirty="0"/>
              <a:t> </a:t>
            </a:r>
            <a:r>
              <a:rPr lang="el-GR" dirty="0" smtClean="0"/>
              <a:t>Το </a:t>
            </a:r>
            <a:r>
              <a:rPr lang="el-GR" dirty="0"/>
              <a:t>παιδί κερδίζει έπαινο και ένα αστέρι κάθε πρωί που το κρεβάτι του είναι στεγνό. Το βρεγμένο κρεβάτι θα πρέπει να αντιμετωπίζεται σαν απλό συμβάν που πέρασε και το παιδί δεν θα πρέπει να κατηγορείται γι' αυτό.</a:t>
            </a:r>
          </a:p>
          <a:p>
            <a:r>
              <a:rPr lang="el-GR" dirty="0" smtClean="0"/>
              <a:t>Συσκευή </a:t>
            </a:r>
            <a:r>
              <a:rPr lang="el-GR" dirty="0"/>
              <a:t>συναγερμού </a:t>
            </a:r>
            <a:r>
              <a:rPr lang="el-GR" i="1" dirty="0"/>
              <a:t>(</a:t>
            </a:r>
            <a:r>
              <a:rPr lang="el-GR" i="1" dirty="0" smtClean="0"/>
              <a:t>αφύπνισης)ενούρησης</a:t>
            </a:r>
          </a:p>
          <a:p>
            <a:r>
              <a:rPr lang="el-GR" i="1" dirty="0" smtClean="0"/>
              <a:t>Φάρμακα</a:t>
            </a:r>
            <a:endParaRPr lang="el-GR" dirty="0"/>
          </a:p>
          <a:p>
            <a:endParaRPr lang="el-GR" dirty="0"/>
          </a:p>
        </p:txBody>
      </p:sp>
    </p:spTree>
    <p:extLst>
      <p:ext uri="{BB962C8B-B14F-4D97-AF65-F5344CB8AC3E}">
        <p14:creationId xmlns:p14="http://schemas.microsoft.com/office/powerpoint/2010/main" val="36704097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b="1" dirty="0"/>
              <a:t>Τα περισσότερα παιδιά με ενούρηση είναι ψυχολογικά και οργανικά φυσιολογικά</a:t>
            </a:r>
            <a:endParaRPr lang="el-GR" dirty="0"/>
          </a:p>
        </p:txBody>
      </p:sp>
    </p:spTree>
    <p:extLst>
      <p:ext uri="{BB962C8B-B14F-4D97-AF65-F5344CB8AC3E}">
        <p14:creationId xmlns:p14="http://schemas.microsoft.com/office/powerpoint/2010/main" val="3397425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000" dirty="0"/>
              <a:t>Ακράτεια κοπράνων</a:t>
            </a:r>
            <a:r>
              <a:rPr lang="el-GR" dirty="0"/>
              <a:t/>
            </a:r>
            <a:br>
              <a:rPr lang="el-GR" dirty="0"/>
            </a:br>
            <a:endParaRPr lang="el-GR" dirty="0"/>
          </a:p>
        </p:txBody>
      </p:sp>
      <p:sp>
        <p:nvSpPr>
          <p:cNvPr id="3" name="Θέση περιεχομένου 2"/>
          <p:cNvSpPr>
            <a:spLocks noGrp="1"/>
          </p:cNvSpPr>
          <p:nvPr>
            <p:ph idx="1"/>
          </p:nvPr>
        </p:nvSpPr>
        <p:spPr/>
        <p:txBody>
          <a:bodyPr>
            <a:normAutofit/>
          </a:bodyPr>
          <a:lstStyle/>
          <a:p>
            <a:r>
              <a:rPr lang="el-GR" b="1" dirty="0"/>
              <a:t>Είναι παθολογικό ένα παιδί να εμφανίζει ακρά­τεια κοπράνων μετά την ηλικία των 4 ετών</a:t>
            </a:r>
            <a:r>
              <a:rPr lang="el-GR" b="1" dirty="0" smtClean="0"/>
              <a:t>.</a:t>
            </a:r>
          </a:p>
          <a:p>
            <a:endParaRPr lang="el-GR" b="1" dirty="0"/>
          </a:p>
        </p:txBody>
      </p:sp>
      <p:graphicFrame>
        <p:nvGraphicFramePr>
          <p:cNvPr id="4" name="Διάγραμμα 3"/>
          <p:cNvGraphicFramePr/>
          <p:nvPr>
            <p:extLst>
              <p:ext uri="{D42A27DB-BD31-4B8C-83A1-F6EECF244321}">
                <p14:modId xmlns:p14="http://schemas.microsoft.com/office/powerpoint/2010/main" val="1430965752"/>
              </p:ext>
            </p:extLst>
          </p:nvPr>
        </p:nvGraphicFramePr>
        <p:xfrm>
          <a:off x="2800350" y="2933700"/>
          <a:ext cx="8420100" cy="29775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680651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347266" y="1129077"/>
            <a:ext cx="8911687" cy="426768"/>
          </a:xfrm>
        </p:spPr>
        <p:txBody>
          <a:bodyPr>
            <a:normAutofit fontScale="90000"/>
          </a:bodyPr>
          <a:lstStyle/>
          <a:p>
            <a:pPr lvl="0"/>
            <a:r>
              <a:rPr lang="el-GR" sz="2000" dirty="0"/>
              <a:t>Ακράτεια </a:t>
            </a:r>
            <a:r>
              <a:rPr lang="el-GR" sz="2000" dirty="0" smtClean="0"/>
              <a:t>κοπράνων με </a:t>
            </a:r>
            <a:r>
              <a:rPr lang="el-GR" sz="2000" dirty="0"/>
              <a:t>υπερπλήρωση ορθού με κόπρανα</a:t>
            </a:r>
            <a:br>
              <a:rPr lang="el-GR" sz="2000" dirty="0"/>
            </a:br>
            <a:endParaRPr lang="el-GR" sz="2000" dirty="0"/>
          </a:p>
        </p:txBody>
      </p:sp>
      <p:sp>
        <p:nvSpPr>
          <p:cNvPr id="3" name="Θέση περιεχομένου 2"/>
          <p:cNvSpPr>
            <a:spLocks noGrp="1"/>
          </p:cNvSpPr>
          <p:nvPr>
            <p:ph idx="1"/>
          </p:nvPr>
        </p:nvSpPr>
        <p:spPr/>
        <p:txBody>
          <a:bodyPr>
            <a:normAutofit/>
          </a:bodyPr>
          <a:lstStyle/>
          <a:p>
            <a:pPr lvl="0"/>
            <a:r>
              <a:rPr lang="el-GR" dirty="0" smtClean="0"/>
              <a:t>Ορισμένα  παιδιά έχουν ορθό το οποίο κενώνεται σε αραιά χρονικά διαστήματα</a:t>
            </a:r>
          </a:p>
          <a:p>
            <a:pPr lvl="0"/>
            <a:r>
              <a:rPr lang="el-GR" dirty="0" smtClean="0"/>
              <a:t>δυσκοιλιότητα</a:t>
            </a:r>
            <a:r>
              <a:rPr lang="el-GR" dirty="0"/>
              <a:t>, πιθανότατα λόγω </a:t>
            </a:r>
            <a:r>
              <a:rPr lang="el-GR" dirty="0" smtClean="0"/>
              <a:t>αφυδάτω­σης </a:t>
            </a:r>
            <a:r>
              <a:rPr lang="el-GR" dirty="0"/>
              <a:t>κατά τη διαδρομή μιας λοίμωξης</a:t>
            </a:r>
          </a:p>
          <a:p>
            <a:pPr lvl="0"/>
            <a:r>
              <a:rPr lang="el-GR" dirty="0"/>
              <a:t>αναστολή της αφόδευσης λόγω πόνου </a:t>
            </a:r>
            <a:r>
              <a:rPr lang="el-GR" dirty="0" smtClean="0"/>
              <a:t>από ραγάδα </a:t>
            </a:r>
            <a:r>
              <a:rPr lang="el-GR" dirty="0"/>
              <a:t>δακτυλίου</a:t>
            </a:r>
          </a:p>
          <a:p>
            <a:r>
              <a:rPr lang="el-GR" dirty="0" smtClean="0"/>
              <a:t> αναστολή </a:t>
            </a:r>
            <a:r>
              <a:rPr lang="el-GR" dirty="0"/>
              <a:t>αφόδευσης λόγω του φόβου </a:t>
            </a:r>
            <a:r>
              <a:rPr lang="el-GR" dirty="0" smtClean="0"/>
              <a:t>τιμω­ρίας </a:t>
            </a:r>
            <a:r>
              <a:rPr lang="el-GR" dirty="0"/>
              <a:t>για </a:t>
            </a:r>
            <a:r>
              <a:rPr lang="el-GR" dirty="0" smtClean="0"/>
              <a:t>ακράτεια </a:t>
            </a:r>
          </a:p>
          <a:p>
            <a:r>
              <a:rPr lang="el-GR" dirty="0" smtClean="0"/>
              <a:t> </a:t>
            </a:r>
            <a:r>
              <a:rPr lang="el-GR" dirty="0"/>
              <a:t>άγχος για τον τρόπο χρησιμοποίησης της του­αλέτας</a:t>
            </a:r>
            <a:r>
              <a:rPr lang="el-GR" dirty="0" smtClean="0"/>
              <a:t>.</a:t>
            </a:r>
          </a:p>
          <a:p>
            <a:pPr marL="0" lvl="0" indent="0">
              <a:buNone/>
            </a:pPr>
            <a:r>
              <a:rPr lang="el-GR" dirty="0" smtClean="0"/>
              <a:t>Το πλήρες κοπράνων ορθό διαστέλλει τον πρωκτό και τα κόπρανα μπορεί να διαφύγουν χωρίς το παιδί να μπορεί να τα ελέγξει </a:t>
            </a:r>
            <a:r>
              <a:rPr lang="el-GR" u="sng" dirty="0" smtClean="0"/>
              <a:t>ακράτεια </a:t>
            </a:r>
            <a:r>
              <a:rPr lang="el-GR" u="sng" dirty="0"/>
              <a:t>υπερχείλι­σης</a:t>
            </a:r>
          </a:p>
        </p:txBody>
      </p:sp>
    </p:spTree>
    <p:extLst>
      <p:ext uri="{BB962C8B-B14F-4D97-AF65-F5344CB8AC3E}">
        <p14:creationId xmlns:p14="http://schemas.microsoft.com/office/powerpoint/2010/main" val="3201829953"/>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598</TotalTime>
  <Words>3313</Words>
  <Application>Microsoft Office PowerPoint</Application>
  <PresentationFormat>Ευρεία οθόνη</PresentationFormat>
  <Paragraphs>143</Paragraphs>
  <Slides>32</Slides>
  <Notes>4</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32</vt:i4>
      </vt:variant>
    </vt:vector>
  </HeadingPairs>
  <TitlesOfParts>
    <vt:vector size="37" baseType="lpstr">
      <vt:lpstr>Arial</vt:lpstr>
      <vt:lpstr>Calibri</vt:lpstr>
      <vt:lpstr>Century Gothic</vt:lpstr>
      <vt:lpstr>Wingdings 3</vt:lpstr>
      <vt:lpstr>Wisp</vt:lpstr>
      <vt:lpstr>Συναισθήματα και συμπεριφορά Προβλήματα μέσης παιδικής ηλικίας</vt:lpstr>
      <vt:lpstr>Προβλήματα μέσης παιδικής ηλικίας</vt:lpstr>
      <vt:lpstr>η ενούρηση</vt:lpstr>
      <vt:lpstr>Παρουσίαση του PowerPoint</vt:lpstr>
      <vt:lpstr>Παρουσίαση του PowerPoint</vt:lpstr>
      <vt:lpstr>Στάδια αντιμετώπισης </vt:lpstr>
      <vt:lpstr>Παρουσίαση του PowerPoint</vt:lpstr>
      <vt:lpstr>Ακράτεια κοπράνων </vt:lpstr>
      <vt:lpstr>Ακράτεια κοπράνων με υπερπλήρωση ορθού με κόπρανα </vt:lpstr>
      <vt:lpstr>Εγκόπριση μπορεί να παρατηρηθεί σε συνδυα­σμό με κενό ορθό. </vt:lpstr>
      <vt:lpstr>Παρουσίαση του PowerPoint</vt:lpstr>
      <vt:lpstr>Υποτροπιάζον κοιλιακό άλγος</vt:lpstr>
      <vt:lpstr>Παρουσίαση του PowerPoint</vt:lpstr>
      <vt:lpstr>Παρουσίαση του PowerPoint</vt:lpstr>
      <vt:lpstr>Τικ (καθ'έξιν κίνησεις) </vt:lpstr>
      <vt:lpstr>Παρουσίαση του PowerPoint</vt:lpstr>
      <vt:lpstr>Υπερκινητικότητα </vt:lpstr>
      <vt:lpstr>διαταραχή ελλειμματικής προσοχής-υπερκινητικότητας</vt:lpstr>
      <vt:lpstr>Παρουσίαση του PowerPoint</vt:lpstr>
      <vt:lpstr>Παρουσίαση του PowerPoint</vt:lpstr>
      <vt:lpstr>Παρουσίαση του PowerPoint</vt:lpstr>
      <vt:lpstr>Αντικοινωνική συμπεριφορά </vt:lpstr>
      <vt:lpstr>Παρουσίαση του PowerPoint</vt:lpstr>
      <vt:lpstr>Άγχος</vt:lpstr>
      <vt:lpstr>Παρουσίαση του PowerPoint</vt:lpstr>
      <vt:lpstr>Παρουσίαση του PowerPoint</vt:lpstr>
      <vt:lpstr> Άρνηση σχολείου </vt:lpstr>
      <vt:lpstr>Παρουσίαση του PowerPoint</vt:lpstr>
      <vt:lpstr>Παρουσίαση του PowerPoint</vt:lpstr>
      <vt:lpstr>Αίτια χαμηλών σχολικών επιδόσεων</vt:lpstr>
      <vt:lpstr>Παρουσίαση του PowerPoint</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Συναισθήματα και συμπεριφορά Προβλήματα μέσης παιδικής ηλικίας</dc:title>
  <dc:creator>Evangelia Griva</dc:creator>
  <cp:lastModifiedBy>Evangelia Griva</cp:lastModifiedBy>
  <cp:revision>46</cp:revision>
  <dcterms:created xsi:type="dcterms:W3CDTF">2015-04-18T03:02:17Z</dcterms:created>
  <dcterms:modified xsi:type="dcterms:W3CDTF">2015-09-25T09:27:38Z</dcterms:modified>
</cp:coreProperties>
</file>