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89" r:id="rId3"/>
    <p:sldId id="257" r:id="rId4"/>
    <p:sldId id="259" r:id="rId5"/>
    <p:sldId id="261" r:id="rId6"/>
    <p:sldId id="467" r:id="rId7"/>
    <p:sldId id="262" r:id="rId8"/>
    <p:sldId id="352" r:id="rId9"/>
    <p:sldId id="468" r:id="rId10"/>
    <p:sldId id="343" r:id="rId11"/>
    <p:sldId id="469" r:id="rId12"/>
    <p:sldId id="470" r:id="rId13"/>
    <p:sldId id="471" r:id="rId14"/>
    <p:sldId id="472" r:id="rId15"/>
    <p:sldId id="473" r:id="rId16"/>
    <p:sldId id="512" r:id="rId17"/>
    <p:sldId id="474" r:id="rId18"/>
    <p:sldId id="513" r:id="rId19"/>
    <p:sldId id="476" r:id="rId20"/>
    <p:sldId id="477" r:id="rId21"/>
    <p:sldId id="478" r:id="rId22"/>
    <p:sldId id="514" r:id="rId23"/>
    <p:sldId id="479" r:id="rId24"/>
    <p:sldId id="515" r:id="rId25"/>
    <p:sldId id="480" r:id="rId26"/>
    <p:sldId id="481" r:id="rId27"/>
    <p:sldId id="482" r:id="rId28"/>
    <p:sldId id="483" r:id="rId29"/>
    <p:sldId id="516" r:id="rId30"/>
    <p:sldId id="484" r:id="rId31"/>
    <p:sldId id="517" r:id="rId32"/>
    <p:sldId id="486" r:id="rId33"/>
    <p:sldId id="487" r:id="rId34"/>
    <p:sldId id="488" r:id="rId35"/>
    <p:sldId id="519" r:id="rId36"/>
    <p:sldId id="489" r:id="rId37"/>
    <p:sldId id="490" r:id="rId38"/>
    <p:sldId id="491" r:id="rId39"/>
    <p:sldId id="492" r:id="rId40"/>
    <p:sldId id="520" r:id="rId41"/>
    <p:sldId id="493" r:id="rId42"/>
    <p:sldId id="494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22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11" r:id="rId59"/>
    <p:sldId id="524" r:id="rId60"/>
    <p:sldId id="525" r:id="rId61"/>
    <p:sldId id="526" r:id="rId62"/>
    <p:sldId id="527" r:id="rId63"/>
    <p:sldId id="292" r:id="rId64"/>
    <p:sldId id="293" r:id="rId65"/>
    <p:sldId id="294" r:id="rId66"/>
    <p:sldId id="295" r:id="rId67"/>
    <p:sldId id="280" r:id="rId68"/>
  </p:sldIdLst>
  <p:sldSz cx="9144000" cy="5715000" type="screen16x10"/>
  <p:notesSz cx="6858000" cy="9144000"/>
  <p:custDataLst>
    <p:tags r:id="rId7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4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1T18:24:22.797" idx="4">
    <p:pos x="3622" y="2085"/>
    <p:text>(η ονομασία προέρχεται από τον ήχο που κάνει ο λίθος του κρυστάλλου, όταν θερμαίνεται)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83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50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1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6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7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7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7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abuse.gov/drugs-abuse/commonly-abused-drugs-charts-0" TargetMode="External"/><Relationship Id="rId2" Type="http://schemas.openxmlformats.org/officeDocument/2006/relationships/hyperlink" Target="http://www.kethea.gr/FAQ/tabid/72/language/el-GR/Default.aspx?QuestionID=3&amp;AFMID=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iath.gr/userfiles/roussou/kataxrisi__ousiwn_.doc" TargetMode="External"/><Relationship Id="rId5" Type="http://schemas.openxmlformats.org/officeDocument/2006/relationships/hyperlink" Target="http://49lyk-athin.att.sch.gr/EREYNHTIKES_ERGASIES_files/EJARTHSIOGONES_OYSIES.pdf" TargetMode="External"/><Relationship Id="rId4" Type="http://schemas.openxmlformats.org/officeDocument/2006/relationships/hyperlink" Target="http://www.prolipsis.gr/index.php?exartisi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7.2</a:t>
            </a:r>
            <a:r>
              <a:rPr lang="el-GR" sz="2800" b="1" dirty="0" smtClean="0"/>
              <a:t>:Διαταραχές </a:t>
            </a:r>
            <a:r>
              <a:rPr lang="el-GR" sz="2800" b="1" dirty="0"/>
              <a:t>σχετιζόμενες με ουσίες (</a:t>
            </a:r>
            <a:r>
              <a:rPr lang="el-GR" sz="2800" b="1" dirty="0" smtClean="0"/>
              <a:t>ΙΙ)</a:t>
            </a:r>
            <a:endParaRPr lang="en-US" sz="2800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Διαταραχές σχετιζόμενες με ουσίες (</a:t>
            </a:r>
            <a:r>
              <a:rPr lang="el-GR" dirty="0" smtClean="0"/>
              <a:t>ΙΙ)</a:t>
            </a:r>
            <a:r>
              <a:rPr lang="el-GR" sz="4400" dirty="0"/>
              <a:t/>
            </a:r>
            <a:br>
              <a:rPr lang="el-GR" sz="4400" dirty="0"/>
            </a:b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Συνθετικά κατασταλτικά (1 από 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Τα βαρβιτουρικά συντέθηκαν το 1903 ως βοηθήματα για τον </a:t>
            </a:r>
            <a:r>
              <a:rPr lang="el-GR" altLang="el-GR" sz="2800" u="sng" dirty="0" smtClean="0"/>
              <a:t>ύπνο</a:t>
            </a:r>
            <a:r>
              <a:rPr lang="el-GR" altLang="el-GR" sz="2800" dirty="0" smtClean="0"/>
              <a:t> και τη </a:t>
            </a:r>
            <a:r>
              <a:rPr lang="el-GR" altLang="el-GR" sz="2800" u="sng" dirty="0" smtClean="0"/>
              <a:t>χαλάρωση</a:t>
            </a:r>
            <a:endParaRPr lang="el-GR" altLang="el-GR" sz="2800" dirty="0" smtClean="0"/>
          </a:p>
          <a:p>
            <a:r>
              <a:rPr lang="el-GR" altLang="el-GR" sz="2800" dirty="0" smtClean="0"/>
              <a:t>Στις μέρες μας η χρήση τους αυξάνεται. Χρήση και κατάχρηση </a:t>
            </a:r>
            <a:r>
              <a:rPr lang="el-GR" altLang="el-GR" sz="2800" b="1" dirty="0" err="1" smtClean="0"/>
              <a:t>βενζοδιαζεπινών</a:t>
            </a:r>
            <a:r>
              <a:rPr lang="el-GR" altLang="el-GR" sz="2800" dirty="0" smtClean="0"/>
              <a:t> (π.χ. </a:t>
            </a:r>
            <a:r>
              <a:rPr lang="en-US" altLang="el-GR" sz="2800" dirty="0" err="1" smtClean="0"/>
              <a:t>Stedon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 είναι συχνή</a:t>
            </a:r>
          </a:p>
          <a:p>
            <a:r>
              <a:rPr lang="el-GR" altLang="el-GR" sz="2800" dirty="0" smtClean="0"/>
              <a:t>Χαλαρώνουν τους μύες, μειώνουν το άγχος και, σε μικρές δόσεις, προκαλούν ευφορία</a:t>
            </a:r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>
              <a:buNone/>
            </a:pP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90206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Συνθετικά κατασταλτικά (2 από 2)</a:t>
            </a:r>
          </a:p>
        </p:txBody>
      </p:sp>
      <p:sp>
        <p:nvSpPr>
          <p:cNvPr id="409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/>
          <a:lstStyle/>
          <a:p>
            <a:r>
              <a:rPr lang="el-GR" altLang="el-GR" sz="2800" b="1" dirty="0" smtClean="0"/>
              <a:t>Υπερβολικές δόσεις</a:t>
            </a:r>
            <a:r>
              <a:rPr lang="el-GR" altLang="el-GR" sz="2800" dirty="0" smtClean="0"/>
              <a:t>: δυσκολίες στην άρθρωση του λόγου και αστάθεια στο περπάτημα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Πολλοί χρήστες </a:t>
            </a:r>
            <a:r>
              <a:rPr lang="el-GR" altLang="el-GR" sz="2800" u="sng" dirty="0" smtClean="0"/>
              <a:t>οδηγούνται στο θάνατο με ταυτόχρονη λήψη αλκοόλ </a:t>
            </a:r>
            <a:r>
              <a:rPr lang="el-GR" altLang="el-GR" sz="2800" dirty="0" smtClean="0"/>
              <a:t>(μεγιστοποιεί τις επιπτώσεις των κατασταλτικών 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16082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Διεγερτικά (1 από 4)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Δρουν στον </a:t>
            </a:r>
            <a:r>
              <a:rPr lang="el-GR" altLang="el-GR" sz="2800" u="sng" dirty="0" smtClean="0"/>
              <a:t>εγκέφαλο</a:t>
            </a:r>
            <a:r>
              <a:rPr lang="el-GR" altLang="el-GR" sz="2800" dirty="0" smtClean="0"/>
              <a:t> και στο </a:t>
            </a:r>
            <a:r>
              <a:rPr lang="el-GR" altLang="el-GR" sz="2800" u="sng" dirty="0" smtClean="0"/>
              <a:t>συμπαθητικό νευρικό σύστημα</a:t>
            </a:r>
            <a:r>
              <a:rPr lang="el-GR" altLang="el-GR" sz="2800" dirty="0" smtClean="0"/>
              <a:t>, αυξάνοντας την εγρήγορση και την κινητική δραστηριότητα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b="1" dirty="0" smtClean="0"/>
              <a:t>Αμφεταμίνες</a:t>
            </a:r>
            <a:r>
              <a:rPr lang="el-GR" altLang="el-GR" sz="2800" dirty="0" smtClean="0"/>
              <a:t> :συνθετικά διεγερτικά</a:t>
            </a:r>
            <a:br>
              <a:rPr lang="el-GR" altLang="el-GR" sz="2800" dirty="0" smtClean="0"/>
            </a:br>
            <a:r>
              <a:rPr lang="el-GR" altLang="el-GR" sz="2800" b="1" dirty="0" smtClean="0"/>
              <a:t>Κοκαΐνη</a:t>
            </a:r>
            <a:r>
              <a:rPr lang="el-GR" altLang="el-GR" sz="2800" dirty="0" smtClean="0"/>
              <a:t>: φυσικό διεγερτικό που εξάγεται από τα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        φύλλα της κόκας</a:t>
            </a:r>
            <a:br>
              <a:rPr lang="el-GR" altLang="el-GR" sz="2800" dirty="0" smtClean="0"/>
            </a:br>
            <a:r>
              <a:rPr lang="el-GR" altLang="el-GR" sz="2800" b="1" dirty="0" smtClean="0"/>
              <a:t>Καφεΐνη</a:t>
            </a:r>
            <a:r>
              <a:rPr lang="el-GR" altLang="el-GR" sz="2800" dirty="0" smtClean="0"/>
              <a:t>: λιγότερο επικίνδυνη και περισσότερο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        διαδεδομένη διεγερτική ουσία</a:t>
            </a:r>
          </a:p>
        </p:txBody>
      </p:sp>
    </p:spTree>
    <p:extLst>
      <p:ext uri="{BB962C8B-B14F-4D97-AF65-F5344CB8AC3E}">
        <p14:creationId xmlns:p14="http://schemas.microsoft.com/office/powerpoint/2010/main" val="238708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Διεγερτικά (2 από 4) </a:t>
            </a:r>
          </a:p>
        </p:txBody>
      </p:sp>
      <p:sp>
        <p:nvSpPr>
          <p:cNvPr id="614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altLang="el-GR" b="1" dirty="0" smtClean="0"/>
              <a:t>Αμφεταμίνες</a:t>
            </a:r>
            <a:r>
              <a:rPr lang="el-GR" altLang="el-GR" dirty="0" smtClean="0"/>
              <a:t>: </a:t>
            </a:r>
            <a:br>
              <a:rPr lang="el-GR" altLang="el-GR" dirty="0" smtClean="0"/>
            </a:br>
            <a:r>
              <a:rPr lang="el-GR" altLang="el-GR" dirty="0" smtClean="0"/>
              <a:t>1920 : τα φύλλα ενός κάκτου θεράπευαν το άσθμα. Οι αμφεταμίνες αποτελούν συνθετικό υποκατάστατο αυτού</a:t>
            </a:r>
            <a:br>
              <a:rPr lang="el-GR" altLang="el-GR" dirty="0" smtClean="0"/>
            </a:br>
            <a:endParaRPr lang="el-GR" alt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 smtClean="0"/>
              <a:t>Λαμβάνονται από το στόμα ή ενδοφλέβια και μπορεί να προκαλέσουν </a:t>
            </a:r>
            <a:r>
              <a:rPr lang="el-GR" altLang="el-GR" b="1" dirty="0" smtClean="0"/>
              <a:t>εθισμό </a:t>
            </a:r>
            <a:br>
              <a:rPr lang="el-GR" altLang="el-GR" b="1" dirty="0" smtClean="0"/>
            </a:br>
            <a:endParaRPr lang="el-GR" altLang="el-G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 smtClean="0"/>
              <a:t>Αυξάνουν την επαγρύπνηση, αναστέλλουν τις εντερικές λειτουργίες και </a:t>
            </a:r>
            <a:r>
              <a:rPr lang="el-GR" altLang="el-GR" u="sng" dirty="0" smtClean="0"/>
              <a:t>μειώνουν την όρεξη για φαγητό </a:t>
            </a:r>
            <a:r>
              <a:rPr lang="el-GR" altLang="el-GR" dirty="0" smtClean="0"/>
              <a:t>(χρησιμοποιούνται και σε δίαιτες)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67616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Διεγερτικά (3 από 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Ο καρδιακός ρυθμός επιταχύνεται και το άτομο νιώθει εγρήγορση, ευφορία και κοινωνικότητα, ενώ διακατέχεται από </a:t>
            </a:r>
            <a:r>
              <a:rPr lang="el-GR" altLang="el-GR" sz="2800" u="sng" dirty="0" smtClean="0"/>
              <a:t>υπέρμετρη ενέργεια </a:t>
            </a:r>
            <a:r>
              <a:rPr lang="el-GR" altLang="el-GR" sz="2800" dirty="0" smtClean="0"/>
              <a:t>και </a:t>
            </a:r>
            <a:r>
              <a:rPr lang="el-GR" altLang="el-GR" sz="2800" u="sng" dirty="0" smtClean="0"/>
              <a:t>αυτοπεποίθηση</a:t>
            </a:r>
            <a:br>
              <a:rPr lang="el-GR" altLang="el-GR" sz="2800" u="sng" dirty="0" smtClean="0"/>
            </a:br>
            <a:endParaRPr lang="el-GR" altLang="el-GR" sz="2800" u="sng" dirty="0" smtClean="0"/>
          </a:p>
          <a:p>
            <a:r>
              <a:rPr lang="el-GR" altLang="el-GR" sz="2800" dirty="0" smtClean="0"/>
              <a:t>Σε πολύ μεγάλες δόσεις προκαλούν </a:t>
            </a:r>
            <a:r>
              <a:rPr lang="el-GR" altLang="el-GR" sz="2800" u="sng" dirty="0" smtClean="0"/>
              <a:t>νευρικότητα, ταραχή και σύγχυση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15965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Διεγερτικά (4 από 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Ορισμένες φορές, </a:t>
            </a:r>
            <a:r>
              <a:rPr lang="el-GR" altLang="el-GR" sz="2800" u="sng" dirty="0" smtClean="0"/>
              <a:t>οι συστηματικοί χρήστες </a:t>
            </a:r>
            <a:r>
              <a:rPr lang="el-GR" altLang="el-GR" sz="2800" dirty="0" smtClean="0"/>
              <a:t>γίνονται </a:t>
            </a:r>
            <a:r>
              <a:rPr lang="el-GR" altLang="el-GR" sz="2800" u="sng" dirty="0" smtClean="0"/>
              <a:t>εχθρικοί</a:t>
            </a:r>
            <a:r>
              <a:rPr lang="el-GR" altLang="el-GR" sz="2800" dirty="0" smtClean="0"/>
              <a:t> και </a:t>
            </a:r>
            <a:r>
              <a:rPr lang="el-GR" altLang="el-GR" sz="2800" u="sng" dirty="0" smtClean="0"/>
              <a:t>εξαιρετικά καχύποπτοι</a:t>
            </a:r>
            <a:r>
              <a:rPr lang="el-GR" altLang="el-GR" sz="2800" dirty="0" smtClean="0"/>
              <a:t>, σε βαθμό που μπορεί να είναι επικίνδυνοι για τους άλλους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(μπορεί να εμφανίσουν εικόνα σχιζοφρένειας παρανοϊκού τύπου)</a:t>
            </a:r>
          </a:p>
        </p:txBody>
      </p:sp>
    </p:spTree>
    <p:extLst>
      <p:ext uri="{BB962C8B-B14F-4D97-AF65-F5344CB8AC3E}">
        <p14:creationId xmlns:p14="http://schemas.microsoft.com/office/powerpoint/2010/main" val="2961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Κοκαΐνη (1 από 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Θάμνος της οροσειράς των Άνδεων (μασούν τα φύλλα) </a:t>
            </a:r>
            <a:br>
              <a:rPr lang="el-GR" altLang="el-GR" sz="2800" dirty="0" smtClean="0"/>
            </a:br>
            <a:r>
              <a:rPr lang="el-GR" altLang="el-GR" sz="2800" dirty="0" smtClean="0"/>
              <a:t>Ευρωπαίοι: τη γνώρισαν από τους Ισπανούς κατακτητές της Αμερικής (έβραζαν τα φύλλα σε ροφήματα)</a:t>
            </a:r>
            <a:br>
              <a:rPr lang="el-GR" altLang="el-GR" sz="2800" dirty="0" smtClean="0"/>
            </a:br>
            <a:r>
              <a:rPr lang="el-GR" altLang="el-GR" sz="2800" dirty="0" smtClean="0"/>
              <a:t>19ος αι.: απομονώθηκε το αλκαλοειδές κοκαΐνη και χρησιμοποιούνταν ως </a:t>
            </a:r>
            <a:r>
              <a:rPr lang="el-GR" altLang="el-GR" sz="2800" u="sng" dirty="0" smtClean="0"/>
              <a:t>τοπικό αναισθητικό</a:t>
            </a:r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>
              <a:buNone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30847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9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Κοκαΐνη (2 από 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r>
              <a:rPr lang="en-US" altLang="el-GR" sz="2800" b="1" dirty="0" smtClean="0"/>
              <a:t>S. Freud </a:t>
            </a:r>
            <a:r>
              <a:rPr lang="en-US" altLang="el-GR" sz="2800" dirty="0" smtClean="0"/>
              <a:t>(1884</a:t>
            </a:r>
            <a:r>
              <a:rPr lang="el-GR" altLang="el-GR" sz="2800" dirty="0" smtClean="0"/>
              <a:t>): </a:t>
            </a:r>
            <a:br>
              <a:rPr lang="el-GR" altLang="el-GR" sz="2800" dirty="0" smtClean="0"/>
            </a:br>
            <a:r>
              <a:rPr lang="el-GR" altLang="el-GR" sz="2800" dirty="0" smtClean="0"/>
              <a:t>Χρήση κοκαΐνης για την κατάθλιψή του</a:t>
            </a:r>
            <a:br>
              <a:rPr lang="el-GR" altLang="el-GR" sz="2800" dirty="0" smtClean="0"/>
            </a:br>
            <a:r>
              <a:rPr lang="el-GR" altLang="el-GR" sz="2800" dirty="0" smtClean="0"/>
              <a:t>Δημοσιεύτηκε άρθρο του με τίτλο «Ύμνος» για τις απολαυστικές επιδράσεις που βίωσε</a:t>
            </a:r>
          </a:p>
          <a:p>
            <a:r>
              <a:rPr lang="el-GR" altLang="el-GR" sz="2800" dirty="0" smtClean="0"/>
              <a:t>Μειώνει τον πόνο</a:t>
            </a:r>
          </a:p>
          <a:p>
            <a:r>
              <a:rPr lang="el-GR" altLang="el-GR" sz="2800" dirty="0" smtClean="0"/>
              <a:t>Αυξάνει τη σεξουαλική επιθυμία</a:t>
            </a:r>
          </a:p>
          <a:p>
            <a:r>
              <a:rPr lang="el-GR" altLang="el-GR" sz="2800" dirty="0" smtClean="0"/>
              <a:t>Προκαλεί αίσθημα αυτοπεποίθησης, ευεξίας και απουσίας κόπωσης </a:t>
            </a:r>
            <a:br>
              <a:rPr lang="el-GR" altLang="el-GR" sz="2800" dirty="0" smtClean="0"/>
            </a:b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73831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Κοκαΐνη (3 από 3)</a:t>
            </a:r>
            <a:endParaRPr lang="el-GR" altLang="el-GR" dirty="0"/>
          </a:p>
        </p:txBody>
      </p:sp>
      <p:sp>
        <p:nvSpPr>
          <p:cNvPr id="10242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altLang="el-GR" sz="3200" dirty="0" smtClean="0"/>
              <a:t>Υπερβολική δόση</a:t>
            </a:r>
            <a:endParaRPr lang="el-GR" altLang="el-GR" sz="3200" dirty="0"/>
          </a:p>
        </p:txBody>
      </p:sp>
      <p:sp>
        <p:nvSpPr>
          <p:cNvPr id="10243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sz="2800" dirty="0" smtClean="0"/>
              <a:t>ρίγος</a:t>
            </a:r>
          </a:p>
          <a:p>
            <a:r>
              <a:rPr lang="el-GR" altLang="el-GR" sz="2800" dirty="0" smtClean="0"/>
              <a:t>ναυτία </a:t>
            </a:r>
          </a:p>
          <a:p>
            <a:r>
              <a:rPr lang="el-GR" altLang="el-GR" sz="2800" dirty="0" smtClean="0"/>
              <a:t>αϋπνία</a:t>
            </a:r>
          </a:p>
          <a:p>
            <a:r>
              <a:rPr lang="el-GR" altLang="el-GR" sz="2800" dirty="0" smtClean="0"/>
              <a:t>έντονα παρανοϊκά αισθήματα </a:t>
            </a:r>
          </a:p>
          <a:p>
            <a:r>
              <a:rPr lang="el-GR" altLang="el-GR" sz="2800" dirty="0" smtClean="0"/>
              <a:t>τρομακτικές ψευδαισθήσεις εντόμων που έρπουν πάνω στο δέρμα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endParaRPr lang="el-GR" altLang="el-GR" dirty="0" smtClean="0"/>
          </a:p>
        </p:txBody>
      </p:sp>
      <p:sp>
        <p:nvSpPr>
          <p:cNvPr id="10244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12800" dirty="0" smtClean="0"/>
              <a:t>Χρόνια χρήση</a:t>
            </a:r>
            <a:endParaRPr lang="el-GR" altLang="el-GR" sz="12800" dirty="0"/>
          </a:p>
        </p:txBody>
      </p:sp>
      <p:sp>
        <p:nvSpPr>
          <p:cNvPr id="10245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altLang="el-GR" dirty="0" smtClean="0"/>
              <a:t>αυξημένη ευερεθιστότητα</a:t>
            </a:r>
          </a:p>
          <a:p>
            <a:r>
              <a:rPr lang="el-GR" altLang="el-GR" dirty="0" smtClean="0"/>
              <a:t>δυσκολία στις κοινωνικές σχέσεις</a:t>
            </a:r>
          </a:p>
          <a:p>
            <a:r>
              <a:rPr lang="el-GR" altLang="el-GR" dirty="0" smtClean="0"/>
              <a:t>παρανοϊκό ιδεασμό</a:t>
            </a:r>
          </a:p>
          <a:p>
            <a:r>
              <a:rPr lang="el-GR" altLang="el-GR" dirty="0" smtClean="0"/>
              <a:t>προβλήματα στον ύπνο και στην πρόσληψη της τροφής</a:t>
            </a:r>
          </a:p>
          <a:p>
            <a:endParaRPr lang="el-GR" altLang="el-GR" dirty="0" smtClean="0"/>
          </a:p>
        </p:txBody>
      </p:sp>
      <p:cxnSp>
        <p:nvCxnSpPr>
          <p:cNvPr id="9" name="8 - Ευθεία γραμμή σύνδεσης"/>
          <p:cNvCxnSpPr>
            <a:stCxn id="10242" idx="3"/>
          </p:cNvCxnSpPr>
          <p:nvPr/>
        </p:nvCxnSpPr>
        <p:spPr>
          <a:xfrm>
            <a:off x="4509824" y="1279261"/>
            <a:ext cx="2646" cy="44357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7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Διαταραχές σχετιζόμενες με ουσίες (</a:t>
            </a:r>
            <a:r>
              <a:rPr lang="el-GR" b="1" dirty="0" smtClean="0"/>
              <a:t>ΙΙ)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7.2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Διαταραχές σχετιζόμενες με ουσίες (</a:t>
            </a:r>
            <a:r>
              <a:rPr lang="el-GR" sz="2800" dirty="0" smtClean="0"/>
              <a:t>ΙΙ)</a:t>
            </a:r>
            <a:endParaRPr lang="el-GR" sz="2800" dirty="0"/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Νέα μορφή κοκαΐνης: κρακ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Αυξάνει τον κίνδυνο εγκεφαλικού επεισοδίου και προκαλεί γνωστικές ανεπάρκειες </a:t>
            </a:r>
            <a:br>
              <a:rPr lang="el-GR" altLang="el-GR" sz="2800" dirty="0" smtClean="0"/>
            </a:br>
            <a:r>
              <a:rPr lang="el-GR" altLang="el-GR" sz="2800" dirty="0" smtClean="0"/>
              <a:t>(δυσκολίες στη συγκέντρωση και στην ανάκληση)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Νέα μορφή κοκαΐνης κρακ (1980): </a:t>
            </a:r>
            <a:br>
              <a:rPr lang="el-GR" altLang="el-GR" sz="2800" dirty="0" smtClean="0"/>
            </a:br>
            <a:r>
              <a:rPr lang="el-GR" altLang="el-GR" sz="2800" dirty="0" smtClean="0"/>
              <a:t>διατίθεται σε κρυσταλλική μορφή που ο χρήστης θερμαίνει, λιώνει και καπνίζει</a:t>
            </a:r>
          </a:p>
        </p:txBody>
      </p:sp>
    </p:spTree>
    <p:extLst>
      <p:ext uri="{BB962C8B-B14F-4D97-AF65-F5344CB8AC3E}">
        <p14:creationId xmlns:p14="http://schemas.microsoft.com/office/powerpoint/2010/main" val="201278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22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Ψευδαισθησιογόνα</a:t>
            </a:r>
            <a:r>
              <a:rPr lang="el-GR" altLang="el-GR" sz="4000" dirty="0" smtClean="0"/>
              <a:t>, </a:t>
            </a:r>
            <a:r>
              <a:rPr lang="en-US" altLang="el-GR" sz="4000" dirty="0" smtClean="0"/>
              <a:t>Ecstasy </a:t>
            </a:r>
            <a:r>
              <a:rPr lang="el-GR" altLang="el-GR" sz="4000" dirty="0" smtClean="0"/>
              <a:t>και </a:t>
            </a:r>
            <a:r>
              <a:rPr lang="en-US" altLang="el-GR" sz="4000" dirty="0" smtClean="0"/>
              <a:t>PCP</a:t>
            </a:r>
            <a:r>
              <a:rPr lang="el-GR" altLang="el-GR" sz="4000" dirty="0" smtClean="0"/>
              <a:t> (1 από 7)</a:t>
            </a:r>
            <a:endParaRPr lang="el-GR" altLang="el-GR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Autofit/>
          </a:bodyPr>
          <a:lstStyle/>
          <a:p>
            <a:r>
              <a:rPr lang="en-US" altLang="el-GR" sz="2800" b="1" dirty="0" smtClean="0"/>
              <a:t>LSD</a:t>
            </a:r>
            <a:r>
              <a:rPr lang="el-GR" altLang="el-GR" sz="2800" dirty="0" smtClean="0"/>
              <a:t>: ονομάστηκε ουσία </a:t>
            </a:r>
            <a:r>
              <a:rPr lang="el-GR" altLang="el-GR" sz="2800" dirty="0" err="1" smtClean="0"/>
              <a:t>ψυχωσομιμητική</a:t>
            </a:r>
            <a:r>
              <a:rPr lang="el-GR" altLang="el-GR" sz="2800" dirty="0" smtClean="0"/>
              <a:t>, επειδή προκαλεί </a:t>
            </a:r>
            <a:r>
              <a:rPr lang="el-GR" altLang="el-GR" sz="2800" u="sng" dirty="0" smtClean="0"/>
              <a:t>συμπτώματα παρόμοια με εκείνα της ψύχωσης</a:t>
            </a:r>
            <a:br>
              <a:rPr lang="el-GR" altLang="el-GR" sz="2800" u="sng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Χρησιμοποιήθηκε ο όρος </a:t>
            </a:r>
            <a:r>
              <a:rPr lang="el-GR" altLang="el-GR" sz="2800" i="1" dirty="0" smtClean="0"/>
              <a:t>ψυχεδελική ουσία </a:t>
            </a:r>
            <a:r>
              <a:rPr lang="el-GR" altLang="el-GR" sz="2800" dirty="0" smtClean="0"/>
              <a:t>(«ψυχή» και «δηλώνω», για να τονίσει το υποκειμενικό βίωμα της διεύρυνσης της συνείδησης = «</a:t>
            </a:r>
            <a:r>
              <a:rPr lang="el-GR" altLang="el-GR" sz="2800" i="1" dirty="0" err="1" smtClean="0"/>
              <a:t>τριπάκι</a:t>
            </a:r>
            <a:r>
              <a:rPr lang="el-GR" altLang="el-GR" sz="2800" dirty="0" smtClean="0"/>
              <a:t>»)</a:t>
            </a:r>
          </a:p>
          <a:p>
            <a:pPr>
              <a:buNone/>
            </a:pP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16083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857257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Ψευδαισθησιογόνα</a:t>
            </a:r>
            <a:r>
              <a:rPr lang="el-GR" altLang="el-GR" sz="4000" dirty="0" smtClean="0"/>
              <a:t>, </a:t>
            </a:r>
            <a:r>
              <a:rPr lang="en-US" altLang="el-GR" sz="4000" dirty="0" smtClean="0"/>
              <a:t>Ecstasy </a:t>
            </a:r>
            <a:r>
              <a:rPr lang="el-GR" altLang="el-GR" sz="4000" dirty="0" smtClean="0"/>
              <a:t>και </a:t>
            </a:r>
            <a:r>
              <a:rPr lang="en-US" altLang="el-GR" sz="4000" dirty="0" smtClean="0"/>
              <a:t>PCP</a:t>
            </a:r>
            <a:r>
              <a:rPr lang="el-GR" altLang="el-GR" sz="4000" dirty="0" smtClean="0"/>
              <a:t> (2 από 7)</a:t>
            </a:r>
            <a:endParaRPr lang="el-GR" altLang="el-GR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Σύγχρονος όρος: </a:t>
            </a:r>
            <a:r>
              <a:rPr lang="el-GR" altLang="el-GR" sz="2800" b="1" dirty="0" err="1" smtClean="0"/>
              <a:t>ψευδαισθησιογόνα</a:t>
            </a:r>
            <a:r>
              <a:rPr lang="el-GR" altLang="el-GR" sz="2800" dirty="0" smtClean="0"/>
              <a:t> - αναφέρεται στην κύρια επίδραση ή στο επακόλουθο αυτών των ουσιών που είναι οι ψευδαισθήσεις</a:t>
            </a:r>
          </a:p>
          <a:p>
            <a:r>
              <a:rPr lang="el-GR" altLang="el-GR" sz="2800" dirty="0" smtClean="0"/>
              <a:t>Η χρήση του </a:t>
            </a:r>
            <a:r>
              <a:rPr lang="en-US" altLang="el-GR" sz="2800" dirty="0" smtClean="0"/>
              <a:t>LSD</a:t>
            </a:r>
            <a:r>
              <a:rPr lang="el-GR" altLang="el-GR" sz="2800" dirty="0" smtClean="0"/>
              <a:t> έφτασε στο απόγειο τη δεκαετία του  1960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11646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928695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Ψευδαισθησιογόνα</a:t>
            </a:r>
            <a:r>
              <a:rPr lang="el-GR" altLang="el-GR" sz="4000" dirty="0" smtClean="0"/>
              <a:t>, </a:t>
            </a:r>
            <a:r>
              <a:rPr lang="en-US" altLang="el-GR" sz="4000" dirty="0" smtClean="0"/>
              <a:t>Ecstasy </a:t>
            </a:r>
            <a:r>
              <a:rPr lang="el-GR" altLang="el-GR" sz="4000" dirty="0" smtClean="0"/>
              <a:t>και </a:t>
            </a:r>
            <a:r>
              <a:rPr lang="en-US" altLang="el-GR" sz="4000" dirty="0" smtClean="0"/>
              <a:t>PCP</a:t>
            </a:r>
            <a:r>
              <a:rPr lang="el-GR" altLang="el-GR" sz="4000" dirty="0" smtClean="0"/>
              <a:t> (3 από 7)</a:t>
            </a:r>
            <a:endParaRPr lang="el-GR" altLang="el-GR" sz="4000" dirty="0"/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επίδρασή τους εξαρτάται από μια σειρά </a:t>
            </a:r>
            <a:r>
              <a:rPr lang="el-GR" altLang="el-GR" sz="2800" u="sng" dirty="0" smtClean="0"/>
              <a:t>ψυχολογικών μεταβλητών </a:t>
            </a:r>
            <a:r>
              <a:rPr lang="el-GR" altLang="el-GR" sz="2800" dirty="0" smtClean="0"/>
              <a:t>(στάσεις, προσδοκίες, κίνητρα) κι όχι μόνο από τη δόση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u="sng" dirty="0" smtClean="0"/>
              <a:t>Κίνδυνος</a:t>
            </a:r>
            <a:r>
              <a:rPr lang="el-GR" altLang="el-GR" sz="2800" dirty="0" smtClean="0"/>
              <a:t>: μπορεί να προκαλέσει έντονη προσβολή πανικού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97767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Ψευδαισθησιογόνα</a:t>
            </a:r>
            <a:r>
              <a:rPr lang="el-GR" altLang="el-GR" sz="4000" dirty="0" smtClean="0"/>
              <a:t>, </a:t>
            </a:r>
            <a:r>
              <a:rPr lang="en-US" altLang="el-GR" sz="4000" dirty="0" smtClean="0"/>
              <a:t>Ecstasy </a:t>
            </a:r>
            <a:r>
              <a:rPr lang="el-GR" altLang="el-GR" sz="4000" dirty="0" smtClean="0"/>
              <a:t>και </a:t>
            </a:r>
            <a:r>
              <a:rPr lang="en-US" altLang="el-GR" sz="4000" dirty="0" smtClean="0"/>
              <a:t>PCP</a:t>
            </a:r>
            <a:r>
              <a:rPr lang="el-GR" altLang="el-GR" sz="4000" dirty="0" smtClean="0"/>
              <a:t> (4 από 7)</a:t>
            </a:r>
            <a:endParaRPr lang="el-GR" altLang="el-GR" sz="4000" dirty="0"/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Οι χρήστες μπορεί να εμφανίσουν </a:t>
            </a:r>
            <a:r>
              <a:rPr lang="el-GR" altLang="el-GR" sz="2800" b="1" dirty="0" smtClean="0"/>
              <a:t>μνημονικές αναδρομές</a:t>
            </a:r>
            <a:r>
              <a:rPr lang="el-GR" altLang="el-GR" sz="2800" dirty="0" smtClean="0"/>
              <a:t>, δηλ. </a:t>
            </a:r>
            <a:r>
              <a:rPr lang="el-GR" altLang="el-GR" sz="2800" u="sng" dirty="0" smtClean="0"/>
              <a:t>αναβιώνουν ψυχεδελικές εμπειρίες</a:t>
            </a:r>
            <a:r>
              <a:rPr lang="el-GR" altLang="el-GR" sz="2800" dirty="0" smtClean="0"/>
              <a:t>, 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αφότου η επίδραση της ουσίας σε σωματικό επίπεδο έχει παρέλθει, και, συνήθως, όταν βρίσκονται σε συνθήκες </a:t>
            </a:r>
            <a:r>
              <a:rPr lang="en-US" altLang="el-GR" sz="2800" dirty="0" smtClean="0"/>
              <a:t>stress</a:t>
            </a:r>
            <a:r>
              <a:rPr lang="el-GR" altLang="el-GR" sz="2800" dirty="0" smtClean="0"/>
              <a:t>, ασθένειας ή κόπωσης</a:t>
            </a:r>
          </a:p>
          <a:p>
            <a:pPr algn="r">
              <a:buNone/>
            </a:pPr>
            <a:r>
              <a:rPr lang="en-US" altLang="el-GR" sz="2800" dirty="0" smtClean="0"/>
              <a:t>(</a:t>
            </a:r>
            <a:r>
              <a:rPr lang="en-US" altLang="el-GR" sz="2000" dirty="0" smtClean="0"/>
              <a:t>Kaplan H.I. and </a:t>
            </a:r>
            <a:r>
              <a:rPr lang="en-US" altLang="el-GR" sz="2000" dirty="0" err="1" smtClean="0"/>
              <a:t>Sadock</a:t>
            </a:r>
            <a:r>
              <a:rPr lang="en-US" altLang="el-GR" sz="2000" dirty="0" smtClean="0"/>
              <a:t> B.J, 1991)</a:t>
            </a:r>
            <a:endParaRPr lang="el-GR" altLang="el-GR" sz="20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90897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1"/>
            <a:ext cx="8229600" cy="857257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Ψευδαισθησιογόνα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Ecstasy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 (5 από 7)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68"/>
            <a:ext cx="8229600" cy="3247768"/>
          </a:xfrm>
        </p:spPr>
        <p:txBody>
          <a:bodyPr>
            <a:normAutofit/>
          </a:bodyPr>
          <a:lstStyle/>
          <a:p>
            <a:r>
              <a:rPr lang="en-US" altLang="el-GR" sz="2800" b="1" dirty="0" smtClean="0"/>
              <a:t>Ecstasy</a:t>
            </a:r>
            <a:r>
              <a:rPr lang="en-US" altLang="el-GR" sz="2800" dirty="0" smtClean="0"/>
              <a:t>: </a:t>
            </a:r>
            <a:r>
              <a:rPr lang="el-GR" altLang="el-GR" sz="2800" dirty="0" smtClean="0"/>
              <a:t> νεότερη ουσία που μοιάζει με τα </a:t>
            </a:r>
            <a:r>
              <a:rPr lang="el-GR" altLang="el-GR" sz="2800" dirty="0" err="1" smtClean="0"/>
              <a:t>ψευδαισθησιογόνα</a:t>
            </a:r>
            <a:r>
              <a:rPr lang="el-GR" altLang="el-GR" sz="2800" dirty="0" smtClean="0"/>
              <a:t>. Αρχικά θεωρούνταν ακίνδυνη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Φαίνεται να σχετίζεται με ανεπάρκειες στη μάθηση και τη μνήμη, στη λεκτική ροή και στην επιδεξιότητα</a:t>
            </a:r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537772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Ψευδαισθησιογόνα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Ecstasy</a:t>
            </a:r>
            <a:r>
              <a:rPr lang="el-GR" altLang="el-GR" dirty="0" smtClean="0"/>
              <a:t> </a:t>
            </a:r>
            <a:br>
              <a:rPr lang="el-GR" altLang="el-GR" dirty="0" smtClean="0"/>
            </a:br>
            <a:r>
              <a:rPr lang="el-GR" altLang="el-GR" dirty="0" smtClean="0"/>
              <a:t>(6 από 7)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l-GR" sz="3000" b="1" dirty="0" smtClean="0"/>
              <a:t>Ecstasy</a:t>
            </a:r>
            <a:r>
              <a:rPr lang="en-US" altLang="el-GR" sz="3000" dirty="0" smtClean="0"/>
              <a:t>: </a:t>
            </a:r>
            <a:r>
              <a:rPr lang="el-GR" altLang="el-GR" sz="3000" dirty="0" smtClean="0"/>
              <a:t>μπορεί να προκαλέσει: </a:t>
            </a:r>
            <a:r>
              <a:rPr lang="en-US" altLang="el-GR" sz="3000" dirty="0" smtClean="0"/>
              <a:t/>
            </a:r>
            <a:br>
              <a:rPr lang="en-US" altLang="el-GR" sz="3000" dirty="0" smtClean="0"/>
            </a:br>
            <a:r>
              <a:rPr lang="en-US" altLang="el-GR" sz="3000" dirty="0" smtClean="0">
                <a:sym typeface="Wingdings 2"/>
              </a:rPr>
              <a:t></a:t>
            </a:r>
            <a:r>
              <a:rPr lang="el-GR" altLang="el-GR" sz="3000" dirty="0" smtClean="0">
                <a:sym typeface="Wingdings 2"/>
              </a:rPr>
              <a:t> </a:t>
            </a:r>
            <a:r>
              <a:rPr lang="el-GR" altLang="el-GR" sz="3000" dirty="0" smtClean="0"/>
              <a:t>μυϊκή ένταση</a:t>
            </a:r>
            <a:br>
              <a:rPr lang="el-GR" altLang="el-GR" sz="3000" dirty="0" smtClean="0"/>
            </a:br>
            <a:r>
              <a:rPr lang="en-US" altLang="el-GR" sz="3000" dirty="0" smtClean="0">
                <a:sym typeface="Wingdings 2"/>
              </a:rPr>
              <a:t> </a:t>
            </a:r>
            <a:r>
              <a:rPr lang="el-GR" altLang="el-GR" sz="3000" dirty="0" smtClean="0"/>
              <a:t>ταχείες οφθαλμικές κινήσεις</a:t>
            </a:r>
            <a:br>
              <a:rPr lang="el-GR" altLang="el-GR" sz="3000" dirty="0" smtClean="0"/>
            </a:br>
            <a:r>
              <a:rPr lang="en-US" altLang="el-GR" sz="3000" dirty="0" smtClean="0">
                <a:sym typeface="Wingdings 2"/>
              </a:rPr>
              <a:t> </a:t>
            </a:r>
            <a:r>
              <a:rPr lang="el-GR" altLang="el-GR" sz="3000" dirty="0" smtClean="0"/>
              <a:t>σφίξιμο των σιαγόνων </a:t>
            </a:r>
            <a:br>
              <a:rPr lang="el-GR" altLang="el-GR" sz="3000" dirty="0" smtClean="0"/>
            </a:br>
            <a:r>
              <a:rPr lang="en-US" altLang="el-GR" sz="3000" dirty="0" smtClean="0">
                <a:sym typeface="Wingdings 2"/>
              </a:rPr>
              <a:t> </a:t>
            </a:r>
            <a:r>
              <a:rPr lang="el-GR" altLang="el-GR" sz="3000" dirty="0" smtClean="0"/>
              <a:t>ναυτία</a:t>
            </a:r>
            <a:br>
              <a:rPr lang="el-GR" altLang="el-GR" sz="3000" dirty="0" smtClean="0"/>
            </a:br>
            <a:r>
              <a:rPr lang="en-US" altLang="el-GR" sz="3000" dirty="0" smtClean="0">
                <a:sym typeface="Wingdings 2"/>
              </a:rPr>
              <a:t> </a:t>
            </a:r>
            <a:r>
              <a:rPr lang="el-GR" altLang="el-GR" sz="3000" dirty="0" smtClean="0"/>
              <a:t>αδυναμία</a:t>
            </a:r>
            <a:br>
              <a:rPr lang="el-GR" altLang="el-GR" sz="3000" dirty="0" smtClean="0"/>
            </a:br>
            <a:r>
              <a:rPr lang="en-US" altLang="el-GR" sz="3000" dirty="0" smtClean="0">
                <a:sym typeface="Wingdings 2"/>
              </a:rPr>
              <a:t> </a:t>
            </a:r>
            <a:r>
              <a:rPr lang="el-GR" altLang="el-GR" sz="3000" dirty="0" smtClean="0"/>
              <a:t>ρίγος ή εφίδρωση</a:t>
            </a:r>
            <a:br>
              <a:rPr lang="el-GR" altLang="el-GR" sz="3000" dirty="0" smtClean="0"/>
            </a:br>
            <a:r>
              <a:rPr lang="en-US" altLang="el-GR" sz="3000" dirty="0" smtClean="0">
                <a:sym typeface="Wingdings 2"/>
              </a:rPr>
              <a:t> </a:t>
            </a:r>
            <a:r>
              <a:rPr lang="el-GR" altLang="el-GR" sz="3000" dirty="0" smtClean="0"/>
              <a:t>άγχος, κατάθλιψη, αποπροσωποποίηση και σύγχυση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196209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785819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Ψευδαισθησιογόνα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Ecstasy</a:t>
            </a:r>
            <a:r>
              <a:rPr lang="el-GR" altLang="el-GR" dirty="0" smtClean="0"/>
              <a:t> </a:t>
            </a:r>
            <a:br>
              <a:rPr lang="el-GR" altLang="el-GR" dirty="0" smtClean="0"/>
            </a:br>
            <a:r>
              <a:rPr lang="el-GR" altLang="el-GR" dirty="0" smtClean="0"/>
              <a:t>(7 από 7)</a:t>
            </a:r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/>
          <a:lstStyle/>
          <a:p>
            <a:pPr>
              <a:buNone/>
            </a:pPr>
            <a:r>
              <a:rPr lang="el-GR" altLang="el-GR" sz="2800" dirty="0" smtClean="0"/>
              <a:t>Οι χρήστες </a:t>
            </a:r>
            <a:r>
              <a:rPr lang="el-GR" altLang="el-GR" sz="2800" u="sng" dirty="0" smtClean="0"/>
              <a:t>αναφέρουν</a:t>
            </a:r>
            <a:r>
              <a:rPr lang="el-GR" altLang="el-GR" sz="2800" dirty="0" smtClean="0"/>
              <a:t> ότι: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 ενισχύει την οικειότητα και την ενόραση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ανεβάζει τη διάθεση και την αυτοπεποίθηση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βελτιώνει τις διαπροσωπικές σχέσεις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προάγει την ευαισθησία στην αντίληψη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76176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Νιτρώδες οξείδιο (1 από 2)</a:t>
            </a:r>
            <a:endParaRPr lang="el-GR" altLang="el-GR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Άχρωμο αέριο: προκαλεί ζάλη και ευφορία μέσα σε λίγα δευτερόλεπτα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anose="05020102010507070707" pitchFamily="18" charset="2"/>
              </a:rPr>
              <a:t> Το άτομο </a:t>
            </a:r>
            <a:r>
              <a:rPr lang="el-GR" altLang="el-GR" sz="2800" dirty="0" smtClean="0"/>
              <a:t>νιώθει ότι κατακλύζεται από σημαντικές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ενοράσεις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Α</a:t>
            </a:r>
            <a:r>
              <a:rPr lang="el-GR" altLang="el-GR" sz="2800" dirty="0" smtClean="0"/>
              <a:t>υξάνεται η αντοχή  στον πόνο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Α</a:t>
            </a:r>
            <a:r>
              <a:rPr lang="el-GR" altLang="el-GR" sz="2800" dirty="0" smtClean="0"/>
              <a:t>ντιλαμβάνεται καθημερινά γεγονότα και </a:t>
            </a:r>
            <a:br>
              <a:rPr lang="el-GR" altLang="el-GR" sz="2800" dirty="0" smtClean="0"/>
            </a:br>
            <a:r>
              <a:rPr lang="el-GR" altLang="el-GR" sz="2800" dirty="0" smtClean="0"/>
              <a:t>      σκέψεις ως πάρα πολύ αστεία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351990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143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Νιτρώδες οξείδιο (2 από 2)</a:t>
            </a:r>
            <a:endParaRPr lang="el-GR" altLang="el-G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err="1" smtClean="0"/>
              <a:t>Γι΄</a:t>
            </a:r>
            <a:r>
              <a:rPr lang="el-GR" altLang="el-GR" sz="2800" dirty="0" smtClean="0"/>
              <a:t> αυτό και ονομάζεται «</a:t>
            </a:r>
            <a:r>
              <a:rPr lang="el-GR" altLang="el-GR" sz="2800" i="1" dirty="0" smtClean="0"/>
              <a:t>αέριο του γέλιου</a:t>
            </a:r>
            <a:r>
              <a:rPr lang="el-GR" altLang="el-GR" sz="2800" dirty="0" smtClean="0"/>
              <a:t>»</a:t>
            </a:r>
          </a:p>
          <a:p>
            <a:r>
              <a:rPr lang="el-GR" altLang="el-GR" sz="2800" dirty="0" smtClean="0"/>
              <a:t>Μπορεί να προκαλέσει καρδιακή ανεπάρκεια και θάνατο, το λεγόμενο «</a:t>
            </a:r>
            <a:r>
              <a:rPr lang="el-GR" altLang="el-GR" sz="2800" i="1" dirty="0" smtClean="0"/>
              <a:t>αιφνίδιο θάνατο από εισπνεόμενα</a:t>
            </a:r>
            <a:r>
              <a:rPr lang="el-GR" altLang="el-GR" i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6051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2"/>
            <a:ext cx="8229600" cy="571505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r>
              <a:rPr lang="el-GR" altLang="el-GR" sz="3600" dirty="0" smtClean="0"/>
              <a:t>Αιτιολογία των διαταραχών που σχετίζονται με ουσίες (1 από 13)</a:t>
            </a:r>
            <a:endParaRPr lang="el-GR" altLang="el-GR" sz="36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Α. Η διεργασία της </a:t>
            </a:r>
            <a:r>
              <a:rPr lang="el-GR" altLang="el-GR" sz="2800" b="1" dirty="0" err="1" smtClean="0"/>
              <a:t>ουσιοεξάρτησης</a:t>
            </a:r>
            <a:r>
              <a:rPr lang="el-GR" altLang="el-GR" sz="2800" b="1" dirty="0" smtClean="0"/>
              <a:t> </a:t>
            </a:r>
          </a:p>
          <a:p>
            <a:pPr marL="0" indent="0">
              <a:buNone/>
            </a:pPr>
            <a:r>
              <a:rPr lang="el-GR" altLang="el-GR" sz="2800" dirty="0" smtClean="0"/>
              <a:t>Θετική στάση </a:t>
            </a:r>
            <a: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</a:t>
            </a:r>
            <a:r>
              <a:rPr lang="el-GR" altLang="el-GR" sz="2800" dirty="0" smtClean="0">
                <a:sym typeface="Wingdings 3" panose="05040102010807070707" pitchFamily="18" charset="2"/>
              </a:rPr>
              <a:t> </a:t>
            </a:r>
            <a:r>
              <a:rPr lang="el-GR" altLang="el-GR" sz="2800" dirty="0" smtClean="0"/>
              <a:t>Πειραματισμός </a:t>
            </a:r>
            <a: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</a:t>
            </a:r>
            <a:r>
              <a:rPr lang="el-GR" altLang="el-GR" sz="2800" dirty="0" smtClean="0"/>
              <a:t> Τακτική χρήση </a:t>
            </a:r>
            <a: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</a:t>
            </a:r>
            <a:r>
              <a:rPr lang="el-GR" altLang="el-GR" sz="2800" dirty="0" smtClean="0"/>
              <a:t> Βαριά χρήση </a:t>
            </a:r>
            <a: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</a:t>
            </a:r>
            <a:r>
              <a:rPr lang="el-GR" altLang="el-GR" sz="2800" dirty="0" smtClean="0"/>
              <a:t> Εξάρτηση ή κατάχρηση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b="1" dirty="0" smtClean="0"/>
              <a:t>Β. </a:t>
            </a:r>
            <a:r>
              <a:rPr lang="el-GR" altLang="el-GR" sz="2800" b="1" dirty="0" err="1" smtClean="0"/>
              <a:t>Κοινωνικοπολιστισμικοί</a:t>
            </a:r>
            <a:r>
              <a:rPr lang="el-GR" altLang="el-GR" sz="2800" b="1" dirty="0" smtClean="0"/>
              <a:t> παράγοντες: </a:t>
            </a:r>
            <a:br>
              <a:rPr lang="el-GR" altLang="el-GR" sz="2800" b="1" dirty="0" smtClean="0"/>
            </a:br>
            <a:r>
              <a:rPr lang="el-GR" altLang="el-GR" sz="2800" dirty="0" smtClean="0"/>
              <a:t>Το κοινωνικό πλαίσιο μπορεί να επηρεάσει το ενδιαφέρον των ατόμων για τις ουσίες και την πρόσβαση σε αυτές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70063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(2 από 13)</a:t>
            </a:r>
            <a:endParaRPr lang="el-GR" altLang="el-GR" sz="36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>
                <a:sym typeface="Wingdings 2" panose="05020102010507070707" pitchFamily="18" charset="2"/>
              </a:rPr>
              <a:t>Ε</a:t>
            </a:r>
            <a:r>
              <a:rPr lang="el-GR" altLang="el-GR" sz="2800" dirty="0" smtClean="0"/>
              <a:t>πιρροές από συνομήλικους και γονείς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Ε</a:t>
            </a:r>
            <a:r>
              <a:rPr lang="el-GR" altLang="el-GR" sz="2800" dirty="0" smtClean="0"/>
              <a:t>πιρροές που ασκούνται από τα ΜΜΕ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Τ</a:t>
            </a:r>
            <a:r>
              <a:rPr lang="el-GR" altLang="el-GR" sz="2800" dirty="0" smtClean="0"/>
              <a:t>ι θεωρείται αποδεκτή συμπεριφορά σε </a:t>
            </a:r>
            <a:br>
              <a:rPr lang="el-GR" altLang="el-GR" sz="2800" dirty="0" smtClean="0"/>
            </a:br>
            <a:r>
              <a:rPr lang="el-GR" altLang="el-GR" sz="2800" dirty="0" smtClean="0"/>
              <a:t>     συγκεκριμένους πολιτισμούς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Σε χώρες που πίνουν κρασί (π.χ. Γαλλία), βρίσκει κανείς κρασί ακόμη και στις καφετέριες των πανεπιστημίων </a:t>
            </a:r>
            <a:br>
              <a:rPr lang="el-GR" altLang="el-GR" sz="2800" dirty="0" smtClean="0"/>
            </a:br>
            <a:r>
              <a:rPr lang="el-GR" altLang="el-GR" sz="2800" dirty="0" smtClean="0"/>
              <a:t>Η κατανάλωση αλκοόλ από μαθητές στη Σκωτία φτάνει το  99%</a:t>
            </a:r>
          </a:p>
          <a:p>
            <a:pPr marL="0" indent="0"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784537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(3 από 13)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altLang="el-GR" sz="3000" b="1" dirty="0" smtClean="0"/>
              <a:t>Γ. Οικογενειακοί παράγοντες: </a:t>
            </a: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Η έκθεση του παιδιού σε χρήση αλκοόλ από τους γονείς αυξάνει τις πιθανότητες να πίνει και το ίδιο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Η κατάχρηση ουσιών σχετίζεται επίσης με:  ψυχιατρικά, συζυγικά ή νομικά προβλήματα που μπορεί να απασχολούν την οικογένεια 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Η  έλλειψη συναισθηματικής υποστήριξης συνδέεται με αυξημένη χρήση τσιγάρων, μαριχουάνας και αλκοόλ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824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(4 από 13)</a:t>
            </a:r>
            <a:endParaRPr lang="el-GR" altLang="el-GR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Δ. Μέσα μαζικής ενημέρωσης: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Οι τηλεοπτικές διαφημίσεις συνδέουν το αλκοόλ με άνδρες που είναι πετυχημένοι και με καλλίγραμμες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br>
              <a:rPr lang="el-GR" altLang="el-GR" sz="2800" dirty="0" smtClean="0"/>
            </a:br>
            <a:r>
              <a:rPr lang="el-GR" altLang="el-GR" sz="2800" dirty="0" smtClean="0"/>
              <a:t>Οι διαφημίσεις αλκοόλ στα περιοδικά έχουν αυξηθεί και φαίνεται ότι επηρεάζουν κυρίως τα κορίτσια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Εξισώνουν τα τσιγάρα με τη διασκέδαση και το μοντέρνο στυλ (στόχος: η στρατολόγηση νέων καπνιστών)</a:t>
            </a:r>
          </a:p>
        </p:txBody>
      </p:sp>
    </p:spTree>
    <p:extLst>
      <p:ext uri="{BB962C8B-B14F-4D97-AF65-F5344CB8AC3E}">
        <p14:creationId xmlns:p14="http://schemas.microsoft.com/office/powerpoint/2010/main" val="2877881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(5 από 13)</a:t>
            </a:r>
            <a:endParaRPr lang="el-GR" altLang="el-GR" sz="3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altLang="el-GR" sz="3000" b="1" dirty="0" smtClean="0"/>
              <a:t>Ε. Ψυχολογικοί παράγοντες</a:t>
            </a: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1. </a:t>
            </a:r>
            <a:r>
              <a:rPr lang="el-GR" altLang="el-GR" sz="3000" b="1" dirty="0" smtClean="0"/>
              <a:t>Μεταβολή της διάθεσης</a:t>
            </a:r>
            <a:r>
              <a:rPr lang="el-GR" altLang="el-GR" sz="3000" dirty="0" smtClean="0"/>
              <a:t>: </a:t>
            </a:r>
            <a:br>
              <a:rPr lang="el-GR" altLang="el-GR" sz="3000" dirty="0" smtClean="0"/>
            </a:br>
            <a:r>
              <a:rPr lang="el-GR" altLang="el-GR" sz="3000" dirty="0" smtClean="0"/>
              <a:t>η χρήση ουσιών ενισχύεται επειδή αυξάνει τη θετική διάθεση και μειώνει την αρνητική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Σύνθετη διαδικασία 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Η χρήση ουσιών : όταν άλλοι μηχανισμοί  που διαθέτει το άτομο για να αντιμετωπίζει τα συναισθήματά του έχουν αποτύχει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82734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5"/>
            <a:ext cx="8229600" cy="928694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(6 από 13)</a:t>
            </a:r>
            <a:endParaRPr lang="el-GR" altLang="el-GR" sz="3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dirty="0" smtClean="0"/>
              <a:t>2</a:t>
            </a:r>
            <a:r>
              <a:rPr lang="el-GR" altLang="el-GR" sz="2800" dirty="0" smtClean="0"/>
              <a:t>. </a:t>
            </a:r>
            <a:r>
              <a:rPr lang="el-GR" altLang="el-GR" sz="2800" b="1" dirty="0" smtClean="0"/>
              <a:t>Προσδοκίες σχετικά με την επίδραση ουσιών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το αλκοόλ καταναλώνεται μετά από </a:t>
            </a:r>
            <a:r>
              <a:rPr lang="en-US" altLang="el-GR" sz="2800" dirty="0" smtClean="0"/>
              <a:t>stress, </a:t>
            </a:r>
            <a:r>
              <a:rPr lang="el-GR" altLang="el-GR" sz="2800" dirty="0" smtClean="0"/>
              <a:t>όχι επειδή αυτό πραγματικά μειώνει την ένταση, αλλά επειδή υπάρχει η προσδοκία ότι θα τη μειώσει</a:t>
            </a:r>
          </a:p>
        </p:txBody>
      </p:sp>
    </p:spTree>
    <p:extLst>
      <p:ext uri="{BB962C8B-B14F-4D97-AF65-F5344CB8AC3E}">
        <p14:creationId xmlns:p14="http://schemas.microsoft.com/office/powerpoint/2010/main" val="701271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(7 από 13)</a:t>
            </a:r>
            <a:endParaRPr lang="el-GR" altLang="el-GR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altLang="el-GR" sz="3000" dirty="0" smtClean="0"/>
              <a:t>3. </a:t>
            </a:r>
            <a:r>
              <a:rPr lang="el-GR" altLang="el-GR" sz="3000" b="1" dirty="0" smtClean="0"/>
              <a:t>Πεποιθήσεις για τους κινδύνους και τον </a:t>
            </a:r>
            <a:br>
              <a:rPr lang="el-GR" altLang="el-GR" sz="3000" b="1" dirty="0" smtClean="0"/>
            </a:br>
            <a:r>
              <a:rPr lang="el-GR" altLang="el-GR" sz="3000" b="1" dirty="0" smtClean="0"/>
              <a:t>    επιπολασμό</a:t>
            </a:r>
            <a:r>
              <a:rPr lang="el-GR" altLang="el-GR" sz="3000" dirty="0" smtClean="0"/>
              <a:t>: </a:t>
            </a:r>
          </a:p>
          <a:p>
            <a:pPr marL="0" indent="0">
              <a:buNone/>
            </a:pPr>
            <a:r>
              <a:rPr lang="el-GR" altLang="el-GR" sz="3000" dirty="0" smtClean="0"/>
              <a:t>Κατά πόσο το άτομο θεωρεί μια ουσία βλαβερή;</a:t>
            </a:r>
            <a:br>
              <a:rPr lang="el-GR" altLang="el-GR" sz="3000" dirty="0" smtClean="0"/>
            </a:br>
            <a:r>
              <a:rPr lang="el-GR" altLang="el-GR" sz="3000" dirty="0" smtClean="0"/>
              <a:t>Κατά πόσο πιστεύει ότι η ουσία είναι διαδεδομένη; 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Όσο περισσότερο το άτομο θεωρεί ότι η ουσία είναι επικίνδυνη, τόσο λιγότερες είναι οι πιθανότητες να τη χρησιμοποιήσει 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157756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(8 από 13)</a:t>
            </a:r>
            <a:endParaRPr lang="el-GR" sz="3600" dirty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4. </a:t>
            </a:r>
            <a:r>
              <a:rPr lang="el-GR" altLang="el-GR" sz="2800" b="1" dirty="0" smtClean="0"/>
              <a:t>Ψυχοπαθολογία και προσωπικότητα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Δεν κάνουν χρήση όλα τα άτομου ενός συγκεκριμένου πολιτιστικού – κοινωνικού πλαισίου, ούτε αυξάνουν τη χρήση ουσιών όλοι όσοι βιώνουν </a:t>
            </a:r>
            <a:r>
              <a:rPr lang="en-US" altLang="el-GR" sz="2800" dirty="0" smtClean="0"/>
              <a:t>stress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προσωπικότητα</a:t>
            </a:r>
            <a:r>
              <a:rPr lang="el-GR" altLang="el-GR" sz="2800" dirty="0" smtClean="0"/>
              <a:t> και άλλες </a:t>
            </a:r>
            <a:r>
              <a:rPr lang="el-GR" altLang="el-GR" sz="2800" b="1" dirty="0" smtClean="0"/>
              <a:t>ατομικές διαφορές </a:t>
            </a:r>
            <a:r>
              <a:rPr lang="el-GR" altLang="el-GR" sz="2800" dirty="0" smtClean="0"/>
              <a:t>μπορούν να ερμηνεύσουν τη χρήση 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565977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35"/>
            <a:ext cx="8229600" cy="32412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(9 από 13)</a:t>
            </a:r>
            <a:endParaRPr lang="el-GR" altLang="el-GR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Δυο χαρακτηριστικά που σχετίζονται με την ψυχοπαθολογία και την προσωπικότητα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α. το υψηλό επίπεδο αρνητικού συναισθήματος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β. η επίμονη επιθυμία για διέγερση και αυξημένο </a:t>
            </a:r>
            <a:br>
              <a:rPr lang="el-GR" altLang="el-GR" sz="2800" dirty="0" smtClean="0"/>
            </a:br>
            <a:r>
              <a:rPr lang="el-GR" altLang="el-GR" sz="2800" dirty="0" smtClean="0"/>
              <a:t>    θετικό συναίσθημα</a:t>
            </a:r>
          </a:p>
          <a:p>
            <a:endParaRPr lang="el-GR" altLang="el-GR" u="sng" dirty="0" smtClean="0"/>
          </a:p>
        </p:txBody>
      </p:sp>
    </p:spTree>
    <p:extLst>
      <p:ext uri="{BB962C8B-B14F-4D97-AF65-F5344CB8AC3E}">
        <p14:creationId xmlns:p14="http://schemas.microsoft.com/office/powerpoint/2010/main" val="2401535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(10 από 13)</a:t>
            </a:r>
            <a:endParaRPr lang="el-GR" sz="3600" dirty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4"/>
            <a:ext cx="8229600" cy="357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Ψυχοπαθολογία και προσωπικότητα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Σύνδεση ανάμεσα στη χρήση ουσιών και</a:t>
            </a:r>
            <a:r>
              <a:rPr lang="el-GR" altLang="el-GR" dirty="0" smtClean="0"/>
              <a:t>: </a:t>
            </a:r>
            <a:br>
              <a:rPr lang="el-GR" altLang="el-GR" dirty="0" smtClean="0"/>
            </a:br>
            <a:r>
              <a:rPr lang="el-GR" altLang="el-GR" sz="2800" dirty="0" smtClean="0"/>
              <a:t>α. στην </a:t>
            </a:r>
            <a:r>
              <a:rPr lang="el-GR" altLang="el-GR" sz="2800" u="sng" dirty="0" smtClean="0"/>
              <a:t>αντικοινωνική διαταραχή προσωπικότητας </a:t>
            </a:r>
            <a:br>
              <a:rPr lang="el-GR" altLang="el-GR" sz="2800" u="sng" dirty="0" smtClean="0"/>
            </a:br>
            <a:r>
              <a:rPr lang="el-GR" altLang="el-GR" sz="2800" dirty="0" smtClean="0"/>
              <a:t>     (για τους άνδρες)</a:t>
            </a:r>
            <a:br>
              <a:rPr lang="el-GR" altLang="el-GR" sz="2800" dirty="0" smtClean="0"/>
            </a:br>
            <a:r>
              <a:rPr lang="el-GR" altLang="el-GR" sz="2800" dirty="0" smtClean="0"/>
              <a:t>β. στη </a:t>
            </a:r>
            <a:r>
              <a:rPr lang="el-GR" altLang="el-GR" sz="2800" u="sng" dirty="0" err="1" smtClean="0"/>
              <a:t>μεταιχμιακή</a:t>
            </a:r>
            <a:r>
              <a:rPr lang="el-GR" altLang="el-GR" sz="2800" u="sng" dirty="0" smtClean="0"/>
              <a:t> διαταραχή προσωπικότητας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     (για τις γυναίκες)</a:t>
            </a:r>
            <a:br>
              <a:rPr lang="el-GR" altLang="el-GR" sz="2800" dirty="0" smtClean="0"/>
            </a:br>
            <a:r>
              <a:rPr lang="el-GR" altLang="el-GR" sz="2800" dirty="0" smtClean="0"/>
              <a:t>Η κατάχρηση μπορεί να αποτελεί μέρος της συμπεριφοράς </a:t>
            </a:r>
            <a:r>
              <a:rPr lang="el-GR" altLang="el-GR" sz="2800" u="sng" dirty="0" smtClean="0"/>
              <a:t>αναζήτησης έντονων συγκινήσεων </a:t>
            </a:r>
            <a:r>
              <a:rPr lang="el-GR" altLang="el-GR" sz="2800" dirty="0" smtClean="0"/>
              <a:t>που παρατηρούμε στις διαταραχές αυτές</a:t>
            </a:r>
            <a:br>
              <a:rPr lang="el-GR" altLang="el-GR" sz="2800" dirty="0" smtClean="0"/>
            </a:b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1294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85797"/>
            <a:ext cx="8229600" cy="39556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(11 από 13)</a:t>
            </a:r>
            <a:endParaRPr lang="el-GR" sz="3600" dirty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8"/>
            <a:ext cx="8229600" cy="324776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κατάχρηση συνδέεται επίσης με τη </a:t>
            </a:r>
            <a:r>
              <a:rPr lang="el-GR" altLang="el-GR" sz="2800" b="1" dirty="0" smtClean="0"/>
              <a:t>ΔΕΠΥ</a:t>
            </a:r>
            <a:r>
              <a:rPr lang="el-GR" altLang="el-GR" sz="2800" dirty="0" smtClean="0"/>
              <a:t> και τη </a:t>
            </a:r>
            <a:r>
              <a:rPr lang="el-GR" altLang="el-GR" sz="2800" b="1" dirty="0" smtClean="0"/>
              <a:t>διαταραχή διαγωγής </a:t>
            </a:r>
            <a:r>
              <a:rPr lang="el-GR" altLang="el-GR" sz="2800" dirty="0" smtClean="0"/>
              <a:t>στην παιδική ηλικία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395794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(12 από 13)</a:t>
            </a:r>
            <a:endParaRPr lang="el-GR" altLang="el-GR" sz="36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err="1" smtClean="0"/>
              <a:t>Στ</a:t>
            </a:r>
            <a:r>
              <a:rPr lang="el-GR" altLang="el-GR" sz="2800" b="1" dirty="0" smtClean="0"/>
              <a:t>. Γενετικοί παράγοντες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Έχουν μελετηθεί λίγο</a:t>
            </a:r>
            <a:br>
              <a:rPr lang="el-GR" altLang="el-GR" sz="2800" dirty="0" smtClean="0"/>
            </a:br>
            <a:r>
              <a:rPr lang="el-GR" altLang="el-GR" sz="2800" dirty="0" smtClean="0"/>
              <a:t>Διαδραματίζουν ρόλο στην εξάρτηση από το αλκοόλ και πιθανά στην εξάρτηση από τη νικοτίνη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Αυτό που μεταφέρεται γονιδιακά είναι </a:t>
            </a:r>
            <a:r>
              <a:rPr lang="el-GR" altLang="el-GR" sz="2800" u="sng" dirty="0" smtClean="0"/>
              <a:t>η ικανότητα του ατόμου να ανέχεται το αλκοόλ και να μεταβολίζει τη νικοτίνη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5321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7143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των διαταραχών που σχετίζονται με ουσίες (13 από 13)</a:t>
            </a:r>
            <a:endParaRPr lang="el-GR" sz="3600" dirty="0"/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Ζ. </a:t>
            </a:r>
            <a:r>
              <a:rPr lang="el-GR" altLang="el-GR" sz="2800" b="1" dirty="0" err="1" smtClean="0"/>
              <a:t>Νευροβιολογικοί</a:t>
            </a:r>
            <a:r>
              <a:rPr lang="el-GR" altLang="el-GR" sz="2800" b="1" dirty="0" smtClean="0"/>
              <a:t> παράγοντες: </a:t>
            </a:r>
            <a:br>
              <a:rPr lang="el-GR" altLang="el-GR" sz="2800" b="1" dirty="0" smtClean="0"/>
            </a:br>
            <a:r>
              <a:rPr lang="el-GR" altLang="el-GR" sz="2800" dirty="0" smtClean="0"/>
              <a:t>Έχουν μελετηθεί τα εγκεφαλικά συστήματα που σχετίζονται με τις </a:t>
            </a:r>
            <a:r>
              <a:rPr lang="el-GR" altLang="el-GR" sz="2800" u="sng" dirty="0" smtClean="0"/>
              <a:t>οδούς της </a:t>
            </a:r>
            <a:r>
              <a:rPr lang="el-GR" altLang="el-GR" sz="2800" u="sng" dirty="0" err="1" smtClean="0"/>
              <a:t>ντοπαμίνης</a:t>
            </a:r>
            <a:r>
              <a:rPr lang="el-GR" altLang="el-GR" sz="2800" dirty="0" smtClean="0"/>
              <a:t>, δηλ. οι βασικές νευρικές οδοί της ανταμοιβής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sz="2800" dirty="0" smtClean="0"/>
              <a:t>Η θεωρία της ευαισθητοποίησης αναφέρεται στο πως ο εγκέφαλος εμπλέκεται στην κατανάλωση των ουσιών και στον πόθο για αυτές 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55303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διαταραχών που σχετίζονται με ουσίες (1 από 6)</a:t>
            </a:r>
            <a:endParaRPr lang="el-GR" altLang="el-GR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3000" b="1" dirty="0" smtClean="0"/>
              <a:t>Πρώτο βήμα</a:t>
            </a:r>
            <a:r>
              <a:rPr lang="el-GR" altLang="el-GR" sz="3000" dirty="0" smtClean="0"/>
              <a:t>: να παραδεχτεί το άτομο ότι έχει πρόβλημα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dirty="0" smtClean="0"/>
              <a:t>Τα θεραπευτικά προγράμματα απαιτούν,  επίσης, το σταμάτημα της λήψης αλκοόλ ή ουσίας πριν ξεκινήσουν το πρόγραμμα </a:t>
            </a:r>
            <a:br>
              <a:rPr lang="el-GR" altLang="el-GR" sz="3000" dirty="0" smtClean="0"/>
            </a:br>
            <a:r>
              <a:rPr lang="el-GR" altLang="el-GR" sz="3000" dirty="0" smtClean="0"/>
              <a:t>(η απαίτηση αυτή πιθανά αποκλείει πολλούς που επιθυμούν και χρειάζονται θεραπεία)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788921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διαταραχών που σχετίζονται με ουσίες (2 από 6)</a:t>
            </a:r>
            <a:endParaRPr lang="el-GR" altLang="el-GR" sz="36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Θεραπεία της εξάρτησης από το αλκοόλ 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Η αποτοξίνωση (</a:t>
            </a:r>
            <a:r>
              <a:rPr lang="el-GR" altLang="el-GR" sz="2800" dirty="0" err="1" smtClean="0"/>
              <a:t>ενδονοσοκομειακή</a:t>
            </a:r>
            <a:r>
              <a:rPr lang="el-GR" altLang="el-GR" sz="2800" dirty="0" smtClean="0"/>
              <a:t>) διαρκεί περίπου </a:t>
            </a:r>
            <a:r>
              <a:rPr lang="el-GR" altLang="el-GR" sz="2800" u="sng" dirty="0" smtClean="0"/>
              <a:t>ένα μήνα </a:t>
            </a:r>
            <a:r>
              <a:rPr lang="el-GR" altLang="el-GR" sz="2800" dirty="0" smtClean="0"/>
              <a:t>(συχνά είναι δύσκολη τόσο σε σωματικό όσο και σε ψυχολογικό επίπεδο)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Για να μπορέσουν να </a:t>
            </a:r>
            <a:r>
              <a:rPr lang="el-GR" altLang="el-GR" sz="2800" u="sng" dirty="0" smtClean="0"/>
              <a:t>περάσουν το στερητικό </a:t>
            </a:r>
            <a:r>
              <a:rPr lang="el-GR" altLang="el-GR" sz="2800" dirty="0" smtClean="0"/>
              <a:t>χρειάζονται διαλύματα υδρογονανθράκων, βιταμίνες του συμπλέγματος Β και αντισπασμωδικά</a:t>
            </a:r>
          </a:p>
        </p:txBody>
      </p:sp>
    </p:spTree>
    <p:extLst>
      <p:ext uri="{BB962C8B-B14F-4D97-AF65-F5344CB8AC3E}">
        <p14:creationId xmlns:p14="http://schemas.microsoft.com/office/powerpoint/2010/main" val="3660467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διαταραχών που σχετίζονται με ουσίες (3 από 6)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altLang="el-GR" sz="4500" b="1" dirty="0" smtClean="0"/>
              <a:t>Ανώνυμοι αλκοολικοί: </a:t>
            </a:r>
            <a:r>
              <a:rPr lang="el-GR" altLang="el-GR" sz="4500" dirty="0" smtClean="0"/>
              <a:t/>
            </a:r>
            <a:br>
              <a:rPr lang="el-GR" altLang="el-GR" sz="4500" dirty="0" smtClean="0"/>
            </a:br>
            <a:r>
              <a:rPr lang="el-GR" altLang="el-GR" sz="4500" dirty="0" smtClean="0"/>
              <a:t>Η μεγαλύτερη και γνωστότερη ομάδα αυτοβοήθειας στον κόσμο</a:t>
            </a:r>
            <a:br>
              <a:rPr lang="el-GR" altLang="el-GR" sz="4500" dirty="0" smtClean="0"/>
            </a:br>
            <a:r>
              <a:rPr lang="el-GR" altLang="el-GR" sz="4500" dirty="0" smtClean="0"/>
              <a:t>Ιδρύθηκε το 1935 από δυο αλκοολικούς</a:t>
            </a:r>
            <a:br>
              <a:rPr lang="el-GR" altLang="el-GR" sz="4500" dirty="0" smtClean="0"/>
            </a:br>
            <a:r>
              <a:rPr lang="el-GR" altLang="el-GR" sz="4500" dirty="0" smtClean="0"/>
              <a:t>Οι ΑΑ έχουν περισσότερα από 70.000 παραρτήματα και πάνω από 2 εκατομμύρια μέλη σε όλο τον κόσμο</a:t>
            </a:r>
          </a:p>
          <a:p>
            <a:pPr>
              <a:buNone/>
            </a:pPr>
            <a:r>
              <a:rPr lang="el-GR" altLang="el-GR" sz="4500" dirty="0" smtClean="0"/>
              <a:t>Τα μέλη παροτρύνονται να τηλεφωνούν ο ένας στον άλλο, σε 24ωρη βάση, όταν χρειάζονται στήριξη και ενθάρρυνση, για να μην υποτροπιάσουν </a:t>
            </a:r>
            <a:r>
              <a:rPr lang="el-GR" altLang="el-GR" sz="3500" dirty="0" smtClean="0"/>
              <a:t/>
            </a:r>
            <a:br>
              <a:rPr lang="el-GR" altLang="el-GR" sz="3500" dirty="0" smtClean="0"/>
            </a:br>
            <a:endParaRPr lang="el-GR" sz="3500" dirty="0"/>
          </a:p>
        </p:txBody>
      </p:sp>
    </p:spTree>
    <p:extLst>
      <p:ext uri="{BB962C8B-B14F-4D97-AF65-F5344CB8AC3E}">
        <p14:creationId xmlns:p14="http://schemas.microsoft.com/office/powerpoint/2010/main" val="709727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διαταραχών που σχετίζονται με ουσίες (5 από 6)</a:t>
            </a:r>
            <a:endParaRPr lang="el-GR" altLang="el-GR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Θεραπεία ζεύγους και οικογενειακή θεραπεία: </a:t>
            </a:r>
            <a:r>
              <a:rPr lang="el-GR" altLang="el-GR" sz="2800" dirty="0" err="1" smtClean="0"/>
              <a:t>Αλληλοσυσχέτιση</a:t>
            </a:r>
            <a:r>
              <a:rPr lang="el-GR" altLang="el-GR" sz="2800" dirty="0" smtClean="0"/>
              <a:t>  ανάμεσα στην κατάχρηση αλκοόλ και στις οικογενειακές συγκρούσεις </a:t>
            </a:r>
            <a:br>
              <a:rPr lang="el-GR" altLang="el-GR" sz="2800" dirty="0" smtClean="0"/>
            </a:br>
            <a:r>
              <a:rPr lang="el-GR" altLang="el-GR" sz="2800" dirty="0" smtClean="0"/>
              <a:t>(η αιτιώδης σχέση είναι αμφίδρομη)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Δε θα πρέπει να υποτιμάται η σημασία που έχει για το άτομο που έχει πρόβλημα με το αλκοόλ η υποστήριξη που δέχεται από το/τη σύντροφό του</a:t>
            </a:r>
          </a:p>
        </p:txBody>
      </p:sp>
    </p:spTree>
    <p:extLst>
      <p:ext uri="{BB962C8B-B14F-4D97-AF65-F5344CB8AC3E}">
        <p14:creationId xmlns:p14="http://schemas.microsoft.com/office/powerpoint/2010/main" val="2189146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διαταραχών που σχετίζονται με ουσίες (6 από 6)</a:t>
            </a:r>
            <a:endParaRPr lang="el-GR" altLang="el-GR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Γνωστική – </a:t>
            </a:r>
            <a:r>
              <a:rPr lang="el-GR" altLang="el-GR" sz="2800" b="1" dirty="0" err="1" smtClean="0"/>
              <a:t>Συμπεριφορική</a:t>
            </a:r>
            <a:r>
              <a:rPr lang="el-GR" altLang="el-GR" sz="2800" b="1" dirty="0" smtClean="0"/>
              <a:t> θεραπεία</a:t>
            </a:r>
            <a:r>
              <a:rPr lang="el-GR" altLang="el-GR" sz="2800" dirty="0" smtClean="0"/>
              <a:t>:</a:t>
            </a:r>
            <a:br>
              <a:rPr lang="el-GR" altLang="el-GR" sz="2800" dirty="0" smtClean="0"/>
            </a:br>
            <a:r>
              <a:rPr lang="el-GR" altLang="el-GR" sz="2800" dirty="0" smtClean="0"/>
              <a:t>α. </a:t>
            </a:r>
            <a:r>
              <a:rPr lang="el-GR" altLang="el-GR" sz="2800" b="1" dirty="0" smtClean="0"/>
              <a:t>Θεραπεία μέσω της αποστροφής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     Προκαλείται στο άτομο ηλεκτροσόκ ή ναυτία την </a:t>
            </a:r>
            <a:br>
              <a:rPr lang="el-GR" altLang="el-GR" sz="2800" dirty="0" smtClean="0"/>
            </a:br>
            <a:r>
              <a:rPr lang="el-GR" altLang="el-GR" sz="2800" dirty="0" smtClean="0"/>
              <a:t>     ώρα που προσεγγίζει ή αρχίζει να πίνει  αλκοόλ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β. Με </a:t>
            </a:r>
            <a:r>
              <a:rPr lang="el-GR" altLang="el-GR" sz="2800" b="1" dirty="0" smtClean="0"/>
              <a:t>άλλη τεχνική </a:t>
            </a:r>
            <a:r>
              <a:rPr lang="el-GR" altLang="el-GR" sz="2800" dirty="0" smtClean="0"/>
              <a:t>καλείται να φανταστεί ότι το </a:t>
            </a:r>
            <a:br>
              <a:rPr lang="el-GR" altLang="el-GR" sz="2800" dirty="0" smtClean="0"/>
            </a:br>
            <a:r>
              <a:rPr lang="el-GR" altLang="el-GR" sz="2800" dirty="0" smtClean="0"/>
              <a:t>    ποτό τού προκαλεί αηδία και ναυτία</a:t>
            </a:r>
          </a:p>
        </p:txBody>
      </p:sp>
    </p:spTree>
    <p:extLst>
      <p:ext uri="{BB962C8B-B14F-4D97-AF65-F5344CB8AC3E}">
        <p14:creationId xmlns:p14="http://schemas.microsoft.com/office/powerpoint/2010/main" val="1749336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διαταραχών που σχετίζονται με ουσίες (7 από 7)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92500"/>
          </a:bodyPr>
          <a:lstStyle/>
          <a:p>
            <a:r>
              <a:rPr lang="el-GR" altLang="el-GR" sz="3000" b="1" dirty="0" smtClean="0"/>
              <a:t>Φαρμακευτική θεραπεία: </a:t>
            </a:r>
            <a:br>
              <a:rPr lang="el-GR" altLang="el-GR" sz="3000" b="1" dirty="0" smtClean="0"/>
            </a:br>
            <a:r>
              <a:rPr lang="el-GR" altLang="el-GR" sz="3000" dirty="0" smtClean="0"/>
              <a:t>Μπορεί να θεωρηθεί ως συμπληρωματική, δηλ. μπορεί να προσφέρει κάποιο όφελος, εφόσον συνδυαστεί με ψυχολογική θεραπεία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Ορισμένα </a:t>
            </a:r>
            <a:r>
              <a:rPr lang="el-GR" altLang="el-GR" sz="3000" dirty="0" err="1" smtClean="0"/>
              <a:t>ψυχοδραστικά</a:t>
            </a:r>
            <a:r>
              <a:rPr lang="el-GR" altLang="el-GR" sz="3000" dirty="0" smtClean="0"/>
              <a:t> φάρμακα χρησιμοποιούνται για να αντιμετωπίσουν το άγχος ή την κατάθλιψη που εμφανίζονται παράλληλα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2005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εξάρτησης από τη νικοτίνη </a:t>
            </a:r>
            <a:br>
              <a:rPr lang="el-GR" altLang="el-GR" sz="3600" dirty="0" smtClean="0"/>
            </a:br>
            <a:r>
              <a:rPr lang="el-GR" altLang="el-GR" sz="3600" dirty="0" smtClean="0"/>
              <a:t>(1 από 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r>
              <a:rPr lang="el-GR" altLang="el-GR" sz="2800" b="1" dirty="0" smtClean="0"/>
              <a:t>Ψυχολογικές θεραπείες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Έχουν δοκιμαστεί πολλές τεχνικές με στόχος να κάνουν το κάπνισμα δυσάρεστο ή ακόμη και αηδιαστικό</a:t>
            </a:r>
          </a:p>
          <a:p>
            <a:pPr marL="0" indent="0">
              <a:buNone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23378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7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 smtClean="0"/>
              <a:t>Με την ολοκλήρωση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/>
              <a:t>Τι είναι </a:t>
            </a:r>
            <a:r>
              <a:rPr lang="el-GR" sz="3000" dirty="0" smtClean="0"/>
              <a:t>τα συνθετικά κατασταλτικά και τα </a:t>
            </a:r>
            <a:r>
              <a:rPr lang="el-GR" sz="3000" dirty="0" err="1" smtClean="0"/>
              <a:t>διεργετικά</a:t>
            </a:r>
            <a:r>
              <a:rPr lang="el-GR" sz="3000" dirty="0" smtClean="0"/>
              <a:t> και ποιες οι επιπτώσεις τους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Τι είναι τα </a:t>
            </a:r>
            <a:r>
              <a:rPr lang="el-GR" sz="3000" dirty="0" err="1" smtClean="0"/>
              <a:t>ψευδαισθησιογόνα</a:t>
            </a:r>
            <a:r>
              <a:rPr lang="el-GR" sz="3000" dirty="0" smtClean="0"/>
              <a:t> και ποιες οι επιπτώσεις τους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Ποια τα αίτια των διαταραχών που σχετίζονται με ουσίες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εξάρτησης από τη νικοτίνη </a:t>
            </a:r>
            <a:br>
              <a:rPr lang="el-GR" altLang="el-GR" sz="3600" dirty="0" smtClean="0"/>
            </a:br>
            <a:r>
              <a:rPr lang="el-GR" altLang="el-GR" sz="3600" dirty="0" smtClean="0"/>
              <a:t>(2 από 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Περιλαμβάνουν: 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γρήγορη εκπνοή του καπνού </a:t>
            </a:r>
            <a:br>
              <a:rPr lang="el-GR" altLang="el-GR" sz="2800" dirty="0" smtClean="0"/>
            </a:br>
            <a:r>
              <a:rPr lang="el-GR" altLang="el-GR" sz="2800" dirty="0" smtClean="0"/>
              <a:t>     (το άτομο καπνίζει γρήγορα χωρίς να εισπνέει)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το εστιασμένο κάπνισμα (καπνίζει για πολλή ώρα,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αλλά σε φυσιολογικό ρυθμό)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το κράτημα του καπνού (συγκρατεί τον καπνό στο </a:t>
            </a:r>
            <a:br>
              <a:rPr lang="el-GR" altLang="el-GR" sz="2800" dirty="0" smtClean="0"/>
            </a:br>
            <a:r>
              <a:rPr lang="el-GR" altLang="el-GR" sz="2800" dirty="0" smtClean="0"/>
              <a:t>     στόμα για αρκετά λεπτά χωρίς να εισπνέει)</a:t>
            </a:r>
          </a:p>
        </p:txBody>
      </p:sp>
    </p:spTree>
    <p:extLst>
      <p:ext uri="{BB962C8B-B14F-4D97-AF65-F5344CB8AC3E}">
        <p14:creationId xmlns:p14="http://schemas.microsoft.com/office/powerpoint/2010/main" val="305147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εξάρτησης από τη νικοτίνη </a:t>
            </a:r>
            <a:br>
              <a:rPr lang="el-GR" altLang="el-GR" sz="3600" dirty="0" smtClean="0"/>
            </a:br>
            <a:r>
              <a:rPr lang="el-GR" altLang="el-GR" sz="3600" dirty="0" smtClean="0"/>
              <a:t>(3 από 3)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00178"/>
            <a:ext cx="8329642" cy="3286148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b="1" dirty="0" smtClean="0"/>
              <a:t>Υποκατάσταση με νικοτίνη και φαρμακευτική θεραπεία</a:t>
            </a:r>
            <a:br>
              <a:rPr lang="el-GR" altLang="el-GR" b="1" dirty="0" smtClean="0"/>
            </a:b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dirty="0" smtClean="0"/>
              <a:t>Στόχος:  </a:t>
            </a:r>
            <a:r>
              <a:rPr lang="el-GR" altLang="el-GR" u="sng" dirty="0" smtClean="0"/>
              <a:t>να μειωθεί ο πόθος των καπνιστών </a:t>
            </a:r>
            <a:r>
              <a:rPr lang="el-GR" altLang="el-GR" dirty="0" smtClean="0"/>
              <a:t>για τη νικοτίνη, παρέχοντάς την με διαφορετικό τρόπο</a:t>
            </a:r>
            <a:br>
              <a:rPr lang="el-GR" altLang="el-GR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Η υποκατάσταση γίνεται με τσίχλες, αυτοκόλλητα ή συσκευές εισπνοής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42569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0"/>
            <a:ext cx="8229600" cy="9286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της κατάχρησης και της εξάρτησης  (1 από 5)</a:t>
            </a:r>
            <a:endParaRPr lang="el-GR" altLang="el-GR" sz="36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Ψυχολογικές θεραπείες (Ι)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Περιλαμβάνουν: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itchFamily="18" charset="2"/>
              </a:rPr>
              <a:t> </a:t>
            </a:r>
            <a:r>
              <a:rPr lang="el-GR" altLang="el-GR" sz="2800" dirty="0" smtClean="0"/>
              <a:t>Απομάκρυνση από κοινωνικές σχέσεις που </a:t>
            </a:r>
            <a:br>
              <a:rPr lang="el-GR" altLang="el-GR" sz="2800" dirty="0" smtClean="0"/>
            </a:br>
            <a:r>
              <a:rPr lang="el-GR" altLang="el-GR" sz="2800" dirty="0" smtClean="0"/>
              <a:t>     συντελούν στη διατήρηση της εξάρτησης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itchFamily="18" charset="2"/>
              </a:rPr>
              <a:t></a:t>
            </a:r>
            <a:r>
              <a:rPr lang="el-GR" altLang="el-GR" sz="2800" dirty="0" smtClean="0"/>
              <a:t> Παροχή συνεχούς υποστήριξης</a:t>
            </a:r>
          </a:p>
          <a:p>
            <a:pPr marL="0" indent="0">
              <a:buNone/>
            </a:pP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itchFamily="18" charset="2"/>
              </a:rPr>
              <a:t></a:t>
            </a:r>
            <a:r>
              <a:rPr lang="el-GR" altLang="el-GR" sz="2800" dirty="0" smtClean="0"/>
              <a:t> Παρουσία προτύπων που παλαιότερα ήταν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εξαρτημένα</a:t>
            </a:r>
          </a:p>
        </p:txBody>
      </p:sp>
    </p:spTree>
    <p:extLst>
      <p:ext uri="{BB962C8B-B14F-4D97-AF65-F5344CB8AC3E}">
        <p14:creationId xmlns:p14="http://schemas.microsoft.com/office/powerpoint/2010/main" val="394912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της κατάχρησης και της εξάρτησης (2 από 5)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3000" b="1" dirty="0" smtClean="0"/>
              <a:t>Ψυχολογικές θεραπείες (ΙΙ) </a:t>
            </a:r>
            <a:br>
              <a:rPr lang="el-GR" altLang="el-GR" sz="3000" b="1" dirty="0" smtClean="0"/>
            </a:br>
            <a:r>
              <a:rPr lang="el-GR" altLang="el-GR" sz="3000" dirty="0" smtClean="0"/>
              <a:t>Περιλαμβάνουν:</a:t>
            </a:r>
          </a:p>
          <a:p>
            <a:pPr marL="0" indent="0">
              <a:buNone/>
              <a:tabLst>
                <a:tab pos="85725" algn="l"/>
              </a:tabLst>
            </a:pPr>
            <a:r>
              <a:rPr lang="el-GR" altLang="el-GR" sz="3000" dirty="0" smtClean="0">
                <a:sym typeface="Wingdings 2" pitchFamily="18" charset="2"/>
              </a:rPr>
              <a:t>  </a:t>
            </a:r>
            <a:r>
              <a:rPr lang="el-GR" altLang="el-GR" sz="3000" dirty="0" smtClean="0"/>
              <a:t> Ομαδική θεραπεία: οι ασθενείς καλούνται να </a:t>
            </a:r>
            <a:br>
              <a:rPr lang="el-GR" altLang="el-GR" sz="3000" dirty="0" smtClean="0"/>
            </a:br>
            <a:r>
              <a:rPr lang="el-GR" altLang="el-GR" sz="3000" dirty="0" smtClean="0"/>
              <a:t>      αναλάβουν την ευθύνη για τα προβλήματά τους</a:t>
            </a:r>
            <a:br>
              <a:rPr lang="el-GR" altLang="el-GR" sz="3000" dirty="0" smtClean="0"/>
            </a:br>
            <a:r>
              <a:rPr lang="el-GR" altLang="el-GR" sz="3000" dirty="0" smtClean="0"/>
              <a:t> </a:t>
            </a:r>
            <a:r>
              <a:rPr lang="el-GR" altLang="el-GR" sz="3000" dirty="0" smtClean="0">
                <a:sym typeface="Wingdings 2" pitchFamily="18" charset="2"/>
              </a:rPr>
              <a:t></a:t>
            </a:r>
            <a:r>
              <a:rPr lang="el-GR" altLang="el-GR" sz="3000" dirty="0" smtClean="0"/>
              <a:t> Πλαίσιο που σέβεται τους ασθενείς και δεν τους </a:t>
            </a:r>
            <a:br>
              <a:rPr lang="el-GR" altLang="el-GR" sz="3000" dirty="0" smtClean="0"/>
            </a:br>
            <a:r>
              <a:rPr lang="el-GR" altLang="el-GR" sz="3000" dirty="0" smtClean="0"/>
              <a:t>      αντιμετωπίζει ως  αποτυχημένους ή ως </a:t>
            </a:r>
            <a:br>
              <a:rPr lang="el-GR" altLang="el-GR" sz="3000" dirty="0" smtClean="0"/>
            </a:br>
            <a:r>
              <a:rPr lang="el-GR" altLang="el-GR" sz="3000" dirty="0" smtClean="0"/>
              <a:t>      εγκληματίες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2074355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της κατάχρησης και της εξάρτησης (3 από 5)</a:t>
            </a:r>
            <a:endParaRPr lang="el-GR" altLang="el-GR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r>
              <a:rPr lang="el-GR" altLang="el-GR" sz="2800" b="1" dirty="0" smtClean="0"/>
              <a:t>Θεραπεία μέσω υποκατάστασης και φαρμακευτική θεραπεία: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Χορήγηση υποκατάστατων ηρωίνης (ουσίες χημικά παρόμοιες που αναπληρώνουν τον πόθο του σώματος): </a:t>
            </a:r>
            <a:r>
              <a:rPr lang="el-GR" altLang="el-GR" sz="2800" b="1" dirty="0" err="1" smtClean="0"/>
              <a:t>μεθαδόνη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Και αυτή η ουσία είναι </a:t>
            </a:r>
            <a:r>
              <a:rPr lang="el-GR" altLang="el-GR" sz="2800" u="sng" dirty="0" smtClean="0"/>
              <a:t>εθιστική</a:t>
            </a:r>
            <a:br>
              <a:rPr lang="el-GR" altLang="el-GR" sz="2800" u="sng" dirty="0" smtClean="0"/>
            </a:br>
            <a:r>
              <a:rPr lang="el-GR" altLang="el-GR" sz="2800" dirty="0" smtClean="0"/>
              <a:t>Η απότομη διακοπή της προκαλεί στερητικό σύνδρομο (πιο ήπιο)</a:t>
            </a:r>
          </a:p>
        </p:txBody>
      </p:sp>
    </p:spTree>
    <p:extLst>
      <p:ext uri="{BB962C8B-B14F-4D97-AF65-F5344CB8AC3E}">
        <p14:creationId xmlns:p14="http://schemas.microsoft.com/office/powerpoint/2010/main" val="1507208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της κατάχρησης και της εξάρτησης (4 από 5)</a:t>
            </a:r>
          </a:p>
        </p:txBody>
      </p:sp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Ορισμένοι χρήστες ηρωίνης που παίρνουν </a:t>
            </a:r>
            <a:r>
              <a:rPr lang="el-GR" altLang="el-GR" sz="2800" dirty="0" err="1" smtClean="0"/>
              <a:t>μεθαδόνη</a:t>
            </a:r>
            <a:r>
              <a:rPr lang="el-GR" altLang="el-GR" sz="2800" dirty="0" smtClean="0"/>
              <a:t> καταφέρνουν: 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να εργάζονται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να μη διαπράττουν εγκληματικές πράξεις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να απέχουν από τη χρήση άλλων παράνομων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ουσιών</a:t>
            </a:r>
            <a:r>
              <a:rPr lang="el-GR" altLang="el-GR" sz="2800" dirty="0" smtClean="0">
                <a:sym typeface="Wingdings 2" panose="05020102010507070707" pitchFamily="18" charset="2"/>
              </a:rPr>
              <a:t> </a:t>
            </a:r>
            <a:br>
              <a:rPr lang="el-GR" altLang="el-GR" sz="2800" dirty="0" smtClean="0">
                <a:sym typeface="Wingdings 2" panose="05020102010507070707" pitchFamily="18" charset="2"/>
              </a:rPr>
            </a:br>
            <a:r>
              <a:rPr lang="el-GR" altLang="el-GR" sz="2800" dirty="0" smtClean="0"/>
              <a:t>Επίσης, μειώνεται η συχνότητα της επικίνδυνης σεξουαλικής συμπεριφοράς</a:t>
            </a:r>
          </a:p>
          <a:p>
            <a:pPr marL="0" indent="0">
              <a:buNone/>
            </a:pPr>
            <a:endParaRPr lang="el-GR" altLang="el-GR" u="sng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010289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572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της κατάχρησης και της εξάρτησης (5 από 5)</a:t>
            </a:r>
            <a:endParaRPr lang="el-GR" altLang="el-GR" sz="3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329642" cy="3676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altLang="el-GR" sz="2800" dirty="0" smtClean="0"/>
              <a:t>Αιτίες  αποχώρησης από το πρόγραμμα της </a:t>
            </a:r>
            <a:r>
              <a:rPr lang="el-GR" altLang="el-GR" sz="2800" dirty="0" err="1" smtClean="0"/>
              <a:t>μεθαδόνης</a:t>
            </a:r>
            <a:r>
              <a:rPr lang="el-GR" altLang="el-GR" sz="2800" dirty="0" smtClean="0"/>
              <a:t>: </a:t>
            </a:r>
          </a:p>
          <a:p>
            <a:r>
              <a:rPr lang="el-GR" altLang="el-GR" sz="2800" dirty="0" smtClean="0"/>
              <a:t>Η </a:t>
            </a:r>
            <a:r>
              <a:rPr lang="el-GR" altLang="el-GR" sz="2800" dirty="0" err="1" smtClean="0"/>
              <a:t>μεθαδόνη</a:t>
            </a:r>
            <a:r>
              <a:rPr lang="el-GR" altLang="el-GR" sz="2800" dirty="0" smtClean="0"/>
              <a:t> δεν προκαλεί ευφορία</a:t>
            </a:r>
          </a:p>
          <a:p>
            <a:r>
              <a:rPr lang="el-GR" altLang="el-GR" sz="2800" dirty="0" smtClean="0"/>
              <a:t>Λόγω των παρενεργειών της: </a:t>
            </a:r>
            <a:br>
              <a:rPr lang="el-GR" altLang="el-GR" sz="2800" dirty="0" smtClean="0"/>
            </a:br>
            <a:r>
              <a:rPr lang="el-GR" altLang="el-GR" sz="2800" dirty="0" smtClean="0"/>
              <a:t>αϋπνία, δυσκοιλιότητα και μειωμένη σεξουαλική λειτουργία</a:t>
            </a:r>
          </a:p>
          <a:p>
            <a:r>
              <a:rPr lang="el-GR" altLang="el-GR" sz="2800" dirty="0" smtClean="0"/>
              <a:t>Λόγω του </a:t>
            </a:r>
            <a:r>
              <a:rPr lang="el-GR" altLang="el-GR" sz="2800" u="sng" dirty="0" smtClean="0"/>
              <a:t>στίγματος</a:t>
            </a:r>
            <a:r>
              <a:rPr lang="el-GR" altLang="el-GR" sz="2800" dirty="0" smtClean="0"/>
              <a:t>  των κλινικών </a:t>
            </a:r>
            <a:r>
              <a:rPr lang="el-GR" altLang="el-GR" sz="2800" dirty="0" err="1" smtClean="0"/>
              <a:t>μεθαδόνης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217770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7858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Πρόληψη των Διαταραχών που σχετίζονται με ουσίες (Ι)</a:t>
            </a:r>
            <a:endParaRPr lang="el-GR" altLang="el-GR" sz="36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altLang="el-GR" sz="2800" b="1" dirty="0" smtClean="0"/>
              <a:t>Στόχος οι έφηβοι </a:t>
            </a:r>
          </a:p>
          <a:p>
            <a:r>
              <a:rPr lang="el-GR" altLang="el-GR" sz="2800" dirty="0" smtClean="0"/>
              <a:t>Εκπαίδευσή τους στην αντίσταση στις πιέσεις των συνομηλίκων</a:t>
            </a:r>
          </a:p>
          <a:p>
            <a:r>
              <a:rPr lang="el-GR" altLang="el-GR" sz="2800" dirty="0" smtClean="0"/>
              <a:t>Αποκατάσταση λανθασμένων  πεποιθήσεων και προσδοκιών </a:t>
            </a:r>
          </a:p>
          <a:p>
            <a:r>
              <a:rPr lang="el-GR" altLang="el-GR" sz="2800" dirty="0" smtClean="0"/>
              <a:t>Αντίσταση στα μηνύματα των ΜΜΕ </a:t>
            </a:r>
            <a:br>
              <a:rPr lang="el-GR" altLang="el-GR" sz="2800" dirty="0" smtClean="0"/>
            </a:b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104813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Πρόληψη των Διαταραχών που σχετίζονται με ουσίες (ΙΙ)</a:t>
            </a:r>
            <a:endParaRPr lang="el-GR" sz="3600" dirty="0"/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Χρησιμοποίηση συνομηλίκων με αναγνωρισμένο κύρος ως καθοδηγητές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Ενημέρωση για την επίδραση, μέσω της μίμησης, του καπνίσματος των γονέων</a:t>
            </a:r>
          </a:p>
        </p:txBody>
      </p:sp>
    </p:spTree>
    <p:extLst>
      <p:ext uri="{BB962C8B-B14F-4D97-AF65-F5344CB8AC3E}">
        <p14:creationId xmlns:p14="http://schemas.microsoft.com/office/powerpoint/2010/main" val="10877857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64294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Βιβλιογραφία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142988"/>
            <a:ext cx="8240150" cy="40103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r>
              <a:rPr lang="el-GR" sz="1400" dirty="0" smtClean="0"/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Kaplan H.I.&amp;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B.J. (1991). Synopsis of Psychiatry: Behavioral Sciences, clinical psychiatry. Baltimore, MD: Williams &amp;Williams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B.J.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(2000)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τόμος Β’. Αθήνα: Ιατρικές Εκδόσεις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Λίτσας.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Nakken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(2006).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 προφίλ του εθισμού : Κατανοήστε τη διαδικασία της εξάρτησης και την ψυχαναγκαστική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 :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Ισόρροπον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Stanton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M.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&amp; Todd, C. T. (2009)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Οικογενειακή θεραπεία για την κατάχρηση ουσιών και την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εξάρτηση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Ερευνητές, Κέντρο Θεραπείας Εξαρτημένων Ατόμων (ΚΕ.Θ.Ε.Α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.).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Yalom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 (2011).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Αλκοόλ : Από την εξάρτηση στη θεραπεία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 Αθήνα : Ερευνητές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Ποιες είναι οι θεραπευτικές παρεμβάσεις για την εξάρτηση από ουσίες (φαρμακευτικές και μη φαρμακευτικές)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Πώς γίνεται η πρόληψη των διαταραχών που σχετίζονται με ουσίες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0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Γρίβας, Κ.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(2002).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Οπιούχα, εξάρτηση και απεξάρτηση : Εγχειρίδιο αυτοβοήθειας και αυτοάμυνας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Θεσσαλονίκη : Ιανός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Κοντούλης, 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.(2008).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Εξάρτηση, εθισμός και αυτοδιαχείριση των ναρκωτικών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Αθήνα: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Παπαζήσης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Ξανθογιώργου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Σ.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(2008).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λένε </a:t>
            </a:r>
            <a:r>
              <a:rPr lang="el-GR" sz="1400" i="1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Σιμώνη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και είμαι αλκοολική σε ανάρρωση : Συγκλονιστικές, προσωπικές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μαρτυρίες ανθρώπων που εξομολογούνται το πώς πέρασαν, από το σκοτάδι της εξάρτησης, στο φως της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ελπίδας για μια καινούργια ζωή, μακριά από το αλκοόλ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Αθήνα :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Ισόρροπον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err="1" smtClean="0"/>
              <a:t>Ξανθογιώργου</a:t>
            </a:r>
            <a:r>
              <a:rPr lang="el-GR" sz="1400" dirty="0"/>
              <a:t>, Σ. (2008). </a:t>
            </a:r>
            <a:r>
              <a:rPr lang="el-GR" sz="1400" i="1" dirty="0"/>
              <a:t>Με λένε Αντώνη και είμαι ναρκομανής σε ανάρρωση : Συγκλονιστικές, προσωπικές </a:t>
            </a:r>
            <a:endParaRPr lang="el-GR" sz="1400" i="1" dirty="0" smtClean="0"/>
          </a:p>
          <a:p>
            <a:pPr marL="0" indent="0">
              <a:buNone/>
            </a:pPr>
            <a:r>
              <a:rPr lang="el-GR" sz="1400" i="1" dirty="0"/>
              <a:t> </a:t>
            </a:r>
            <a:r>
              <a:rPr lang="el-GR" sz="1400" i="1" dirty="0" smtClean="0"/>
              <a:t>    μαρτυρίες </a:t>
            </a:r>
            <a:r>
              <a:rPr lang="el-GR" sz="1400" i="1" dirty="0"/>
              <a:t>ανθρώπων που εξομολογούνται το πώς πέρασαν, από το σκοτάδι της εξάρτησης, στο φως της </a:t>
            </a:r>
            <a:endParaRPr lang="el-GR" sz="1400" i="1" dirty="0" smtClean="0"/>
          </a:p>
          <a:p>
            <a:pPr marL="0" indent="0">
              <a:buNone/>
            </a:pPr>
            <a:r>
              <a:rPr lang="el-GR" sz="1400" i="1" dirty="0"/>
              <a:t> </a:t>
            </a:r>
            <a:r>
              <a:rPr lang="el-GR" sz="1400" i="1" dirty="0" smtClean="0"/>
              <a:t>    ελπίδας </a:t>
            </a:r>
            <a:r>
              <a:rPr lang="el-GR" sz="1400" i="1" dirty="0"/>
              <a:t>για μια καινούργια ζωή, μακριά από τις ουσίες</a:t>
            </a:r>
            <a:r>
              <a:rPr lang="el-GR" sz="1400" dirty="0"/>
              <a:t>. Αθήνα : </a:t>
            </a:r>
            <a:r>
              <a:rPr lang="el-GR" sz="1400" dirty="0" err="1" smtClean="0"/>
              <a:t>Ισόρροπον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Ποταμιάνος, Γ. (2005). Αλκοόλ : Επιστημονικά δεδομένα για τη χρήση και την κατάχρηση της αλκοόλης, το </a:t>
            </a:r>
          </a:p>
          <a:p>
            <a:pPr marL="0" indent="0">
              <a:buNone/>
            </a:pPr>
            <a:r>
              <a:rPr lang="el-GR" sz="1400" dirty="0"/>
              <a:t>     σύνδρομο εξάρτησης και τη θεραπεία. Αθήνα : Α. Α. Λιβάνη</a:t>
            </a:r>
          </a:p>
          <a:p>
            <a:pPr marL="0" indent="0">
              <a:buNone/>
            </a:pPr>
            <a:endParaRPr lang="el-GR" sz="1400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6572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7143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000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</a:t>
            </a:r>
            <a:r>
              <a:rPr lang="en-US" sz="1500" dirty="0" smtClean="0">
                <a:hlinkClick r:id="rId2"/>
              </a:rPr>
              <a:t>:</a:t>
            </a:r>
            <a:r>
              <a:rPr lang="el-GR" sz="1500" dirty="0" smtClean="0">
                <a:hlinkClick r:id="rId2"/>
              </a:rPr>
              <a:t> /</a:t>
            </a:r>
            <a:r>
              <a:rPr lang="en-US" sz="1500" dirty="0" smtClean="0">
                <a:hlinkClick r:id="rId2"/>
              </a:rPr>
              <a:t>/www.kethea.gr/FAQ/tabid/72/language/el-GR/Default.aspx?QuestionID=3&amp;AFMID=524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 smtClean="0">
                <a:hlinkClick r:id="rId3"/>
              </a:rPr>
              <a:t>http</a:t>
            </a:r>
            <a:r>
              <a:rPr lang="en-US" sz="1500" dirty="0">
                <a:hlinkClick r:id="rId3"/>
              </a:rPr>
              <a:t>://</a:t>
            </a:r>
            <a:r>
              <a:rPr lang="en-US" sz="1500" dirty="0" smtClean="0">
                <a:hlinkClick r:id="rId3"/>
              </a:rPr>
              <a:t>www.drugabuse.gov/drugs-abuse/commonly-abused-drugs-charts-0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www.prolipsis.gr/index.php?exartisi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>
                <a:hlinkClick r:id="rId5"/>
              </a:rPr>
              <a:t>http://</a:t>
            </a:r>
            <a:r>
              <a:rPr lang="en-US" sz="1500" dirty="0" smtClean="0">
                <a:hlinkClick r:id="rId5"/>
              </a:rPr>
              <a:t>49lyk-athin.att.sch.gr/EREYNHTIKES_ERGASIES_files/EJARTHSIOGONES_OYSIES.pdf</a:t>
            </a:r>
            <a:endParaRPr lang="el-GR" sz="15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www.teiath.gr/userfiles/roussou/kataxrisi__ousiwn_.</a:t>
            </a:r>
            <a:r>
              <a:rPr lang="en-US" sz="1400" dirty="0" smtClean="0">
                <a:hlinkClick r:id="rId6"/>
              </a:rPr>
              <a:t>doc</a:t>
            </a:r>
            <a:endParaRPr lang="el-GR" sz="1400" dirty="0" smtClean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183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57200" y="5255166"/>
            <a:ext cx="8229600" cy="17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7" rIns="82292" bIns="41147" rtlCol="0" anchor="ctr"/>
          <a:lstStyle/>
          <a:p>
            <a:pPr algn="ctr"/>
            <a:endParaRPr lang="el-GR" sz="162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2" y="5212959"/>
            <a:ext cx="7173204" cy="581696"/>
          </a:xfrm>
          <a:prstGeom prst="rect">
            <a:avLst/>
          </a:prstGeom>
          <a:noFill/>
        </p:spPr>
        <p:txBody>
          <a:bodyPr wrap="square" lIns="82292" tIns="41147" rIns="82292" bIns="41147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defRPr/>
            </a:pPr>
            <a:r>
              <a:rPr lang="el-GR" sz="1080" b="1" dirty="0">
                <a:solidFill>
                  <a:schemeClr val="bg1"/>
                </a:solidFill>
              </a:rPr>
              <a:t>ΑΓΧΩΔΕΙΣ ΔΙΑΤΑΡΑΧΕΣ,</a:t>
            </a:r>
            <a:r>
              <a:rPr lang="el-GR" sz="1080" dirty="0">
                <a:solidFill>
                  <a:schemeClr val="bg1"/>
                </a:solidFill>
              </a:rPr>
              <a:t> Ενότητα 2, ΤΜΗΜΑ ΛΟΓΟΘΕΡΑΠΕΙΑΣ, ΤΕΙ ΗΠΕΙΡΟΥ </a:t>
            </a:r>
            <a:r>
              <a:rPr lang="el-GR" sz="108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" y="5043979"/>
            <a:ext cx="240953" cy="406371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1015" y="5205287"/>
            <a:ext cx="565785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6" y="5151369"/>
            <a:ext cx="328392" cy="28555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865195" y="642922"/>
            <a:ext cx="7255823" cy="54948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770560" y="1571616"/>
            <a:ext cx="7144323" cy="2077490"/>
          </a:xfrm>
          <a:prstGeom prst="rect">
            <a:avLst/>
          </a:prstGeom>
        </p:spPr>
        <p:txBody>
          <a:bodyPr wrap="square" lIns="82292" tIns="41147" rIns="82292" bIns="41147">
            <a:spAutoFit/>
          </a:bodyPr>
          <a:lstStyle/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16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r>
              <a:rPr lang="en-US" sz="216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428607"/>
            <a:ext cx="8062025" cy="578783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526" y="5415278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ΣΧΕΤΙΖΟΜΕΝΕΣ ΜΕ ΟΥΣΙΕΣ ΙΙ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 7.2,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773" y="5406242"/>
            <a:ext cx="8074679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ΣΧΕΤΙΖΟΜΕΝΕΣ ΜΕ ΟΥΣΙΕΣ ΙΙ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7.2,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357158" y="500046"/>
            <a:ext cx="8062025" cy="7143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214426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 ενότητας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l-GR" sz="2800" dirty="0"/>
              <a:t>Συνθετικά </a:t>
            </a:r>
            <a:r>
              <a:rPr lang="el-GR" sz="2800" dirty="0" smtClean="0"/>
              <a:t>κατασταλτικά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Διεγερτικά</a:t>
            </a:r>
          </a:p>
          <a:p>
            <a:pPr marL="514350" indent="-514350">
              <a:buAutoNum type="arabicPeriod"/>
            </a:pPr>
            <a:r>
              <a:rPr lang="el-GR" sz="2800" dirty="0" err="1"/>
              <a:t>Ψευδαισθησιογόνα</a:t>
            </a:r>
            <a:r>
              <a:rPr lang="el-GR" sz="2800" dirty="0"/>
              <a:t>, </a:t>
            </a:r>
            <a:r>
              <a:rPr lang="en-US" sz="2800" dirty="0"/>
              <a:t>Ecstasy </a:t>
            </a:r>
            <a:r>
              <a:rPr lang="el-GR" sz="2800" dirty="0"/>
              <a:t>και </a:t>
            </a:r>
            <a:r>
              <a:rPr lang="en-US" sz="2800" dirty="0" smtClean="0"/>
              <a:t>PCP</a:t>
            </a:r>
            <a:endParaRPr lang="el-GR" sz="2800" dirty="0" smtClean="0"/>
          </a:p>
          <a:p>
            <a:pPr marL="514350" indent="-514350">
              <a:buAutoNum type="arabicPeriod"/>
            </a:pPr>
            <a:r>
              <a:rPr lang="el-GR" sz="2800" dirty="0"/>
              <a:t>Αιτιολογία των διαταραχών που σχετίζονται με </a:t>
            </a:r>
            <a:r>
              <a:rPr lang="el-GR" sz="2800" dirty="0" smtClean="0"/>
              <a:t>ουσίες</a:t>
            </a:r>
          </a:p>
          <a:p>
            <a:pPr marL="514350" indent="-514350">
              <a:buAutoNum type="arabicPeriod"/>
            </a:pPr>
            <a:r>
              <a:rPr lang="el-GR" sz="2800" dirty="0"/>
              <a:t>Θεραπεία των διαταραχών </a:t>
            </a:r>
            <a:r>
              <a:rPr lang="el-GR" sz="2800" dirty="0" smtClean="0"/>
              <a:t>που </a:t>
            </a:r>
            <a:r>
              <a:rPr lang="el-GR" sz="2800" dirty="0"/>
              <a:t>σχετίζονται με </a:t>
            </a:r>
            <a:r>
              <a:rPr lang="el-GR" sz="2800" dirty="0" smtClean="0"/>
              <a:t>ουσίες</a:t>
            </a:r>
          </a:p>
          <a:p>
            <a:pPr marL="0" indent="0">
              <a:buNone/>
            </a:pP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37716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9600" dirty="0" smtClean="0"/>
              <a:t>5.1. Θεραπεία </a:t>
            </a:r>
            <a:r>
              <a:rPr lang="el-GR" sz="9600" dirty="0"/>
              <a:t>της εξάρτησης από το </a:t>
            </a:r>
            <a:r>
              <a:rPr lang="el-GR" sz="9600" dirty="0" smtClean="0"/>
              <a:t>αλκοόλ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9600" dirty="0"/>
              <a:t> </a:t>
            </a:r>
            <a:r>
              <a:rPr lang="el-GR" sz="9600" dirty="0" smtClean="0"/>
              <a:t>   5.1.1. Θεραπεία </a:t>
            </a:r>
            <a:r>
              <a:rPr lang="el-GR" sz="9600" dirty="0"/>
              <a:t>ζεύγους και οικογενειακή </a:t>
            </a:r>
            <a:endParaRPr lang="el-GR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l-GR" sz="9600" dirty="0"/>
              <a:t> </a:t>
            </a:r>
            <a:r>
              <a:rPr lang="el-GR" sz="9600" dirty="0" smtClean="0"/>
              <a:t>              θεραπεία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9600" dirty="0" smtClean="0"/>
              <a:t>    5.1.2. Γνωστική </a:t>
            </a:r>
            <a:r>
              <a:rPr lang="el-GR" sz="9600" dirty="0"/>
              <a:t>– </a:t>
            </a:r>
            <a:r>
              <a:rPr lang="el-GR" sz="9600" dirty="0" err="1"/>
              <a:t>Συμπεριφορική</a:t>
            </a:r>
            <a:r>
              <a:rPr lang="el-GR" sz="9600" dirty="0"/>
              <a:t> θεραπεία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9600" dirty="0" smtClean="0"/>
              <a:t>    5.1.3. Φαρμακευτική θεραπεία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9600" dirty="0"/>
              <a:t> </a:t>
            </a:r>
            <a:r>
              <a:rPr lang="el-GR" sz="9600" dirty="0" smtClean="0"/>
              <a:t>   5.1.4. Ψυχολογικές θεραπείες</a:t>
            </a:r>
          </a:p>
          <a:p>
            <a:pPr marL="0" indent="0">
              <a:buNone/>
            </a:pPr>
            <a:endParaRPr lang="el-GR" sz="9600" dirty="0" smtClean="0"/>
          </a:p>
          <a:p>
            <a:pPr marL="0" indent="0">
              <a:buNone/>
            </a:pPr>
            <a:endParaRPr lang="el-GR" sz="4500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8596" y="50004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(3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11200" dirty="0"/>
              <a:t>5.2. Θεραπεία εξάρτησης από τη νικοτίνη</a:t>
            </a:r>
          </a:p>
          <a:p>
            <a:pPr marL="0" indent="0">
              <a:buNone/>
            </a:pPr>
            <a:r>
              <a:rPr lang="el-GR" sz="11200" dirty="0"/>
              <a:t>5.3. Θεραπεία της κατάχρησης και της </a:t>
            </a:r>
            <a:r>
              <a:rPr lang="el-GR" sz="11200" dirty="0" smtClean="0"/>
              <a:t>εξάρτησης από </a:t>
            </a:r>
            <a:br>
              <a:rPr lang="el-GR" sz="11200" dirty="0" smtClean="0"/>
            </a:br>
            <a:r>
              <a:rPr lang="el-GR" sz="11200" dirty="0" smtClean="0"/>
              <a:t>        άλλες </a:t>
            </a:r>
            <a:r>
              <a:rPr lang="el-GR" sz="11200" dirty="0" err="1" smtClean="0"/>
              <a:t>εξαρτησιογόνες</a:t>
            </a:r>
            <a:r>
              <a:rPr lang="el-GR" sz="11200" dirty="0" smtClean="0"/>
              <a:t> ουσίες </a:t>
            </a:r>
            <a:br>
              <a:rPr lang="el-GR" sz="11200" dirty="0" smtClean="0"/>
            </a:br>
            <a:endParaRPr lang="el-GR" sz="11200" dirty="0" smtClean="0"/>
          </a:p>
          <a:p>
            <a:pPr marL="0" indent="0">
              <a:buNone/>
            </a:pPr>
            <a:r>
              <a:rPr lang="el-GR" sz="11200" dirty="0" smtClean="0"/>
              <a:t>6. Πρόληψη </a:t>
            </a:r>
            <a:r>
              <a:rPr lang="el-GR" sz="11200" dirty="0"/>
              <a:t>των Διαταραχών που σχετίζονται με </a:t>
            </a: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/>
              <a:t>    ουσίες </a:t>
            </a:r>
            <a:endParaRPr lang="el-GR" sz="11200" dirty="0"/>
          </a:p>
          <a:p>
            <a:pPr marL="514350" indent="-514350">
              <a:buNone/>
            </a:pPr>
            <a:endParaRPr lang="el-GR" sz="12800" dirty="0" smtClean="0"/>
          </a:p>
          <a:p>
            <a:pPr marL="514350" indent="-514350">
              <a:buFont typeface="+mj-lt"/>
              <a:buAutoNum type="arabicPeriod" startAt="7"/>
            </a:pPr>
            <a:endParaRPr lang="el-GR" dirty="0" smtClean="0"/>
          </a:p>
          <a:p>
            <a:pPr marL="514350" indent="-514350">
              <a:buFont typeface="+mj-lt"/>
              <a:buAutoNum type="arabicPeriod" startAt="7"/>
            </a:pPr>
            <a:endParaRPr lang="el-GR" dirty="0" smtClean="0"/>
          </a:p>
          <a:p>
            <a:pPr marL="514350" indent="-514350">
              <a:buFont typeface="+mj-lt"/>
              <a:buAutoNum type="arabicPeriod" startAt="7"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3413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3439</TotalTime>
  <Words>2007</Words>
  <Application>Microsoft Office PowerPoint</Application>
  <PresentationFormat>Προβολή στην οθόνη (16:10)</PresentationFormat>
  <Paragraphs>303</Paragraphs>
  <Slides>67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75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(1 από 2)</vt:lpstr>
      <vt:lpstr>Σκοποί  ενότητας (2 από 2)</vt:lpstr>
      <vt:lpstr>Περιεχόμενα ενότητας (1 από 3)</vt:lpstr>
      <vt:lpstr>Περιεχόμενα ενότητας (2 από 3)</vt:lpstr>
      <vt:lpstr>Περιεχόμενα ενότητας (3 από 3)</vt:lpstr>
      <vt:lpstr>Διαταραχές σχετιζόμενες με ουσίες (ΙΙ) </vt:lpstr>
      <vt:lpstr>Συνθετικά κατασταλτικά (1 από 2)</vt:lpstr>
      <vt:lpstr>Συνθετικά κατασταλτικά (2 από 2)</vt:lpstr>
      <vt:lpstr>Διεγερτικά (1 από 4) </vt:lpstr>
      <vt:lpstr>Διεγερτικά (2 από 4) </vt:lpstr>
      <vt:lpstr>Διεγερτικά (3 από 4)</vt:lpstr>
      <vt:lpstr>Διεγερτικά (4 από 4)</vt:lpstr>
      <vt:lpstr>Κοκαΐνη (1 από 3)</vt:lpstr>
      <vt:lpstr>Κοκαΐνη (2 από 3)</vt:lpstr>
      <vt:lpstr>Κοκαΐνη (3 από 3)</vt:lpstr>
      <vt:lpstr>Νέα μορφή κοκαΐνης: κρακ</vt:lpstr>
      <vt:lpstr>Ψευδαισθησιογόνα, Ecstasy και PCP (1 από 7)</vt:lpstr>
      <vt:lpstr>Ψευδαισθησιογόνα, Ecstasy και PCP (2 από 7)</vt:lpstr>
      <vt:lpstr>Ψευδαισθησιογόνα, Ecstasy και PCP (3 από 7)</vt:lpstr>
      <vt:lpstr>Ψευδαισθησιογόνα, Ecstasy και PCP (4 από 7)</vt:lpstr>
      <vt:lpstr>Ψευδαισθησιογόνα και Ecstasy  (5 από 7)</vt:lpstr>
      <vt:lpstr>Ψευδαισθησιογόνα και Ecstasy  (6 από 7)</vt:lpstr>
      <vt:lpstr>Ψευδαισθησιογόνα και Ecstasy  (7 από 7)</vt:lpstr>
      <vt:lpstr>Νιτρώδες οξείδιο (1 από 2)</vt:lpstr>
      <vt:lpstr>Νιτρώδες οξείδιο (2 από 2)</vt:lpstr>
      <vt:lpstr> Αιτιολογία των διαταραχών που σχετίζονται με ουσίες (1 από 13)</vt:lpstr>
      <vt:lpstr>Αιτιολογία των διαταραχών που σχετίζονται με ουσίες (2 από 13)</vt:lpstr>
      <vt:lpstr>Αιτιολογία των διαταραχών που σχετίζονται με ουσίες (3 από 13)</vt:lpstr>
      <vt:lpstr>Αιτιολογία των διαταραχών που σχετίζονται με ουσίες (4 από 13)</vt:lpstr>
      <vt:lpstr>Αιτιολογία των διαταραχών που σχετίζονται με ουσίες (5 από 13)</vt:lpstr>
      <vt:lpstr>Αιτιολογία των διαταραχών που σχετίζονται με ουσίες (6 από 13)</vt:lpstr>
      <vt:lpstr>Αιτιολογία των διαταραχών που σχετίζονται με ουσίες (7 από 13)</vt:lpstr>
      <vt:lpstr>Αιτιολογία των διαταραχών που σχετίζονται με ουσίες (8 από 13)</vt:lpstr>
      <vt:lpstr>Αιτιολογία των διαταραχών που σχετίζονται με ουσίες (9 από 13)</vt:lpstr>
      <vt:lpstr>Αιτιολογία των διαταραχών που σχετίζονται με ουσίες (10 από 13)</vt:lpstr>
      <vt:lpstr>Αιτιολογία των διαταραχών που σχετίζονται με ουσίες (11 από 13)</vt:lpstr>
      <vt:lpstr>Αιτιολογία των διαταραχών που σχετίζονται με ουσίες (12 από 13)</vt:lpstr>
      <vt:lpstr>Αιτιολογία των διαταραχών που σχετίζονται με ουσίες (13 από 13)</vt:lpstr>
      <vt:lpstr>Θεραπεία των διαταραχών που σχετίζονται με ουσίες (1 από 6)</vt:lpstr>
      <vt:lpstr>Θεραπεία των διαταραχών που σχετίζονται με ουσίες (2 από 6)</vt:lpstr>
      <vt:lpstr>Θεραπεία των διαταραχών που σχετίζονται με ουσίες (3 από 6)</vt:lpstr>
      <vt:lpstr>Θεραπεία των διαταραχών που σχετίζονται με ουσίες (5 από 6)</vt:lpstr>
      <vt:lpstr>Θεραπεία των διαταραχών που σχετίζονται με ουσίες (6 από 6)</vt:lpstr>
      <vt:lpstr>Θεραπεία των διαταραχών που σχετίζονται με ουσίες (7 από 7)</vt:lpstr>
      <vt:lpstr>Θεραπεία εξάρτησης από τη νικοτίνη  (1 από 3)</vt:lpstr>
      <vt:lpstr>Θεραπεία εξάρτησης από τη νικοτίνη  (2 από 3)</vt:lpstr>
      <vt:lpstr>Θεραπεία εξάρτησης από τη νικοτίνη  (3 από 3)</vt:lpstr>
      <vt:lpstr>Θεραπεία της κατάχρησης και της εξάρτησης  (1 από 5)</vt:lpstr>
      <vt:lpstr>Θεραπεία της κατάχρησης και της εξάρτησης (2 από 5)</vt:lpstr>
      <vt:lpstr>Θεραπεία της κατάχρησης και της εξάρτησης (3 από 5)</vt:lpstr>
      <vt:lpstr>Θεραπεία της κατάχρησης και της εξάρτησης (4 από 5)</vt:lpstr>
      <vt:lpstr>Θεραπεία της κατάχρησης και της εξάρτησης (5 από 5)</vt:lpstr>
      <vt:lpstr>Πρόληψη των Διαταραχών που σχετίζονται με ουσίες (Ι)</vt:lpstr>
      <vt:lpstr>Πρόληψη των Διαταραχών που σχετίζονται με ουσίες (ΙΙ)</vt:lpstr>
      <vt:lpstr>Βιβλιογραφία</vt:lpstr>
      <vt:lpstr>Βιβλιογραφία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380</cp:revision>
  <dcterms:created xsi:type="dcterms:W3CDTF">2012-09-06T09:03:05Z</dcterms:created>
  <dcterms:modified xsi:type="dcterms:W3CDTF">2015-09-29T09:50:48Z</dcterms:modified>
</cp:coreProperties>
</file>