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256" r:id="rId2"/>
    <p:sldId id="289" r:id="rId3"/>
    <p:sldId id="257" r:id="rId4"/>
    <p:sldId id="259" r:id="rId5"/>
    <p:sldId id="261" r:id="rId6"/>
    <p:sldId id="265" r:id="rId7"/>
    <p:sldId id="274" r:id="rId8"/>
    <p:sldId id="296" r:id="rId9"/>
    <p:sldId id="297" r:id="rId10"/>
    <p:sldId id="298" r:id="rId11"/>
    <p:sldId id="299" r:id="rId12"/>
    <p:sldId id="300" r:id="rId13"/>
    <p:sldId id="283" r:id="rId14"/>
    <p:sldId id="285" r:id="rId15"/>
    <p:sldId id="286" r:id="rId16"/>
    <p:sldId id="314" r:id="rId17"/>
    <p:sldId id="315" r:id="rId18"/>
    <p:sldId id="301" r:id="rId19"/>
    <p:sldId id="290" r:id="rId20"/>
    <p:sldId id="327" r:id="rId21"/>
    <p:sldId id="326" r:id="rId22"/>
    <p:sldId id="291" r:id="rId23"/>
    <p:sldId id="292" r:id="rId24"/>
    <p:sldId id="293" r:id="rId25"/>
    <p:sldId id="294" r:id="rId26"/>
    <p:sldId id="295" r:id="rId27"/>
    <p:sldId id="280" r:id="rId28"/>
  </p:sldIdLst>
  <p:sldSz cx="9144000" cy="5715000" type="screen16x10"/>
  <p:notesSz cx="6858000" cy="9144000"/>
  <p:custDataLst>
    <p:tags r:id="rId31"/>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77" autoAdjust="0"/>
    <p:restoredTop sz="99309" autoAdjust="0"/>
  </p:normalViewPr>
  <p:slideViewPr>
    <p:cSldViewPr>
      <p:cViewPr>
        <p:scale>
          <a:sx n="106" d="100"/>
          <a:sy n="106" d="100"/>
        </p:scale>
        <p:origin x="-228" y="144"/>
      </p:cViewPr>
      <p:guideLst>
        <p:guide orient="horz" pos="180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85" d="100"/>
          <a:sy n="85" d="100"/>
        </p:scale>
        <p:origin x="-3150"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Θέση ημερομηνίας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76FD7C3-D6B9-42BB-A7A4-7D449DB9A6E2}" type="datetimeFigureOut">
              <a:rPr lang="en-GB" smtClean="0"/>
              <a:pPr/>
              <a:t>05/11/2015</a:t>
            </a:fld>
            <a:endParaRPr lang="en-GB"/>
          </a:p>
        </p:txBody>
      </p:sp>
      <p:sp>
        <p:nvSpPr>
          <p:cNvPr id="4" name="Θέση υποσέλιδου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Θέση αριθμού διαφάνειας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F6BA1F4-DDF4-4058-8933-5F04CCBA71D1}" type="slidenum">
              <a:rPr lang="en-GB" smtClean="0"/>
              <a:pPr/>
              <a:t>‹#›</a:t>
            </a:fld>
            <a:endParaRPr lang="en-GB"/>
          </a:p>
        </p:txBody>
      </p:sp>
    </p:spTree>
    <p:extLst>
      <p:ext uri="{BB962C8B-B14F-4D97-AF65-F5344CB8AC3E}">
        <p14:creationId xmlns:p14="http://schemas.microsoft.com/office/powerpoint/2010/main" xmlns="" val="31753628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pPr/>
              <a:t>5/11/2015</a:t>
            </a:fld>
            <a:endParaRPr lang="el-GR"/>
          </a:p>
        </p:txBody>
      </p:sp>
      <p:sp>
        <p:nvSpPr>
          <p:cNvPr id="4" name="Θέση εικόνας διαφάνειας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pPr/>
              <a:t>‹#›</a:t>
            </a:fld>
            <a:endParaRPr lang="el-GR"/>
          </a:p>
        </p:txBody>
      </p:sp>
    </p:spTree>
    <p:extLst>
      <p:ext uri="{BB962C8B-B14F-4D97-AF65-F5344CB8AC3E}">
        <p14:creationId xmlns:p14="http://schemas.microsoft.com/office/powerpoint/2010/main" xmlns=""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p14="http://schemas.microsoft.com/office/powerpoint/2010/main" xmlns=""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10</a:t>
            </a:fld>
            <a:endParaRPr lang="el-GR"/>
          </a:p>
        </p:txBody>
      </p:sp>
    </p:spTree>
    <p:extLst>
      <p:ext uri="{BB962C8B-B14F-4D97-AF65-F5344CB8AC3E}">
        <p14:creationId xmlns:p14="http://schemas.microsoft.com/office/powerpoint/2010/main" xmlns="" val="9817244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11</a:t>
            </a:fld>
            <a:endParaRPr lang="el-GR"/>
          </a:p>
        </p:txBody>
      </p:sp>
    </p:spTree>
    <p:extLst>
      <p:ext uri="{BB962C8B-B14F-4D97-AF65-F5344CB8AC3E}">
        <p14:creationId xmlns:p14="http://schemas.microsoft.com/office/powerpoint/2010/main" xmlns="" val="9817244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12</a:t>
            </a:fld>
            <a:endParaRPr lang="el-GR"/>
          </a:p>
        </p:txBody>
      </p:sp>
    </p:spTree>
    <p:extLst>
      <p:ext uri="{BB962C8B-B14F-4D97-AF65-F5344CB8AC3E}">
        <p14:creationId xmlns:p14="http://schemas.microsoft.com/office/powerpoint/2010/main" xmlns="" val="9817244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n-US" baseline="0" dirty="0" smtClean="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13</a:t>
            </a:fld>
            <a:endParaRPr lang="el-GR"/>
          </a:p>
        </p:txBody>
      </p:sp>
    </p:spTree>
    <p:extLst>
      <p:ext uri="{BB962C8B-B14F-4D97-AF65-F5344CB8AC3E}">
        <p14:creationId xmlns:p14="http://schemas.microsoft.com/office/powerpoint/2010/main" xmlns="" val="24044648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solidFill>
                  <a:srgbClr val="00B050"/>
                </a:solidFill>
              </a:rPr>
              <a:t> </a:t>
            </a:r>
            <a:endParaRPr lang="el-GR" dirty="0">
              <a:solidFill>
                <a:srgbClr val="00B05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14</a:t>
            </a:fld>
            <a:endParaRPr lang="el-GR"/>
          </a:p>
        </p:txBody>
      </p:sp>
    </p:spTree>
    <p:extLst>
      <p:ext uri="{BB962C8B-B14F-4D97-AF65-F5344CB8AC3E}">
        <p14:creationId xmlns:p14="http://schemas.microsoft.com/office/powerpoint/2010/main" xmlns="" val="32566696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15</a:t>
            </a:fld>
            <a:endParaRPr lang="el-GR"/>
          </a:p>
        </p:txBody>
      </p:sp>
    </p:spTree>
    <p:extLst>
      <p:ext uri="{BB962C8B-B14F-4D97-AF65-F5344CB8AC3E}">
        <p14:creationId xmlns:p14="http://schemas.microsoft.com/office/powerpoint/2010/main" xmlns="" val="19330298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19</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20</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21</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22</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a:p>
        </p:txBody>
      </p:sp>
    </p:spTree>
    <p:extLst>
      <p:ext uri="{BB962C8B-B14F-4D97-AF65-F5344CB8AC3E}">
        <p14:creationId xmlns:p14="http://schemas.microsoft.com/office/powerpoint/2010/main" xmlns="" val="39928127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23</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24</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25</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26</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27</a:t>
            </a:fld>
            <a:endParaRPr lang="el-GR"/>
          </a:p>
        </p:txBody>
      </p:sp>
    </p:spTree>
    <p:extLst>
      <p:ext uri="{BB962C8B-B14F-4D97-AF65-F5344CB8AC3E}">
        <p14:creationId xmlns:p14="http://schemas.microsoft.com/office/powerpoint/2010/main" xmlns=""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a:t>
            </a:fld>
            <a:endParaRPr lang="el-GR"/>
          </a:p>
        </p:txBody>
      </p:sp>
    </p:spTree>
    <p:extLst>
      <p:ext uri="{BB962C8B-B14F-4D97-AF65-F5344CB8AC3E}">
        <p14:creationId xmlns:p14="http://schemas.microsoft.com/office/powerpoint/2010/main" xmlns="" val="3142176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a:t>
            </a:fld>
            <a:endParaRPr lang="el-GR"/>
          </a:p>
        </p:txBody>
      </p:sp>
    </p:spTree>
    <p:extLst>
      <p:ext uri="{BB962C8B-B14F-4D97-AF65-F5344CB8AC3E}">
        <p14:creationId xmlns:p14="http://schemas.microsoft.com/office/powerpoint/2010/main" xmlns="" val="2533023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a:t>
            </a:fld>
            <a:endParaRPr lang="el-GR"/>
          </a:p>
        </p:txBody>
      </p:sp>
    </p:spTree>
    <p:extLst>
      <p:ext uri="{BB962C8B-B14F-4D97-AF65-F5344CB8AC3E}">
        <p14:creationId xmlns:p14="http://schemas.microsoft.com/office/powerpoint/2010/main" xmlns="" val="4156830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6</a:t>
            </a:fld>
            <a:endParaRPr lang="el-GR"/>
          </a:p>
        </p:txBody>
      </p:sp>
    </p:spTree>
    <p:extLst>
      <p:ext uri="{BB962C8B-B14F-4D97-AF65-F5344CB8AC3E}">
        <p14:creationId xmlns:p14="http://schemas.microsoft.com/office/powerpoint/2010/main" xmlns="" val="29471385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7</a:t>
            </a:fld>
            <a:endParaRPr lang="el-GR"/>
          </a:p>
        </p:txBody>
      </p:sp>
    </p:spTree>
    <p:extLst>
      <p:ext uri="{BB962C8B-B14F-4D97-AF65-F5344CB8AC3E}">
        <p14:creationId xmlns:p14="http://schemas.microsoft.com/office/powerpoint/2010/main" xmlns="" val="9817244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8</a:t>
            </a:fld>
            <a:endParaRPr lang="el-GR"/>
          </a:p>
        </p:txBody>
      </p:sp>
    </p:spTree>
    <p:extLst>
      <p:ext uri="{BB962C8B-B14F-4D97-AF65-F5344CB8AC3E}">
        <p14:creationId xmlns:p14="http://schemas.microsoft.com/office/powerpoint/2010/main" xmlns="" val="9817244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9</a:t>
            </a:fld>
            <a:endParaRPr lang="el-GR"/>
          </a:p>
        </p:txBody>
      </p:sp>
    </p:spTree>
    <p:extLst>
      <p:ext uri="{BB962C8B-B14F-4D97-AF65-F5344CB8AC3E}">
        <p14:creationId xmlns:p14="http://schemas.microsoft.com/office/powerpoint/2010/main" xmlns="" val="981724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775355"/>
            <a:ext cx="7772400" cy="1225021"/>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238500"/>
            <a:ext cx="7776864" cy="14605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xmlns=""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xmlns=""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28865"/>
            <a:ext cx="2057400" cy="4876271"/>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28865"/>
            <a:ext cx="6019800" cy="4876271"/>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xmlns=""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dirty="0"/>
          </a:p>
        </p:txBody>
      </p:sp>
      <p:sp>
        <p:nvSpPr>
          <p:cNvPr id="5" name="Ορθογώνιο 4"/>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7" name="TextBox 6"/>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8" name="Εικόνα 7"/>
          <p:cNvPicPr>
            <a:picLocks noChangeAspect="1"/>
          </p:cNvPicPr>
          <p:nvPr userDrawn="1"/>
        </p:nvPicPr>
        <p:blipFill>
          <a:blip r:embed="rId2" cstate="print"/>
          <a:stretch>
            <a:fillRect/>
          </a:stretch>
        </p:blipFill>
        <p:spPr>
          <a:xfrm>
            <a:off x="38062" y="-14"/>
            <a:ext cx="213458" cy="324000"/>
          </a:xfrm>
          <a:prstGeom prst="rect">
            <a:avLst/>
          </a:prstGeom>
        </p:spPr>
      </p:pic>
      <p:pic>
        <p:nvPicPr>
          <p:cNvPr id="9" name="Εικόνα 8"/>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3672417"/>
            <a:ext cx="7772400" cy="1135063"/>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422261"/>
            <a:ext cx="7772400" cy="1250156"/>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pic>
        <p:nvPicPr>
          <p:cNvPr id="8" name="Εικόνα 7"/>
          <p:cNvPicPr>
            <a:picLocks noChangeAspect="1"/>
          </p:cNvPicPr>
          <p:nvPr userDrawn="1"/>
        </p:nvPicPr>
        <p:blipFill>
          <a:blip r:embed="rId2" cstate="print"/>
          <a:stretch>
            <a:fillRect/>
          </a:stretch>
        </p:blipFill>
        <p:spPr>
          <a:xfrm>
            <a:off x="3464680" y="913284"/>
            <a:ext cx="2214640" cy="1031492"/>
          </a:xfrm>
          <a:prstGeom prst="rect">
            <a:avLst/>
          </a:prstGeom>
        </p:spPr>
      </p:pic>
    </p:spTree>
    <p:extLst>
      <p:ext uri="{BB962C8B-B14F-4D97-AF65-F5344CB8AC3E}">
        <p14:creationId xmlns:p14="http://schemas.microsoft.com/office/powerpoint/2010/main" xmlns=""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11" name="Ορθογώνιο 10"/>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2" name="TextBox 11"/>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3" name="Εικόνα 12"/>
          <p:cNvPicPr>
            <a:picLocks noChangeAspect="1"/>
          </p:cNvPicPr>
          <p:nvPr userDrawn="1"/>
        </p:nvPicPr>
        <p:blipFill>
          <a:blip r:embed="rId2" cstate="print"/>
          <a:stretch>
            <a:fillRect/>
          </a:stretch>
        </p:blipFill>
        <p:spPr>
          <a:xfrm>
            <a:off x="38062" y="-14"/>
            <a:ext cx="213458" cy="324000"/>
          </a:xfrm>
          <a:prstGeom prst="rect">
            <a:avLst/>
          </a:prstGeom>
        </p:spPr>
      </p:pic>
      <p:pic>
        <p:nvPicPr>
          <p:cNvPr id="14" name="Εικόνα 13"/>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311878"/>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1845013"/>
            <a:ext cx="4040188"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6" y="1311878"/>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6" y="1845013"/>
            <a:ext cx="4041775"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pPr/>
              <a:t>‹#›</a:t>
            </a:fld>
            <a:endParaRPr lang="el-GR"/>
          </a:p>
        </p:txBody>
      </p:sp>
      <p:sp>
        <p:nvSpPr>
          <p:cNvPr id="13" name="Ορθογώνιο 12"/>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4" name="TextBox 13"/>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5" name="Εικόνα 14"/>
          <p:cNvPicPr>
            <a:picLocks noChangeAspect="1"/>
          </p:cNvPicPr>
          <p:nvPr userDrawn="1"/>
        </p:nvPicPr>
        <p:blipFill>
          <a:blip r:embed="rId2" cstate="print"/>
          <a:stretch>
            <a:fillRect/>
          </a:stretch>
        </p:blipFill>
        <p:spPr>
          <a:xfrm>
            <a:off x="38062" y="-14"/>
            <a:ext cx="213458" cy="324000"/>
          </a:xfrm>
          <a:prstGeom prst="rect">
            <a:avLst/>
          </a:prstGeom>
        </p:spPr>
      </p:pic>
      <p:pic>
        <p:nvPicPr>
          <p:cNvPr id="16" name="Εικόνα 15"/>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pPr/>
              <a:t>‹#›</a:t>
            </a:fld>
            <a:endParaRPr lang="el-GR"/>
          </a:p>
        </p:txBody>
      </p:sp>
      <p:sp>
        <p:nvSpPr>
          <p:cNvPr id="9" name="Ορθογώνιο 8"/>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0" name="TextBox 9"/>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1" name="Εικόνα 10"/>
          <p:cNvPicPr>
            <a:picLocks noChangeAspect="1"/>
          </p:cNvPicPr>
          <p:nvPr userDrawn="1"/>
        </p:nvPicPr>
        <p:blipFill>
          <a:blip r:embed="rId2" cstate="print"/>
          <a:stretch>
            <a:fillRect/>
          </a:stretch>
        </p:blipFill>
        <p:spPr>
          <a:xfrm>
            <a:off x="38062" y="-14"/>
            <a:ext cx="213458" cy="324000"/>
          </a:xfrm>
          <a:prstGeom prst="rect">
            <a:avLst/>
          </a:prstGeom>
        </p:spPr>
      </p:pic>
      <p:pic>
        <p:nvPicPr>
          <p:cNvPr id="12" name="Εικόνα 11"/>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pPr/>
              <a:t>‹#›</a:t>
            </a:fld>
            <a:endParaRPr lang="el-GR"/>
          </a:p>
        </p:txBody>
      </p:sp>
      <p:sp>
        <p:nvSpPr>
          <p:cNvPr id="8" name="Ορθογώνιο 7"/>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9" name="TextBox 8"/>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0" name="Εικόνα 9"/>
          <p:cNvPicPr>
            <a:picLocks noChangeAspect="1"/>
          </p:cNvPicPr>
          <p:nvPr userDrawn="1"/>
        </p:nvPicPr>
        <p:blipFill>
          <a:blip r:embed="rId2" cstate="print"/>
          <a:stretch>
            <a:fillRect/>
          </a:stretch>
        </p:blipFill>
        <p:spPr>
          <a:xfrm>
            <a:off x="38062" y="-14"/>
            <a:ext cx="213458" cy="324000"/>
          </a:xfrm>
          <a:prstGeom prst="rect">
            <a:avLst/>
          </a:prstGeom>
        </p:spPr>
      </p:pic>
      <p:pic>
        <p:nvPicPr>
          <p:cNvPr id="11" name="Εικόνα 10"/>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297327"/>
            <a:ext cx="5111750" cy="384042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1" y="1297327"/>
            <a:ext cx="3008313" cy="3840427"/>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6"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4" name="Εικόνα 13"/>
          <p:cNvPicPr>
            <a:picLocks noChangeAspect="1"/>
          </p:cNvPicPr>
          <p:nvPr userDrawn="1"/>
        </p:nvPicPr>
        <p:blipFill>
          <a:blip r:embed="rId2" cstate="print"/>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297327"/>
            <a:ext cx="5486400" cy="288032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4297660"/>
            <a:ext cx="5486400" cy="845840"/>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9"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4" name="Εικόνα 13"/>
          <p:cNvPicPr>
            <a:picLocks noChangeAspect="1"/>
          </p:cNvPicPr>
          <p:nvPr userDrawn="1"/>
        </p:nvPicPr>
        <p:blipFill>
          <a:blip r:embed="rId2" cstate="print"/>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
        <p:nvSpPr>
          <p:cNvPr id="9" name="Θέση αριθμού διαφάνειας 3"/>
          <p:cNvSpPr txBox="1">
            <a:spLocks/>
          </p:cNvSpPr>
          <p:nvPr userDrawn="1"/>
        </p:nvSpPr>
        <p:spPr bwMode="auto">
          <a:xfrm>
            <a:off x="8729256" y="5466151"/>
            <a:ext cx="333105" cy="304271"/>
          </a:xfrm>
          <a:prstGeom prst="rect">
            <a:avLst/>
          </a:prstGeom>
          <a:noFill/>
          <a:ln>
            <a:miter lim="800000"/>
            <a:headEnd/>
            <a:tailEnd/>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C6787FC-6543-471B-A41A-5AEEC386B628}" type="slidenum">
              <a:rPr lang="el-GR" altLang="el-GR" sz="1600" smtClean="0">
                <a:solidFill>
                  <a:schemeClr val="bg1"/>
                </a:solidFill>
              </a:rPr>
              <a:pPr algn="r"/>
              <a:t>‹#›</a:t>
            </a:fld>
            <a:endParaRPr lang="el-GR" altLang="el-GR" sz="1600" dirty="0" smtClean="0">
              <a:solidFill>
                <a:schemeClr val="bg1"/>
              </a:solidFill>
            </a:endParaRPr>
          </a:p>
        </p:txBody>
      </p:sp>
    </p:spTree>
    <p:extLst>
      <p:ext uri="{BB962C8B-B14F-4D97-AF65-F5344CB8AC3E}">
        <p14:creationId xmlns:p14="http://schemas.microsoft.com/office/powerpoint/2010/main" xmlns=""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hyperlink" Target="http://oc-web.ioa.teiep.gr/OpenClass/courses/LOGO125/" TargetMode="External"/><Relationship Id="rId4" Type="http://schemas.openxmlformats.org/officeDocument/2006/relationships/image" Target="../media/image2.jpeg"/></Relationships>
</file>

<file path=ppt/slides/_rels/slide23.xml.rels><?xml version="1.0" encoding="UTF-8" standalone="yes"?>
<Relationships xmlns="http://schemas.openxmlformats.org/package/2006/relationships"><Relationship Id="rId3" Type="http://schemas.openxmlformats.org/officeDocument/2006/relationships/hyperlink" Target="http://creativecommons.org/licenses/by-nc-nd/4.0/deed.el"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noAutofit/>
          </a:bodyPr>
          <a:lstStyle/>
          <a:p>
            <a:r>
              <a:rPr lang="el-GR" sz="4000" dirty="0" smtClean="0"/>
              <a:t>Ανάλυση Χρηματοοικονομικών Καταστάσεων</a:t>
            </a:r>
            <a:endParaRPr lang="el-GR" sz="4000" dirty="0"/>
          </a:p>
        </p:txBody>
      </p:sp>
      <p:sp>
        <p:nvSpPr>
          <p:cNvPr id="3" name="Υπότιτλος 2"/>
          <p:cNvSpPr>
            <a:spLocks noGrp="1"/>
          </p:cNvSpPr>
          <p:nvPr>
            <p:ph type="subTitle" idx="1"/>
          </p:nvPr>
        </p:nvSpPr>
        <p:spPr>
          <a:xfrm>
            <a:off x="683568" y="2897167"/>
            <a:ext cx="7776864" cy="1460500"/>
          </a:xfrm>
        </p:spPr>
        <p:txBody>
          <a:bodyPr>
            <a:noAutofit/>
          </a:bodyPr>
          <a:lstStyle/>
          <a:p>
            <a:pPr>
              <a:defRPr/>
            </a:pPr>
            <a:r>
              <a:rPr lang="el-GR" altLang="zh-CN" sz="3800" b="1" kern="0" dirty="0" smtClean="0">
                <a:latin typeface="+mj-lt"/>
              </a:rPr>
              <a:t>Δείκτες Δραστηριότητας</a:t>
            </a:r>
            <a:endParaRPr lang="en-US" altLang="zh-CN" sz="3800" b="1" kern="0" dirty="0" smtClean="0">
              <a:latin typeface="Calibri" pitchFamily="34" charset="0"/>
            </a:endParaRPr>
          </a:p>
          <a:p>
            <a:pPr>
              <a:defRPr/>
            </a:pPr>
            <a:r>
              <a:rPr lang="el-GR" sz="2800" dirty="0" err="1" smtClean="0"/>
              <a:t>Διακομιχάλης</a:t>
            </a:r>
            <a:r>
              <a:rPr lang="el-GR" sz="2800" dirty="0" smtClean="0"/>
              <a:t> Μιχαήλ</a:t>
            </a: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4659746"/>
            <a:ext cx="4310289" cy="854894"/>
          </a:xfrm>
          <a:prstGeom prst="rect">
            <a:avLst/>
          </a:prstGeom>
          <a:noFill/>
        </p:spPr>
      </p:pic>
      <p:grpSp>
        <p:nvGrpSpPr>
          <p:cNvPr id="10" name="Ομάδα 9"/>
          <p:cNvGrpSpPr/>
          <p:nvPr/>
        </p:nvGrpSpPr>
        <p:grpSpPr>
          <a:xfrm>
            <a:off x="642158" y="210000"/>
            <a:ext cx="4217874" cy="1147333"/>
            <a:chOff x="642158" y="252000"/>
            <a:chExt cx="4217874" cy="1376800"/>
          </a:xfrm>
        </p:grpSpPr>
        <p:pic>
          <p:nvPicPr>
            <p:cNvPr id="8" name="Εικόνα 7"/>
            <p:cNvPicPr>
              <a:picLocks noChangeAspect="1"/>
            </p:cNvPicPr>
            <p:nvPr/>
          </p:nvPicPr>
          <p:blipFill rotWithShape="1">
            <a:blip r:embed="rId5" cstate="print"/>
            <a:srcRect t="-11106" b="11106"/>
            <a:stretch/>
          </p:blipFill>
          <p:spPr>
            <a:xfrm>
              <a:off x="642158" y="252000"/>
              <a:ext cx="905506" cy="1374430"/>
            </a:xfrm>
            <a:prstGeom prst="rect">
              <a:avLst/>
            </a:prstGeom>
          </p:spPr>
        </p:pic>
        <p:sp>
          <p:nvSpPr>
            <p:cNvPr id="9" name="TextBox 8"/>
            <p:cNvSpPr txBox="1"/>
            <p:nvPr/>
          </p:nvSpPr>
          <p:spPr>
            <a:xfrm>
              <a:off x="1619672" y="404664"/>
              <a:ext cx="3240360" cy="1224136"/>
            </a:xfrm>
            <a:prstGeom prst="rect">
              <a:avLst/>
            </a:prstGeom>
          </p:spPr>
          <p:txBody>
            <a:bodyPr vert="horz" wrap="square" lIns="91440" tIns="45720" rIns="91440" bIns="45720" rtlCol="0" anchor="ctr">
              <a:noAutofit/>
            </a:bodyPr>
            <a:lstStyle/>
            <a:p>
              <a:pPr>
                <a:lnSpc>
                  <a:spcPts val="2600"/>
                </a:lnSpc>
              </a:pPr>
              <a:r>
                <a:rPr lang="el-GR" sz="2000" dirty="0" smtClean="0"/>
                <a:t>Ελληνική Δημοκρατία</a:t>
              </a:r>
            </a:p>
            <a:p>
              <a:pPr>
                <a:lnSpc>
                  <a:spcPts val="2600"/>
                </a:lnSpc>
              </a:pPr>
              <a:r>
                <a:rPr lang="el-GR" sz="2000" dirty="0" smtClean="0"/>
                <a:t>Τεχνολογικό Εκπαιδευτικό Ίδρυμα Ηπείρου</a:t>
              </a:r>
              <a:endParaRPr lang="en-GB" sz="2000" dirty="0" smtClean="0"/>
            </a:p>
          </p:txBody>
        </p:sp>
      </p:grpSp>
    </p:spTree>
    <p:extLst>
      <p:ext uri="{BB962C8B-B14F-4D97-AF65-F5344CB8AC3E}">
        <p14:creationId xmlns:p14="http://schemas.microsoft.com/office/powerpoint/2010/main" xmlns=""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409228"/>
            <a:ext cx="8229600" cy="952500"/>
          </a:xfrm>
        </p:spPr>
        <p:txBody>
          <a:bodyPr>
            <a:noAutofit/>
          </a:bodyPr>
          <a:lstStyle/>
          <a:p>
            <a:r>
              <a:rPr lang="el-GR" altLang="zh-CN" sz="3600" dirty="0" smtClean="0"/>
              <a:t>Δείκτες Δραστηριότητας</a:t>
            </a:r>
            <a:r>
              <a:rPr lang="en-GB" altLang="zh-CN" sz="3600" dirty="0" smtClean="0">
                <a:ea typeface="SimSun" pitchFamily="2" charset="-122"/>
              </a:rPr>
              <a:t> </a:t>
            </a:r>
            <a:endParaRPr lang="el-GR" sz="3400" dirty="0"/>
          </a:p>
        </p:txBody>
      </p:sp>
      <p:sp>
        <p:nvSpPr>
          <p:cNvPr id="3" name="Θέση περιεχομένου 2"/>
          <p:cNvSpPr>
            <a:spLocks noGrp="1"/>
          </p:cNvSpPr>
          <p:nvPr>
            <p:ph idx="1"/>
          </p:nvPr>
        </p:nvSpPr>
        <p:spPr>
          <a:xfrm>
            <a:off x="467544" y="1417340"/>
            <a:ext cx="8229600" cy="3771636"/>
          </a:xfrm>
        </p:spPr>
        <p:txBody>
          <a:bodyPr>
            <a:normAutofit/>
          </a:bodyPr>
          <a:lstStyle/>
          <a:p>
            <a:pPr marL="457200" indent="-457200">
              <a:lnSpc>
                <a:spcPct val="80000"/>
              </a:lnSpc>
              <a:buFont typeface="Wingdings" pitchFamily="2" charset="2"/>
              <a:buAutoNum type="arabicPeriod" startAt="2"/>
            </a:pPr>
            <a:r>
              <a:rPr lang="el-GR" sz="3000" b="1" dirty="0" smtClean="0"/>
              <a:t>Αριθμοδείκτης ταχύτητας εξοφλήσεως βραχυπρόθεσμων υποχρεώσεων</a:t>
            </a:r>
            <a:r>
              <a:rPr lang="el-GR" sz="3000" dirty="0" smtClean="0"/>
              <a:t> </a:t>
            </a:r>
            <a:endParaRPr lang="el-GR" sz="2400" dirty="0" smtClean="0"/>
          </a:p>
          <a:p>
            <a:pPr marL="457200" indent="-457200" algn="just">
              <a:lnSpc>
                <a:spcPct val="80000"/>
              </a:lnSpc>
            </a:pPr>
            <a:r>
              <a:rPr lang="el-GR" sz="2400" dirty="0" smtClean="0"/>
              <a:t>Εκτιμά πόσες φορές το κόστος πωληθέντων καλύπτει τις βραχυπρόθεσμες υποχρεώσεις της επιχείρησης και προκύπτει από:</a:t>
            </a:r>
          </a:p>
          <a:p>
            <a:pPr marL="838200" lvl="1" indent="-381000" algn="ctr">
              <a:lnSpc>
                <a:spcPct val="80000"/>
              </a:lnSpc>
              <a:buNone/>
            </a:pPr>
            <a:r>
              <a:rPr lang="el-GR" sz="2000" u="sng" dirty="0" smtClean="0"/>
              <a:t>Αγορές</a:t>
            </a:r>
          </a:p>
          <a:p>
            <a:pPr marL="838200" lvl="1" indent="-381000" algn="ctr">
              <a:lnSpc>
                <a:spcPct val="80000"/>
              </a:lnSpc>
              <a:buNone/>
            </a:pPr>
            <a:r>
              <a:rPr lang="el-GR" sz="2000" dirty="0" smtClean="0"/>
              <a:t>Μέσο ύψος βραχυπρόθεσμων υποχρεώσεων</a:t>
            </a:r>
            <a:endParaRPr lang="el-GR" sz="2400" dirty="0" smtClean="0"/>
          </a:p>
          <a:p>
            <a:pPr marL="457200" indent="-457200">
              <a:lnSpc>
                <a:spcPct val="80000"/>
              </a:lnSpc>
            </a:pPr>
            <a:r>
              <a:rPr lang="el-GR" sz="2400" dirty="0" smtClean="0"/>
              <a:t>Προτείνεται να λαμβάνεται υπόψη ο Μ.Ο. των Βραχυπρόθεσμων Υποχρεώσεων αρχής και τέλους χρήσης.</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10</a:t>
            </a:fld>
            <a:endParaRPr lang="el-GR" dirty="0"/>
          </a:p>
        </p:txBody>
      </p:sp>
    </p:spTree>
    <p:extLst>
      <p:ext uri="{BB962C8B-B14F-4D97-AF65-F5344CB8AC3E}">
        <p14:creationId xmlns:p14="http://schemas.microsoft.com/office/powerpoint/2010/main" xmlns="" val="37987708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altLang="zh-CN" sz="3600" dirty="0" smtClean="0"/>
              <a:t>Δείκτες Δραστηριότητας</a:t>
            </a:r>
            <a:r>
              <a:rPr lang="en-GB" altLang="zh-CN" sz="3600" dirty="0" smtClean="0">
                <a:ea typeface="SimSun" pitchFamily="2" charset="-122"/>
              </a:rPr>
              <a:t> </a:t>
            </a:r>
            <a:endParaRPr lang="el-GR" sz="3600" dirty="0"/>
          </a:p>
        </p:txBody>
      </p:sp>
      <p:sp>
        <p:nvSpPr>
          <p:cNvPr id="3" name="Θέση περιεχομένου 2"/>
          <p:cNvSpPr>
            <a:spLocks noGrp="1"/>
          </p:cNvSpPr>
          <p:nvPr>
            <p:ph idx="1"/>
          </p:nvPr>
        </p:nvSpPr>
        <p:spPr>
          <a:xfrm>
            <a:off x="457200" y="1129308"/>
            <a:ext cx="8229600" cy="3975828"/>
          </a:xfrm>
        </p:spPr>
        <p:txBody>
          <a:bodyPr>
            <a:normAutofit fontScale="92500" lnSpcReduction="20000"/>
          </a:bodyPr>
          <a:lstStyle/>
          <a:p>
            <a:pPr marL="457200" indent="-457200">
              <a:lnSpc>
                <a:spcPct val="80000"/>
              </a:lnSpc>
              <a:buFont typeface="Wingdings" pitchFamily="2" charset="2"/>
              <a:buAutoNum type="arabicPeriod" startAt="2"/>
            </a:pPr>
            <a:r>
              <a:rPr lang="el-GR" sz="2800" b="1" dirty="0" smtClean="0"/>
              <a:t>Μέση διάρκεια παραμονής βραχυπρόθεσμων υποχρεώσεων</a:t>
            </a:r>
            <a:r>
              <a:rPr lang="el-GR" sz="2800" dirty="0" smtClean="0"/>
              <a:t> </a:t>
            </a:r>
            <a:r>
              <a:rPr lang="el-GR" sz="2800" b="1" dirty="0" smtClean="0"/>
              <a:t>στην επιχείρηση</a:t>
            </a:r>
            <a:endParaRPr lang="el-GR" sz="2800" dirty="0" smtClean="0"/>
          </a:p>
          <a:p>
            <a:pPr marL="457200" indent="-457200" algn="just">
              <a:lnSpc>
                <a:spcPct val="80000"/>
              </a:lnSpc>
            </a:pPr>
            <a:r>
              <a:rPr lang="el-GR" sz="2200" dirty="0" smtClean="0"/>
              <a:t>Ο αριθμός των ημερών που οι Υποχρεώσεις της επιχείρησης παραμένουν απλήρωτες προκύπτει από τη διαίρεση του αριθμού των 365 ημερών προς τον αριθμοδείκτη:</a:t>
            </a:r>
          </a:p>
          <a:p>
            <a:pPr marL="457200" indent="-457200" algn="ctr">
              <a:lnSpc>
                <a:spcPct val="80000"/>
              </a:lnSpc>
              <a:buNone/>
            </a:pPr>
            <a:endParaRPr lang="el-GR" sz="2200" dirty="0" smtClean="0"/>
          </a:p>
          <a:p>
            <a:pPr marL="457200" indent="-457200" algn="ctr">
              <a:lnSpc>
                <a:spcPct val="80000"/>
              </a:lnSpc>
              <a:buNone/>
            </a:pPr>
            <a:r>
              <a:rPr lang="el-GR" sz="2200" u="sng" dirty="0" smtClean="0"/>
              <a:t>365</a:t>
            </a:r>
          </a:p>
          <a:p>
            <a:pPr marL="838200" lvl="1" indent="-381000" algn="ctr">
              <a:lnSpc>
                <a:spcPct val="80000"/>
              </a:lnSpc>
              <a:buNone/>
            </a:pPr>
            <a:r>
              <a:rPr lang="el-GR" sz="2200" dirty="0" smtClean="0"/>
              <a:t>Αγορές / Μέσο ύψος βραχυπρόθεσμων υποχρεώσεων</a:t>
            </a:r>
          </a:p>
          <a:p>
            <a:pPr marL="457200" indent="-457200" algn="just">
              <a:lnSpc>
                <a:spcPct val="80000"/>
              </a:lnSpc>
            </a:pPr>
            <a:r>
              <a:rPr lang="el-GR" sz="2200" dirty="0" smtClean="0"/>
              <a:t>Αν ο δείκτης ταχύτητας εισπράξεων είναι μεγαλύτερος από το δείκτη ταχύτητας εξοφλήσεως τότε αυτό συνεπάγεται ότι οι υποχρεώσεις της επιχείρησης εξοφλούνται με αργότερο ρυθμό απ’ ότι εισπράττονται οι απαιτήσεις της. Πράγμα που σημαίνει ότι ένα μεγάλο μέρος των επενδύσεων και χρηματοδοτήσεων της αντλείται από τους πιστωτές της που με τη σειρά του απαγορεύει στην επιχείρηση να διατηρεί μεγάλα ποσά σε κυκλοφοριακά στοιχεία.</a:t>
            </a:r>
            <a:endParaRPr lang="en-GB" sz="2200" dirty="0" smtClean="0"/>
          </a:p>
          <a:p>
            <a:pPr>
              <a:lnSpc>
                <a:spcPct val="80000"/>
              </a:lnSpc>
            </a:pPr>
            <a:endParaRPr lang="el-GR" altLang="zh-CN" sz="2800" dirty="0" smtClean="0"/>
          </a:p>
          <a:p>
            <a:pPr marL="0" indent="0">
              <a:lnSpc>
                <a:spcPct val="110000"/>
              </a:lnSpc>
              <a:buNone/>
            </a:pPr>
            <a:endParaRPr lang="el-GR" sz="2800"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11</a:t>
            </a:fld>
            <a:endParaRPr lang="el-GR" dirty="0"/>
          </a:p>
        </p:txBody>
      </p:sp>
    </p:spTree>
    <p:extLst>
      <p:ext uri="{BB962C8B-B14F-4D97-AF65-F5344CB8AC3E}">
        <p14:creationId xmlns:p14="http://schemas.microsoft.com/office/powerpoint/2010/main" xmlns="" val="37987708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altLang="zh-CN" sz="3600" dirty="0" smtClean="0"/>
              <a:t>Δείκτες Δραστηριότητας</a:t>
            </a:r>
            <a:r>
              <a:rPr lang="en-GB" altLang="zh-CN" sz="3600" dirty="0" smtClean="0">
                <a:ea typeface="SimSun" pitchFamily="2" charset="-122"/>
              </a:rPr>
              <a:t> </a:t>
            </a:r>
            <a:endParaRPr lang="el-GR" sz="3600" b="0" dirty="0"/>
          </a:p>
        </p:txBody>
      </p:sp>
      <p:sp>
        <p:nvSpPr>
          <p:cNvPr id="3" name="Θέση περιεχομένου 2"/>
          <p:cNvSpPr>
            <a:spLocks noGrp="1"/>
          </p:cNvSpPr>
          <p:nvPr>
            <p:ph idx="1"/>
          </p:nvPr>
        </p:nvSpPr>
        <p:spPr/>
        <p:txBody>
          <a:bodyPr>
            <a:normAutofit/>
          </a:bodyPr>
          <a:lstStyle/>
          <a:p>
            <a:pPr marL="457200" indent="-457200">
              <a:lnSpc>
                <a:spcPct val="80000"/>
              </a:lnSpc>
              <a:buFont typeface="Wingdings" pitchFamily="2" charset="2"/>
              <a:buAutoNum type="arabicPeriod" startAt="2"/>
            </a:pPr>
            <a:r>
              <a:rPr lang="el-GR" sz="3000" b="1" dirty="0" smtClean="0"/>
              <a:t>Αριθμοδείκτης ταχύτητας εξοφλήσεως βραχυπρόθεσμων υποχρεώσεων</a:t>
            </a:r>
            <a:r>
              <a:rPr lang="el-GR" sz="3000" dirty="0" smtClean="0"/>
              <a:t> </a:t>
            </a:r>
            <a:endParaRPr lang="el-GR" sz="1800" dirty="0" smtClean="0"/>
          </a:p>
          <a:p>
            <a:pPr marL="457200" indent="-457200" algn="just">
              <a:lnSpc>
                <a:spcPct val="80000"/>
              </a:lnSpc>
            </a:pPr>
            <a:r>
              <a:rPr lang="el-GR" sz="1800" dirty="0" smtClean="0"/>
              <a:t>Λόγω της δυσκολίας εύρεσης (δεν δημοσιεύεται) του συνόλου των Αγορών, επιλέγεται το Κόστος Πωληθέντων αντί των Αγορών</a:t>
            </a:r>
            <a:r>
              <a:rPr lang="en-GB" sz="1800" dirty="0" smtClean="0"/>
              <a:t>:</a:t>
            </a:r>
            <a:endParaRPr lang="en-US" sz="1800" dirty="0" smtClean="0"/>
          </a:p>
          <a:p>
            <a:pPr marL="838200" lvl="1" indent="-381000" algn="ctr">
              <a:lnSpc>
                <a:spcPct val="80000"/>
              </a:lnSpc>
              <a:buNone/>
            </a:pPr>
            <a:r>
              <a:rPr lang="el-GR" sz="1800" u="sng" dirty="0" smtClean="0"/>
              <a:t>Κόστος Πωληθέντων</a:t>
            </a:r>
          </a:p>
          <a:p>
            <a:pPr marL="838200" lvl="1" indent="-381000" algn="ctr">
              <a:lnSpc>
                <a:spcPct val="80000"/>
              </a:lnSpc>
              <a:buNone/>
            </a:pPr>
            <a:r>
              <a:rPr lang="el-GR" sz="1800" dirty="0" smtClean="0"/>
              <a:t>Μέσο ύψος βραχυπρόθεσμων υποχρεώσεων</a:t>
            </a:r>
            <a:endParaRPr lang="el-GR" sz="1600" dirty="0" smtClean="0"/>
          </a:p>
          <a:p>
            <a:pPr marL="457200" indent="-457200" algn="just">
              <a:lnSpc>
                <a:spcPct val="80000"/>
              </a:lnSpc>
            </a:pPr>
            <a:r>
              <a:rPr lang="el-GR" sz="1800" dirty="0" smtClean="0"/>
              <a:t>Ο αριθμός των ημερών που οι Υποχρεώσεις της επιχείρησης παραμένουν απλήρωτες προκύπτει από τη διαίρεση του αριθμού των 365 ημερών προς τον αριθμοδείκτη:</a:t>
            </a:r>
          </a:p>
          <a:p>
            <a:pPr marL="457200" indent="-457200" algn="ctr">
              <a:lnSpc>
                <a:spcPct val="80000"/>
              </a:lnSpc>
              <a:buNone/>
            </a:pPr>
            <a:r>
              <a:rPr lang="el-GR" sz="1800" u="sng" dirty="0" smtClean="0"/>
              <a:t>365</a:t>
            </a:r>
          </a:p>
          <a:p>
            <a:pPr marL="838200" lvl="1" indent="-381000" algn="ctr">
              <a:lnSpc>
                <a:spcPct val="80000"/>
              </a:lnSpc>
              <a:buNone/>
            </a:pPr>
            <a:r>
              <a:rPr lang="el-GR" sz="1800" dirty="0" smtClean="0"/>
              <a:t>Κόστος Πωληθέντων / Μέσο ύψος βραχυπρόθεσμων υποχρεώσεων</a:t>
            </a:r>
          </a:p>
          <a:p>
            <a:pPr marL="0" indent="0" algn="just">
              <a:lnSpc>
                <a:spcPct val="110000"/>
              </a:lnSpc>
              <a:buNone/>
            </a:pPr>
            <a:endParaRPr lang="el-GR" altLang="zh-CN" sz="2600" dirty="0" smtClean="0"/>
          </a:p>
          <a:p>
            <a:pPr marL="0" indent="0">
              <a:lnSpc>
                <a:spcPct val="110000"/>
              </a:lnSpc>
              <a:buNone/>
            </a:pPr>
            <a:endParaRPr lang="el-GR" altLang="zh-CN" sz="2600" dirty="0" smtClean="0"/>
          </a:p>
          <a:p>
            <a:pPr>
              <a:lnSpc>
                <a:spcPct val="80000"/>
              </a:lnSpc>
              <a:buNone/>
            </a:pPr>
            <a:endParaRPr lang="el-GR" altLang="zh-CN" sz="2600" dirty="0" smtClean="0"/>
          </a:p>
          <a:p>
            <a:pPr marL="0" indent="0" algn="just">
              <a:lnSpc>
                <a:spcPct val="110000"/>
              </a:lnSpc>
              <a:buNone/>
            </a:pPr>
            <a:endParaRPr lang="el-GR" altLang="zh-CN" sz="2600" dirty="0" smtClean="0"/>
          </a:p>
          <a:p>
            <a:pPr marL="0" indent="0">
              <a:lnSpc>
                <a:spcPct val="110000"/>
              </a:lnSpc>
              <a:buNone/>
            </a:pPr>
            <a:endParaRPr lang="el-GR" sz="2600"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12</a:t>
            </a:fld>
            <a:endParaRPr lang="el-GR" dirty="0"/>
          </a:p>
        </p:txBody>
      </p:sp>
    </p:spTree>
    <p:extLst>
      <p:ext uri="{BB962C8B-B14F-4D97-AF65-F5344CB8AC3E}">
        <p14:creationId xmlns:p14="http://schemas.microsoft.com/office/powerpoint/2010/main" xmlns="" val="37987708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7220"/>
            <a:ext cx="8229600" cy="952500"/>
          </a:xfrm>
        </p:spPr>
        <p:txBody>
          <a:bodyPr>
            <a:noAutofit/>
          </a:bodyPr>
          <a:lstStyle/>
          <a:p>
            <a:r>
              <a:rPr lang="el-GR" altLang="zh-CN" sz="4000" dirty="0" smtClean="0"/>
              <a:t>Δείκτες Δραστηριότητας</a:t>
            </a:r>
            <a:r>
              <a:rPr lang="en-GB" altLang="zh-CN" sz="4000" dirty="0" smtClean="0">
                <a:ea typeface="SimSun" pitchFamily="2" charset="-122"/>
              </a:rPr>
              <a:t> </a:t>
            </a:r>
            <a:endParaRPr lang="el-GR" sz="4000" dirty="0"/>
          </a:p>
        </p:txBody>
      </p:sp>
      <p:sp>
        <p:nvSpPr>
          <p:cNvPr id="3" name="Content Placeholder 2"/>
          <p:cNvSpPr>
            <a:spLocks noGrp="1"/>
          </p:cNvSpPr>
          <p:nvPr>
            <p:ph idx="1"/>
          </p:nvPr>
        </p:nvSpPr>
        <p:spPr>
          <a:xfrm>
            <a:off x="467544" y="1273324"/>
            <a:ext cx="8229600" cy="3771636"/>
          </a:xfrm>
        </p:spPr>
        <p:txBody>
          <a:bodyPr>
            <a:noAutofit/>
          </a:bodyPr>
          <a:lstStyle/>
          <a:p>
            <a:pPr marL="457200" indent="-457200">
              <a:lnSpc>
                <a:spcPct val="80000"/>
              </a:lnSpc>
              <a:buFont typeface="Wingdings" pitchFamily="2" charset="2"/>
              <a:buAutoNum type="arabicPeriod" startAt="2"/>
            </a:pPr>
            <a:r>
              <a:rPr lang="el-GR" sz="2800" b="1" dirty="0" smtClean="0"/>
              <a:t> Αριθμοδείκτης Πληρωτέων Λογαριασμών προς το ύψος Αποθεμάτων </a:t>
            </a:r>
          </a:p>
          <a:p>
            <a:pPr marL="457200" indent="-457200">
              <a:lnSpc>
                <a:spcPct val="80000"/>
              </a:lnSpc>
              <a:buNone/>
            </a:pPr>
            <a:endParaRPr lang="el-GR" sz="2000" dirty="0" smtClean="0"/>
          </a:p>
          <a:p>
            <a:pPr marL="457200" indent="-457200">
              <a:lnSpc>
                <a:spcPct val="80000"/>
              </a:lnSpc>
            </a:pPr>
            <a:r>
              <a:rPr lang="el-GR" sz="2000" dirty="0" smtClean="0"/>
              <a:t>Υπολογίζεται σε ποσοστό από τη σχέση</a:t>
            </a:r>
            <a:r>
              <a:rPr lang="en-GB" sz="2000" dirty="0" smtClean="0"/>
              <a:t>:</a:t>
            </a:r>
            <a:endParaRPr lang="en-US" sz="2000" dirty="0" smtClean="0"/>
          </a:p>
          <a:p>
            <a:pPr marL="457200" indent="-457200">
              <a:lnSpc>
                <a:spcPct val="80000"/>
              </a:lnSpc>
            </a:pPr>
            <a:endParaRPr lang="en-US" sz="2000" dirty="0" smtClean="0"/>
          </a:p>
          <a:p>
            <a:pPr marL="838200" lvl="1" indent="-381000" algn="ctr">
              <a:lnSpc>
                <a:spcPct val="0"/>
              </a:lnSpc>
              <a:buNone/>
            </a:pPr>
            <a:r>
              <a:rPr lang="el-GR" sz="2000" u="sng" dirty="0" smtClean="0"/>
              <a:t>Πιστωτικές Αγορές</a:t>
            </a:r>
          </a:p>
          <a:p>
            <a:pPr marL="838200" lvl="1" indent="-381000" algn="ctr">
              <a:lnSpc>
                <a:spcPct val="0"/>
              </a:lnSpc>
              <a:buNone/>
            </a:pPr>
            <a:r>
              <a:rPr lang="el-GR" sz="2000" dirty="0" smtClean="0"/>
              <a:t>                                              Χ 100</a:t>
            </a:r>
          </a:p>
          <a:p>
            <a:pPr marL="838200" lvl="1" indent="-381000" algn="ctr">
              <a:lnSpc>
                <a:spcPct val="0"/>
              </a:lnSpc>
              <a:buNone/>
            </a:pPr>
            <a:r>
              <a:rPr lang="el-GR" sz="2000" dirty="0" smtClean="0"/>
              <a:t>Ύψος Αποθεμάτων</a:t>
            </a:r>
          </a:p>
          <a:p>
            <a:pPr marL="838200" lvl="1" indent="-381000" algn="ctr">
              <a:lnSpc>
                <a:spcPct val="80000"/>
              </a:lnSpc>
              <a:buNone/>
            </a:pPr>
            <a:endParaRPr lang="el-GR" sz="1800" dirty="0" smtClean="0"/>
          </a:p>
          <a:p>
            <a:pPr marL="457200" indent="-457200" algn="just">
              <a:lnSpc>
                <a:spcPct val="80000"/>
              </a:lnSpc>
            </a:pPr>
            <a:r>
              <a:rPr lang="el-GR" sz="2000" dirty="0" smtClean="0"/>
              <a:t>Δείχνει το ποσοστό των Αποθεμάτων που χρηματοδοτείται από τους Προμηθευτές της επιχείρησης:</a:t>
            </a:r>
          </a:p>
          <a:p>
            <a:pPr marL="609600" indent="-609600">
              <a:lnSpc>
                <a:spcPct val="80000"/>
              </a:lnSpc>
              <a:buNone/>
            </a:pPr>
            <a:endParaRPr lang="en-GB" sz="2400" dirty="0" smtClean="0"/>
          </a:p>
        </p:txBody>
      </p:sp>
      <p:sp>
        <p:nvSpPr>
          <p:cNvPr id="4" name="Slide Number Placeholder 3"/>
          <p:cNvSpPr>
            <a:spLocks noGrp="1"/>
          </p:cNvSpPr>
          <p:nvPr>
            <p:ph type="sldNum" sz="quarter" idx="12"/>
          </p:nvPr>
        </p:nvSpPr>
        <p:spPr/>
        <p:txBody>
          <a:bodyPr/>
          <a:lstStyle/>
          <a:p>
            <a:fld id="{95390251-5B84-4D2F-A9C7-1C62C4738B3F}" type="slidenum">
              <a:rPr lang="el-GR" smtClean="0"/>
              <a:pPr/>
              <a:t>13</a:t>
            </a:fld>
            <a:endParaRPr lang="el-GR"/>
          </a:p>
        </p:txBody>
      </p:sp>
    </p:spTree>
    <p:extLst>
      <p:ext uri="{BB962C8B-B14F-4D97-AF65-F5344CB8AC3E}">
        <p14:creationId xmlns:p14="http://schemas.microsoft.com/office/powerpoint/2010/main" xmlns="" val="40766661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37220"/>
            <a:ext cx="8229600" cy="952500"/>
          </a:xfrm>
        </p:spPr>
        <p:txBody>
          <a:bodyPr>
            <a:noAutofit/>
          </a:bodyPr>
          <a:lstStyle/>
          <a:p>
            <a:r>
              <a:rPr lang="el-GR" altLang="zh-CN" sz="4000" dirty="0" smtClean="0"/>
              <a:t>Δείκτες Δραστηριότητας</a:t>
            </a:r>
            <a:r>
              <a:rPr lang="en-GB" altLang="zh-CN" sz="4000" dirty="0" smtClean="0">
                <a:ea typeface="SimSun" pitchFamily="2" charset="-122"/>
              </a:rPr>
              <a:t> </a:t>
            </a:r>
            <a:endParaRPr lang="el-GR" sz="4000" dirty="0"/>
          </a:p>
        </p:txBody>
      </p:sp>
      <p:sp>
        <p:nvSpPr>
          <p:cNvPr id="3" name="Content Placeholder 2"/>
          <p:cNvSpPr>
            <a:spLocks noGrp="1"/>
          </p:cNvSpPr>
          <p:nvPr>
            <p:ph idx="1"/>
          </p:nvPr>
        </p:nvSpPr>
        <p:spPr>
          <a:xfrm>
            <a:off x="395536" y="1273324"/>
            <a:ext cx="8229600" cy="3600399"/>
          </a:xfrm>
        </p:spPr>
        <p:txBody>
          <a:bodyPr>
            <a:noAutofit/>
          </a:bodyPr>
          <a:lstStyle/>
          <a:p>
            <a:pPr marL="457200" indent="-457200">
              <a:lnSpc>
                <a:spcPct val="80000"/>
              </a:lnSpc>
              <a:buFont typeface="Wingdings" pitchFamily="2" charset="2"/>
              <a:buAutoNum type="arabicPeriod" startAt="2"/>
            </a:pPr>
            <a:r>
              <a:rPr lang="el-GR" sz="2800" b="1" dirty="0" smtClean="0"/>
              <a:t>Αριθμοδείκτης Απαιτήσεων προς το ύψος Πληρωτέων Λογαριασμών</a:t>
            </a:r>
            <a:r>
              <a:rPr lang="el-GR" sz="2800" dirty="0" smtClean="0"/>
              <a:t> </a:t>
            </a:r>
          </a:p>
          <a:p>
            <a:pPr marL="457200" indent="-457200" algn="just">
              <a:lnSpc>
                <a:spcPct val="80000"/>
              </a:lnSpc>
            </a:pPr>
            <a:r>
              <a:rPr lang="el-GR" sz="2000" dirty="0" smtClean="0"/>
              <a:t>Υπολογίζεται από τις τράπεζες και υπολογίζεται σε ποσοστό από τη σχέση</a:t>
            </a:r>
            <a:r>
              <a:rPr lang="en-GB" sz="2000" dirty="0" smtClean="0"/>
              <a:t>:</a:t>
            </a:r>
            <a:endParaRPr lang="en-US" sz="2000" dirty="0" smtClean="0"/>
          </a:p>
          <a:p>
            <a:pPr marL="838200" lvl="1" indent="-381000" algn="ctr">
              <a:lnSpc>
                <a:spcPct val="0"/>
              </a:lnSpc>
              <a:buNone/>
            </a:pPr>
            <a:r>
              <a:rPr lang="el-GR" sz="2000" u="sng" dirty="0" smtClean="0"/>
              <a:t>Σύνολο Απαιτήσεων</a:t>
            </a:r>
          </a:p>
          <a:p>
            <a:pPr marL="838200" lvl="1" indent="-381000" algn="ctr">
              <a:lnSpc>
                <a:spcPct val="0"/>
              </a:lnSpc>
              <a:buNone/>
            </a:pPr>
            <a:r>
              <a:rPr lang="el-GR" sz="2000" dirty="0" smtClean="0"/>
              <a:t>                                                                           Χ 100</a:t>
            </a:r>
          </a:p>
          <a:p>
            <a:pPr marL="838200" lvl="1" indent="-381000" algn="ctr">
              <a:lnSpc>
                <a:spcPct val="0"/>
              </a:lnSpc>
              <a:buNone/>
            </a:pPr>
            <a:r>
              <a:rPr lang="el-GR" sz="2000" dirty="0" smtClean="0"/>
              <a:t>Σύνολο Πληρωτέων Λογαριασμών</a:t>
            </a:r>
          </a:p>
          <a:p>
            <a:pPr marL="838200" lvl="1" indent="-381000" algn="ctr">
              <a:lnSpc>
                <a:spcPct val="80000"/>
              </a:lnSpc>
              <a:buNone/>
            </a:pPr>
            <a:endParaRPr lang="el-GR" sz="1800" dirty="0" smtClean="0"/>
          </a:p>
          <a:p>
            <a:pPr marL="457200" indent="-457200" algn="just">
              <a:lnSpc>
                <a:spcPct val="80000"/>
              </a:lnSpc>
            </a:pPr>
            <a:r>
              <a:rPr lang="el-GR" sz="2000" dirty="0" smtClean="0"/>
              <a:t>Υπό κανονικές συνθήκες η σχέση τείνει να είναι σταθερή διαχρονικά. Απότομες μεταβολές πρέπει να αξιολογούνται και να αιτιολογούνται σε σχέση με την πολιτική της επιχείρησης προς τους συνεργαζόμενους Πελάτες και Προμηθευτές.</a:t>
            </a:r>
          </a:p>
          <a:p>
            <a:pPr indent="457200">
              <a:buNone/>
            </a:pPr>
            <a:endParaRPr lang="en-US" sz="2400" dirty="0" smtClean="0">
              <a:cs typeface="Times New Roman" pitchFamily="18" charset="0"/>
            </a:endParaRPr>
          </a:p>
          <a:p>
            <a:pPr marL="609600" indent="-609600">
              <a:lnSpc>
                <a:spcPct val="80000"/>
              </a:lnSpc>
              <a:buNone/>
            </a:pPr>
            <a:endParaRPr lang="el-GR" sz="2400" dirty="0" smtClean="0"/>
          </a:p>
        </p:txBody>
      </p:sp>
      <p:sp>
        <p:nvSpPr>
          <p:cNvPr id="4" name="Slide Number Placeholder 3"/>
          <p:cNvSpPr>
            <a:spLocks noGrp="1"/>
          </p:cNvSpPr>
          <p:nvPr>
            <p:ph type="sldNum" sz="quarter" idx="12"/>
          </p:nvPr>
        </p:nvSpPr>
        <p:spPr/>
        <p:txBody>
          <a:bodyPr/>
          <a:lstStyle/>
          <a:p>
            <a:fld id="{95390251-5B84-4D2F-A9C7-1C62C4738B3F}" type="slidenum">
              <a:rPr lang="el-GR" smtClean="0"/>
              <a:pPr/>
              <a:t>14</a:t>
            </a:fld>
            <a:endParaRPr lang="el-GR"/>
          </a:p>
        </p:txBody>
      </p:sp>
    </p:spTree>
    <p:extLst>
      <p:ext uri="{BB962C8B-B14F-4D97-AF65-F5344CB8AC3E}">
        <p14:creationId xmlns:p14="http://schemas.microsoft.com/office/powerpoint/2010/main" xmlns="" val="39769565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title"/>
          </p:nvPr>
        </p:nvSpPr>
        <p:spPr>
          <a:xfrm>
            <a:off x="251520" y="337220"/>
            <a:ext cx="8686800" cy="952500"/>
          </a:xfrm>
        </p:spPr>
        <p:txBody>
          <a:bodyPr>
            <a:noAutofit/>
          </a:bodyPr>
          <a:lstStyle/>
          <a:p>
            <a:r>
              <a:rPr lang="el-GR" altLang="zh-CN" sz="4000" dirty="0" smtClean="0"/>
              <a:t>Δείκτες Δραστηριότητας</a:t>
            </a:r>
            <a:r>
              <a:rPr lang="en-GB" altLang="zh-CN" sz="4000" dirty="0" smtClean="0">
                <a:ea typeface="SimSun" pitchFamily="2" charset="-122"/>
              </a:rPr>
              <a:t> </a:t>
            </a:r>
            <a:endParaRPr lang="el-GR" sz="4000"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15</a:t>
            </a:fld>
            <a:endParaRPr lang="el-GR" dirty="0"/>
          </a:p>
        </p:txBody>
      </p:sp>
      <p:sp>
        <p:nvSpPr>
          <p:cNvPr id="6" name="5 - Θέση περιεχομένου"/>
          <p:cNvSpPr>
            <a:spLocks noGrp="1"/>
          </p:cNvSpPr>
          <p:nvPr>
            <p:ph idx="1"/>
          </p:nvPr>
        </p:nvSpPr>
        <p:spPr/>
        <p:txBody>
          <a:bodyPr>
            <a:normAutofit fontScale="92500" lnSpcReduction="10000"/>
          </a:bodyPr>
          <a:lstStyle/>
          <a:p>
            <a:pPr marL="457200" indent="-457200">
              <a:lnSpc>
                <a:spcPct val="80000"/>
              </a:lnSpc>
              <a:buNone/>
            </a:pPr>
            <a:r>
              <a:rPr lang="el-GR" sz="2800" b="1" dirty="0" smtClean="0"/>
              <a:t>3. Αριθμοδείκτης ταχύτητας κυκλοφορίας Αποθεμάτων</a:t>
            </a:r>
            <a:r>
              <a:rPr lang="el-GR" sz="2800" dirty="0" smtClean="0"/>
              <a:t> </a:t>
            </a:r>
          </a:p>
          <a:p>
            <a:pPr marL="457200" indent="-457200" algn="just">
              <a:lnSpc>
                <a:spcPct val="80000"/>
              </a:lnSpc>
            </a:pPr>
            <a:r>
              <a:rPr lang="el-GR" altLang="zh-CN" sz="2200" dirty="0" smtClean="0"/>
              <a:t>Δείχνει την ταχύτητα με την οποία τα αποθέματα που πωλούνται μετατρέπονται σε απαιτήσεις. Μ</a:t>
            </a:r>
            <a:r>
              <a:rPr lang="el-GR" sz="2200" dirty="0" smtClean="0"/>
              <a:t>ετρά την ικανότητα της επιχείρησης να πωλεί τα αποθέματα του γρήγορα. Βέβαια, σε μεγάλο βαθμό η ποσότητα των αποθεμάτων μιας επιχείρησης εξαρτάται άμεσα με της πωλήσεις της. </a:t>
            </a:r>
            <a:endParaRPr lang="el-GR" altLang="zh-CN" sz="2200" dirty="0" smtClean="0"/>
          </a:p>
          <a:p>
            <a:pPr marL="457200" indent="-457200" algn="just">
              <a:lnSpc>
                <a:spcPct val="80000"/>
              </a:lnSpc>
            </a:pPr>
            <a:r>
              <a:rPr lang="el-GR" altLang="zh-CN" sz="2200" dirty="0" smtClean="0"/>
              <a:t>Πολλοί αναλυτές χρησιμοποιούν τη μέση αξία αποθεμάτων στον παρανομαστή αντί των συνολικών αποθεμάτων, προκειμένου να είναι πιο αντιπροσωπευτικός ο δείκτης</a:t>
            </a:r>
            <a:r>
              <a:rPr lang="en-GB" altLang="zh-CN" sz="2200" dirty="0" smtClean="0">
                <a:ea typeface="SimSun" pitchFamily="2" charset="-122"/>
              </a:rPr>
              <a:t> </a:t>
            </a:r>
            <a:endParaRPr lang="en-US" sz="2200" dirty="0" smtClean="0"/>
          </a:p>
          <a:p>
            <a:pPr marL="457200" indent="-457200">
              <a:lnSpc>
                <a:spcPct val="80000"/>
              </a:lnSpc>
            </a:pPr>
            <a:r>
              <a:rPr lang="el-GR" sz="2200" dirty="0" smtClean="0"/>
              <a:t>Ο αριθμοδείκτης υπολογίζεται από την παρακάτω σχέση:</a:t>
            </a:r>
          </a:p>
          <a:p>
            <a:pPr marL="838200" lvl="1" indent="-381000" algn="ctr">
              <a:lnSpc>
                <a:spcPct val="80000"/>
              </a:lnSpc>
              <a:buNone/>
            </a:pPr>
            <a:r>
              <a:rPr lang="el-GR" sz="2200" u="sng" dirty="0" smtClean="0"/>
              <a:t>Κόστος πωληθέντων </a:t>
            </a:r>
          </a:p>
          <a:p>
            <a:pPr marL="838200" lvl="1" indent="-381000" algn="ctr">
              <a:lnSpc>
                <a:spcPct val="80000"/>
              </a:lnSpc>
              <a:buNone/>
            </a:pPr>
            <a:r>
              <a:rPr lang="el-GR" sz="2200" dirty="0" smtClean="0"/>
              <a:t>Μέσο απόθεμα προϊόντων</a:t>
            </a:r>
          </a:p>
          <a:p>
            <a:endParaRPr lang="en-US" dirty="0"/>
          </a:p>
        </p:txBody>
      </p:sp>
    </p:spTree>
    <p:extLst>
      <p:ext uri="{BB962C8B-B14F-4D97-AF65-F5344CB8AC3E}">
        <p14:creationId xmlns:p14="http://schemas.microsoft.com/office/powerpoint/2010/main" xmlns="" val="13303030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ltLang="zh-CN" dirty="0" smtClean="0"/>
              <a:t>Δείκτες Δραστηριότητας</a:t>
            </a:r>
            <a:r>
              <a:rPr lang="en-GB" altLang="zh-CN" dirty="0" smtClean="0">
                <a:ea typeface="SimSun" pitchFamily="2" charset="-122"/>
              </a:rPr>
              <a:t> </a:t>
            </a:r>
            <a:endParaRPr lang="en-US" dirty="0"/>
          </a:p>
        </p:txBody>
      </p:sp>
      <p:sp>
        <p:nvSpPr>
          <p:cNvPr id="3" name="2 - Θέση περιεχομένου"/>
          <p:cNvSpPr>
            <a:spLocks noGrp="1"/>
          </p:cNvSpPr>
          <p:nvPr>
            <p:ph idx="1"/>
          </p:nvPr>
        </p:nvSpPr>
        <p:spPr/>
        <p:txBody>
          <a:bodyPr>
            <a:normAutofit lnSpcReduction="10000"/>
          </a:bodyPr>
          <a:lstStyle/>
          <a:p>
            <a:pPr marL="457200" indent="-457200">
              <a:buNone/>
            </a:pPr>
            <a:r>
              <a:rPr lang="el-GR" sz="2800" b="1" dirty="0" smtClean="0"/>
              <a:t>3. Αριθμοδείκτης ταχύτητας κυκλοφορίας Αποθεμάτων</a:t>
            </a:r>
            <a:r>
              <a:rPr lang="el-GR" sz="2800" dirty="0" smtClean="0"/>
              <a:t> </a:t>
            </a:r>
          </a:p>
          <a:p>
            <a:pPr marL="457200" indent="-457200">
              <a:buNone/>
            </a:pPr>
            <a:endParaRPr lang="el-GR" sz="2000" dirty="0" smtClean="0"/>
          </a:p>
          <a:p>
            <a:pPr marL="457200" indent="-457200" algn="just"/>
            <a:r>
              <a:rPr lang="el-GR" altLang="zh-CN" sz="2000" dirty="0" smtClean="0"/>
              <a:t>Αν δεν είναι γνωστό το Κόστος Πωληθέντων, ο αναλυτής μπορεί να χρησιμοποιήσει την αξία των Πωλήσεων</a:t>
            </a:r>
            <a:r>
              <a:rPr lang="el-GR" sz="2000" dirty="0" smtClean="0"/>
              <a:t>. Ο προηγούμενος δείκτης θα έχει την παρακάτω μορφή:</a:t>
            </a:r>
          </a:p>
          <a:p>
            <a:pPr marL="457200" indent="-457200">
              <a:buNone/>
            </a:pPr>
            <a:endParaRPr lang="el-GR" sz="2000" dirty="0" smtClean="0"/>
          </a:p>
          <a:p>
            <a:pPr marL="838200" lvl="1" indent="-381000" algn="ctr">
              <a:buNone/>
            </a:pPr>
            <a:r>
              <a:rPr lang="el-GR" sz="2000" u="sng" dirty="0" smtClean="0"/>
              <a:t>Καθαρές Πωλήσεις </a:t>
            </a:r>
          </a:p>
          <a:p>
            <a:pPr marL="838200" lvl="1" indent="-381000" algn="ctr">
              <a:buNone/>
            </a:pPr>
            <a:r>
              <a:rPr lang="el-GR" sz="2000" dirty="0" smtClean="0"/>
              <a:t>Μέσο απόθεμα προϊόντων</a:t>
            </a:r>
          </a:p>
          <a:p>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16</a:t>
            </a:fld>
            <a:endParaRPr lang="el-G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altLang="zh-CN" dirty="0" smtClean="0"/>
              <a:t>Δείκτες Δραστηριότητας</a:t>
            </a:r>
            <a:r>
              <a:rPr lang="en-GB" altLang="zh-CN" dirty="0" smtClean="0">
                <a:ea typeface="SimSun" pitchFamily="2" charset="-122"/>
              </a:rPr>
              <a:t> </a:t>
            </a:r>
            <a:endParaRPr lang="en-US" dirty="0"/>
          </a:p>
        </p:txBody>
      </p:sp>
      <p:sp>
        <p:nvSpPr>
          <p:cNvPr id="3" name="2 - Θέση περιεχομένου"/>
          <p:cNvSpPr>
            <a:spLocks noGrp="1"/>
          </p:cNvSpPr>
          <p:nvPr>
            <p:ph idx="1"/>
          </p:nvPr>
        </p:nvSpPr>
        <p:spPr/>
        <p:txBody>
          <a:bodyPr>
            <a:normAutofit fontScale="70000" lnSpcReduction="20000"/>
          </a:bodyPr>
          <a:lstStyle/>
          <a:p>
            <a:pPr marL="457200" indent="-457200">
              <a:buNone/>
            </a:pPr>
            <a:r>
              <a:rPr lang="el-GR" sz="4000" b="1" dirty="0" smtClean="0"/>
              <a:t>3. Μέση διάρκεια παραμονής αποθεμάτων στην επιχείρηση</a:t>
            </a:r>
            <a:endParaRPr lang="en-US" sz="4000" dirty="0" smtClean="0"/>
          </a:p>
          <a:p>
            <a:pPr marL="457200" indent="-457200">
              <a:buNone/>
            </a:pPr>
            <a:endParaRPr lang="el-GR" dirty="0" smtClean="0"/>
          </a:p>
          <a:p>
            <a:pPr marL="457200" indent="-457200" algn="just"/>
            <a:r>
              <a:rPr lang="el-GR" dirty="0" smtClean="0"/>
              <a:t>Η Μέση διάρκεια παραμονής των αποθεμάτων στην επιχείρηση σε αριθμό ημερών ή η Μέση Χρονική Περίοδος που απαιτείται για την πώληση των Αποθεμάτων, προκύπτει από τη διαίρεση του αριθμού των 365 ημερών του έτους προς τον Αριθμοδείκτη</a:t>
            </a:r>
            <a:r>
              <a:rPr lang="en-GB" dirty="0" smtClean="0"/>
              <a:t>:</a:t>
            </a:r>
          </a:p>
          <a:p>
            <a:pPr marL="457200" indent="-457200"/>
            <a:endParaRPr lang="en-US" dirty="0" smtClean="0"/>
          </a:p>
          <a:p>
            <a:pPr marL="457200" indent="-457200" algn="ctr">
              <a:buNone/>
            </a:pPr>
            <a:r>
              <a:rPr lang="en-US" u="sng" dirty="0" smtClean="0"/>
              <a:t>365</a:t>
            </a:r>
            <a:r>
              <a:rPr lang="el-GR" u="sng" dirty="0" smtClean="0"/>
              <a:t> </a:t>
            </a:r>
          </a:p>
          <a:p>
            <a:pPr marL="457200" indent="-457200" algn="ctr">
              <a:buNone/>
            </a:pPr>
            <a:r>
              <a:rPr lang="el-GR" dirty="0" smtClean="0"/>
              <a:t>Καθαρές πωλήσεις</a:t>
            </a:r>
            <a:r>
              <a:rPr lang="en-US" dirty="0" smtClean="0"/>
              <a:t> / </a:t>
            </a:r>
            <a:r>
              <a:rPr lang="el-GR" dirty="0" smtClean="0"/>
              <a:t>Μέσος όρος απαιτήσεων</a:t>
            </a:r>
            <a:endParaRPr lang="en-US" dirty="0" smtClean="0"/>
          </a:p>
          <a:p>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17</a:t>
            </a:fld>
            <a:endParaRPr lang="el-G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9552" y="121196"/>
            <a:ext cx="8229600" cy="952500"/>
          </a:xfrm>
        </p:spPr>
        <p:txBody>
          <a:bodyPr>
            <a:noAutofit/>
          </a:bodyPr>
          <a:lstStyle/>
          <a:p>
            <a:r>
              <a:rPr lang="el-GR" altLang="zh-CN" sz="4000" dirty="0" smtClean="0"/>
              <a:t>Δείκτες Δραστηριότητας</a:t>
            </a:r>
            <a:r>
              <a:rPr lang="en-GB" altLang="zh-CN" sz="4000" dirty="0" smtClean="0">
                <a:ea typeface="SimSun" pitchFamily="2" charset="-122"/>
              </a:rPr>
              <a:t> </a:t>
            </a:r>
            <a:endParaRPr lang="en-US" sz="4000" dirty="0"/>
          </a:p>
        </p:txBody>
      </p:sp>
      <p:sp>
        <p:nvSpPr>
          <p:cNvPr id="3" name="2 - Θέση περιεχομένου"/>
          <p:cNvSpPr>
            <a:spLocks noGrp="1"/>
          </p:cNvSpPr>
          <p:nvPr>
            <p:ph idx="1"/>
          </p:nvPr>
        </p:nvSpPr>
        <p:spPr>
          <a:xfrm>
            <a:off x="467544" y="1057300"/>
            <a:ext cx="8229600" cy="3771636"/>
          </a:xfrm>
        </p:spPr>
        <p:txBody>
          <a:bodyPr>
            <a:noAutofit/>
          </a:bodyPr>
          <a:lstStyle/>
          <a:p>
            <a:pPr marL="990600" lvl="1" indent="-533400">
              <a:lnSpc>
                <a:spcPct val="90000"/>
              </a:lnSpc>
              <a:buNone/>
            </a:pPr>
            <a:r>
              <a:rPr lang="el-GR" b="1" dirty="0" smtClean="0"/>
              <a:t>4.</a:t>
            </a:r>
            <a:r>
              <a:rPr lang="el-GR" dirty="0" smtClean="0"/>
              <a:t> </a:t>
            </a:r>
            <a:r>
              <a:rPr lang="el-GR" b="1" dirty="0" smtClean="0"/>
              <a:t>Αριθμοδείκτης ταχύτητας κεφαλαίου κινήσεως </a:t>
            </a:r>
            <a:endParaRPr lang="el-GR" sz="2000" dirty="0" smtClean="0"/>
          </a:p>
          <a:p>
            <a:pPr marL="990600" lvl="1" indent="-533400" algn="just">
              <a:lnSpc>
                <a:spcPct val="90000"/>
              </a:lnSpc>
              <a:buFont typeface="Arial" pitchFamily="34" charset="0"/>
              <a:buChar char="•"/>
            </a:pPr>
            <a:r>
              <a:rPr lang="el-GR" sz="2000" dirty="0" smtClean="0"/>
              <a:t>στον αριθμοδείκτη ταχύτητας κεφαλαίου κινήσεως φαίνεται το ύψος των πωλήσεων που προήλθε από κάθε μονάδα καθαρού κεφαλαίου κινήσεως.</a:t>
            </a:r>
          </a:p>
          <a:p>
            <a:pPr marL="990600" lvl="1" indent="-533400" algn="just">
              <a:lnSpc>
                <a:spcPct val="90000"/>
              </a:lnSpc>
              <a:buFont typeface="Arial" pitchFamily="34" charset="0"/>
              <a:buChar char="•"/>
            </a:pPr>
            <a:r>
              <a:rPr lang="el-GR" sz="2000" dirty="0" smtClean="0"/>
              <a:t>Δεδομένου ότι όσο αυξάνουν οι πωλήσεις τόσο χρειάζονται και περισσότερα κεφάλαια κινήσεως ο δείκτης αυτός είναι πολύ σημαντικός γιατί μετρά την αναλογία αυτή.</a:t>
            </a:r>
          </a:p>
          <a:p>
            <a:pPr marL="990600" lvl="1" indent="-533400">
              <a:lnSpc>
                <a:spcPct val="90000"/>
              </a:lnSpc>
            </a:pPr>
            <a:endParaRPr lang="el-GR" sz="2000" dirty="0" smtClean="0"/>
          </a:p>
          <a:p>
            <a:pPr marL="990600" lvl="1" indent="-533400" algn="ctr">
              <a:lnSpc>
                <a:spcPct val="90000"/>
              </a:lnSpc>
              <a:buNone/>
            </a:pPr>
            <a:r>
              <a:rPr lang="el-GR" sz="2000" u="sng" dirty="0" smtClean="0"/>
              <a:t>Καθαρές πωλήσεις </a:t>
            </a:r>
          </a:p>
          <a:p>
            <a:pPr marL="990600" lvl="1" indent="-533400" algn="ctr">
              <a:lnSpc>
                <a:spcPct val="90000"/>
              </a:lnSpc>
              <a:buNone/>
            </a:pPr>
            <a:r>
              <a:rPr lang="el-GR" sz="2000" dirty="0" smtClean="0"/>
              <a:t>Καθαρό κεφάλαιο κινήσεως</a:t>
            </a:r>
          </a:p>
          <a:p>
            <a:pPr marL="0" indent="0">
              <a:lnSpc>
                <a:spcPct val="90000"/>
              </a:lnSpc>
            </a:pPr>
            <a:endParaRPr lang="el-GR" sz="2000" dirty="0" smtClean="0"/>
          </a:p>
          <a:p>
            <a:pPr marL="0" indent="0">
              <a:lnSpc>
                <a:spcPct val="90000"/>
              </a:lnSpc>
            </a:pPr>
            <a:endParaRPr lang="en-US" sz="20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18</a:t>
            </a:fld>
            <a:endParaRPr lang="el-G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Βιβλιογραφία</a:t>
            </a:r>
            <a:endParaRPr lang="el-GR" dirty="0"/>
          </a:p>
        </p:txBody>
      </p:sp>
      <p:sp>
        <p:nvSpPr>
          <p:cNvPr id="3" name="Θέση περιεχομένου 2"/>
          <p:cNvSpPr>
            <a:spLocks noGrp="1"/>
          </p:cNvSpPr>
          <p:nvPr>
            <p:ph idx="1"/>
          </p:nvPr>
        </p:nvSpPr>
        <p:spPr>
          <a:xfrm>
            <a:off x="437785" y="1300518"/>
            <a:ext cx="8240150" cy="3852804"/>
          </a:xfrm>
        </p:spPr>
        <p:txBody>
          <a:bodyPr>
            <a:noAutofit/>
          </a:bodyPr>
          <a:lstStyle/>
          <a:p>
            <a:pPr>
              <a:buNone/>
            </a:pPr>
            <a:r>
              <a:rPr lang="el-GR" sz="1400" dirty="0" smtClean="0"/>
              <a:t>Αθανασοπούλου, Κ., </a:t>
            </a:r>
            <a:r>
              <a:rPr lang="el-GR" sz="1400" dirty="0" err="1" smtClean="0"/>
              <a:t>Γεωργοπούλου</a:t>
            </a:r>
            <a:r>
              <a:rPr lang="el-GR" sz="1400" dirty="0" smtClean="0"/>
              <a:t> Α., </a:t>
            </a:r>
            <a:r>
              <a:rPr lang="el-GR" sz="1400" dirty="0" err="1" smtClean="0"/>
              <a:t>Μπέλλα</a:t>
            </a:r>
            <a:r>
              <a:rPr lang="el-GR" sz="1400" dirty="0" smtClean="0"/>
              <a:t>, Α. (2008) Ανάλυση λογιστικών καταστάσεων. Τμήμα διοίκησης επιχειρήσεων, Πανεπιστήμιο Πατρών.</a:t>
            </a:r>
          </a:p>
          <a:p>
            <a:pPr>
              <a:buNone/>
            </a:pPr>
            <a:r>
              <a:rPr lang="el-GR" sz="1400" dirty="0" smtClean="0"/>
              <a:t>Βρανάς Ανδρέας (1991). Υποδείγματα πιθανότητας για την πρόγνωση της οικονομικής αποτυχίας Ελληνικών βιομηχανικών επιχειρήσεων. </a:t>
            </a:r>
            <a:r>
              <a:rPr lang="el-GR" sz="1400" i="1" dirty="0" smtClean="0"/>
              <a:t>«ΣΠΟΥΔΑΙ»</a:t>
            </a:r>
            <a:r>
              <a:rPr lang="el-GR" sz="1400" dirty="0" smtClean="0"/>
              <a:t>, Τόμος 41, Τεύχος 4ο, Πανεπιστήμιο Πειραιώς, σελ 431 </a:t>
            </a:r>
          </a:p>
          <a:p>
            <a:pPr>
              <a:buNone/>
            </a:pPr>
            <a:r>
              <a:rPr lang="el-GR" sz="1400" dirty="0" err="1" smtClean="0"/>
              <a:t>Κιόχος</a:t>
            </a:r>
            <a:r>
              <a:rPr lang="el-GR" sz="1400" dirty="0" smtClean="0"/>
              <a:t> Π, Παπανικολάου Γ., Θάνος Γ. (2002) Χρηματοοικονομική Διοίκηση και Πολιτική, Σύγχρονη Εκδοτική, Αθήνα</a:t>
            </a:r>
          </a:p>
          <a:p>
            <a:pPr>
              <a:buNone/>
            </a:pPr>
            <a:r>
              <a:rPr lang="el-GR" sz="1400" dirty="0" smtClean="0"/>
              <a:t>Λαζαρίδης, Γ., Παπαδόπουλος, Δ., (2002). </a:t>
            </a:r>
            <a:r>
              <a:rPr lang="el-GR" sz="1400" i="1" dirty="0" smtClean="0"/>
              <a:t>Χρηματοοικονομική Διοίκηση. Τεύχος Β.</a:t>
            </a:r>
            <a:r>
              <a:rPr lang="el-GR" sz="1400" dirty="0" smtClean="0"/>
              <a:t> Θεσσαλονίκη : εκδόσεις Λαζαρίδης- Παπαδόπουλος</a:t>
            </a:r>
            <a:endParaRPr lang="el-GR" altLang="zh-CN" sz="1400" dirty="0" smtClean="0"/>
          </a:p>
          <a:p>
            <a:pPr>
              <a:buNone/>
            </a:pPr>
            <a:r>
              <a:rPr lang="el-GR" sz="1400" dirty="0" smtClean="0"/>
              <a:t>Νιάρχος Ν. (2004). Χρηματοοικονομική Ανάλυση Λογιστικών Καταστάσεων , Εκδόσεις </a:t>
            </a:r>
            <a:r>
              <a:rPr lang="el-GR" sz="1400" dirty="0" err="1" smtClean="0"/>
              <a:t>Σταμούλης</a:t>
            </a:r>
            <a:r>
              <a:rPr lang="el-GR" sz="1400" dirty="0" smtClean="0"/>
              <a:t> , Αθήνα.</a:t>
            </a:r>
          </a:p>
          <a:p>
            <a:pPr>
              <a:buNone/>
            </a:pPr>
            <a:r>
              <a:rPr lang="el-GR" sz="1400" dirty="0" smtClean="0"/>
              <a:t>Νιάρχος, Ν., </a:t>
            </a:r>
            <a:r>
              <a:rPr lang="el-GR" sz="1400" dirty="0" err="1" smtClean="0"/>
              <a:t>Αλεξάκης</a:t>
            </a:r>
            <a:r>
              <a:rPr lang="el-GR" sz="1400" dirty="0" smtClean="0"/>
              <a:t>, Χ., </a:t>
            </a:r>
            <a:r>
              <a:rPr lang="el-GR" sz="1400" dirty="0" err="1" smtClean="0"/>
              <a:t>Ηρειώτης</a:t>
            </a:r>
            <a:r>
              <a:rPr lang="el-GR" sz="1400" dirty="0" smtClean="0"/>
              <a:t>, Ν. (2004), Ασκήσεις χρηματοοικονομικής λογιστικής και ανάλυσης λογιστικών καταστάσεων. Αθήνα: Κριτική.</a:t>
            </a:r>
          </a:p>
        </p:txBody>
      </p:sp>
    </p:spTree>
    <p:extLst>
      <p:ext uri="{BB962C8B-B14F-4D97-AF65-F5344CB8AC3E}">
        <p14:creationId xmlns:p14="http://schemas.microsoft.com/office/powerpoint/2010/main" xmlns="" val="41913882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p:cNvSpPr>
            <a:spLocks noGrp="1"/>
          </p:cNvSpPr>
          <p:nvPr>
            <p:ph type="subTitle" idx="1"/>
          </p:nvPr>
        </p:nvSpPr>
        <p:spPr>
          <a:xfrm>
            <a:off x="683568" y="1345332"/>
            <a:ext cx="7776864" cy="2952328"/>
          </a:xfrm>
        </p:spPr>
        <p:txBody>
          <a:bodyPr>
            <a:noAutofit/>
          </a:bodyPr>
          <a:lstStyle/>
          <a:p>
            <a:pPr algn="l"/>
            <a:r>
              <a:rPr lang="el-GR" sz="2800" dirty="0" smtClean="0"/>
              <a:t>Λογιστικής και Χρηματοοικονομικής</a:t>
            </a:r>
          </a:p>
          <a:p>
            <a:pPr algn="l"/>
            <a:r>
              <a:rPr lang="el-GR" sz="3000" b="1" dirty="0" smtClean="0"/>
              <a:t>Ανάλυση Χρηματοοικονομικών Καταστάσεων</a:t>
            </a:r>
          </a:p>
          <a:p>
            <a:pPr algn="l"/>
            <a:r>
              <a:rPr lang="el-GR" sz="2800" b="1" dirty="0" smtClean="0"/>
              <a:t>Ενότητα 8:</a:t>
            </a:r>
            <a:r>
              <a:rPr lang="en-US" sz="2800" dirty="0" smtClean="0"/>
              <a:t> </a:t>
            </a:r>
            <a:r>
              <a:rPr lang="el-GR" altLang="zh-CN" sz="2800" b="1" kern="0" smtClean="0"/>
              <a:t>Δείκτες </a:t>
            </a:r>
            <a:r>
              <a:rPr lang="el-GR" altLang="zh-CN" sz="2800" b="1" kern="0" smtClean="0"/>
              <a:t>Δραστηριότητας</a:t>
            </a:r>
            <a:endParaRPr lang="en-US" sz="2200" dirty="0" smtClean="0">
              <a:latin typeface="+mj-lt"/>
            </a:endParaRPr>
          </a:p>
          <a:p>
            <a:pPr algn="l"/>
            <a:r>
              <a:rPr lang="el-GR" sz="2800" dirty="0" err="1" smtClean="0"/>
              <a:t>Διακομιχάλης</a:t>
            </a:r>
            <a:r>
              <a:rPr lang="el-GR" sz="2800" dirty="0" smtClean="0"/>
              <a:t> Μιχαήλ</a:t>
            </a:r>
          </a:p>
          <a:p>
            <a:pPr algn="l">
              <a:lnSpc>
                <a:spcPts val="2600"/>
              </a:lnSpc>
            </a:pPr>
            <a:r>
              <a:rPr lang="el-GR" sz="2400" dirty="0" smtClean="0"/>
              <a:t>Αναπληρωτής Καθηγητής</a:t>
            </a:r>
          </a:p>
          <a:p>
            <a:pPr algn="l">
              <a:lnSpc>
                <a:spcPts val="2600"/>
              </a:lnSpc>
            </a:pPr>
            <a:r>
              <a:rPr lang="el-GR" sz="2400" dirty="0" smtClean="0"/>
              <a:t>Πρέβεζα, 2015</a:t>
            </a: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4659746"/>
            <a:ext cx="4310289" cy="854894"/>
          </a:xfrm>
          <a:prstGeom prst="rect">
            <a:avLst/>
          </a:prstGeom>
          <a:noFill/>
        </p:spPr>
      </p:pic>
      <p:sp>
        <p:nvSpPr>
          <p:cNvPr id="10" name="Τίτλος 1"/>
          <p:cNvSpPr txBox="1">
            <a:spLocks/>
          </p:cNvSpPr>
          <p:nvPr/>
        </p:nvSpPr>
        <p:spPr>
          <a:xfrm>
            <a:off x="0" y="3547"/>
            <a:ext cx="7452320" cy="1023697"/>
          </a:xfrm>
          <a:prstGeom prst="rect">
            <a:avLst/>
          </a:prstGeom>
          <a:solidFill>
            <a:schemeClr val="accent2"/>
          </a:solidFill>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r>
              <a:rPr lang="el-GR" sz="2400" dirty="0" smtClean="0">
                <a:solidFill>
                  <a:schemeClr val="bg1"/>
                </a:solidFill>
              </a:rPr>
              <a:t>Ανοιχτά Ακαδημαϊκά Μαθήματα στο ΤΕΙ Ηπείρου</a:t>
            </a:r>
            <a:endParaRPr lang="el-GR" sz="2400" dirty="0">
              <a:solidFill>
                <a:schemeClr val="bg1"/>
              </a:solidFill>
            </a:endParaRPr>
          </a:p>
        </p:txBody>
      </p:sp>
      <p:pic>
        <p:nvPicPr>
          <p:cNvPr id="11" name="Εικόνα 10"/>
          <p:cNvPicPr>
            <a:picLocks noChangeAspect="1"/>
          </p:cNvPicPr>
          <p:nvPr/>
        </p:nvPicPr>
        <p:blipFill>
          <a:blip r:embed="rId5" cstate="print"/>
          <a:stretch>
            <a:fillRect/>
          </a:stretch>
        </p:blipFill>
        <p:spPr>
          <a:xfrm>
            <a:off x="6948264" y="3547"/>
            <a:ext cx="2214640" cy="1031492"/>
          </a:xfrm>
          <a:prstGeom prst="rect">
            <a:avLst/>
          </a:prstGeom>
        </p:spPr>
      </p:pic>
    </p:spTree>
    <p:extLst>
      <p:ext uri="{BB962C8B-B14F-4D97-AF65-F5344CB8AC3E}">
        <p14:creationId xmlns:p14="http://schemas.microsoft.com/office/powerpoint/2010/main" xmlns="" val="23856713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Βιβλιογραφία</a:t>
            </a:r>
            <a:endParaRPr lang="el-GR" dirty="0"/>
          </a:p>
        </p:txBody>
      </p:sp>
      <p:sp>
        <p:nvSpPr>
          <p:cNvPr id="3" name="Θέση περιεχομένου 2"/>
          <p:cNvSpPr>
            <a:spLocks noGrp="1"/>
          </p:cNvSpPr>
          <p:nvPr>
            <p:ph idx="1"/>
          </p:nvPr>
        </p:nvSpPr>
        <p:spPr>
          <a:xfrm>
            <a:off x="437785" y="1300518"/>
            <a:ext cx="8240150" cy="3852804"/>
          </a:xfrm>
        </p:spPr>
        <p:txBody>
          <a:bodyPr>
            <a:noAutofit/>
          </a:bodyPr>
          <a:lstStyle/>
          <a:p>
            <a:pPr>
              <a:buNone/>
            </a:pPr>
            <a:r>
              <a:rPr lang="el-GR" sz="1400" dirty="0" smtClean="0"/>
              <a:t>Παπαδόπουλος, Δ.,(1986). </a:t>
            </a:r>
            <a:r>
              <a:rPr lang="el-GR" sz="1400" i="1" dirty="0" smtClean="0"/>
              <a:t>Ανάλυση Χρηματοοικονομικών Καταστάσεων της Επιχείρησης. Β Έκδοση. Τόμος Α΄</a:t>
            </a:r>
            <a:r>
              <a:rPr lang="en-US" sz="1400" i="1" dirty="0" smtClean="0"/>
              <a:t>&amp;B</a:t>
            </a:r>
            <a:r>
              <a:rPr lang="el-GR" sz="1400" i="1" dirty="0" smtClean="0"/>
              <a:t>΄.</a:t>
            </a:r>
            <a:r>
              <a:rPr lang="el-GR" sz="1400" dirty="0" smtClean="0"/>
              <a:t> Θεσσαλονίκη : εκδόσεις Παρατηρητής.</a:t>
            </a:r>
            <a:endParaRPr lang="en-US" sz="1400" dirty="0" smtClean="0"/>
          </a:p>
          <a:p>
            <a:pPr>
              <a:buNone/>
            </a:pPr>
            <a:r>
              <a:rPr lang="el-GR" sz="1400" dirty="0" smtClean="0"/>
              <a:t>Σωτηριάδης Μ. (2005).Οικονομικό </a:t>
            </a:r>
            <a:r>
              <a:rPr lang="en-US" sz="1400" dirty="0" smtClean="0"/>
              <a:t>Management </a:t>
            </a:r>
            <a:r>
              <a:rPr lang="el-GR" sz="1400" dirty="0" smtClean="0"/>
              <a:t>Ξενοδοχειακών Επιχειρήσεων. Εκδόσεις Προπομπός , Αθήνα. </a:t>
            </a:r>
            <a:r>
              <a:rPr lang="en-GB" sz="1400" dirty="0" smtClean="0"/>
              <a:t>Andrew, W. P., &amp; </a:t>
            </a:r>
            <a:r>
              <a:rPr lang="en-GB" sz="1400" dirty="0" err="1" smtClean="0"/>
              <a:t>Schmidgall</a:t>
            </a:r>
            <a:r>
              <a:rPr lang="en-GB" sz="1400" dirty="0" smtClean="0"/>
              <a:t>, R. S. (1993). </a:t>
            </a:r>
            <a:r>
              <a:rPr lang="en-GB" sz="1400" i="1" dirty="0" smtClean="0"/>
              <a:t>Financial management for the hospitality industry</a:t>
            </a:r>
            <a:r>
              <a:rPr lang="en-GB" sz="1400" dirty="0" smtClean="0"/>
              <a:t>. Lansing, MI: Educational Institute of  the American Hotel &amp; Lodging Association</a:t>
            </a:r>
            <a:endParaRPr lang="el-GR" altLang="zh-CN" sz="1400" dirty="0" smtClean="0"/>
          </a:p>
          <a:p>
            <a:pPr>
              <a:buNone/>
            </a:pPr>
            <a:r>
              <a:rPr lang="en-US" sz="1400" dirty="0" smtClean="0"/>
              <a:t>Bragg, S. (2002), Business Ratios and Formulas a Comprehensive Guide. New Jersey</a:t>
            </a:r>
            <a:r>
              <a:rPr lang="en-GB" sz="1400" dirty="0" smtClean="0"/>
              <a:t>: </a:t>
            </a:r>
            <a:r>
              <a:rPr lang="en-US" sz="1400" dirty="0" smtClean="0"/>
              <a:t>John Wiley &amp; Sons.</a:t>
            </a:r>
            <a:endParaRPr lang="el-GR" sz="1400" dirty="0" smtClean="0"/>
          </a:p>
          <a:p>
            <a:pPr>
              <a:buNone/>
            </a:pPr>
            <a:r>
              <a:rPr lang="en-US" sz="1400" dirty="0" smtClean="0"/>
              <a:t>Chew, D. H.,(1997). </a:t>
            </a:r>
            <a:r>
              <a:rPr lang="en-US" sz="1400" i="1" dirty="0" smtClean="0"/>
              <a:t>Studies in International Corporate Finance and Governance Systems</a:t>
            </a:r>
            <a:r>
              <a:rPr lang="en-US" sz="1400" dirty="0" smtClean="0"/>
              <a:t>. New York, Oxford : Oxford University Press </a:t>
            </a:r>
            <a:endParaRPr lang="el-GR" sz="1400" dirty="0" smtClean="0"/>
          </a:p>
          <a:p>
            <a:pPr>
              <a:buNone/>
            </a:pPr>
            <a:r>
              <a:rPr lang="de-DE" sz="1400" dirty="0" err="1" smtClean="0"/>
              <a:t>Coltman</a:t>
            </a:r>
            <a:r>
              <a:rPr lang="de-DE" sz="1400" dirty="0" smtClean="0"/>
              <a:t>, M. M., &amp; </a:t>
            </a:r>
            <a:r>
              <a:rPr lang="de-DE" sz="1400" dirty="0" err="1" smtClean="0"/>
              <a:t>Jagels</a:t>
            </a:r>
            <a:r>
              <a:rPr lang="de-DE" sz="1400" dirty="0" smtClean="0"/>
              <a:t>, M. G. (2001). </a:t>
            </a:r>
            <a:r>
              <a:rPr lang="en-GB" sz="1400" i="1" dirty="0" smtClean="0"/>
              <a:t>Hospitality management accounting</a:t>
            </a:r>
            <a:r>
              <a:rPr lang="en-GB" sz="1400" dirty="0" smtClean="0"/>
              <a:t>, 7th ed. New York: Wiley </a:t>
            </a:r>
            <a:r>
              <a:rPr lang="en-US" sz="1400" dirty="0" smtClean="0"/>
              <a:t>Emmanuel, C.</a:t>
            </a:r>
            <a:r>
              <a:rPr lang="en-GB" sz="1400" dirty="0" smtClean="0"/>
              <a:t>, </a:t>
            </a:r>
            <a:r>
              <a:rPr lang="en-GB" sz="1400" dirty="0" err="1" smtClean="0"/>
              <a:t>Otley</a:t>
            </a:r>
            <a:r>
              <a:rPr lang="en-GB" sz="1400" dirty="0" smtClean="0"/>
              <a:t>, D., Merchant, K. (1990), Accounting for management control. London: </a:t>
            </a:r>
            <a:r>
              <a:rPr lang="en-US" sz="1400" dirty="0" smtClean="0"/>
              <a:t>Chapman &amp; Hall</a:t>
            </a:r>
            <a:endParaRPr lang="el-GR" sz="1400" dirty="0" smtClean="0"/>
          </a:p>
        </p:txBody>
      </p:sp>
    </p:spTree>
    <p:extLst>
      <p:ext uri="{BB962C8B-B14F-4D97-AF65-F5344CB8AC3E}">
        <p14:creationId xmlns:p14="http://schemas.microsoft.com/office/powerpoint/2010/main" xmlns="" val="41913882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Βιβλιογραφία</a:t>
            </a:r>
            <a:endParaRPr lang="el-GR" dirty="0"/>
          </a:p>
        </p:txBody>
      </p:sp>
      <p:sp>
        <p:nvSpPr>
          <p:cNvPr id="3" name="Θέση περιεχομένου 2"/>
          <p:cNvSpPr>
            <a:spLocks noGrp="1"/>
          </p:cNvSpPr>
          <p:nvPr>
            <p:ph idx="1"/>
          </p:nvPr>
        </p:nvSpPr>
        <p:spPr>
          <a:xfrm>
            <a:off x="437785" y="1300518"/>
            <a:ext cx="8240150" cy="3852804"/>
          </a:xfrm>
        </p:spPr>
        <p:txBody>
          <a:bodyPr>
            <a:noAutofit/>
          </a:bodyPr>
          <a:lstStyle/>
          <a:p>
            <a:pPr>
              <a:buNone/>
            </a:pPr>
            <a:r>
              <a:rPr lang="en-US" sz="1400" dirty="0" err="1" smtClean="0"/>
              <a:t>Fridson</a:t>
            </a:r>
            <a:r>
              <a:rPr lang="en-US" sz="1400" dirty="0" smtClean="0"/>
              <a:t>, M., Alvarez, F. (2002), Financial Statement Analysis</a:t>
            </a:r>
            <a:r>
              <a:rPr lang="en-GB" sz="1400" dirty="0" smtClean="0"/>
              <a:t>: A Practitioner’</a:t>
            </a:r>
            <a:r>
              <a:rPr lang="en-US" sz="1400" dirty="0" smtClean="0"/>
              <a:t>s Guide. New Jersey</a:t>
            </a:r>
            <a:r>
              <a:rPr lang="en-GB" sz="1400" dirty="0" smtClean="0"/>
              <a:t>: </a:t>
            </a:r>
            <a:r>
              <a:rPr lang="en-US" sz="1400" dirty="0" smtClean="0"/>
              <a:t>John Wiley</a:t>
            </a:r>
            <a:r>
              <a:rPr lang="en-GB" sz="1400" dirty="0" smtClean="0"/>
              <a:t> &amp; </a:t>
            </a:r>
            <a:r>
              <a:rPr lang="en-US" sz="1400" dirty="0" smtClean="0"/>
              <a:t>Sons</a:t>
            </a:r>
            <a:endParaRPr lang="el-GR" sz="1400" dirty="0" smtClean="0"/>
          </a:p>
          <a:p>
            <a:pPr>
              <a:buNone/>
            </a:pPr>
            <a:r>
              <a:rPr lang="en-GB" sz="1400" dirty="0" err="1" smtClean="0"/>
              <a:t>Kisang</a:t>
            </a:r>
            <a:r>
              <a:rPr lang="en-GB" sz="1400" dirty="0" smtClean="0"/>
              <a:t> </a:t>
            </a:r>
            <a:r>
              <a:rPr lang="en-GB" sz="1400" dirty="0" err="1" smtClean="0"/>
              <a:t>Ryu</a:t>
            </a:r>
            <a:r>
              <a:rPr lang="en-GB" sz="1400" dirty="0" smtClean="0"/>
              <a:t>, Shawn Jang (2004). Performance Measurement Through Cash Flow Ratios and Traditional Ratios: A Comparison of Commercial and Casino Hotel Companies, </a:t>
            </a:r>
            <a:r>
              <a:rPr lang="en-GB" sz="1400" i="1" dirty="0" smtClean="0"/>
              <a:t>Journal of Hospitality Financial Management</a:t>
            </a:r>
            <a:r>
              <a:rPr lang="en-GB" sz="1400" dirty="0" smtClean="0"/>
              <a:t>.  Vol. 12 (1), pp.13-25. </a:t>
            </a:r>
            <a:endParaRPr lang="el-GR" sz="1400" dirty="0" smtClean="0"/>
          </a:p>
          <a:p>
            <a:pPr>
              <a:buNone/>
            </a:pPr>
            <a:r>
              <a:rPr lang="en-GB" sz="1400" dirty="0" smtClean="0"/>
              <a:t>Mills, J. R., &amp; Yamamura, J. H. (1998). The power of cash flow ratios. </a:t>
            </a:r>
            <a:r>
              <a:rPr lang="en-GB" sz="1400" i="1" dirty="0" smtClean="0"/>
              <a:t>Journal of Accountancy</a:t>
            </a:r>
            <a:r>
              <a:rPr lang="en-GB" sz="1400" dirty="0" smtClean="0"/>
              <a:t>,186 (4), pp.53-62.</a:t>
            </a:r>
            <a:endParaRPr lang="el-GR" sz="1400" dirty="0" smtClean="0"/>
          </a:p>
          <a:p>
            <a:pPr>
              <a:buNone/>
            </a:pPr>
            <a:r>
              <a:rPr lang="en-GB" sz="1400" dirty="0" err="1" smtClean="0"/>
              <a:t>Schmidgall</a:t>
            </a:r>
            <a:r>
              <a:rPr lang="en-GB" sz="1400" dirty="0" smtClean="0"/>
              <a:t>, R. </a:t>
            </a:r>
            <a:r>
              <a:rPr lang="de-DE" sz="1400" dirty="0" smtClean="0"/>
              <a:t>S., Geller, A. N., &amp; </a:t>
            </a:r>
            <a:r>
              <a:rPr lang="de-DE" sz="1400" dirty="0" err="1" smtClean="0"/>
              <a:t>Ilvento</a:t>
            </a:r>
            <a:r>
              <a:rPr lang="de-DE" sz="1400" dirty="0" smtClean="0"/>
              <a:t>, C. (1993). </a:t>
            </a:r>
            <a:r>
              <a:rPr lang="en-GB" sz="1400" dirty="0" smtClean="0"/>
              <a:t>Financial analysis using the statement of cash flows. </a:t>
            </a:r>
            <a:r>
              <a:rPr lang="en-GB" sz="1400" i="1" dirty="0" smtClean="0"/>
              <a:t>Cornell Hotel and Restaurant Administration Quarterly</a:t>
            </a:r>
            <a:r>
              <a:rPr lang="en-GB" sz="1400" dirty="0" smtClean="0"/>
              <a:t>, Vol. 34 (1), pp. </a:t>
            </a:r>
            <a:r>
              <a:rPr lang="en-GB" sz="1400" smtClean="0"/>
              <a:t>46-53</a:t>
            </a:r>
            <a:endParaRPr lang="el-GR" sz="1400" dirty="0">
              <a:ea typeface="Arial Unicode MS"/>
              <a:cs typeface="Times New Roman" pitchFamily="18" charset="0"/>
            </a:endParaRPr>
          </a:p>
        </p:txBody>
      </p:sp>
    </p:spTree>
    <p:extLst>
      <p:ext uri="{BB962C8B-B14F-4D97-AF65-F5344CB8AC3E}">
        <p14:creationId xmlns:p14="http://schemas.microsoft.com/office/powerpoint/2010/main" xmlns="" val="41913882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22</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103873" y="5406242"/>
            <a:ext cx="364880" cy="317287"/>
          </a:xfrm>
          <a:prstGeom prst="rect">
            <a:avLst/>
          </a:prstGeom>
        </p:spPr>
      </p:pic>
      <p:sp>
        <p:nvSpPr>
          <p:cNvPr id="14" name="Τίτλος 1"/>
          <p:cNvSpPr>
            <a:spLocks noGrp="1"/>
          </p:cNvSpPr>
          <p:nvPr>
            <p:ph type="title"/>
          </p:nvPr>
        </p:nvSpPr>
        <p:spPr>
          <a:xfrm>
            <a:off x="453327" y="1"/>
            <a:ext cx="8062025" cy="1007390"/>
          </a:xfrm>
        </p:spPr>
        <p:txBody>
          <a:bodyPr/>
          <a:lstStyle/>
          <a:p>
            <a:r>
              <a:rPr lang="el-GR" dirty="0"/>
              <a:t>Σημείωμα </a:t>
            </a:r>
            <a:r>
              <a:rPr lang="el-GR" dirty="0" smtClean="0"/>
              <a:t>Αναφοράς</a:t>
            </a:r>
            <a:endParaRPr lang="el-GR" dirty="0"/>
          </a:p>
        </p:txBody>
      </p:sp>
      <p:sp>
        <p:nvSpPr>
          <p:cNvPr id="2" name="Rectangle 1"/>
          <p:cNvSpPr/>
          <p:nvPr/>
        </p:nvSpPr>
        <p:spPr>
          <a:xfrm>
            <a:off x="348176" y="2259034"/>
            <a:ext cx="7938137" cy="1200327"/>
          </a:xfrm>
          <a:prstGeom prst="rect">
            <a:avLst/>
          </a:prstGeom>
        </p:spPr>
        <p:txBody>
          <a:bodyPr wrap="square" lIns="91436" tIns="45719" rIns="91436" bIns="45719">
            <a:spAutoFit/>
          </a:bodyPr>
          <a:lstStyle/>
          <a:p>
            <a:pPr algn="just"/>
            <a:r>
              <a:rPr lang="el-GR" sz="2400" dirty="0" err="1" smtClean="0">
                <a:solidFill>
                  <a:schemeClr val="bg1">
                    <a:lumMod val="50000"/>
                  </a:schemeClr>
                </a:solidFill>
              </a:rPr>
              <a:t>Διακομιχάλης</a:t>
            </a:r>
            <a:r>
              <a:rPr lang="el-GR" sz="2400" dirty="0" smtClean="0">
                <a:solidFill>
                  <a:schemeClr val="bg1">
                    <a:lumMod val="50000"/>
                  </a:schemeClr>
                </a:solidFill>
              </a:rPr>
              <a:t> Μ. (2015) Ανάλυση Χρηματοοικονομικών Καταστάσεων. ΤΕΙ Ηπείρου. Διαθέσιμο από:</a:t>
            </a:r>
          </a:p>
          <a:p>
            <a:pPr algn="just"/>
            <a:r>
              <a:rPr lang="en-US" sz="2400" dirty="0" smtClean="0">
                <a:solidFill>
                  <a:schemeClr val="bg1">
                    <a:lumMod val="50000"/>
                  </a:schemeClr>
                </a:solidFill>
                <a:hlinkClick r:id="rId5"/>
              </a:rPr>
              <a:t>http://oc-web.ioa.teiep.gr/OpenClass/courses/LOGO125/</a:t>
            </a:r>
            <a:endParaRPr lang="en-US" sz="2400" dirty="0" smtClean="0">
              <a:solidFill>
                <a:schemeClr val="bg1">
                  <a:lumMod val="50000"/>
                </a:schemeClr>
              </a:solidFill>
            </a:endParaRPr>
          </a:p>
        </p:txBody>
      </p:sp>
    </p:spTree>
    <p:extLst>
      <p:ext uri="{BB962C8B-B14F-4D97-AF65-F5344CB8AC3E}">
        <p14:creationId xmlns:p14="http://schemas.microsoft.com/office/powerpoint/2010/main" xmlns="" val="24442207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Τίτλος 1"/>
          <p:cNvSpPr>
            <a:spLocks noGrp="1"/>
          </p:cNvSpPr>
          <p:nvPr>
            <p:ph type="title"/>
          </p:nvPr>
        </p:nvSpPr>
        <p:spPr>
          <a:xfrm>
            <a:off x="453327" y="1"/>
            <a:ext cx="8062025" cy="1007390"/>
          </a:xfrm>
        </p:spPr>
        <p:txBody>
          <a:bodyPr>
            <a:normAutofit/>
          </a:bodyPr>
          <a:lstStyle/>
          <a:p>
            <a:r>
              <a:rPr lang="el-GR" dirty="0"/>
              <a:t>Σημείωμα </a:t>
            </a:r>
            <a:r>
              <a:rPr lang="el-GR" dirty="0" err="1"/>
              <a:t>Αδειοδότησης</a:t>
            </a:r>
            <a:endParaRPr lang="el-GR" dirty="0"/>
          </a:p>
        </p:txBody>
      </p:sp>
      <p:sp>
        <p:nvSpPr>
          <p:cNvPr id="2" name="Rectangle 1"/>
          <p:cNvSpPr/>
          <p:nvPr/>
        </p:nvSpPr>
        <p:spPr>
          <a:xfrm>
            <a:off x="434604" y="1253192"/>
            <a:ext cx="8425932" cy="1938990"/>
          </a:xfrm>
          <a:prstGeom prst="rect">
            <a:avLst/>
          </a:prstGeom>
        </p:spPr>
        <p:txBody>
          <a:bodyPr wrap="square" lIns="91436" tIns="45719" rIns="91436" bIns="45719">
            <a:spAutoFit/>
          </a:bodyPr>
          <a:lstStyle/>
          <a:p>
            <a:pPr algn="just"/>
            <a:r>
              <a:rPr lang="el-GR" sz="2000" dirty="0">
                <a:solidFill>
                  <a:schemeClr val="bg1">
                    <a:lumMod val="50000"/>
                  </a:schemeClr>
                </a:solidFill>
              </a:rPr>
              <a:t>Το</a:t>
            </a:r>
            <a:r>
              <a:rPr lang="en-US" sz="2000" dirty="0">
                <a:solidFill>
                  <a:schemeClr val="bg1">
                    <a:lumMod val="50000"/>
                  </a:schemeClr>
                </a:solidFill>
              </a:rPr>
              <a:t> </a:t>
            </a:r>
            <a:r>
              <a:rPr lang="el-GR" sz="2000" dirty="0">
                <a:solidFill>
                  <a:schemeClr val="bg1">
                    <a:lumMod val="50000"/>
                  </a:schemeClr>
                </a:solidFill>
              </a:rPr>
              <a:t>παρόν υλικό διατίθεται με τους όρους της άδειας χρήσης </a:t>
            </a:r>
            <a:r>
              <a:rPr lang="el-GR" sz="2000" dirty="0" err="1">
                <a:solidFill>
                  <a:schemeClr val="bg1">
                    <a:lumMod val="50000"/>
                  </a:schemeClr>
                </a:solidFill>
              </a:rPr>
              <a:t>Creative</a:t>
            </a:r>
            <a:r>
              <a:rPr lang="en-US" sz="2000" dirty="0">
                <a:solidFill>
                  <a:schemeClr val="bg1">
                    <a:lumMod val="50000"/>
                  </a:schemeClr>
                </a:solidFill>
              </a:rPr>
              <a:t> </a:t>
            </a:r>
            <a:r>
              <a:rPr lang="el-GR" sz="2000" dirty="0" err="1">
                <a:solidFill>
                  <a:schemeClr val="bg1">
                    <a:lumMod val="50000"/>
                  </a:schemeClr>
                </a:solidFill>
              </a:rPr>
              <a:t>Commons</a:t>
            </a:r>
            <a:r>
              <a:rPr lang="en-US" sz="2000" dirty="0">
                <a:solidFill>
                  <a:schemeClr val="bg1">
                    <a:lumMod val="50000"/>
                  </a:schemeClr>
                </a:solidFill>
              </a:rPr>
              <a:t> </a:t>
            </a:r>
            <a:r>
              <a:rPr lang="el-GR" sz="2000" dirty="0">
                <a:solidFill>
                  <a:schemeClr val="bg1">
                    <a:lumMod val="50000"/>
                  </a:schemeClr>
                </a:solidFill>
              </a:rPr>
              <a:t>Αναφορά Δημιουργού-Μη Εμπορική Χρήση-Όχι Παράγωγα Έργα 4.0 Διεθνές [1] ή </a:t>
            </a:r>
            <a:r>
              <a:rPr lang="el-GR" sz="2000" dirty="0" smtClean="0">
                <a:solidFill>
                  <a:schemeClr val="bg1">
                    <a:lumMod val="50000"/>
                  </a:schemeClr>
                </a:solidFill>
              </a:rPr>
              <a:t>μεταγενέστερη.</a:t>
            </a:r>
            <a:r>
              <a:rPr lang="en-US" sz="2000" dirty="0" smtClean="0">
                <a:solidFill>
                  <a:schemeClr val="bg1">
                    <a:lumMod val="50000"/>
                  </a:schemeClr>
                </a:solidFill>
              </a:rPr>
              <a:t> </a:t>
            </a:r>
            <a:r>
              <a:rPr lang="el-GR" sz="2000" dirty="0">
                <a:solidFill>
                  <a:schemeClr val="bg1">
                    <a:lumMod val="50000"/>
                  </a:schemeClr>
                </a:solidFill>
              </a:rPr>
              <a:t>Εξαιρούνται</a:t>
            </a:r>
            <a:r>
              <a:rPr lang="en-US" sz="2000" dirty="0">
                <a:solidFill>
                  <a:schemeClr val="bg1">
                    <a:lumMod val="50000"/>
                  </a:schemeClr>
                </a:solidFill>
              </a:rPr>
              <a:t> </a:t>
            </a:r>
            <a:r>
              <a:rPr lang="el-GR" sz="2000" dirty="0">
                <a:solidFill>
                  <a:schemeClr val="bg1">
                    <a:lumMod val="50000"/>
                  </a:schemeClr>
                </a:solidFill>
              </a:rPr>
              <a:t>τα αυτοτελή έργα τρίτων π.χ. φωτογραφίες,</a:t>
            </a:r>
            <a:r>
              <a:rPr lang="en-US" sz="2000" dirty="0">
                <a:solidFill>
                  <a:schemeClr val="bg1">
                    <a:lumMod val="50000"/>
                  </a:schemeClr>
                </a:solidFill>
              </a:rPr>
              <a:t> </a:t>
            </a:r>
            <a:r>
              <a:rPr lang="el-GR" sz="2000" dirty="0">
                <a:solidFill>
                  <a:schemeClr val="bg1">
                    <a:lumMod val="50000"/>
                  </a:schemeClr>
                </a:solidFill>
              </a:rPr>
              <a:t>Διαγράμματα</a:t>
            </a:r>
            <a:r>
              <a:rPr lang="en-US" sz="2000" dirty="0">
                <a:solidFill>
                  <a:schemeClr val="bg1">
                    <a:lumMod val="50000"/>
                  </a:schemeClr>
                </a:solidFill>
              </a:rPr>
              <a:t> </a:t>
            </a:r>
            <a:r>
              <a:rPr lang="el-GR" sz="2000" dirty="0" err="1">
                <a:solidFill>
                  <a:schemeClr val="bg1">
                    <a:lumMod val="50000"/>
                  </a:schemeClr>
                </a:solidFill>
              </a:rPr>
              <a:t>κ.λ.π</a:t>
            </a:r>
            <a:r>
              <a:rPr lang="el-GR" sz="2000" dirty="0">
                <a:solidFill>
                  <a:schemeClr val="bg1">
                    <a:lumMod val="50000"/>
                  </a:schemeClr>
                </a:solidFill>
              </a:rPr>
              <a:t>.,</a:t>
            </a:r>
            <a:r>
              <a:rPr lang="en-US" sz="2000" dirty="0">
                <a:solidFill>
                  <a:schemeClr val="bg1">
                    <a:lumMod val="50000"/>
                  </a:schemeClr>
                </a:solidFill>
              </a:rPr>
              <a:t> </a:t>
            </a:r>
            <a:r>
              <a:rPr lang="el-GR" sz="2000" dirty="0">
                <a:solidFill>
                  <a:schemeClr val="bg1">
                    <a:lumMod val="50000"/>
                  </a:schemeClr>
                </a:solidFill>
              </a:rPr>
              <a:t>τα</a:t>
            </a:r>
            <a:r>
              <a:rPr lang="en-US" sz="2000" dirty="0">
                <a:solidFill>
                  <a:schemeClr val="bg1">
                    <a:lumMod val="50000"/>
                  </a:schemeClr>
                </a:solidFill>
              </a:rPr>
              <a:t> </a:t>
            </a:r>
            <a:r>
              <a:rPr lang="el-GR" sz="2000" dirty="0">
                <a:solidFill>
                  <a:schemeClr val="bg1">
                    <a:lumMod val="50000"/>
                  </a:schemeClr>
                </a:solidFill>
              </a:rPr>
              <a:t>οποία εμπεριέχονται σε αυτό και τα οποία</a:t>
            </a:r>
            <a:r>
              <a:rPr lang="en-US" sz="2000" dirty="0">
                <a:solidFill>
                  <a:schemeClr val="bg1">
                    <a:lumMod val="50000"/>
                  </a:schemeClr>
                </a:solidFill>
              </a:rPr>
              <a:t> </a:t>
            </a:r>
            <a:r>
              <a:rPr lang="el-GR" sz="2000" dirty="0">
                <a:solidFill>
                  <a:schemeClr val="bg1">
                    <a:lumMod val="50000"/>
                  </a:schemeClr>
                </a:solidFill>
              </a:rPr>
              <a:t>αναφέρονται μαζί με τους όρους χρήσης τους στο «Σημείωμα Χρήσης</a:t>
            </a:r>
            <a:r>
              <a:rPr lang="en-US" sz="2000" dirty="0">
                <a:solidFill>
                  <a:schemeClr val="bg1">
                    <a:lumMod val="50000"/>
                  </a:schemeClr>
                </a:solidFill>
              </a:rPr>
              <a:t> </a:t>
            </a:r>
            <a:r>
              <a:rPr lang="el-GR" sz="2000" dirty="0">
                <a:solidFill>
                  <a:schemeClr val="bg1">
                    <a:lumMod val="50000"/>
                  </a:schemeClr>
                </a:solidFill>
              </a:rPr>
              <a:t>Έργων</a:t>
            </a:r>
            <a:r>
              <a:rPr lang="en-US" sz="2000" dirty="0">
                <a:solidFill>
                  <a:schemeClr val="bg1">
                    <a:lumMod val="50000"/>
                  </a:schemeClr>
                </a:solidFill>
              </a:rPr>
              <a:t> </a:t>
            </a:r>
            <a:r>
              <a:rPr lang="el-GR" sz="2000" dirty="0">
                <a:solidFill>
                  <a:schemeClr val="bg1">
                    <a:lumMod val="50000"/>
                  </a:schemeClr>
                </a:solidFill>
              </a:rPr>
              <a:t>Τρίτων». </a:t>
            </a:r>
          </a:p>
        </p:txBody>
      </p:sp>
      <p:sp>
        <p:nvSpPr>
          <p:cNvPr id="12" name="Rectangle 11"/>
          <p:cNvSpPr/>
          <p:nvPr/>
        </p:nvSpPr>
        <p:spPr>
          <a:xfrm>
            <a:off x="740223" y="5010467"/>
            <a:ext cx="6568081" cy="369330"/>
          </a:xfrm>
          <a:prstGeom prst="rect">
            <a:avLst/>
          </a:prstGeom>
        </p:spPr>
        <p:txBody>
          <a:bodyPr wrap="square" lIns="91436" tIns="45719" rIns="91436" bIns="45719">
            <a:spAutoFit/>
          </a:bodyPr>
          <a:lstStyle/>
          <a:p>
            <a:pPr algn="ctr"/>
            <a:r>
              <a:rPr lang="en-US" dirty="0">
                <a:hlinkClick r:id="rId3"/>
              </a:rPr>
              <a:t>http://</a:t>
            </a:r>
            <a:r>
              <a:rPr lang="en-US" dirty="0" smtClean="0">
                <a:hlinkClick r:id="rId3"/>
              </a:rPr>
              <a:t>creativecommons.org/licenses/by-nc-nd/4.0/deed.el</a:t>
            </a:r>
            <a:r>
              <a:rPr lang="el-GR" dirty="0" smtClean="0"/>
              <a:t> </a:t>
            </a:r>
          </a:p>
        </p:txBody>
      </p:sp>
      <p:sp>
        <p:nvSpPr>
          <p:cNvPr id="3" name="Rectangle 2"/>
          <p:cNvSpPr/>
          <p:nvPr/>
        </p:nvSpPr>
        <p:spPr>
          <a:xfrm>
            <a:off x="590667" y="4950343"/>
            <a:ext cx="657544" cy="492440"/>
          </a:xfrm>
          <a:prstGeom prst="rect">
            <a:avLst/>
          </a:prstGeom>
        </p:spPr>
        <p:txBody>
          <a:bodyPr wrap="none" lIns="91436" tIns="45719" rIns="91436" bIns="45719">
            <a:spAutoFit/>
          </a:bodyPr>
          <a:lstStyle/>
          <a:p>
            <a:r>
              <a:rPr lang="el-GR" sz="2600" dirty="0">
                <a:solidFill>
                  <a:prstClr val="white">
                    <a:lumMod val="50000"/>
                  </a:prstClr>
                </a:solidFill>
              </a:rPr>
              <a:t>[1] </a:t>
            </a:r>
            <a:endParaRPr lang="en-US" dirty="0"/>
          </a:p>
        </p:txBody>
      </p:sp>
      <p:sp>
        <p:nvSpPr>
          <p:cNvPr id="4" name="Rectangle 3"/>
          <p:cNvSpPr/>
          <p:nvPr/>
        </p:nvSpPr>
        <p:spPr>
          <a:xfrm>
            <a:off x="434604" y="3865352"/>
            <a:ext cx="8329920" cy="707884"/>
          </a:xfrm>
          <a:prstGeom prst="rect">
            <a:avLst/>
          </a:prstGeom>
        </p:spPr>
        <p:txBody>
          <a:bodyPr wrap="square" lIns="91436" tIns="45719" rIns="91436" bIns="45719">
            <a:spAutoFit/>
          </a:bodyPr>
          <a:lstStyle/>
          <a:p>
            <a:pPr algn="just"/>
            <a:r>
              <a:rPr lang="el-GR" sz="2000" dirty="0">
                <a:solidFill>
                  <a:schemeClr val="bg1">
                    <a:lumMod val="50000"/>
                  </a:schemeClr>
                </a:solidFill>
              </a:rPr>
              <a:t>Ο δικαιούχος μπορεί να </a:t>
            </a:r>
            <a:r>
              <a:rPr lang="el-GR" sz="2000" dirty="0" smtClean="0">
                <a:solidFill>
                  <a:schemeClr val="bg1">
                    <a:lumMod val="50000"/>
                  </a:schemeClr>
                </a:solidFill>
              </a:rPr>
              <a:t>παρέχει </a:t>
            </a:r>
            <a:r>
              <a:rPr lang="el-GR" sz="2000" dirty="0">
                <a:solidFill>
                  <a:schemeClr val="bg1">
                    <a:lumMod val="50000"/>
                  </a:schemeClr>
                </a:solidFill>
              </a:rPr>
              <a:t>στον </a:t>
            </a:r>
            <a:r>
              <a:rPr lang="el-GR" sz="2000" dirty="0" err="1">
                <a:solidFill>
                  <a:schemeClr val="bg1">
                    <a:lumMod val="50000"/>
                  </a:schemeClr>
                </a:solidFill>
              </a:rPr>
              <a:t>αδειοδόχο</a:t>
            </a:r>
            <a:r>
              <a:rPr lang="en-US" sz="2000" dirty="0">
                <a:solidFill>
                  <a:schemeClr val="bg1">
                    <a:lumMod val="50000"/>
                  </a:schemeClr>
                </a:solidFill>
              </a:rPr>
              <a:t> </a:t>
            </a:r>
            <a:r>
              <a:rPr lang="el-GR" sz="2000" dirty="0">
                <a:solidFill>
                  <a:schemeClr val="bg1">
                    <a:lumMod val="50000"/>
                  </a:schemeClr>
                </a:solidFill>
              </a:rPr>
              <a:t>ξεχωριστή άδεια να </a:t>
            </a:r>
            <a:r>
              <a:rPr lang="en-US" sz="2000" dirty="0">
                <a:solidFill>
                  <a:schemeClr val="bg1">
                    <a:lumMod val="50000"/>
                  </a:schemeClr>
                </a:solidFill>
              </a:rPr>
              <a:t> </a:t>
            </a:r>
            <a:r>
              <a:rPr lang="el-GR" sz="2000" dirty="0">
                <a:solidFill>
                  <a:schemeClr val="bg1">
                    <a:lumMod val="50000"/>
                  </a:schemeClr>
                </a:solidFill>
              </a:rPr>
              <a:t>χρησιμοποιεί το έργο για εμπορική χρήση, εφόσον αυτό του </a:t>
            </a:r>
            <a:r>
              <a:rPr lang="en-US" sz="2000" dirty="0">
                <a:solidFill>
                  <a:schemeClr val="bg1">
                    <a:lumMod val="50000"/>
                  </a:schemeClr>
                </a:solidFill>
              </a:rPr>
              <a:t> </a:t>
            </a:r>
            <a:r>
              <a:rPr lang="el-GR" sz="2000" dirty="0">
                <a:solidFill>
                  <a:schemeClr val="bg1">
                    <a:lumMod val="50000"/>
                  </a:schemeClr>
                </a:solidFill>
              </a:rPr>
              <a:t>ζητηθεί.</a:t>
            </a:r>
          </a:p>
        </p:txBody>
      </p:sp>
      <p:pic>
        <p:nvPicPr>
          <p:cNvPr id="13" name="7 - Εικόνα" descr="Λογότυπο για Άδειες χρήσης Creative Commons BY-NC-ND"/>
          <p:cNvPicPr>
            <a:picLocks noChangeAspect="1"/>
          </p:cNvPicPr>
          <p:nvPr/>
        </p:nvPicPr>
        <p:blipFill>
          <a:blip r:embed="rId4" cstate="print"/>
          <a:stretch>
            <a:fillRect/>
          </a:stretch>
        </p:blipFill>
        <p:spPr>
          <a:xfrm>
            <a:off x="3856727" y="3217540"/>
            <a:ext cx="1581685" cy="461161"/>
          </a:xfrm>
          <a:prstGeom prst="rect">
            <a:avLst/>
          </a:prstGeom>
        </p:spPr>
      </p:pic>
    </p:spTree>
    <p:extLst>
      <p:ext uri="{BB962C8B-B14F-4D97-AF65-F5344CB8AC3E}">
        <p14:creationId xmlns:p14="http://schemas.microsoft.com/office/powerpoint/2010/main" xmlns="" val="10977143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619672" y="1756275"/>
            <a:ext cx="5876239" cy="938716"/>
          </a:xfrm>
          <a:prstGeom prst="rect">
            <a:avLst/>
          </a:prstGeom>
        </p:spPr>
        <p:txBody>
          <a:bodyPr wrap="square" lIns="91436" tIns="45719" rIns="91436" bIns="45719">
            <a:spAutoFit/>
          </a:bodyPr>
          <a:lstStyle/>
          <a:p>
            <a:pPr algn="ctr"/>
            <a:r>
              <a:rPr lang="el-GR" sz="5500" b="1" dirty="0"/>
              <a:t>Τέλος Ενότητας</a:t>
            </a:r>
          </a:p>
        </p:txBody>
      </p:sp>
      <p:sp>
        <p:nvSpPr>
          <p:cNvPr id="13" name="Rectangle 12"/>
          <p:cNvSpPr/>
          <p:nvPr/>
        </p:nvSpPr>
        <p:spPr>
          <a:xfrm>
            <a:off x="1547664" y="3325078"/>
            <a:ext cx="7156721" cy="984883"/>
          </a:xfrm>
          <a:prstGeom prst="rect">
            <a:avLst/>
          </a:prstGeom>
        </p:spPr>
        <p:txBody>
          <a:bodyPr wrap="square" lIns="91436" tIns="45719" rIns="91436" bIns="45719">
            <a:spAutoFit/>
          </a:bodyPr>
          <a:lstStyle/>
          <a:p>
            <a:pPr algn="r"/>
            <a:r>
              <a:rPr lang="el-GR" sz="2900" b="1" smtClean="0"/>
              <a:t>Επεξεργασία: Βαφειάδης </a:t>
            </a:r>
            <a:r>
              <a:rPr lang="el-GR" sz="2900" b="1" dirty="0" smtClean="0"/>
              <a:t>Νικόλαος</a:t>
            </a:r>
            <a:endParaRPr lang="el-GR" sz="2900" b="1" dirty="0"/>
          </a:p>
          <a:p>
            <a:pPr algn="r"/>
            <a:r>
              <a:rPr lang="el-GR" sz="2900" dirty="0" smtClean="0"/>
              <a:t>Πρέβεζα, 2015</a:t>
            </a:r>
            <a:endParaRPr lang="el-GR" sz="2900" dirty="0"/>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8101" y="4423057"/>
            <a:ext cx="3255169" cy="8638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4" name="7 - Εικόνα" descr="Λογότυπο για Άδειες χρήσης Creative Commons"/>
          <p:cNvPicPr>
            <a:picLocks noChangeAspect="1"/>
          </p:cNvPicPr>
          <p:nvPr/>
        </p:nvPicPr>
        <p:blipFill>
          <a:blip r:embed="rId4" cstate="print"/>
          <a:stretch>
            <a:fillRect/>
          </a:stretch>
        </p:blipFill>
        <p:spPr>
          <a:xfrm>
            <a:off x="7122700" y="4630237"/>
            <a:ext cx="1581685" cy="461161"/>
          </a:xfrm>
          <a:prstGeom prst="rect">
            <a:avLst/>
          </a:prstGeom>
        </p:spPr>
      </p:pic>
    </p:spTree>
    <p:extLst>
      <p:ext uri="{BB962C8B-B14F-4D97-AF65-F5344CB8AC3E}">
        <p14:creationId xmlns:p14="http://schemas.microsoft.com/office/powerpoint/2010/main" xmlns="" val="28179209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25</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103873" y="5406242"/>
            <a:ext cx="364880" cy="317287"/>
          </a:xfrm>
          <a:prstGeom prst="rect">
            <a:avLst/>
          </a:prstGeom>
        </p:spPr>
      </p:pic>
      <p:sp>
        <p:nvSpPr>
          <p:cNvPr id="15" name="Rectangle 14"/>
          <p:cNvSpPr/>
          <p:nvPr/>
        </p:nvSpPr>
        <p:spPr>
          <a:xfrm>
            <a:off x="2317212" y="2411595"/>
            <a:ext cx="4572000" cy="938716"/>
          </a:xfrm>
          <a:prstGeom prst="rect">
            <a:avLst/>
          </a:prstGeom>
        </p:spPr>
        <p:txBody>
          <a:bodyPr lIns="91436" tIns="45719" rIns="91436" bIns="45719">
            <a:spAutoFit/>
          </a:bodyPr>
          <a:lstStyle/>
          <a:p>
            <a:pPr algn="ctr"/>
            <a:r>
              <a:rPr lang="el-GR" sz="5500" b="1" dirty="0"/>
              <a:t>Σημειώματα</a:t>
            </a:r>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xmlns="" val="41097392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26</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103873" y="5406242"/>
            <a:ext cx="364880" cy="317287"/>
          </a:xfrm>
          <a:prstGeom prst="rect">
            <a:avLst/>
          </a:prstGeom>
        </p:spPr>
      </p:pic>
      <p:sp>
        <p:nvSpPr>
          <p:cNvPr id="14" name="Τίτλος 1"/>
          <p:cNvSpPr>
            <a:spLocks noGrp="1"/>
          </p:cNvSpPr>
          <p:nvPr>
            <p:ph type="title"/>
          </p:nvPr>
        </p:nvSpPr>
        <p:spPr>
          <a:xfrm>
            <a:off x="453327" y="1"/>
            <a:ext cx="8062025" cy="1007390"/>
          </a:xfrm>
        </p:spPr>
        <p:txBody>
          <a:bodyPr>
            <a:normAutofit/>
          </a:bodyPr>
          <a:lstStyle/>
          <a:p>
            <a:r>
              <a:rPr lang="el-GR" dirty="0" smtClean="0"/>
              <a:t>Διατήρηση Σημειωμάτων</a:t>
            </a:r>
            <a:endParaRPr lang="el-GR" dirty="0"/>
          </a:p>
        </p:txBody>
      </p:sp>
      <p:sp>
        <p:nvSpPr>
          <p:cNvPr id="168" name="Rectangle 167"/>
          <p:cNvSpPr/>
          <p:nvPr/>
        </p:nvSpPr>
        <p:spPr>
          <a:xfrm>
            <a:off x="618101" y="1587284"/>
            <a:ext cx="7765365" cy="4093426"/>
          </a:xfrm>
          <a:prstGeom prst="rect">
            <a:avLst/>
          </a:prstGeom>
        </p:spPr>
        <p:txBody>
          <a:bodyPr wrap="square" lIns="91436" tIns="45719" rIns="91436" bIns="45719">
            <a:spAutoFit/>
          </a:bodyPr>
          <a:lstStyle/>
          <a:p>
            <a:pPr algn="just"/>
            <a:r>
              <a:rPr lang="el-GR" sz="2600" dirty="0">
                <a:solidFill>
                  <a:schemeClr val="bg1">
                    <a:lumMod val="50000"/>
                  </a:schemeClr>
                </a:solidFill>
              </a:rPr>
              <a:t>Οποιαδήποτε  αναπαραγωγή ή διασκευή του υλικού θα πρέπει  να συμπεριλαμβάνει:</a:t>
            </a:r>
          </a:p>
          <a:p>
            <a:pPr algn="just"/>
            <a:endParaRPr lang="el-GR" sz="2600" dirty="0">
              <a:solidFill>
                <a:schemeClr val="bg1">
                  <a:lumMod val="50000"/>
                </a:schemeClr>
              </a:solidFill>
            </a:endParaRPr>
          </a:p>
          <a:p>
            <a:pPr marL="342886" indent="-342886" algn="just">
              <a:buFont typeface="Arial" pitchFamily="34" charset="0"/>
              <a:buChar char="•"/>
            </a:pPr>
            <a:r>
              <a:rPr lang="el-GR" sz="2600" dirty="0">
                <a:solidFill>
                  <a:schemeClr val="bg1">
                    <a:lumMod val="50000"/>
                  </a:schemeClr>
                </a:solidFill>
              </a:rPr>
              <a:t>το Σημείωμα Αναφοράς</a:t>
            </a:r>
          </a:p>
          <a:p>
            <a:pPr marL="342886" indent="-342886" algn="just">
              <a:buFont typeface="Arial" pitchFamily="34" charset="0"/>
              <a:buChar char="•"/>
            </a:pPr>
            <a:r>
              <a:rPr lang="el-GR" sz="2600" dirty="0">
                <a:solidFill>
                  <a:schemeClr val="bg1">
                    <a:lumMod val="50000"/>
                  </a:schemeClr>
                </a:solidFill>
              </a:rPr>
              <a:t>το  Σημείωμα </a:t>
            </a:r>
            <a:r>
              <a:rPr lang="el-GR" sz="2600" dirty="0" err="1">
                <a:solidFill>
                  <a:schemeClr val="bg1">
                    <a:lumMod val="50000"/>
                  </a:schemeClr>
                </a:solidFill>
              </a:rPr>
              <a:t>Αδειοδότησης</a:t>
            </a:r>
            <a:endParaRPr lang="el-GR" sz="2600" dirty="0">
              <a:solidFill>
                <a:schemeClr val="bg1">
                  <a:lumMod val="50000"/>
                </a:schemeClr>
              </a:solidFill>
            </a:endParaRPr>
          </a:p>
          <a:p>
            <a:pPr marL="342886" indent="-342886" algn="just">
              <a:buFont typeface="Arial" pitchFamily="34" charset="0"/>
              <a:buChar char="•"/>
            </a:pPr>
            <a:r>
              <a:rPr lang="el-GR" sz="2600" dirty="0">
                <a:solidFill>
                  <a:schemeClr val="bg1">
                    <a:lumMod val="50000"/>
                  </a:schemeClr>
                </a:solidFill>
              </a:rPr>
              <a:t>τη Δήλωση Διατήρησης Σημειωμάτων</a:t>
            </a:r>
          </a:p>
          <a:p>
            <a:pPr marL="342886" indent="-342886" algn="just">
              <a:buFont typeface="Arial" pitchFamily="34" charset="0"/>
              <a:buChar char="•"/>
            </a:pPr>
            <a:r>
              <a:rPr lang="el-GR" sz="2600" dirty="0">
                <a:solidFill>
                  <a:schemeClr val="bg1">
                    <a:lumMod val="50000"/>
                  </a:schemeClr>
                </a:solidFill>
              </a:rPr>
              <a:t>το Σημείωμα Χρήσης Έργων Τρίτων (εφόσον υπάρχει) </a:t>
            </a:r>
          </a:p>
          <a:p>
            <a:pPr algn="just"/>
            <a:endParaRPr lang="el-GR" sz="2600" dirty="0">
              <a:solidFill>
                <a:schemeClr val="bg1">
                  <a:lumMod val="50000"/>
                </a:schemeClr>
              </a:solidFill>
            </a:endParaRPr>
          </a:p>
          <a:p>
            <a:pPr algn="just"/>
            <a:r>
              <a:rPr lang="el-GR" sz="2600" dirty="0">
                <a:solidFill>
                  <a:schemeClr val="bg1">
                    <a:lumMod val="50000"/>
                  </a:schemeClr>
                </a:solidFill>
              </a:rPr>
              <a:t>μαζί με τους συνοδευόμενους </a:t>
            </a:r>
            <a:r>
              <a:rPr lang="el-GR" sz="2600" dirty="0" err="1">
                <a:solidFill>
                  <a:schemeClr val="bg1">
                    <a:lumMod val="50000"/>
                  </a:schemeClr>
                </a:solidFill>
              </a:rPr>
              <a:t>υπερσυνδέσμους</a:t>
            </a:r>
            <a:r>
              <a:rPr lang="el-GR" sz="2600" dirty="0">
                <a:solidFill>
                  <a:schemeClr val="bg1">
                    <a:lumMod val="50000"/>
                  </a:schemeClr>
                </a:solidFill>
              </a:rPr>
              <a:t>.</a:t>
            </a:r>
          </a:p>
        </p:txBody>
      </p:sp>
    </p:spTree>
    <p:extLst>
      <p:ext uri="{BB962C8B-B14F-4D97-AF65-F5344CB8AC3E}">
        <p14:creationId xmlns:p14="http://schemas.microsoft.com/office/powerpoint/2010/main" xmlns="" val="5769979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pic>
        <p:nvPicPr>
          <p:cNvPr id="9" name="7 - Εικόνα" descr="Λογότυπο για Άδειες χρήσης Creative Commons"/>
          <p:cNvPicPr>
            <a:picLocks noChangeAspect="1"/>
          </p:cNvPicPr>
          <p:nvPr/>
        </p:nvPicPr>
        <p:blipFill>
          <a:blip r:embed="rId3" cstate="print"/>
          <a:stretch>
            <a:fillRect/>
          </a:stretch>
        </p:blipFill>
        <p:spPr>
          <a:xfrm>
            <a:off x="2080878" y="4856613"/>
            <a:ext cx="1581685" cy="461161"/>
          </a:xfrm>
          <a:prstGeom prst="rect">
            <a:avLst/>
          </a:prstGeom>
        </p:spPr>
      </p:pic>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4" cstate="print"/>
          <a:srcRect/>
          <a:stretch>
            <a:fillRect/>
          </a:stretch>
        </p:blipFill>
        <p:spPr bwMode="auto">
          <a:xfrm>
            <a:off x="3662562" y="4777713"/>
            <a:ext cx="3240360" cy="642687"/>
          </a:xfrm>
          <a:prstGeom prst="rect">
            <a:avLst/>
          </a:prstGeom>
          <a:noFill/>
        </p:spPr>
      </p:pic>
    </p:spTree>
    <p:extLst>
      <p:ext uri="{BB962C8B-B14F-4D97-AF65-F5344CB8AC3E}">
        <p14:creationId xmlns:p14="http://schemas.microsoft.com/office/powerpoint/2010/main" xmlns="" val="212802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r>
              <a:rPr lang="el-GR" sz="2800" dirty="0"/>
              <a:t>Το παρόν εκπαιδευτικό υλικό υπόκειται σε άδειες χρήσης </a:t>
            </a:r>
            <a:r>
              <a:rPr lang="el-GR" sz="2800" dirty="0" err="1"/>
              <a:t>Creative</a:t>
            </a:r>
            <a:r>
              <a:rPr lang="el-GR" sz="2800" dirty="0"/>
              <a:t> </a:t>
            </a:r>
            <a:r>
              <a:rPr lang="el-GR" sz="2800" dirty="0" err="1"/>
              <a:t>Commons</a:t>
            </a:r>
            <a:r>
              <a:rPr lang="el-GR" sz="2800" dirty="0"/>
              <a:t>. </a:t>
            </a:r>
          </a:p>
          <a:p>
            <a:r>
              <a:rPr lang="el-GR" sz="2800" dirty="0"/>
              <a:t>Για εκπαιδευτικό υλικό, όπως εικόνες, που υπόκειται σε άλλου τύπου άδειας χρήσης, η άδεια χρήσης αναφέρεται ρητώς. </a:t>
            </a:r>
            <a:endParaRPr lang="el-GR" sz="2800" dirty="0" smtClean="0"/>
          </a:p>
        </p:txBody>
      </p:sp>
      <p:pic>
        <p:nvPicPr>
          <p:cNvPr id="5" name="7 - Εικόνα" descr="Λογότυπο για Άδειες χρήσης Creative Commons BY-NC-ND"/>
          <p:cNvPicPr>
            <a:picLocks noChangeAspect="1"/>
          </p:cNvPicPr>
          <p:nvPr/>
        </p:nvPicPr>
        <p:blipFill>
          <a:blip r:embed="rId3" cstate="print"/>
          <a:stretch>
            <a:fillRect/>
          </a:stretch>
        </p:blipFill>
        <p:spPr>
          <a:xfrm>
            <a:off x="3707905" y="4117640"/>
            <a:ext cx="1581685" cy="461161"/>
          </a:xfrm>
          <a:prstGeom prst="rect">
            <a:avLst/>
          </a:prstGeom>
        </p:spPr>
      </p:pic>
      <p:sp>
        <p:nvSpPr>
          <p:cNvPr id="3" name="Θέση αριθμού διαφάνειας 2"/>
          <p:cNvSpPr>
            <a:spLocks noGrp="1"/>
          </p:cNvSpPr>
          <p:nvPr>
            <p:ph type="sldNum" sz="quarter" idx="12"/>
          </p:nvPr>
        </p:nvSpPr>
        <p:spPr/>
        <p:txBody>
          <a:bodyPr/>
          <a:lstStyle/>
          <a:p>
            <a:fld id="{53C4726A-630D-4CB4-B088-BAB00F4188E9}" type="slidenum">
              <a:rPr lang="el-GR" smtClean="0"/>
              <a:pPr/>
              <a:t>3</a:t>
            </a:fld>
            <a:endParaRPr lang="el-GR" dirty="0"/>
          </a:p>
        </p:txBody>
      </p:sp>
    </p:spTree>
    <p:extLst>
      <p:ext uri="{BB962C8B-B14F-4D97-AF65-F5344CB8AC3E}">
        <p14:creationId xmlns:p14="http://schemas.microsoft.com/office/powerpoint/2010/main" xmlns="" val="6729874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117307"/>
            <a:ext cx="8229600" cy="3771636"/>
          </a:xfrm>
        </p:spPr>
        <p:txBody>
          <a:bodyPr>
            <a:noAutofit/>
          </a:bodyPr>
          <a:lstStyle/>
          <a:p>
            <a:pPr marL="342886" indent="-342886" algn="just"/>
            <a:r>
              <a:rPr lang="el-GR" altLang="el-GR" sz="2000" dirty="0"/>
              <a:t>Το έργο υλοποιείται στο πλαίσιο του Επιχειρησιακού Προγράμματος «</a:t>
            </a:r>
            <a:r>
              <a:rPr lang="el-GR" altLang="el-GR" sz="2000" b="1" dirty="0"/>
              <a:t>Εκπαίδευση και Δια Βίου Μάθηση</a:t>
            </a:r>
            <a:r>
              <a:rPr lang="el-GR" altLang="el-GR" sz="2000" dirty="0"/>
              <a:t>» και συγχρηματοδοτείται από την Ευρωπαϊκή Ένωση (Ευρωπαϊκό Κοινωνικό Ταμείο) και από εθνικούς πόρους.</a:t>
            </a:r>
          </a:p>
          <a:p>
            <a:pPr marL="342886" indent="-342886" algn="just"/>
            <a:r>
              <a:rPr lang="el-GR" altLang="el-GR" sz="2000" dirty="0"/>
              <a:t>Το έργο «</a:t>
            </a:r>
            <a:r>
              <a:rPr lang="el-GR" altLang="el-GR" sz="2000" b="1" dirty="0"/>
              <a:t>Ανοικτά Ακαδημαϊκά Μαθήματα στο TEI Ηπείρου</a:t>
            </a:r>
            <a:r>
              <a:rPr lang="el-GR" altLang="el-GR" sz="2000" dirty="0"/>
              <a:t>» έχει χρηματοδοτήσει μόνο τη αναδιαμόρφωση του εκπαιδευτικού υλικού.</a:t>
            </a:r>
          </a:p>
          <a:p>
            <a:pPr marL="342886" indent="-342886" algn="just"/>
            <a:r>
              <a:rPr lang="el-GR" altLang="el-GR" sz="2000" dirty="0"/>
              <a:t>Το παρόν εκπαιδευτικό υλικό έχει αναπτυχθεί στα πλαίσια του εκπαιδευτικού έργου του διδάσκοντα.</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332312" y="4212553"/>
            <a:ext cx="6480048" cy="1285240"/>
          </a:xfrm>
          <a:prstGeom prst="rect">
            <a:avLst/>
          </a:prstGeom>
          <a:noFill/>
        </p:spPr>
      </p:pic>
    </p:spTree>
    <p:extLst>
      <p:ext uri="{BB962C8B-B14F-4D97-AF65-F5344CB8AC3E}">
        <p14:creationId xmlns:p14="http://schemas.microsoft.com/office/powerpoint/2010/main" xmlns="" val="16286615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p:txBody>
          <a:bodyPr/>
          <a:lstStyle/>
          <a:p>
            <a:pPr marL="0" algn="just">
              <a:buNone/>
            </a:pPr>
            <a:r>
              <a:rPr lang="el-GR" dirty="0" smtClean="0"/>
              <a:t>Ο σκοπός της ενότητας αυτής είναι να μας εισάγει στους ορισμούς των δεικτών δραστηριότητας και πως χρησιμοποιούνται για να ερμηνεύσουν την οικονομική κατάσταση της εκάστοτε εταιρείας σε σχέση με τα παρελθόντα στοιχεία της καθώς και με τα στοιχεία άλλης εταιρείας.</a:t>
            </a:r>
            <a:endParaRPr lang="el-GR" dirty="0"/>
          </a:p>
        </p:txBody>
      </p:sp>
      <p:sp>
        <p:nvSpPr>
          <p:cNvPr id="6" name="Slide Number Placeholder 5"/>
          <p:cNvSpPr>
            <a:spLocks noGrp="1"/>
          </p:cNvSpPr>
          <p:nvPr>
            <p:ph type="sldNum" sz="quarter" idx="12"/>
          </p:nvPr>
        </p:nvSpPr>
        <p:spPr/>
        <p:txBody>
          <a:bodyPr/>
          <a:lstStyle/>
          <a:p>
            <a:fld id="{95390251-5B84-4D2F-A9C7-1C62C4738B3F}" type="slidenum">
              <a:rPr lang="el-GR" smtClean="0"/>
              <a:pPr/>
              <a:t>5</a:t>
            </a:fld>
            <a:endParaRPr lang="el-GR"/>
          </a:p>
        </p:txBody>
      </p:sp>
    </p:spTree>
    <p:extLst>
      <p:ext uri="{BB962C8B-B14F-4D97-AF65-F5344CB8AC3E}">
        <p14:creationId xmlns:p14="http://schemas.microsoft.com/office/powerpoint/2010/main" xmlns="" val="20614974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altLang="zh-CN" sz="4000" dirty="0" smtClean="0"/>
              <a:t>Δείκτες Δραστηριότητας</a:t>
            </a:r>
            <a:r>
              <a:rPr lang="en-GB" altLang="zh-CN" sz="4000" dirty="0" smtClean="0">
                <a:ea typeface="SimSun" pitchFamily="2" charset="-122"/>
              </a:rPr>
              <a:t> </a:t>
            </a:r>
            <a:endParaRPr lang="el-GR" sz="4000" dirty="0"/>
          </a:p>
        </p:txBody>
      </p:sp>
      <p:sp>
        <p:nvSpPr>
          <p:cNvPr id="5" name="Θέση περιεχομένου 4"/>
          <p:cNvSpPr>
            <a:spLocks noGrp="1"/>
          </p:cNvSpPr>
          <p:nvPr>
            <p:ph idx="1"/>
          </p:nvPr>
        </p:nvSpPr>
        <p:spPr/>
        <p:txBody>
          <a:bodyPr>
            <a:noAutofit/>
          </a:bodyPr>
          <a:lstStyle/>
          <a:p>
            <a:pPr algn="just">
              <a:lnSpc>
                <a:spcPct val="80000"/>
              </a:lnSpc>
            </a:pPr>
            <a:r>
              <a:rPr lang="el-GR" sz="2800" dirty="0" smtClean="0"/>
              <a:t>Η επίτευξη υψηλού κέρδους έχει άμεση συσχέτιση με τη διαχείριση περιουσιακών στοιχείων και τη δημιουργία πωλήσεων. Συνεπώς η αποδοτικότερη και αποτελεσματικότερη διαχείριση των πόρων της επιχείρησης συμβάλλει σε μεγάλο βαθμό στην χρηματοοικονομική της σταθερότητα και ευημερία. Τα μεγέθη αυτά συγκεκριμενοποιούνται με την χρήση αριθμοδεικτών εκφράζοντας τη σχέση μεταξύ πωλήσεων και διάφορων περιουσιακών στοιχείων.</a:t>
            </a:r>
            <a:r>
              <a:rPr lang="en-GB" sz="2800" dirty="0" smtClean="0"/>
              <a:t> </a:t>
            </a:r>
            <a:endParaRPr lang="el-GR" sz="2800" dirty="0" smtClean="0"/>
          </a:p>
          <a:p>
            <a:pPr marL="0" indent="0">
              <a:buNone/>
            </a:pPr>
            <a:endParaRPr lang="el-GR" altLang="zh-CN" sz="2600" dirty="0" smtClean="0"/>
          </a:p>
          <a:p>
            <a:pPr marL="0" indent="0">
              <a:buNone/>
            </a:pPr>
            <a:endParaRPr lang="el-GR" sz="2600" dirty="0" smtClean="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6</a:t>
            </a:fld>
            <a:endParaRPr lang="el-GR" dirty="0"/>
          </a:p>
        </p:txBody>
      </p:sp>
    </p:spTree>
    <p:extLst>
      <p:ext uri="{BB962C8B-B14F-4D97-AF65-F5344CB8AC3E}">
        <p14:creationId xmlns:p14="http://schemas.microsoft.com/office/powerpoint/2010/main" xmlns="" val="4999550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altLang="zh-CN" dirty="0" smtClean="0"/>
              <a:t>Δείκτες Δραστηριότητας</a:t>
            </a:r>
            <a:r>
              <a:rPr lang="en-GB" altLang="zh-CN" dirty="0" smtClean="0">
                <a:ea typeface="SimSun" pitchFamily="2" charset="-122"/>
              </a:rPr>
              <a:t> </a:t>
            </a:r>
            <a:endParaRPr lang="el-GR" dirty="0"/>
          </a:p>
        </p:txBody>
      </p:sp>
      <p:sp>
        <p:nvSpPr>
          <p:cNvPr id="3" name="Θέση περιεχομένου 2"/>
          <p:cNvSpPr>
            <a:spLocks noGrp="1"/>
          </p:cNvSpPr>
          <p:nvPr>
            <p:ph idx="1"/>
          </p:nvPr>
        </p:nvSpPr>
        <p:spPr/>
        <p:txBody>
          <a:bodyPr>
            <a:normAutofit fontScale="92500" lnSpcReduction="10000"/>
          </a:bodyPr>
          <a:lstStyle/>
          <a:p>
            <a:pPr algn="just">
              <a:lnSpc>
                <a:spcPct val="80000"/>
              </a:lnSpc>
            </a:pPr>
            <a:r>
              <a:rPr lang="el-GR" sz="2800" dirty="0" smtClean="0"/>
              <a:t>Οι αριθμοδείκτες δραστηριότητας και λειτουργικότητας μελετούν ή καλύτερα ερμηνεύουν το βαθμό αποτελεσματικότητας της αξιοποίησης των περιουσιακών στοιχείων της επιχείρησης (Νιάρχος και συν., 2004). </a:t>
            </a:r>
            <a:r>
              <a:rPr lang="el-GR" altLang="zh-CN" sz="2800" dirty="0" smtClean="0"/>
              <a:t>Μας δείχνουν πόσο αποτελεσματικά μία επιχείρηση διαχειρίζεται τους πόρους της προκειμένου να διενεργήσει τις πωλήσεις της.</a:t>
            </a:r>
            <a:r>
              <a:rPr lang="en-GB" altLang="zh-CN" sz="2800" dirty="0" smtClean="0">
                <a:ea typeface="SimSun" pitchFamily="2" charset="-122"/>
              </a:rPr>
              <a:t> </a:t>
            </a:r>
            <a:endParaRPr lang="el-GR" sz="2800" dirty="0" smtClean="0"/>
          </a:p>
          <a:p>
            <a:pPr>
              <a:lnSpc>
                <a:spcPct val="80000"/>
              </a:lnSpc>
            </a:pPr>
            <a:endParaRPr lang="el-GR" sz="2800" dirty="0" smtClean="0"/>
          </a:p>
          <a:p>
            <a:pPr algn="just">
              <a:lnSpc>
                <a:spcPct val="80000"/>
              </a:lnSpc>
            </a:pPr>
            <a:r>
              <a:rPr lang="el-GR" sz="2800" dirty="0" smtClean="0"/>
              <a:t>Με τη χρησιμοποίηση των αριθμοδεικτών αυτών εκτιμάται καλύτερα ο βαθμός μετατροπής ορισμένων περιουσιακών στοιχείων σε ρευστά (</a:t>
            </a:r>
            <a:r>
              <a:rPr lang="el-GR" sz="2800" dirty="0" err="1" smtClean="0"/>
              <a:t>Fridson</a:t>
            </a:r>
            <a:r>
              <a:rPr lang="el-GR" sz="2800" dirty="0" smtClean="0"/>
              <a:t> </a:t>
            </a:r>
            <a:r>
              <a:rPr lang="el-GR" sz="2800" dirty="0" err="1" smtClean="0"/>
              <a:t>and</a:t>
            </a:r>
            <a:r>
              <a:rPr lang="el-GR" sz="2800" dirty="0" smtClean="0"/>
              <a:t> </a:t>
            </a:r>
            <a:r>
              <a:rPr lang="en-US" sz="2800" dirty="0" smtClean="0"/>
              <a:t>Alvarez</a:t>
            </a:r>
            <a:r>
              <a:rPr lang="el-GR" sz="2800" dirty="0" smtClean="0"/>
              <a:t>, 2002)</a:t>
            </a:r>
            <a:r>
              <a:rPr lang="en-GB" sz="2800" dirty="0" smtClean="0"/>
              <a:t> </a:t>
            </a:r>
            <a:endParaRPr lang="el-GR" sz="2800" dirty="0" smtClean="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7</a:t>
            </a:fld>
            <a:endParaRPr lang="el-GR" dirty="0"/>
          </a:p>
        </p:txBody>
      </p:sp>
    </p:spTree>
    <p:extLst>
      <p:ext uri="{BB962C8B-B14F-4D97-AF65-F5344CB8AC3E}">
        <p14:creationId xmlns:p14="http://schemas.microsoft.com/office/powerpoint/2010/main" xmlns="" val="37987708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altLang="zh-CN" dirty="0" smtClean="0"/>
              <a:t>Δείκτες Δραστηριότητας</a:t>
            </a:r>
            <a:r>
              <a:rPr lang="en-GB" altLang="zh-CN" dirty="0" smtClean="0">
                <a:ea typeface="SimSun" pitchFamily="2" charset="-122"/>
              </a:rPr>
              <a:t> </a:t>
            </a:r>
            <a:endParaRPr lang="el-GR" dirty="0"/>
          </a:p>
        </p:txBody>
      </p:sp>
      <p:sp>
        <p:nvSpPr>
          <p:cNvPr id="3" name="Θέση περιεχομένου 2"/>
          <p:cNvSpPr>
            <a:spLocks noGrp="1"/>
          </p:cNvSpPr>
          <p:nvPr>
            <p:ph idx="1"/>
          </p:nvPr>
        </p:nvSpPr>
        <p:spPr/>
        <p:txBody>
          <a:bodyPr>
            <a:normAutofit fontScale="70000" lnSpcReduction="20000"/>
          </a:bodyPr>
          <a:lstStyle/>
          <a:p>
            <a:pPr marL="457200" indent="-457200">
              <a:lnSpc>
                <a:spcPct val="80000"/>
              </a:lnSpc>
              <a:buFont typeface="Wingdings" pitchFamily="2" charset="2"/>
              <a:buAutoNum type="arabicPeriod"/>
            </a:pPr>
            <a:r>
              <a:rPr lang="el-GR" sz="4000" b="1" dirty="0" smtClean="0"/>
              <a:t>Αριθμοδείκτης ταχύτητας εισπράξεων απαιτήσεων</a:t>
            </a:r>
            <a:r>
              <a:rPr lang="el-GR" sz="4000" dirty="0" smtClean="0"/>
              <a:t> </a:t>
            </a:r>
          </a:p>
          <a:p>
            <a:pPr marL="457200" indent="-457200">
              <a:lnSpc>
                <a:spcPct val="80000"/>
              </a:lnSpc>
              <a:buFont typeface="Wingdings" pitchFamily="2" charset="2"/>
              <a:buAutoNum type="arabicPeriod"/>
            </a:pPr>
            <a:endParaRPr lang="el-GR" sz="2800" dirty="0" smtClean="0"/>
          </a:p>
          <a:p>
            <a:pPr marL="457200" indent="-457200" algn="just">
              <a:lnSpc>
                <a:spcPct val="80000"/>
              </a:lnSpc>
            </a:pPr>
            <a:r>
              <a:rPr lang="el-GR" sz="2800" dirty="0" smtClean="0"/>
              <a:t>Δείχνει κατά μέσο όρο πόσες φορές εισπράττονται κατά τη διάρκεια της χρήσης οι απαιτήσεις της επιχείρησης, συνεπώς όταν η ταχύτητα εισπράξεως είναι μεγάλη αυτό σημαίνει ότι η διοίκηση της επιχείρησης είναι επιτυχής στην είσπραξη των απαιτήσεων της. </a:t>
            </a:r>
          </a:p>
          <a:p>
            <a:pPr marL="457200" indent="-457200">
              <a:lnSpc>
                <a:spcPct val="80000"/>
              </a:lnSpc>
            </a:pPr>
            <a:r>
              <a:rPr lang="el-GR" sz="2800" dirty="0" smtClean="0"/>
              <a:t>Προτείνεται να λαμβάνεται υπόψη ο Μ.Ο. Απαιτήσεων αρχής και τέλους χρήσης.</a:t>
            </a:r>
          </a:p>
          <a:p>
            <a:pPr marL="457200" indent="-457200">
              <a:lnSpc>
                <a:spcPct val="80000"/>
              </a:lnSpc>
            </a:pPr>
            <a:r>
              <a:rPr lang="el-GR" sz="2800" dirty="0" smtClean="0"/>
              <a:t>Ο δείκτης προκύπτει από την παρακάτω σχέση:</a:t>
            </a:r>
          </a:p>
          <a:p>
            <a:pPr marL="457200" indent="-457200" algn="ctr">
              <a:lnSpc>
                <a:spcPct val="80000"/>
              </a:lnSpc>
              <a:buNone/>
            </a:pPr>
            <a:r>
              <a:rPr lang="el-GR" sz="2800" u="sng" dirty="0" smtClean="0"/>
              <a:t>Καθαρές πωλήσεις</a:t>
            </a:r>
          </a:p>
          <a:p>
            <a:pPr marL="457200" indent="-457200" algn="ctr">
              <a:lnSpc>
                <a:spcPct val="80000"/>
              </a:lnSpc>
              <a:buNone/>
            </a:pPr>
            <a:r>
              <a:rPr lang="el-GR" sz="2800" dirty="0" smtClean="0"/>
              <a:t>Μέσος όρος απαιτήσεων</a:t>
            </a:r>
          </a:p>
          <a:p>
            <a:pPr>
              <a:lnSpc>
                <a:spcPct val="80000"/>
              </a:lnSpc>
            </a:pPr>
            <a:endParaRPr lang="el-GR" altLang="zh-CN" sz="2600" dirty="0" smtClean="0"/>
          </a:p>
          <a:p>
            <a:pPr marL="0" indent="0">
              <a:buNone/>
            </a:pPr>
            <a:endParaRPr lang="el-GR" sz="2800"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8</a:t>
            </a:fld>
            <a:endParaRPr lang="el-GR" dirty="0"/>
          </a:p>
        </p:txBody>
      </p:sp>
    </p:spTree>
    <p:extLst>
      <p:ext uri="{BB962C8B-B14F-4D97-AF65-F5344CB8AC3E}">
        <p14:creationId xmlns:p14="http://schemas.microsoft.com/office/powerpoint/2010/main" xmlns="" val="37987708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altLang="zh-CN" dirty="0" smtClean="0"/>
              <a:t>Δείκτες Δραστηριότητας</a:t>
            </a:r>
            <a:r>
              <a:rPr lang="en-GB" altLang="zh-CN" dirty="0" smtClean="0">
                <a:ea typeface="SimSun" pitchFamily="2" charset="-122"/>
              </a:rPr>
              <a:t> </a:t>
            </a:r>
            <a:endParaRPr lang="el-GR" dirty="0"/>
          </a:p>
        </p:txBody>
      </p:sp>
      <p:sp>
        <p:nvSpPr>
          <p:cNvPr id="3" name="Θέση περιεχομένου 2"/>
          <p:cNvSpPr>
            <a:spLocks noGrp="1"/>
          </p:cNvSpPr>
          <p:nvPr>
            <p:ph idx="1"/>
          </p:nvPr>
        </p:nvSpPr>
        <p:spPr/>
        <p:txBody>
          <a:bodyPr>
            <a:normAutofit fontScale="85000" lnSpcReduction="20000"/>
          </a:bodyPr>
          <a:lstStyle/>
          <a:p>
            <a:pPr>
              <a:lnSpc>
                <a:spcPct val="80000"/>
              </a:lnSpc>
            </a:pPr>
            <a:endParaRPr lang="el-GR" altLang="zh-CN" sz="2600" dirty="0" smtClean="0"/>
          </a:p>
          <a:p>
            <a:pPr marL="457200" indent="-457200">
              <a:lnSpc>
                <a:spcPct val="90000"/>
              </a:lnSpc>
              <a:buFont typeface="Wingdings" pitchFamily="2" charset="2"/>
              <a:buAutoNum type="arabicPeriod"/>
            </a:pPr>
            <a:r>
              <a:rPr lang="el-GR" sz="3600" b="1" dirty="0" smtClean="0"/>
              <a:t>Μέση διάρκεια παραμονής των απαιτήσεων στην επιχείρηση</a:t>
            </a:r>
            <a:r>
              <a:rPr lang="el-GR" sz="3600" dirty="0" smtClean="0"/>
              <a:t> </a:t>
            </a:r>
            <a:endParaRPr lang="el-GR" sz="2800" dirty="0" smtClean="0"/>
          </a:p>
          <a:p>
            <a:pPr marL="457200" indent="-457200" algn="just">
              <a:lnSpc>
                <a:spcPct val="90000"/>
              </a:lnSpc>
            </a:pPr>
            <a:r>
              <a:rPr lang="el-GR" sz="2800" dirty="0" smtClean="0"/>
              <a:t>Η Μέση πραγματική δέσμευση των κεφαλαίων μιας επιχείρησης από τους πελάτες της σε αριθμό ημερών ή η Μέση Χρονική Περίοδος που απαιτείται για την είσπραξη των Απαιτήσεων, διαιρούμε τον αριθμό των 365 ημερών του έτους προς τον Αριθμοδείκτη</a:t>
            </a:r>
            <a:r>
              <a:rPr lang="en-GB" sz="2800" dirty="0" smtClean="0"/>
              <a:t>:</a:t>
            </a:r>
          </a:p>
          <a:p>
            <a:pPr marL="457200" indent="-457200">
              <a:lnSpc>
                <a:spcPct val="90000"/>
              </a:lnSpc>
            </a:pPr>
            <a:endParaRPr lang="en-US" sz="2800" dirty="0" smtClean="0"/>
          </a:p>
          <a:p>
            <a:pPr marL="457200" indent="-457200" algn="ctr">
              <a:lnSpc>
                <a:spcPct val="90000"/>
              </a:lnSpc>
              <a:buNone/>
            </a:pPr>
            <a:r>
              <a:rPr lang="en-US" sz="2800" u="sng" dirty="0" smtClean="0"/>
              <a:t>365</a:t>
            </a:r>
            <a:r>
              <a:rPr lang="el-GR" sz="2800" u="sng" dirty="0" smtClean="0"/>
              <a:t> </a:t>
            </a:r>
          </a:p>
          <a:p>
            <a:pPr marL="457200" indent="-457200" algn="ctr">
              <a:lnSpc>
                <a:spcPct val="90000"/>
              </a:lnSpc>
              <a:buNone/>
            </a:pPr>
            <a:r>
              <a:rPr lang="el-GR" sz="2800" dirty="0" smtClean="0"/>
              <a:t>Καθαρές πωλήσεις</a:t>
            </a:r>
            <a:r>
              <a:rPr lang="en-US" sz="2800" dirty="0" smtClean="0"/>
              <a:t> / </a:t>
            </a:r>
            <a:r>
              <a:rPr lang="el-GR" sz="2800" dirty="0" smtClean="0"/>
              <a:t>Μέσος όρος απαιτήσεων</a:t>
            </a:r>
            <a:endParaRPr lang="en-US" sz="2800" dirty="0" smtClean="0"/>
          </a:p>
          <a:p>
            <a:pPr>
              <a:lnSpc>
                <a:spcPct val="80000"/>
              </a:lnSpc>
            </a:pPr>
            <a:endParaRPr lang="el-GR" altLang="zh-CN" sz="2400" dirty="0" smtClean="0"/>
          </a:p>
          <a:p>
            <a:pPr marL="0" indent="0">
              <a:buNone/>
            </a:pPr>
            <a:endParaRPr lang="el-GR" sz="2800"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9</a:t>
            </a:fld>
            <a:endParaRPr lang="el-GR" dirty="0"/>
          </a:p>
        </p:txBody>
      </p:sp>
    </p:spTree>
    <p:extLst>
      <p:ext uri="{BB962C8B-B14F-4D97-AF65-F5344CB8AC3E}">
        <p14:creationId xmlns:p14="http://schemas.microsoft.com/office/powerpoint/2010/main" xmlns="" val="379877080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0086&quot;&gt;&lt;object type=&quot;3&quot; unique_id=&quot;10087&quot;&gt;&lt;property id=&quot;20148&quot; value=&quot;5&quot;/&gt;&lt;property id=&quot;20300&quot; value=&quot;Slide 1 - &amp;quot;Τίτλος Μαθήματος&amp;quot;&quot;/&gt;&lt;property id=&quot;20307&quot; value=&quot;256&quot;/&gt;&lt;/object&gt;&lt;object type=&quot;3&quot; unique_id=&quot;10088&quot;&gt;&lt;property id=&quot;20148&quot; value=&quot;5&quot;/&gt;&lt;property id=&quot;20300&quot; value=&quot;Slide 2&quot;/&gt;&lt;property id=&quot;20307&quot; value=&quot;289&quot;/&gt;&lt;/object&gt;&lt;object type=&quot;3&quot; unique_id=&quot;10089&quot;&gt;&lt;property id=&quot;20148&quot; value=&quot;5&quot;/&gt;&lt;property id=&quot;20300&quot; value=&quot;Slide 3 - &amp;quot;Άδειες Χρήσης&amp;quot;&quot;/&gt;&lt;property id=&quot;20307&quot; value=&quot;257&quot;/&gt;&lt;/object&gt;&lt;object type=&quot;3&quot; unique_id=&quot;10090&quot;&gt;&lt;property id=&quot;20148&quot; value=&quot;5&quot;/&gt;&lt;property id=&quot;20300&quot; value=&quot;Slide 4 - &amp;quot;Χρηματοδότηση&amp;quot;&quot;/&gt;&lt;property id=&quot;20307&quot; value=&quot;259&quot;/&gt;&lt;/object&gt;&lt;object type=&quot;3&quot; unique_id=&quot;10091&quot;&gt;&lt;property id=&quot;20148&quot; value=&quot;5&quot;/&gt;&lt;property id=&quot;20300&quot; value=&quot;Slide 5 - &amp;quot;Σκοποί  ενότητας&amp;quot;&quot;/&gt;&lt;property id=&quot;20307&quot; value=&quot;261&quot;/&gt;&lt;/object&gt;&lt;object type=&quot;3&quot; unique_id=&quot;10092&quot;&gt;&lt;property id=&quot;20148&quot; value=&quot;5&quot;/&gt;&lt;property id=&quot;20300&quot; value=&quot;Slide 6 - &amp;quot;Περιεχόμενα ενότητας&amp;quot;&quot;/&gt;&lt;property id=&quot;20307&quot; value=&quot;262&quot;/&gt;&lt;/object&gt;&lt;object type=&quot;3&quot; unique_id=&quot;10093&quot;&gt;&lt;property id=&quot;20148&quot; value=&quot;5&quot;/&gt;&lt;property id=&quot;20300&quot; value=&quot;Slide 7 - &amp;quot;Χρήση Διατάξεων&amp;quot;&quot;/&gt;&lt;property id=&quot;20307&quot; value=&quot;264&quot;/&gt;&lt;/object&gt;&lt;object type=&quot;3&quot; unique_id=&quot;10094&quot;&gt;&lt;property id=&quot;20148&quot; value=&quot;5&quot;/&gt;&lt;property id=&quot;20300&quot; value=&quot;Slide 8 - &amp;quot;Διαφάνεια Τίτλου&amp;quot;&quot;/&gt;&lt;property id=&quot;20307&quot; value=&quot;266&quot;/&gt;&lt;/object&gt;&lt;object type=&quot;3&quot; unique_id=&quot;10095&quot;&gt;&lt;property id=&quot;20148&quot; value=&quot;5&quot;/&gt;&lt;property id=&quot;20300&quot; value=&quot;Slide 9 - &amp;quot;Τίτλος και περιεχόμενο 1&amp;quot;&quot;/&gt;&lt;property id=&quot;20307&quot; value=&quot;265&quot;/&gt;&lt;/object&gt;&lt;object type=&quot;3&quot; unique_id=&quot;10096&quot;&gt;&lt;property id=&quot;20148&quot; value=&quot;5&quot;/&gt;&lt;property id=&quot;20300&quot; value=&quot;Slide 10 - &amp;quot;Τίτλος και περιεχόμενο 2&amp;quot;&quot;/&gt;&lt;property id=&quot;20307&quot; value=&quot;274&quot;/&gt;&lt;/object&gt;&lt;object type=&quot;3&quot; unique_id=&quot;10097&quot;&gt;&lt;property id=&quot;20148&quot; value=&quot;5&quot;/&gt;&lt;property id=&quot;20300&quot; value=&quot;Slide 11 - &amp;quot;Κεφαλίδα Ενότητας&amp;quot;&quot;/&gt;&lt;property id=&quot;20307&quot; value=&quot;267&quot;/&gt;&lt;/object&gt;&lt;object type=&quot;3&quot; unique_id=&quot;10098&quot;&gt;&lt;property id=&quot;20148&quot; value=&quot;5&quot;/&gt;&lt;property id=&quot;20300&quot; value=&quot;Slide 12 - &amp;quot;Δύο περιεχόμενα 1 &amp;quot;&quot;/&gt;&lt;property id=&quot;20307&quot; value=&quot;288&quot;/&gt;&lt;/object&gt;&lt;object type=&quot;3&quot; unique_id=&quot;10099&quot;&gt;&lt;property id=&quot;20148&quot; value=&quot;5&quot;/&gt;&lt;property id=&quot;20300&quot; value=&quot;Slide 13 - &amp;quot;Δύο περιεχόμενα 2 &amp;quot;&quot;/&gt;&lt;property id=&quot;20307&quot; value=&quot;277&quot;/&gt;&lt;/object&gt;&lt;object type=&quot;3&quot; unique_id=&quot;10100&quot;&gt;&lt;property id=&quot;20148&quot; value=&quot;5&quot;/&gt;&lt;property id=&quot;20300&quot; value=&quot;Slide 14 - &amp;quot;Σύγκριση 1&amp;quot;&quot;/&gt;&lt;property id=&quot;20307&quot; value=&quot;269&quot;/&gt;&lt;/object&gt;&lt;object type=&quot;3&quot; unique_id=&quot;10101&quot;&gt;&lt;property id=&quot;20148&quot; value=&quot;5&quot;/&gt;&lt;property id=&quot;20300&quot; value=&quot;Slide 15 - &amp;quot;Σύγκριση 2&amp;quot;&quot;/&gt;&lt;property id=&quot;20307&quot; value=&quot;278&quot;/&gt;&lt;/object&gt;&lt;object type=&quot;3&quot; unique_id=&quot;10102&quot;&gt;&lt;property id=&quot;20148&quot; value=&quot;5&quot;/&gt;&lt;property id=&quot;20300&quot; value=&quot;Slide 16 - &amp;quot;Μόνο Τίτλος&amp;quot;&quot;/&gt;&lt;property id=&quot;20307&quot; value=&quot;270&quot;/&gt;&lt;/object&gt;&lt;object type=&quot;3&quot; unique_id=&quot;10103&quot;&gt;&lt;property id=&quot;20148&quot; value=&quot;5&quot;/&gt;&lt;property id=&quot;20300&quot; value=&quot;Slide 17 - &amp;quot;Περιεχόμενο με λεζάντα 1&amp;quot;&quot;/&gt;&lt;property id=&quot;20307&quot; value=&quot;272&quot;/&gt;&lt;/object&gt;&lt;object type=&quot;3&quot; unique_id=&quot;10104&quot;&gt;&lt;property id=&quot;20148&quot; value=&quot;5&quot;/&gt;&lt;property id=&quot;20300&quot; value=&quot;Slide 18 - &amp;quot;Περιεχόμενο με λεζάντα 2&amp;quot;&quot;/&gt;&lt;property id=&quot;20307&quot; value=&quot;279&quot;/&gt;&lt;/object&gt;&lt;object type=&quot;3&quot; unique_id=&quot;10105&quot;&gt;&lt;property id=&quot;20148&quot; value=&quot;5&quot;/&gt;&lt;property id=&quot;20300&quot; value=&quot;Slide 19 - &amp;quot;Εικόνα με λεζάντα&amp;quot;&quot;/&gt;&lt;property id=&quot;20307&quot; value=&quot;273&quot;/&gt;&lt;/object&gt;&lt;object type=&quot;3&quot; unique_id=&quot;10106&quot;&gt;&lt;property id=&quot;20148&quot; value=&quot;5&quot;/&gt;&lt;property id=&quot;20300&quot; value=&quot;Slide 20 - &amp;quot;Οδηγίες&amp;quot;&quot;/&gt;&lt;property id=&quot;20307&quot; value=&quot;281&quot;/&gt;&lt;/object&gt;&lt;object type=&quot;3&quot; unique_id=&quot;10107&quot;&gt;&lt;property id=&quot;20148&quot; value=&quot;5&quot;/&gt;&lt;property id=&quot;20300&quot; value=&quot;Slide 21 - &amp;quot;Οδηγίες (1 από 4)&amp;quot;&quot;/&gt;&lt;property id=&quot;20307&quot; value=&quot;284&quot;/&gt;&lt;/object&gt;&lt;object type=&quot;3&quot; unique_id=&quot;10108&quot;&gt;&lt;property id=&quot;20148&quot; value=&quot;5&quot;/&gt;&lt;property id=&quot;20300&quot; value=&quot;Slide 22 - &amp;quot;Οδηγίες (2 από 4) &amp;quot;&quot;/&gt;&lt;property id=&quot;20307&quot; value=&quot;282&quot;/&gt;&lt;/object&gt;&lt;object type=&quot;3&quot; unique_id=&quot;10109&quot;&gt;&lt;property id=&quot;20148&quot; value=&quot;5&quot;/&gt;&lt;property id=&quot;20300&quot; value=&quot;Slide 23 - &amp;quot;Οδηγίες (3 από 4)&amp;quot;&quot;/&gt;&lt;property id=&quot;20307&quot; value=&quot;283&quot;/&gt;&lt;/object&gt;&lt;object type=&quot;3&quot; unique_id=&quot;10110&quot;&gt;&lt;property id=&quot;20148&quot; value=&quot;5&quot;/&gt;&lt;property id=&quot;20300&quot; value=&quot;Slide 24 - &amp;quot;Οδηγίες (4 από 4)&amp;quot;&quot;/&gt;&lt;property id=&quot;20307&quot; value=&quot;285&quot;/&gt;&lt;/object&gt;&lt;object type=&quot;3&quot; unique_id=&quot;10111&quot;&gt;&lt;property id=&quot;20148&quot; value=&quot;5&quot;/&gt;&lt;property id=&quot;20300&quot; value=&quot;Slide 25 - &amp;quot;Βασικές Οδηγίες Προσβασιμότητας&amp;quot;&quot;/&gt;&lt;property id=&quot;20307&quot; value=&quot;286&quot;/&gt;&lt;/object&gt;&lt;object type=&quot;3&quot; unique_id=&quot;10112&quot;&gt;&lt;property id=&quot;20148&quot; value=&quot;5&quot;/&gt;&lt;property id=&quot;20300&quot; value=&quot;Slide 32 - &amp;quot;Τέλος Ενότητας&amp;quot;&quot;/&gt;&lt;property id=&quot;20307&quot; value=&quot;280&quot;/&gt;&lt;/object&gt;&lt;object type=&quot;3&quot; unique_id=&quot;10757&quot;&gt;&lt;property id=&quot;20148&quot; value=&quot;5&quot;/&gt;&lt;property id=&quot;20300&quot; value=&quot;Slide 26 - &amp;quot;Βιβλιογραφία&amp;quot;&quot;/&gt;&lt;property id=&quot;20307&quot; value=&quot;290&quot;/&gt;&lt;/object&gt;&lt;object type=&quot;3&quot; unique_id=&quot;10758&quot;&gt;&lt;property id=&quot;20148&quot; value=&quot;5&quot;/&gt;&lt;property id=&quot;20300&quot; value=&quot;Slide 27 - &amp;quot;Σημείωμα Αναφοράς&amp;quot;&quot;/&gt;&lt;property id=&quot;20307&quot; value=&quot;291&quot;/&gt;&lt;/object&gt;&lt;object type=&quot;3&quot; unique_id=&quot;10759&quot;&gt;&lt;property id=&quot;20148&quot; value=&quot;5&quot;/&gt;&lt;property id=&quot;20300&quot; value=&quot;Slide 28 - &amp;quot;Σημείωμα Αδειοδότησης&amp;quot;&quot;/&gt;&lt;property id=&quot;20307&quot; value=&quot;292&quot;/&gt;&lt;/object&gt;&lt;object type=&quot;3&quot; unique_id=&quot;10760&quot;&gt;&lt;property id=&quot;20148&quot; value=&quot;5&quot;/&gt;&lt;property id=&quot;20300&quot; value=&quot;Slide 29&quot;/&gt;&lt;property id=&quot;20307&quot; value=&quot;293&quot;/&gt;&lt;/object&gt;&lt;object type=&quot;3&quot; unique_id=&quot;10761&quot;&gt;&lt;property id=&quot;20148&quot; value=&quot;5&quot;/&gt;&lt;property id=&quot;20300&quot; value=&quot;Slide 30&quot;/&gt;&lt;property id=&quot;20307&quot; value=&quot;294&quot;/&gt;&lt;/object&gt;&lt;object type=&quot;3&quot; unique_id=&quot;10762&quot;&gt;&lt;property id=&quot;20148&quot; value=&quot;5&quot;/&gt;&lt;property id=&quot;20300&quot; value=&quot;Slide 31 - &amp;quot;Διατήρηση Σημειωμάτων&amp;quot;&quot;/&gt;&lt;property id=&quot;20307&quot; value=&quot;295&quot;/&gt;&lt;/object&gt;&lt;/object&gt;&lt;object type=&quot;8&quot; unique_id=&quot;10140&quot;&gt;&lt;/object&gt;&lt;/object&gt;&lt;/database&gt;"/>
  <p:tag name="SECTOMILLISECCONVERTED" val="1"/>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1502</TotalTime>
  <Words>1721</Words>
  <Application>Microsoft Office PowerPoint</Application>
  <PresentationFormat>Προβολή στην οθόνη (16:10)</PresentationFormat>
  <Paragraphs>208</Paragraphs>
  <Slides>27</Slides>
  <Notes>24</Notes>
  <HiddenSlides>0</HiddenSlides>
  <MMClips>0</MMClips>
  <ScaleCrop>false</ScaleCrop>
  <HeadingPairs>
    <vt:vector size="4" baseType="variant">
      <vt:variant>
        <vt:lpstr>Θέμα</vt:lpstr>
      </vt:variant>
      <vt:variant>
        <vt:i4>1</vt:i4>
      </vt:variant>
      <vt:variant>
        <vt:lpstr>Τίτλοι διαφανειών</vt:lpstr>
      </vt:variant>
      <vt:variant>
        <vt:i4>27</vt:i4>
      </vt:variant>
    </vt:vector>
  </HeadingPairs>
  <TitlesOfParts>
    <vt:vector size="28" baseType="lpstr">
      <vt:lpstr>Θέμα του Office</vt:lpstr>
      <vt:lpstr>Ανάλυση Χρηματοοικονομικών Καταστάσεων</vt:lpstr>
      <vt:lpstr>Διαφάνεια 2</vt:lpstr>
      <vt:lpstr>Άδειες Χρήσης</vt:lpstr>
      <vt:lpstr>Χρηματοδότηση</vt:lpstr>
      <vt:lpstr>Σκοποί  ενότητας</vt:lpstr>
      <vt:lpstr>Δείκτες Δραστηριότητας </vt:lpstr>
      <vt:lpstr>Δείκτες Δραστηριότητας </vt:lpstr>
      <vt:lpstr>Δείκτες Δραστηριότητας </vt:lpstr>
      <vt:lpstr>Δείκτες Δραστηριότητας </vt:lpstr>
      <vt:lpstr>Δείκτες Δραστηριότητας </vt:lpstr>
      <vt:lpstr>Δείκτες Δραστηριότητας </vt:lpstr>
      <vt:lpstr>Δείκτες Δραστηριότητας </vt:lpstr>
      <vt:lpstr>Δείκτες Δραστηριότητας </vt:lpstr>
      <vt:lpstr>Δείκτες Δραστηριότητας </vt:lpstr>
      <vt:lpstr>Δείκτες Δραστηριότητας </vt:lpstr>
      <vt:lpstr>Δείκτες Δραστηριότητας </vt:lpstr>
      <vt:lpstr>Δείκτες Δραστηριότητας </vt:lpstr>
      <vt:lpstr>Δείκτες Δραστηριότητας </vt:lpstr>
      <vt:lpstr>Βιβλιογραφία</vt:lpstr>
      <vt:lpstr>Βιβλιογραφία</vt:lpstr>
      <vt:lpstr>Βιβλιογραφία</vt:lpstr>
      <vt:lpstr>Σημείωμα Αναφοράς</vt:lpstr>
      <vt:lpstr>Σημείωμα Αδειοδότησης</vt:lpstr>
      <vt:lpstr>Διαφάνεια 24</vt:lpstr>
      <vt:lpstr>Διαφάνεια 25</vt:lpstr>
      <vt:lpstr>Διατήρηση Σημειωμάτων</vt:lpstr>
      <vt:lpstr>Τέλος Ενότητας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Afroditi</cp:lastModifiedBy>
  <cp:revision>222</cp:revision>
  <dcterms:created xsi:type="dcterms:W3CDTF">2012-09-06T09:03:05Z</dcterms:created>
  <dcterms:modified xsi:type="dcterms:W3CDTF">2015-11-05T16:13:32Z</dcterms:modified>
</cp:coreProperties>
</file>