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3" r:id="rId14"/>
    <p:sldId id="285" r:id="rId15"/>
    <p:sldId id="286" r:id="rId16"/>
    <p:sldId id="314" r:id="rId17"/>
    <p:sldId id="315" r:id="rId18"/>
    <p:sldId id="301" r:id="rId19"/>
    <p:sldId id="290" r:id="rId20"/>
    <p:sldId id="327" r:id="rId21"/>
    <p:sldId id="326" r:id="rId22"/>
    <p:sldId id="291" r:id="rId23"/>
    <p:sldId id="292" r:id="rId24"/>
    <p:sldId id="293" r:id="rId25"/>
    <p:sldId id="294" r:id="rId26"/>
    <p:sldId id="295" r:id="rId27"/>
    <p:sldId id="280" r:id="rId28"/>
  </p:sldIdLst>
  <p:sldSz cx="9144000" cy="5715000" type="screen16x1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4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1933029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altLang="zh-CN" sz="3800" b="1" kern="0" dirty="0" smtClean="0">
                <a:latin typeface="+mj-lt"/>
              </a:rPr>
              <a:t>Δείκτες Δραστηριότητας</a:t>
            </a:r>
            <a:endParaRPr lang="en-US" altLang="zh-CN" sz="3800" b="1" kern="0" dirty="0" smtClean="0">
              <a:latin typeface="Calibri" pitchFamily="34" charset="0"/>
            </a:endParaRPr>
          </a:p>
          <a:p>
            <a:pPr>
              <a:defRPr/>
            </a:pPr>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09228"/>
            <a:ext cx="8229600" cy="952500"/>
          </a:xfrm>
        </p:spPr>
        <p:txBody>
          <a:bodyPr>
            <a:noAutofit/>
          </a:bodyPr>
          <a:lstStyle/>
          <a:p>
            <a:r>
              <a:rPr lang="el-GR" altLang="zh-CN" sz="3600" dirty="0" smtClean="0"/>
              <a:t>Δείκτες Δραστηριότητας</a:t>
            </a:r>
            <a:r>
              <a:rPr lang="en-GB" altLang="zh-CN" sz="3600" dirty="0" smtClean="0">
                <a:ea typeface="SimSun" pitchFamily="2" charset="-122"/>
              </a:rPr>
              <a:t> </a:t>
            </a:r>
            <a:endParaRPr lang="el-GR" sz="3400" dirty="0"/>
          </a:p>
        </p:txBody>
      </p:sp>
      <p:sp>
        <p:nvSpPr>
          <p:cNvPr id="3" name="Θέση περιεχομένου 2"/>
          <p:cNvSpPr>
            <a:spLocks noGrp="1"/>
          </p:cNvSpPr>
          <p:nvPr>
            <p:ph idx="1"/>
          </p:nvPr>
        </p:nvSpPr>
        <p:spPr>
          <a:xfrm>
            <a:off x="467544" y="1417340"/>
            <a:ext cx="8229600" cy="3771636"/>
          </a:xfrm>
        </p:spPr>
        <p:txBody>
          <a:bodyPr>
            <a:normAutofit/>
          </a:bodyPr>
          <a:lstStyle/>
          <a:p>
            <a:pPr marL="457200" indent="-457200">
              <a:lnSpc>
                <a:spcPct val="80000"/>
              </a:lnSpc>
              <a:buFont typeface="Wingdings" pitchFamily="2" charset="2"/>
              <a:buAutoNum type="arabicPeriod" startAt="2"/>
            </a:pPr>
            <a:r>
              <a:rPr lang="el-GR" sz="3000" b="1" dirty="0" smtClean="0"/>
              <a:t>Αριθμοδείκτης ταχύτητας εξοφλήσεως βραχυπρόθεσμων υποχρεώσεων</a:t>
            </a:r>
            <a:r>
              <a:rPr lang="el-GR" sz="3000" dirty="0" smtClean="0"/>
              <a:t> </a:t>
            </a:r>
            <a:endParaRPr lang="el-GR" sz="2400" dirty="0" smtClean="0"/>
          </a:p>
          <a:p>
            <a:pPr marL="457200" indent="-457200" algn="just">
              <a:lnSpc>
                <a:spcPct val="80000"/>
              </a:lnSpc>
            </a:pPr>
            <a:r>
              <a:rPr lang="el-GR" sz="2400" dirty="0" smtClean="0"/>
              <a:t>Εκτιμά πόσες φορές το κόστος πωληθέντων καλύπτει τις βραχυπρόθεσμες υποχρεώσεις της επιχείρησης και προκύπτει από:</a:t>
            </a:r>
          </a:p>
          <a:p>
            <a:pPr marL="838200" lvl="1" indent="-381000" algn="ctr">
              <a:lnSpc>
                <a:spcPct val="80000"/>
              </a:lnSpc>
              <a:buNone/>
            </a:pPr>
            <a:r>
              <a:rPr lang="el-GR" sz="2000" u="sng" dirty="0" smtClean="0"/>
              <a:t>Αγορές</a:t>
            </a:r>
          </a:p>
          <a:p>
            <a:pPr marL="838200" lvl="1" indent="-381000" algn="ctr">
              <a:lnSpc>
                <a:spcPct val="80000"/>
              </a:lnSpc>
              <a:buNone/>
            </a:pPr>
            <a:r>
              <a:rPr lang="el-GR" sz="2000" dirty="0" smtClean="0"/>
              <a:t>Μέσο ύψος βραχυπρόθεσμων υποχρεώσεων</a:t>
            </a:r>
            <a:endParaRPr lang="el-GR" sz="2400" dirty="0" smtClean="0"/>
          </a:p>
          <a:p>
            <a:pPr marL="457200" indent="-457200">
              <a:lnSpc>
                <a:spcPct val="80000"/>
              </a:lnSpc>
            </a:pPr>
            <a:r>
              <a:rPr lang="el-GR" sz="2400" dirty="0" smtClean="0"/>
              <a:t>Προτείνεται να λαμβάνεται υπόψη ο Μ.Ο. των Βραχυπρόθεσμων Υποχρεώσεων αρχής και τέλους χρήσης.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zh-CN" sz="3600" dirty="0" smtClean="0"/>
              <a:t>Δείκτες Δραστηριότητας</a:t>
            </a:r>
            <a:r>
              <a:rPr lang="en-GB" altLang="zh-CN" sz="3600" dirty="0" smtClean="0">
                <a:ea typeface="SimSun" pitchFamily="2" charset="-122"/>
              </a:rPr>
              <a:t> </a:t>
            </a:r>
            <a:endParaRPr lang="el-GR" sz="3600" dirty="0"/>
          </a:p>
        </p:txBody>
      </p:sp>
      <p:sp>
        <p:nvSpPr>
          <p:cNvPr id="3" name="Θέση περιεχομένου 2"/>
          <p:cNvSpPr>
            <a:spLocks noGrp="1"/>
          </p:cNvSpPr>
          <p:nvPr>
            <p:ph idx="1"/>
          </p:nvPr>
        </p:nvSpPr>
        <p:spPr>
          <a:xfrm>
            <a:off x="457200" y="1129308"/>
            <a:ext cx="8229600" cy="3975828"/>
          </a:xfrm>
        </p:spPr>
        <p:txBody>
          <a:bodyPr>
            <a:normAutofit fontScale="92500" lnSpcReduction="20000"/>
          </a:bodyPr>
          <a:lstStyle/>
          <a:p>
            <a:pPr marL="457200" indent="-457200">
              <a:lnSpc>
                <a:spcPct val="80000"/>
              </a:lnSpc>
              <a:buFont typeface="Wingdings" pitchFamily="2" charset="2"/>
              <a:buAutoNum type="arabicPeriod" startAt="2"/>
            </a:pPr>
            <a:r>
              <a:rPr lang="el-GR" sz="2800" b="1" dirty="0" smtClean="0"/>
              <a:t>Μέση διάρκεια παραμονής βραχυπρόθεσμων υποχρεώσεων</a:t>
            </a:r>
            <a:r>
              <a:rPr lang="el-GR" sz="2800" dirty="0" smtClean="0"/>
              <a:t> </a:t>
            </a:r>
            <a:r>
              <a:rPr lang="el-GR" sz="2800" b="1" dirty="0" smtClean="0"/>
              <a:t>στην επιχείρηση</a:t>
            </a:r>
            <a:endParaRPr lang="el-GR" sz="2800" dirty="0" smtClean="0"/>
          </a:p>
          <a:p>
            <a:pPr marL="457200" indent="-457200" algn="just">
              <a:lnSpc>
                <a:spcPct val="80000"/>
              </a:lnSpc>
            </a:pPr>
            <a:r>
              <a:rPr lang="el-GR" sz="2200" dirty="0" smtClean="0"/>
              <a:t>Ο αριθμός των ημερών που οι Υποχρεώσεις της επιχείρησης παραμένουν απλήρωτες προκύπτει από τη διαίρεση του αριθμού των 365 ημερών προς τον αριθμοδείκτη:</a:t>
            </a:r>
          </a:p>
          <a:p>
            <a:pPr marL="457200" indent="-457200" algn="ctr">
              <a:lnSpc>
                <a:spcPct val="80000"/>
              </a:lnSpc>
              <a:buNone/>
            </a:pPr>
            <a:endParaRPr lang="el-GR" sz="2200" dirty="0" smtClean="0"/>
          </a:p>
          <a:p>
            <a:pPr marL="457200" indent="-457200" algn="ctr">
              <a:lnSpc>
                <a:spcPct val="80000"/>
              </a:lnSpc>
              <a:buNone/>
            </a:pPr>
            <a:r>
              <a:rPr lang="el-GR" sz="2200" u="sng" dirty="0" smtClean="0"/>
              <a:t>365</a:t>
            </a:r>
          </a:p>
          <a:p>
            <a:pPr marL="838200" lvl="1" indent="-381000" algn="ctr">
              <a:lnSpc>
                <a:spcPct val="80000"/>
              </a:lnSpc>
              <a:buNone/>
            </a:pPr>
            <a:r>
              <a:rPr lang="el-GR" sz="2200" dirty="0" smtClean="0"/>
              <a:t>Αγορές / Μέσο ύψος βραχυπρόθεσμων υποχρεώσεων</a:t>
            </a:r>
          </a:p>
          <a:p>
            <a:pPr marL="457200" indent="-457200" algn="just">
              <a:lnSpc>
                <a:spcPct val="80000"/>
              </a:lnSpc>
            </a:pPr>
            <a:r>
              <a:rPr lang="el-GR" sz="2200" dirty="0" smtClean="0"/>
              <a:t>Αν ο δείκτης ταχύτητας εισπράξεων είναι μεγαλύτερος από το δείκτη ταχύτητας εξοφλήσεως τότε αυτό συνεπάγεται ότι οι υποχρεώσεις της επιχείρησης εξοφλούνται με αργότερο ρυθμό απ’ ότι εισπράττονται οι απαιτήσεις της. Πράγμα που σημαίνει ότι ένα μεγάλο μέρος των επενδύσεων και χρηματοδοτήσεων της αντλείται από τους πιστωτές της που με τη σειρά του απαγορεύει στην επιχείρηση να διατηρεί μεγάλα ποσά σε κυκλοφοριακά στοιχεία.</a:t>
            </a:r>
            <a:endParaRPr lang="en-GB" sz="2200" dirty="0" smtClean="0"/>
          </a:p>
          <a:p>
            <a:pPr>
              <a:lnSpc>
                <a:spcPct val="80000"/>
              </a:lnSpc>
            </a:pPr>
            <a:endParaRPr lang="el-GR" altLang="zh-CN" sz="2800" dirty="0" smtClean="0"/>
          </a:p>
          <a:p>
            <a:pPr marL="0" indent="0">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zh-CN" sz="3600" dirty="0" smtClean="0"/>
              <a:t>Δείκτες Δραστηριότητας</a:t>
            </a:r>
            <a:r>
              <a:rPr lang="en-GB" altLang="zh-CN" sz="3600" dirty="0" smtClean="0">
                <a:ea typeface="SimSun" pitchFamily="2" charset="-122"/>
              </a:rPr>
              <a:t> </a:t>
            </a:r>
            <a:endParaRPr lang="el-GR" sz="3600" b="0" dirty="0"/>
          </a:p>
        </p:txBody>
      </p:sp>
      <p:sp>
        <p:nvSpPr>
          <p:cNvPr id="3" name="Θέση περιεχομένου 2"/>
          <p:cNvSpPr>
            <a:spLocks noGrp="1"/>
          </p:cNvSpPr>
          <p:nvPr>
            <p:ph idx="1"/>
          </p:nvPr>
        </p:nvSpPr>
        <p:spPr/>
        <p:txBody>
          <a:bodyPr>
            <a:normAutofit/>
          </a:bodyPr>
          <a:lstStyle/>
          <a:p>
            <a:pPr marL="457200" indent="-457200">
              <a:lnSpc>
                <a:spcPct val="80000"/>
              </a:lnSpc>
              <a:buFont typeface="Wingdings" pitchFamily="2" charset="2"/>
              <a:buAutoNum type="arabicPeriod" startAt="2"/>
            </a:pPr>
            <a:r>
              <a:rPr lang="el-GR" sz="3000" b="1" dirty="0" smtClean="0"/>
              <a:t>Αριθμοδείκτης ταχύτητας εξοφλήσεως βραχυπρόθεσμων υποχρεώσεων</a:t>
            </a:r>
            <a:r>
              <a:rPr lang="el-GR" sz="3000" dirty="0" smtClean="0"/>
              <a:t> </a:t>
            </a:r>
            <a:endParaRPr lang="el-GR" sz="1800" dirty="0" smtClean="0"/>
          </a:p>
          <a:p>
            <a:pPr marL="457200" indent="-457200" algn="just">
              <a:lnSpc>
                <a:spcPct val="80000"/>
              </a:lnSpc>
            </a:pPr>
            <a:r>
              <a:rPr lang="el-GR" sz="1800" dirty="0" smtClean="0"/>
              <a:t>Λόγω της δυσκολίας εύρεσης (δεν δημοσιεύεται) του συνόλου των Αγορών, επιλέγεται το Κόστος Πωληθέντων αντί των Αγορών</a:t>
            </a:r>
            <a:r>
              <a:rPr lang="en-GB" sz="1800" dirty="0" smtClean="0"/>
              <a:t>:</a:t>
            </a:r>
            <a:endParaRPr lang="en-US" sz="1800" dirty="0" smtClean="0"/>
          </a:p>
          <a:p>
            <a:pPr marL="838200" lvl="1" indent="-381000" algn="ctr">
              <a:lnSpc>
                <a:spcPct val="80000"/>
              </a:lnSpc>
              <a:buNone/>
            </a:pPr>
            <a:r>
              <a:rPr lang="el-GR" sz="1800" u="sng" dirty="0" smtClean="0"/>
              <a:t>Κόστος Πωληθέντων</a:t>
            </a:r>
          </a:p>
          <a:p>
            <a:pPr marL="838200" lvl="1" indent="-381000" algn="ctr">
              <a:lnSpc>
                <a:spcPct val="80000"/>
              </a:lnSpc>
              <a:buNone/>
            </a:pPr>
            <a:r>
              <a:rPr lang="el-GR" sz="1800" dirty="0" smtClean="0"/>
              <a:t>Μέσο ύψος βραχυπρόθεσμων υποχρεώσεων</a:t>
            </a:r>
            <a:endParaRPr lang="el-GR" sz="1600" dirty="0" smtClean="0"/>
          </a:p>
          <a:p>
            <a:pPr marL="457200" indent="-457200" algn="just">
              <a:lnSpc>
                <a:spcPct val="80000"/>
              </a:lnSpc>
            </a:pPr>
            <a:r>
              <a:rPr lang="el-GR" sz="1800" dirty="0" smtClean="0"/>
              <a:t>Ο αριθμός των ημερών που οι Υποχρεώσεις της επιχείρησης παραμένουν απλήρωτες προκύπτει από τη διαίρεση του αριθμού των 365 ημερών προς τον αριθμοδείκτη:</a:t>
            </a:r>
          </a:p>
          <a:p>
            <a:pPr marL="457200" indent="-457200" algn="ctr">
              <a:lnSpc>
                <a:spcPct val="80000"/>
              </a:lnSpc>
              <a:buNone/>
            </a:pPr>
            <a:r>
              <a:rPr lang="el-GR" sz="1800" u="sng" dirty="0" smtClean="0"/>
              <a:t>365</a:t>
            </a:r>
          </a:p>
          <a:p>
            <a:pPr marL="838200" lvl="1" indent="-381000" algn="ctr">
              <a:lnSpc>
                <a:spcPct val="80000"/>
              </a:lnSpc>
              <a:buNone/>
            </a:pPr>
            <a:r>
              <a:rPr lang="el-GR" sz="1800" dirty="0" smtClean="0"/>
              <a:t>Κόστος Πωληθέντων / Μέσο ύψος βραχυπρόθεσμων υποχρεώσεων</a:t>
            </a:r>
          </a:p>
          <a:p>
            <a:pPr marL="0" indent="0" algn="just">
              <a:lnSpc>
                <a:spcPct val="110000"/>
              </a:lnSpc>
              <a:buNone/>
            </a:pPr>
            <a:endParaRPr lang="el-GR" altLang="zh-CN" sz="2600" dirty="0" smtClean="0"/>
          </a:p>
          <a:p>
            <a:pPr marL="0" indent="0">
              <a:lnSpc>
                <a:spcPct val="110000"/>
              </a:lnSpc>
              <a:buNone/>
            </a:pPr>
            <a:endParaRPr lang="el-GR" altLang="zh-CN" sz="2600" dirty="0" smtClean="0"/>
          </a:p>
          <a:p>
            <a:pPr>
              <a:lnSpc>
                <a:spcPct val="80000"/>
              </a:lnSpc>
              <a:buNone/>
            </a:pPr>
            <a:endParaRPr lang="el-GR" altLang="zh-CN" sz="2600" dirty="0" smtClean="0"/>
          </a:p>
          <a:p>
            <a:pPr marL="0" indent="0" algn="just">
              <a:lnSpc>
                <a:spcPct val="110000"/>
              </a:lnSpc>
              <a:buNone/>
            </a:pPr>
            <a:endParaRPr lang="el-GR" altLang="zh-CN" sz="2600" dirty="0" smtClean="0"/>
          </a:p>
          <a:p>
            <a:pPr marL="0" indent="0">
              <a:lnSpc>
                <a:spcPct val="110000"/>
              </a:lnSpc>
              <a:buNone/>
            </a:pPr>
            <a:endParaRPr lang="el-GR"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7220"/>
            <a:ext cx="8229600" cy="952500"/>
          </a:xfrm>
        </p:spPr>
        <p:txBody>
          <a:bodyPr>
            <a:noAutofit/>
          </a:bodyPr>
          <a:lstStyle/>
          <a:p>
            <a:r>
              <a:rPr lang="el-GR" altLang="zh-CN" sz="4000" dirty="0" smtClean="0"/>
              <a:t>Δείκτες Δραστηριότητας</a:t>
            </a:r>
            <a:r>
              <a:rPr lang="en-GB" altLang="zh-CN" sz="4000" dirty="0" smtClean="0">
                <a:ea typeface="SimSun" pitchFamily="2" charset="-122"/>
              </a:rPr>
              <a:t> </a:t>
            </a:r>
            <a:endParaRPr lang="el-GR" sz="4000" dirty="0"/>
          </a:p>
        </p:txBody>
      </p:sp>
      <p:sp>
        <p:nvSpPr>
          <p:cNvPr id="3" name="Content Placeholder 2"/>
          <p:cNvSpPr>
            <a:spLocks noGrp="1"/>
          </p:cNvSpPr>
          <p:nvPr>
            <p:ph idx="1"/>
          </p:nvPr>
        </p:nvSpPr>
        <p:spPr>
          <a:xfrm>
            <a:off x="467544" y="1273324"/>
            <a:ext cx="8229600" cy="3771636"/>
          </a:xfrm>
        </p:spPr>
        <p:txBody>
          <a:bodyPr>
            <a:noAutofit/>
          </a:bodyPr>
          <a:lstStyle/>
          <a:p>
            <a:pPr marL="457200" indent="-457200">
              <a:lnSpc>
                <a:spcPct val="80000"/>
              </a:lnSpc>
              <a:buFont typeface="Wingdings" pitchFamily="2" charset="2"/>
              <a:buAutoNum type="arabicPeriod" startAt="2"/>
            </a:pPr>
            <a:r>
              <a:rPr lang="el-GR" sz="2800" b="1" dirty="0" smtClean="0"/>
              <a:t> Αριθμοδείκτης Πληρωτέων Λογαριασμών προς το ύψος Αποθεμάτων </a:t>
            </a:r>
          </a:p>
          <a:p>
            <a:pPr marL="457200" indent="-457200">
              <a:lnSpc>
                <a:spcPct val="80000"/>
              </a:lnSpc>
              <a:buNone/>
            </a:pPr>
            <a:endParaRPr lang="el-GR" sz="2000" dirty="0" smtClean="0"/>
          </a:p>
          <a:p>
            <a:pPr marL="457200" indent="-457200">
              <a:lnSpc>
                <a:spcPct val="80000"/>
              </a:lnSpc>
            </a:pPr>
            <a:r>
              <a:rPr lang="el-GR" sz="2000" dirty="0" smtClean="0"/>
              <a:t>Υπολογίζεται σε ποσοστό από τη σχέση</a:t>
            </a:r>
            <a:r>
              <a:rPr lang="en-GB" sz="2000" dirty="0" smtClean="0"/>
              <a:t>:</a:t>
            </a:r>
            <a:endParaRPr lang="en-US" sz="2000" dirty="0" smtClean="0"/>
          </a:p>
          <a:p>
            <a:pPr marL="457200" indent="-457200">
              <a:lnSpc>
                <a:spcPct val="80000"/>
              </a:lnSpc>
            </a:pPr>
            <a:endParaRPr lang="en-US" sz="2000" dirty="0" smtClean="0"/>
          </a:p>
          <a:p>
            <a:pPr marL="838200" lvl="1" indent="-381000" algn="ctr">
              <a:lnSpc>
                <a:spcPct val="0"/>
              </a:lnSpc>
              <a:buNone/>
            </a:pPr>
            <a:r>
              <a:rPr lang="el-GR" sz="2000" u="sng" dirty="0" smtClean="0"/>
              <a:t>Πιστωτικές Αγορές</a:t>
            </a:r>
          </a:p>
          <a:p>
            <a:pPr marL="838200" lvl="1" indent="-381000" algn="ctr">
              <a:lnSpc>
                <a:spcPct val="0"/>
              </a:lnSpc>
              <a:buNone/>
            </a:pPr>
            <a:r>
              <a:rPr lang="el-GR" sz="2000" dirty="0" smtClean="0"/>
              <a:t>                                              Χ 100</a:t>
            </a:r>
          </a:p>
          <a:p>
            <a:pPr marL="838200" lvl="1" indent="-381000" algn="ctr">
              <a:lnSpc>
                <a:spcPct val="0"/>
              </a:lnSpc>
              <a:buNone/>
            </a:pPr>
            <a:r>
              <a:rPr lang="el-GR" sz="2000" dirty="0" smtClean="0"/>
              <a:t>Ύψος Αποθεμάτων</a:t>
            </a:r>
          </a:p>
          <a:p>
            <a:pPr marL="838200" lvl="1" indent="-381000" algn="ctr">
              <a:lnSpc>
                <a:spcPct val="80000"/>
              </a:lnSpc>
              <a:buNone/>
            </a:pPr>
            <a:endParaRPr lang="el-GR" sz="1800" dirty="0" smtClean="0"/>
          </a:p>
          <a:p>
            <a:pPr marL="457200" indent="-457200" algn="just">
              <a:lnSpc>
                <a:spcPct val="80000"/>
              </a:lnSpc>
            </a:pPr>
            <a:r>
              <a:rPr lang="el-GR" sz="2000" dirty="0" smtClean="0"/>
              <a:t>Δείχνει το ποσοστό των Αποθεμάτων που χρηματοδοτείται από τους Προμηθευτές της επιχείρησης:</a:t>
            </a:r>
          </a:p>
          <a:p>
            <a:pPr marL="609600" indent="-609600">
              <a:lnSpc>
                <a:spcPct val="80000"/>
              </a:lnSpc>
              <a:buNone/>
            </a:pPr>
            <a:endParaRPr lang="en-GB"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7220"/>
            <a:ext cx="8229600" cy="952500"/>
          </a:xfrm>
        </p:spPr>
        <p:txBody>
          <a:bodyPr>
            <a:noAutofit/>
          </a:bodyPr>
          <a:lstStyle/>
          <a:p>
            <a:r>
              <a:rPr lang="el-GR" altLang="zh-CN" sz="4000" dirty="0" smtClean="0"/>
              <a:t>Δείκτες Δραστηριότητας</a:t>
            </a:r>
            <a:r>
              <a:rPr lang="en-GB" altLang="zh-CN" sz="4000" dirty="0" smtClean="0">
                <a:ea typeface="SimSun" pitchFamily="2" charset="-122"/>
              </a:rPr>
              <a:t> </a:t>
            </a:r>
            <a:endParaRPr lang="el-GR" sz="4000" dirty="0"/>
          </a:p>
        </p:txBody>
      </p:sp>
      <p:sp>
        <p:nvSpPr>
          <p:cNvPr id="3" name="Content Placeholder 2"/>
          <p:cNvSpPr>
            <a:spLocks noGrp="1"/>
          </p:cNvSpPr>
          <p:nvPr>
            <p:ph idx="1"/>
          </p:nvPr>
        </p:nvSpPr>
        <p:spPr>
          <a:xfrm>
            <a:off x="395536" y="1273324"/>
            <a:ext cx="8229600" cy="3600399"/>
          </a:xfrm>
        </p:spPr>
        <p:txBody>
          <a:bodyPr>
            <a:noAutofit/>
          </a:bodyPr>
          <a:lstStyle/>
          <a:p>
            <a:pPr marL="457200" indent="-457200">
              <a:lnSpc>
                <a:spcPct val="80000"/>
              </a:lnSpc>
              <a:buFont typeface="Wingdings" pitchFamily="2" charset="2"/>
              <a:buAutoNum type="arabicPeriod" startAt="2"/>
            </a:pPr>
            <a:r>
              <a:rPr lang="el-GR" sz="2800" b="1" dirty="0" smtClean="0"/>
              <a:t>Αριθμοδείκτης Απαιτήσεων προς το ύψος Πληρωτέων Λογαριασμών</a:t>
            </a:r>
            <a:r>
              <a:rPr lang="el-GR" sz="2800" dirty="0" smtClean="0"/>
              <a:t> </a:t>
            </a:r>
          </a:p>
          <a:p>
            <a:pPr marL="457200" indent="-457200" algn="just">
              <a:lnSpc>
                <a:spcPct val="80000"/>
              </a:lnSpc>
            </a:pPr>
            <a:r>
              <a:rPr lang="el-GR" sz="2000" dirty="0" smtClean="0"/>
              <a:t>Υπολογίζεται από τις τράπεζες και υπολογίζεται σε ποσοστό από τη σχέση</a:t>
            </a:r>
            <a:r>
              <a:rPr lang="en-GB" sz="2000" dirty="0" smtClean="0"/>
              <a:t>:</a:t>
            </a:r>
            <a:endParaRPr lang="en-US" sz="2000" dirty="0" smtClean="0"/>
          </a:p>
          <a:p>
            <a:pPr marL="838200" lvl="1" indent="-381000" algn="ctr">
              <a:lnSpc>
                <a:spcPct val="0"/>
              </a:lnSpc>
              <a:buNone/>
            </a:pPr>
            <a:r>
              <a:rPr lang="el-GR" sz="2000" u="sng" dirty="0" smtClean="0"/>
              <a:t>Σύνολο Απαιτήσεων</a:t>
            </a:r>
          </a:p>
          <a:p>
            <a:pPr marL="838200" lvl="1" indent="-381000" algn="ctr">
              <a:lnSpc>
                <a:spcPct val="0"/>
              </a:lnSpc>
              <a:buNone/>
            </a:pPr>
            <a:r>
              <a:rPr lang="el-GR" sz="2000" dirty="0" smtClean="0"/>
              <a:t>                                                                           Χ 100</a:t>
            </a:r>
          </a:p>
          <a:p>
            <a:pPr marL="838200" lvl="1" indent="-381000" algn="ctr">
              <a:lnSpc>
                <a:spcPct val="0"/>
              </a:lnSpc>
              <a:buNone/>
            </a:pPr>
            <a:r>
              <a:rPr lang="el-GR" sz="2000" dirty="0" smtClean="0"/>
              <a:t>Σύνολο Πληρωτέων Λογαριασμών</a:t>
            </a:r>
          </a:p>
          <a:p>
            <a:pPr marL="838200" lvl="1" indent="-381000" algn="ctr">
              <a:lnSpc>
                <a:spcPct val="80000"/>
              </a:lnSpc>
              <a:buNone/>
            </a:pPr>
            <a:endParaRPr lang="el-GR" sz="1800" dirty="0" smtClean="0"/>
          </a:p>
          <a:p>
            <a:pPr marL="457200" indent="-457200" algn="just">
              <a:lnSpc>
                <a:spcPct val="80000"/>
              </a:lnSpc>
            </a:pPr>
            <a:r>
              <a:rPr lang="el-GR" sz="2000" dirty="0" smtClean="0"/>
              <a:t>Υπό κανονικές συνθήκες η σχέση τείνει να είναι σταθερή διαχρονικά. Απότομες μεταβολές πρέπει να αξιολογούνται και να αιτιολογούνται σε σχέση με την πολιτική της επιχείρησης προς τους συνεργαζόμενους Πελάτες και Προμηθευτές.</a:t>
            </a:r>
          </a:p>
          <a:p>
            <a:pPr indent="457200">
              <a:buNone/>
            </a:pPr>
            <a:endParaRPr lang="en-US" sz="2400" dirty="0" smtClean="0">
              <a:cs typeface="Times New Roman" pitchFamily="18" charset="0"/>
            </a:endParaRPr>
          </a:p>
          <a:p>
            <a:pPr marL="609600" indent="-609600">
              <a:lnSpc>
                <a:spcPct val="80000"/>
              </a:lnSpc>
              <a:buNone/>
            </a:pPr>
            <a:endParaRPr lang="el-GR"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251520" y="337220"/>
            <a:ext cx="8686800" cy="952500"/>
          </a:xfrm>
        </p:spPr>
        <p:txBody>
          <a:bodyPr>
            <a:noAutofit/>
          </a:bodyPr>
          <a:lstStyle/>
          <a:p>
            <a:r>
              <a:rPr lang="el-GR" altLang="zh-CN" sz="4000" dirty="0" smtClean="0"/>
              <a:t>Δείκτες Δραστηριότητας</a:t>
            </a:r>
            <a:r>
              <a:rPr lang="en-GB" altLang="zh-CN" sz="4000" dirty="0" smtClean="0">
                <a:ea typeface="SimSun" pitchFamily="2" charset="-122"/>
              </a:rPr>
              <a:t> </a:t>
            </a:r>
            <a:endParaRPr lang="el-GR" sz="4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15</a:t>
            </a:fld>
            <a:endParaRPr lang="el-GR" dirty="0"/>
          </a:p>
        </p:txBody>
      </p:sp>
      <p:sp>
        <p:nvSpPr>
          <p:cNvPr id="6" name="5 - Θέση περιεχομένου"/>
          <p:cNvSpPr>
            <a:spLocks noGrp="1"/>
          </p:cNvSpPr>
          <p:nvPr>
            <p:ph idx="1"/>
          </p:nvPr>
        </p:nvSpPr>
        <p:spPr/>
        <p:txBody>
          <a:bodyPr>
            <a:normAutofit fontScale="92500" lnSpcReduction="10000"/>
          </a:bodyPr>
          <a:lstStyle/>
          <a:p>
            <a:pPr marL="457200" indent="-457200">
              <a:lnSpc>
                <a:spcPct val="80000"/>
              </a:lnSpc>
              <a:buNone/>
            </a:pPr>
            <a:r>
              <a:rPr lang="el-GR" sz="2800" b="1" dirty="0" smtClean="0"/>
              <a:t>3. Αριθμοδείκτης ταχύτητας κυκλοφορίας Αποθεμάτων</a:t>
            </a:r>
            <a:r>
              <a:rPr lang="el-GR" sz="2800" dirty="0" smtClean="0"/>
              <a:t> </a:t>
            </a:r>
          </a:p>
          <a:p>
            <a:pPr marL="457200" indent="-457200" algn="just">
              <a:lnSpc>
                <a:spcPct val="80000"/>
              </a:lnSpc>
            </a:pPr>
            <a:r>
              <a:rPr lang="el-GR" altLang="zh-CN" sz="2200" dirty="0" smtClean="0"/>
              <a:t>Δείχνει την ταχύτητα με την οποία τα αποθέματα που πωλούνται μετατρέπονται σε απαιτήσεις. Μ</a:t>
            </a:r>
            <a:r>
              <a:rPr lang="el-GR" sz="2200" dirty="0" smtClean="0"/>
              <a:t>ετρά την ικανότητα της επιχείρησης να πωλεί τα αποθέματα του γρήγορα. Βέβαια, σε μεγάλο βαθμό η ποσότητα των αποθεμάτων μιας επιχείρησης εξαρτάται άμεσα με της πωλήσεις της. </a:t>
            </a:r>
            <a:endParaRPr lang="el-GR" altLang="zh-CN" sz="2200" dirty="0" smtClean="0"/>
          </a:p>
          <a:p>
            <a:pPr marL="457200" indent="-457200" algn="just">
              <a:lnSpc>
                <a:spcPct val="80000"/>
              </a:lnSpc>
            </a:pPr>
            <a:r>
              <a:rPr lang="el-GR" altLang="zh-CN" sz="2200" dirty="0" smtClean="0"/>
              <a:t>Πολλοί αναλυτές χρησιμοποιούν τη μέση αξία αποθεμάτων στον παρανομαστή αντί των συνολικών αποθεμάτων, προκειμένου να είναι πιο αντιπροσωπευτικός ο δείκτης</a:t>
            </a:r>
            <a:r>
              <a:rPr lang="en-GB" altLang="zh-CN" sz="2200" dirty="0" smtClean="0">
                <a:ea typeface="SimSun" pitchFamily="2" charset="-122"/>
              </a:rPr>
              <a:t> </a:t>
            </a:r>
            <a:endParaRPr lang="en-US" sz="2200" dirty="0" smtClean="0"/>
          </a:p>
          <a:p>
            <a:pPr marL="457200" indent="-457200">
              <a:lnSpc>
                <a:spcPct val="80000"/>
              </a:lnSpc>
            </a:pPr>
            <a:r>
              <a:rPr lang="el-GR" sz="2200" dirty="0" smtClean="0"/>
              <a:t>Ο αριθμοδείκτης υπολογίζεται από την παρακάτω σχέση:</a:t>
            </a:r>
          </a:p>
          <a:p>
            <a:pPr marL="838200" lvl="1" indent="-381000" algn="ctr">
              <a:lnSpc>
                <a:spcPct val="80000"/>
              </a:lnSpc>
              <a:buNone/>
            </a:pPr>
            <a:r>
              <a:rPr lang="el-GR" sz="2200" u="sng" dirty="0" smtClean="0"/>
              <a:t>Κόστος πωληθέντων </a:t>
            </a:r>
          </a:p>
          <a:p>
            <a:pPr marL="838200" lvl="1" indent="-381000" algn="ctr">
              <a:lnSpc>
                <a:spcPct val="80000"/>
              </a:lnSpc>
              <a:buNone/>
            </a:pPr>
            <a:r>
              <a:rPr lang="el-GR" sz="2200" dirty="0" smtClean="0"/>
              <a:t>Μέσο απόθεμα προϊόντων</a:t>
            </a:r>
          </a:p>
          <a:p>
            <a:endParaRPr lang="en-US" dirty="0"/>
          </a:p>
        </p:txBody>
      </p:sp>
    </p:spTree>
    <p:extLst>
      <p:ext uri="{BB962C8B-B14F-4D97-AF65-F5344CB8AC3E}">
        <p14:creationId xmlns:p14="http://schemas.microsoft.com/office/powerpoint/2010/main" xmlns="" val="13303030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t>Δείκτες Δραστηριότητας</a:t>
            </a:r>
            <a:r>
              <a:rPr lang="en-GB" altLang="zh-CN" dirty="0" smtClean="0">
                <a:ea typeface="SimSun" pitchFamily="2" charset="-122"/>
              </a:rPr>
              <a:t> </a:t>
            </a:r>
            <a:endParaRPr lang="en-US" dirty="0"/>
          </a:p>
        </p:txBody>
      </p:sp>
      <p:sp>
        <p:nvSpPr>
          <p:cNvPr id="3" name="2 - Θέση περιεχομένου"/>
          <p:cNvSpPr>
            <a:spLocks noGrp="1"/>
          </p:cNvSpPr>
          <p:nvPr>
            <p:ph idx="1"/>
          </p:nvPr>
        </p:nvSpPr>
        <p:spPr/>
        <p:txBody>
          <a:bodyPr>
            <a:normAutofit lnSpcReduction="10000"/>
          </a:bodyPr>
          <a:lstStyle/>
          <a:p>
            <a:pPr marL="457200" indent="-457200">
              <a:buNone/>
            </a:pPr>
            <a:r>
              <a:rPr lang="el-GR" sz="2800" b="1" dirty="0" smtClean="0"/>
              <a:t>3. Αριθμοδείκτης ταχύτητας κυκλοφορίας Αποθεμάτων</a:t>
            </a:r>
            <a:r>
              <a:rPr lang="el-GR" sz="2800" dirty="0" smtClean="0"/>
              <a:t> </a:t>
            </a:r>
          </a:p>
          <a:p>
            <a:pPr marL="457200" indent="-457200">
              <a:buNone/>
            </a:pPr>
            <a:endParaRPr lang="el-GR" sz="2000" dirty="0" smtClean="0"/>
          </a:p>
          <a:p>
            <a:pPr marL="457200" indent="-457200" algn="just"/>
            <a:r>
              <a:rPr lang="el-GR" altLang="zh-CN" sz="2000" dirty="0" smtClean="0"/>
              <a:t>Αν δεν είναι γνωστό το Κόστος Πωληθέντων, ο αναλυτής μπορεί να χρησιμοποιήσει την αξία των Πωλήσεων</a:t>
            </a:r>
            <a:r>
              <a:rPr lang="el-GR" sz="2000" dirty="0" smtClean="0"/>
              <a:t>. Ο προηγούμενος δείκτης θα έχει την παρακάτω μορφή:</a:t>
            </a:r>
          </a:p>
          <a:p>
            <a:pPr marL="457200" indent="-457200">
              <a:buNone/>
            </a:pPr>
            <a:endParaRPr lang="el-GR" sz="2000" dirty="0" smtClean="0"/>
          </a:p>
          <a:p>
            <a:pPr marL="838200" lvl="1" indent="-381000" algn="ctr">
              <a:buNone/>
            </a:pPr>
            <a:r>
              <a:rPr lang="el-GR" sz="2000" u="sng" dirty="0" smtClean="0"/>
              <a:t>Καθαρές Πωλήσεις </a:t>
            </a:r>
          </a:p>
          <a:p>
            <a:pPr marL="838200" lvl="1" indent="-381000" algn="ctr">
              <a:buNone/>
            </a:pPr>
            <a:r>
              <a:rPr lang="el-GR" sz="2000" dirty="0" smtClean="0"/>
              <a:t>Μέσο απόθεμα προϊόντων</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t>Δείκτες Δραστηριότητας</a:t>
            </a:r>
            <a:r>
              <a:rPr lang="en-GB" altLang="zh-CN" dirty="0" smtClean="0">
                <a:ea typeface="SimSun" pitchFamily="2" charset="-122"/>
              </a:rPr>
              <a:t> </a:t>
            </a:r>
            <a:endParaRPr lang="en-US" dirty="0"/>
          </a:p>
        </p:txBody>
      </p:sp>
      <p:sp>
        <p:nvSpPr>
          <p:cNvPr id="3" name="2 - Θέση περιεχομένου"/>
          <p:cNvSpPr>
            <a:spLocks noGrp="1"/>
          </p:cNvSpPr>
          <p:nvPr>
            <p:ph idx="1"/>
          </p:nvPr>
        </p:nvSpPr>
        <p:spPr/>
        <p:txBody>
          <a:bodyPr>
            <a:normAutofit fontScale="70000" lnSpcReduction="20000"/>
          </a:bodyPr>
          <a:lstStyle/>
          <a:p>
            <a:pPr marL="457200" indent="-457200">
              <a:buNone/>
            </a:pPr>
            <a:r>
              <a:rPr lang="el-GR" sz="4000" b="1" dirty="0" smtClean="0"/>
              <a:t>3. Μέση διάρκεια παραμονής αποθεμάτων στην επιχείρηση</a:t>
            </a:r>
            <a:endParaRPr lang="en-US" sz="4000" dirty="0" smtClean="0"/>
          </a:p>
          <a:p>
            <a:pPr marL="457200" indent="-457200">
              <a:buNone/>
            </a:pPr>
            <a:endParaRPr lang="el-GR" dirty="0" smtClean="0"/>
          </a:p>
          <a:p>
            <a:pPr marL="457200" indent="-457200" algn="just"/>
            <a:r>
              <a:rPr lang="el-GR" dirty="0" smtClean="0"/>
              <a:t>Η Μέση διάρκεια παραμονής των αποθεμάτων στην επιχείρηση σε αριθμό ημερών ή η Μέση Χρονική Περίοδος που απαιτείται για την πώληση των Αποθεμάτων, προκύπτει από τη διαίρεση του αριθμού των 365 ημερών του έτους προς τον Αριθμοδείκτη</a:t>
            </a:r>
            <a:r>
              <a:rPr lang="en-GB" dirty="0" smtClean="0"/>
              <a:t>:</a:t>
            </a:r>
          </a:p>
          <a:p>
            <a:pPr marL="457200" indent="-457200"/>
            <a:endParaRPr lang="en-US" dirty="0" smtClean="0"/>
          </a:p>
          <a:p>
            <a:pPr marL="457200" indent="-457200" algn="ctr">
              <a:buNone/>
            </a:pPr>
            <a:r>
              <a:rPr lang="en-US" u="sng" dirty="0" smtClean="0"/>
              <a:t>365</a:t>
            </a:r>
            <a:r>
              <a:rPr lang="el-GR" u="sng" dirty="0" smtClean="0"/>
              <a:t> </a:t>
            </a:r>
          </a:p>
          <a:p>
            <a:pPr marL="457200" indent="-457200" algn="ctr">
              <a:buNone/>
            </a:pPr>
            <a:r>
              <a:rPr lang="el-GR" dirty="0" smtClean="0"/>
              <a:t>Καθαρές πωλήσεις</a:t>
            </a:r>
            <a:r>
              <a:rPr lang="en-US" dirty="0" smtClean="0"/>
              <a:t> / </a:t>
            </a:r>
            <a:r>
              <a:rPr lang="el-GR" dirty="0" smtClean="0"/>
              <a:t>Μέσος όρος απαιτήσεων</a:t>
            </a:r>
            <a:endParaRPr lang="en-US" dirty="0" smtClean="0"/>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21196"/>
            <a:ext cx="8229600" cy="952500"/>
          </a:xfrm>
        </p:spPr>
        <p:txBody>
          <a:bodyPr>
            <a:noAutofit/>
          </a:bodyPr>
          <a:lstStyle/>
          <a:p>
            <a:r>
              <a:rPr lang="el-GR" altLang="zh-CN" sz="4000" dirty="0" smtClean="0"/>
              <a:t>Δείκτες Δραστηριότητας</a:t>
            </a:r>
            <a:r>
              <a:rPr lang="en-GB" altLang="zh-CN" sz="4000" dirty="0" smtClean="0">
                <a:ea typeface="SimSun" pitchFamily="2" charset="-122"/>
              </a:rPr>
              <a:t> </a:t>
            </a:r>
            <a:endParaRPr lang="en-US" sz="4000" dirty="0"/>
          </a:p>
        </p:txBody>
      </p:sp>
      <p:sp>
        <p:nvSpPr>
          <p:cNvPr id="3" name="2 - Θέση περιεχομένου"/>
          <p:cNvSpPr>
            <a:spLocks noGrp="1"/>
          </p:cNvSpPr>
          <p:nvPr>
            <p:ph idx="1"/>
          </p:nvPr>
        </p:nvSpPr>
        <p:spPr>
          <a:xfrm>
            <a:off x="467544" y="1057300"/>
            <a:ext cx="8229600" cy="3771636"/>
          </a:xfrm>
        </p:spPr>
        <p:txBody>
          <a:bodyPr>
            <a:noAutofit/>
          </a:bodyPr>
          <a:lstStyle/>
          <a:p>
            <a:pPr marL="990600" lvl="1" indent="-533400">
              <a:lnSpc>
                <a:spcPct val="90000"/>
              </a:lnSpc>
              <a:buNone/>
            </a:pPr>
            <a:r>
              <a:rPr lang="el-GR" b="1" dirty="0" smtClean="0"/>
              <a:t>4.</a:t>
            </a:r>
            <a:r>
              <a:rPr lang="el-GR" dirty="0" smtClean="0"/>
              <a:t> </a:t>
            </a:r>
            <a:r>
              <a:rPr lang="el-GR" b="1" dirty="0" smtClean="0"/>
              <a:t>Αριθμοδείκτης ταχύτητας κεφαλαίου κινήσεως </a:t>
            </a:r>
            <a:endParaRPr lang="el-GR" sz="2000" dirty="0" smtClean="0"/>
          </a:p>
          <a:p>
            <a:pPr marL="990600" lvl="1" indent="-533400" algn="just">
              <a:lnSpc>
                <a:spcPct val="90000"/>
              </a:lnSpc>
              <a:buFont typeface="Arial" pitchFamily="34" charset="0"/>
              <a:buChar char="•"/>
            </a:pPr>
            <a:r>
              <a:rPr lang="el-GR" sz="2000" dirty="0" smtClean="0"/>
              <a:t>στον αριθμοδείκτη ταχύτητας κεφαλαίου κινήσεως φαίνεται το ύψος των πωλήσεων που προήλθε από κάθε μονάδα καθαρού κεφαλαίου κινήσεως.</a:t>
            </a:r>
          </a:p>
          <a:p>
            <a:pPr marL="990600" lvl="1" indent="-533400" algn="just">
              <a:lnSpc>
                <a:spcPct val="90000"/>
              </a:lnSpc>
              <a:buFont typeface="Arial" pitchFamily="34" charset="0"/>
              <a:buChar char="•"/>
            </a:pPr>
            <a:r>
              <a:rPr lang="el-GR" sz="2000" dirty="0" smtClean="0"/>
              <a:t>Δεδομένου ότι όσο αυξάνουν οι πωλήσεις τόσο χρειάζονται και περισσότερα κεφάλαια κινήσεως ο δείκτης αυτός είναι πολύ σημαντικός γιατί μετρά την αναλογία αυτή.</a:t>
            </a:r>
          </a:p>
          <a:p>
            <a:pPr marL="990600" lvl="1" indent="-533400">
              <a:lnSpc>
                <a:spcPct val="90000"/>
              </a:lnSpc>
            </a:pPr>
            <a:endParaRPr lang="el-GR" sz="2000" dirty="0" smtClean="0"/>
          </a:p>
          <a:p>
            <a:pPr marL="990600" lvl="1" indent="-533400" algn="ctr">
              <a:lnSpc>
                <a:spcPct val="90000"/>
              </a:lnSpc>
              <a:buNone/>
            </a:pPr>
            <a:r>
              <a:rPr lang="el-GR" sz="2000" u="sng" dirty="0" smtClean="0"/>
              <a:t>Καθαρές πωλήσεις </a:t>
            </a:r>
          </a:p>
          <a:p>
            <a:pPr marL="990600" lvl="1" indent="-533400" algn="ctr">
              <a:lnSpc>
                <a:spcPct val="90000"/>
              </a:lnSpc>
              <a:buNone/>
            </a:pPr>
            <a:r>
              <a:rPr lang="el-GR" sz="2000" dirty="0" smtClean="0"/>
              <a:t>Καθαρό κεφάλαιο κινήσεως</a:t>
            </a:r>
          </a:p>
          <a:p>
            <a:pPr marL="0" indent="0">
              <a:lnSpc>
                <a:spcPct val="90000"/>
              </a:lnSpc>
            </a:pPr>
            <a:endParaRPr lang="el-GR" sz="2000" dirty="0" smtClean="0"/>
          </a:p>
          <a:p>
            <a:pPr marL="0" indent="0">
              <a:lnSpc>
                <a:spcPct val="9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952328"/>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8:</a:t>
            </a:r>
            <a:r>
              <a:rPr lang="en-US" sz="2800" dirty="0" smtClean="0"/>
              <a:t> </a:t>
            </a:r>
            <a:r>
              <a:rPr lang="el-GR" altLang="zh-CN" sz="2800" b="1" kern="0" smtClean="0"/>
              <a:t>Δείκτες </a:t>
            </a:r>
            <a:r>
              <a:rPr lang="el-GR" altLang="zh-CN" sz="2800" b="1" kern="0" smtClean="0"/>
              <a:t>Δραστηριότητας</a:t>
            </a:r>
            <a:endParaRPr lang="en-US" sz="2200" dirty="0" smtClean="0">
              <a:latin typeface="+mj-lt"/>
            </a:endParaRPr>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a:t>
            </a:r>
            <a:r>
              <a:rPr lang="en-GB" sz="1400" smtClean="0"/>
              <a:t>46-53</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μας εισάγει στους ορισμούς των δεικτών δραστηριότητας και πως χρησιμοποιούνται για να ερμηνεύσουν την οικονομική κατάσταση της εκάστοτε εταιρείας σε σχέση με τα παρελθόντα στοιχεία της καθώς και με τα στοιχεία άλλης εταιρείας.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zh-CN" sz="4000" dirty="0" smtClean="0"/>
              <a:t>Δείκτες Δραστηριότητας</a:t>
            </a:r>
            <a:r>
              <a:rPr lang="en-GB" altLang="zh-CN" sz="4000" dirty="0" smtClean="0">
                <a:ea typeface="SimSun" pitchFamily="2" charset="-122"/>
              </a:rPr>
              <a:t> </a:t>
            </a:r>
            <a:endParaRPr lang="el-GR" sz="4000" dirty="0"/>
          </a:p>
        </p:txBody>
      </p:sp>
      <p:sp>
        <p:nvSpPr>
          <p:cNvPr id="5" name="Θέση περιεχομένου 4"/>
          <p:cNvSpPr>
            <a:spLocks noGrp="1"/>
          </p:cNvSpPr>
          <p:nvPr>
            <p:ph idx="1"/>
          </p:nvPr>
        </p:nvSpPr>
        <p:spPr/>
        <p:txBody>
          <a:bodyPr>
            <a:noAutofit/>
          </a:bodyPr>
          <a:lstStyle/>
          <a:p>
            <a:pPr algn="just">
              <a:lnSpc>
                <a:spcPct val="80000"/>
              </a:lnSpc>
            </a:pPr>
            <a:r>
              <a:rPr lang="el-GR" sz="2800" dirty="0" smtClean="0"/>
              <a:t>Η επίτευξη υψηλού κέρδους έχει άμεση συσχέτιση με τη διαχείριση περιουσιακών στοιχείων και τη δημιουργία πωλήσεων. Συνεπώς η αποδοτικότερη και αποτελεσματικότερη διαχείριση των πόρων της επιχείρησης συμβάλλει σε μεγάλο βαθμό στην χρηματοοικονομική της σταθερότητα και ευημερία. Τα μεγέθη αυτά συγκεκριμενοποιούνται με την χρήση αριθμοδεικτών εκφράζοντας τη σχέση μεταξύ πωλήσεων και διάφορων περιουσιακών στοιχείων.</a:t>
            </a:r>
            <a:r>
              <a:rPr lang="en-GB" sz="2800" dirty="0" smtClean="0"/>
              <a:t> </a:t>
            </a:r>
            <a:endParaRPr lang="el-GR" sz="2800" dirty="0" smtClean="0"/>
          </a:p>
          <a:p>
            <a:pPr marL="0" indent="0">
              <a:buNone/>
            </a:pPr>
            <a:endParaRPr lang="el-GR" altLang="zh-CN" sz="2600" dirty="0" smtClean="0"/>
          </a:p>
          <a:p>
            <a:pPr marL="0" indent="0">
              <a:buNone/>
            </a:pPr>
            <a:endParaRPr lang="el-GR" sz="26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zh-CN" dirty="0" smtClean="0"/>
              <a:t>Δείκτες Δραστηριότητας</a:t>
            </a:r>
            <a:r>
              <a:rPr lang="en-GB" altLang="zh-CN" dirty="0" smtClean="0">
                <a:ea typeface="SimSun" pitchFamily="2" charset="-122"/>
              </a:rPr>
              <a:t> </a:t>
            </a:r>
            <a:endParaRPr lang="el-GR" dirty="0"/>
          </a:p>
        </p:txBody>
      </p:sp>
      <p:sp>
        <p:nvSpPr>
          <p:cNvPr id="3" name="Θέση περιεχομένου 2"/>
          <p:cNvSpPr>
            <a:spLocks noGrp="1"/>
          </p:cNvSpPr>
          <p:nvPr>
            <p:ph idx="1"/>
          </p:nvPr>
        </p:nvSpPr>
        <p:spPr/>
        <p:txBody>
          <a:bodyPr>
            <a:normAutofit fontScale="92500" lnSpcReduction="10000"/>
          </a:bodyPr>
          <a:lstStyle/>
          <a:p>
            <a:pPr algn="just">
              <a:lnSpc>
                <a:spcPct val="80000"/>
              </a:lnSpc>
            </a:pPr>
            <a:r>
              <a:rPr lang="el-GR" sz="2800" dirty="0" smtClean="0"/>
              <a:t>Οι αριθμοδείκτες δραστηριότητας και λειτουργικότητας μελετούν ή καλύτερα ερμηνεύουν το βαθμό αποτελεσματικότητας της αξιοποίησης των περιουσιακών στοιχείων της επιχείρησης (Νιάρχος και συν., 2004). </a:t>
            </a:r>
            <a:r>
              <a:rPr lang="el-GR" altLang="zh-CN" sz="2800" dirty="0" smtClean="0"/>
              <a:t>Μας δείχνουν πόσο αποτελεσματικά μία επιχείρηση διαχειρίζεται τους πόρους της προκειμένου να διενεργήσει τις πωλήσεις της.</a:t>
            </a:r>
            <a:r>
              <a:rPr lang="en-GB" altLang="zh-CN" sz="2800" dirty="0" smtClean="0">
                <a:ea typeface="SimSun" pitchFamily="2" charset="-122"/>
              </a:rPr>
              <a:t> </a:t>
            </a:r>
            <a:endParaRPr lang="el-GR" sz="2800" dirty="0" smtClean="0"/>
          </a:p>
          <a:p>
            <a:pPr>
              <a:lnSpc>
                <a:spcPct val="80000"/>
              </a:lnSpc>
            </a:pPr>
            <a:endParaRPr lang="el-GR" sz="2800" dirty="0" smtClean="0"/>
          </a:p>
          <a:p>
            <a:pPr algn="just">
              <a:lnSpc>
                <a:spcPct val="80000"/>
              </a:lnSpc>
            </a:pPr>
            <a:r>
              <a:rPr lang="el-GR" sz="2800" dirty="0" smtClean="0"/>
              <a:t>Με τη χρησιμοποίηση των αριθμοδεικτών αυτών εκτιμάται καλύτερα ο βαθμός μετατροπής ορισμένων περιουσιακών στοιχείων σε ρευστά (</a:t>
            </a:r>
            <a:r>
              <a:rPr lang="el-GR" sz="2800" dirty="0" err="1" smtClean="0"/>
              <a:t>Fridson</a:t>
            </a:r>
            <a:r>
              <a:rPr lang="el-GR" sz="2800" dirty="0" smtClean="0"/>
              <a:t> </a:t>
            </a:r>
            <a:r>
              <a:rPr lang="el-GR" sz="2800" dirty="0" err="1" smtClean="0"/>
              <a:t>and</a:t>
            </a:r>
            <a:r>
              <a:rPr lang="el-GR" sz="2800" dirty="0" smtClean="0"/>
              <a:t> </a:t>
            </a:r>
            <a:r>
              <a:rPr lang="en-US" sz="2800" dirty="0" smtClean="0"/>
              <a:t>Alvarez</a:t>
            </a:r>
            <a:r>
              <a:rPr lang="el-GR" sz="2800" dirty="0" smtClean="0"/>
              <a:t>, 2002)</a:t>
            </a:r>
            <a:r>
              <a:rPr lang="en-GB" sz="2800" dirty="0" smtClean="0"/>
              <a:t> </a:t>
            </a: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zh-CN" dirty="0" smtClean="0"/>
              <a:t>Δείκτες Δραστηριότητας</a:t>
            </a:r>
            <a:r>
              <a:rPr lang="en-GB" altLang="zh-CN" dirty="0" smtClean="0">
                <a:ea typeface="SimSun" pitchFamily="2" charset="-122"/>
              </a:rPr>
              <a:t> </a:t>
            </a:r>
            <a:endParaRPr lang="el-GR" dirty="0"/>
          </a:p>
        </p:txBody>
      </p:sp>
      <p:sp>
        <p:nvSpPr>
          <p:cNvPr id="3" name="Θέση περιεχομένου 2"/>
          <p:cNvSpPr>
            <a:spLocks noGrp="1"/>
          </p:cNvSpPr>
          <p:nvPr>
            <p:ph idx="1"/>
          </p:nvPr>
        </p:nvSpPr>
        <p:spPr/>
        <p:txBody>
          <a:bodyPr>
            <a:normAutofit fontScale="70000" lnSpcReduction="20000"/>
          </a:bodyPr>
          <a:lstStyle/>
          <a:p>
            <a:pPr marL="457200" indent="-457200">
              <a:lnSpc>
                <a:spcPct val="80000"/>
              </a:lnSpc>
              <a:buFont typeface="Wingdings" pitchFamily="2" charset="2"/>
              <a:buAutoNum type="arabicPeriod"/>
            </a:pPr>
            <a:r>
              <a:rPr lang="el-GR" sz="4000" b="1" dirty="0" smtClean="0"/>
              <a:t>Αριθμοδείκτης ταχύτητας εισπράξεων απαιτήσεων</a:t>
            </a:r>
            <a:r>
              <a:rPr lang="el-GR" sz="4000" dirty="0" smtClean="0"/>
              <a:t> </a:t>
            </a:r>
          </a:p>
          <a:p>
            <a:pPr marL="457200" indent="-457200">
              <a:lnSpc>
                <a:spcPct val="80000"/>
              </a:lnSpc>
              <a:buFont typeface="Wingdings" pitchFamily="2" charset="2"/>
              <a:buAutoNum type="arabicPeriod"/>
            </a:pPr>
            <a:endParaRPr lang="el-GR" sz="2800" dirty="0" smtClean="0"/>
          </a:p>
          <a:p>
            <a:pPr marL="457200" indent="-457200" algn="just">
              <a:lnSpc>
                <a:spcPct val="80000"/>
              </a:lnSpc>
            </a:pPr>
            <a:r>
              <a:rPr lang="el-GR" sz="2800" dirty="0" smtClean="0"/>
              <a:t>Δείχνει κατά μέσο όρο πόσες φορές εισπράττονται κατά τη διάρκεια της χρήσης οι απαιτήσεις της επιχείρησης, συνεπώς όταν η ταχύτητα εισπράξεως είναι μεγάλη αυτό σημαίνει ότι η διοίκηση της επιχείρησης είναι επιτυχής στην είσπραξη των απαιτήσεων της. </a:t>
            </a:r>
          </a:p>
          <a:p>
            <a:pPr marL="457200" indent="-457200">
              <a:lnSpc>
                <a:spcPct val="80000"/>
              </a:lnSpc>
            </a:pPr>
            <a:r>
              <a:rPr lang="el-GR" sz="2800" dirty="0" smtClean="0"/>
              <a:t>Προτείνεται να λαμβάνεται υπόψη ο Μ.Ο. Απαιτήσεων αρχής και τέλους χρήσης.</a:t>
            </a:r>
          </a:p>
          <a:p>
            <a:pPr marL="457200" indent="-457200">
              <a:lnSpc>
                <a:spcPct val="80000"/>
              </a:lnSpc>
            </a:pPr>
            <a:r>
              <a:rPr lang="el-GR" sz="2800" dirty="0" smtClean="0"/>
              <a:t>Ο δείκτης προκύπτει από την παρακάτω σχέση:</a:t>
            </a:r>
          </a:p>
          <a:p>
            <a:pPr marL="457200" indent="-457200" algn="ctr">
              <a:lnSpc>
                <a:spcPct val="80000"/>
              </a:lnSpc>
              <a:buNone/>
            </a:pPr>
            <a:r>
              <a:rPr lang="el-GR" sz="2800" u="sng" dirty="0" smtClean="0"/>
              <a:t>Καθαρές πωλήσεις</a:t>
            </a:r>
          </a:p>
          <a:p>
            <a:pPr marL="457200" indent="-457200" algn="ctr">
              <a:lnSpc>
                <a:spcPct val="80000"/>
              </a:lnSpc>
              <a:buNone/>
            </a:pPr>
            <a:r>
              <a:rPr lang="el-GR" sz="2800" dirty="0" smtClean="0"/>
              <a:t>Μέσος όρος απαιτήσεων</a:t>
            </a:r>
          </a:p>
          <a:p>
            <a:pPr>
              <a:lnSpc>
                <a:spcPct val="80000"/>
              </a:lnSpc>
            </a:pPr>
            <a:endParaRPr lang="el-GR" altLang="zh-CN" sz="2600" dirty="0" smtClean="0"/>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zh-CN" dirty="0" smtClean="0"/>
              <a:t>Δείκτες Δραστηριότητας</a:t>
            </a:r>
            <a:r>
              <a:rPr lang="en-GB" altLang="zh-CN" dirty="0" smtClean="0">
                <a:ea typeface="SimSun" pitchFamily="2" charset="-122"/>
              </a:rPr>
              <a:t> </a:t>
            </a:r>
            <a:endParaRPr lang="el-GR" dirty="0"/>
          </a:p>
        </p:txBody>
      </p:sp>
      <p:sp>
        <p:nvSpPr>
          <p:cNvPr id="3" name="Θέση περιεχομένου 2"/>
          <p:cNvSpPr>
            <a:spLocks noGrp="1"/>
          </p:cNvSpPr>
          <p:nvPr>
            <p:ph idx="1"/>
          </p:nvPr>
        </p:nvSpPr>
        <p:spPr/>
        <p:txBody>
          <a:bodyPr>
            <a:normAutofit fontScale="85000" lnSpcReduction="20000"/>
          </a:bodyPr>
          <a:lstStyle/>
          <a:p>
            <a:pPr>
              <a:lnSpc>
                <a:spcPct val="80000"/>
              </a:lnSpc>
            </a:pPr>
            <a:endParaRPr lang="el-GR" altLang="zh-CN" sz="2600" dirty="0" smtClean="0"/>
          </a:p>
          <a:p>
            <a:pPr marL="457200" indent="-457200">
              <a:lnSpc>
                <a:spcPct val="90000"/>
              </a:lnSpc>
              <a:buFont typeface="Wingdings" pitchFamily="2" charset="2"/>
              <a:buAutoNum type="arabicPeriod"/>
            </a:pPr>
            <a:r>
              <a:rPr lang="el-GR" sz="3600" b="1" dirty="0" smtClean="0"/>
              <a:t>Μέση διάρκεια παραμονής των απαιτήσεων στην επιχείρηση</a:t>
            </a:r>
            <a:r>
              <a:rPr lang="el-GR" sz="3600" dirty="0" smtClean="0"/>
              <a:t> </a:t>
            </a:r>
            <a:endParaRPr lang="el-GR" sz="2800" dirty="0" smtClean="0"/>
          </a:p>
          <a:p>
            <a:pPr marL="457200" indent="-457200" algn="just">
              <a:lnSpc>
                <a:spcPct val="90000"/>
              </a:lnSpc>
            </a:pPr>
            <a:r>
              <a:rPr lang="el-GR" sz="2800" dirty="0" smtClean="0"/>
              <a:t>Η Μέση πραγματική δέσμευση των κεφαλαίων μιας επιχείρησης από τους πελάτες της σε αριθμό ημερών ή η Μέση Χρονική Περίοδος που απαιτείται για την είσπραξη των Απαιτήσεων, διαιρούμε τον αριθμό των 365 ημερών του έτους προς τον Αριθμοδείκτη</a:t>
            </a:r>
            <a:r>
              <a:rPr lang="en-GB" sz="2800" dirty="0" smtClean="0"/>
              <a:t>:</a:t>
            </a:r>
          </a:p>
          <a:p>
            <a:pPr marL="457200" indent="-457200">
              <a:lnSpc>
                <a:spcPct val="90000"/>
              </a:lnSpc>
            </a:pPr>
            <a:endParaRPr lang="en-US" sz="2800" dirty="0" smtClean="0"/>
          </a:p>
          <a:p>
            <a:pPr marL="457200" indent="-457200" algn="ctr">
              <a:lnSpc>
                <a:spcPct val="90000"/>
              </a:lnSpc>
              <a:buNone/>
            </a:pPr>
            <a:r>
              <a:rPr lang="en-US" sz="2800" u="sng" dirty="0" smtClean="0"/>
              <a:t>365</a:t>
            </a:r>
            <a:r>
              <a:rPr lang="el-GR" sz="2800" u="sng" dirty="0" smtClean="0"/>
              <a:t> </a:t>
            </a:r>
          </a:p>
          <a:p>
            <a:pPr marL="457200" indent="-457200" algn="ctr">
              <a:lnSpc>
                <a:spcPct val="90000"/>
              </a:lnSpc>
              <a:buNone/>
            </a:pPr>
            <a:r>
              <a:rPr lang="el-GR" sz="2800" dirty="0" smtClean="0"/>
              <a:t>Καθαρές πωλήσεις</a:t>
            </a:r>
            <a:r>
              <a:rPr lang="en-US" sz="2800" dirty="0" smtClean="0"/>
              <a:t> / </a:t>
            </a:r>
            <a:r>
              <a:rPr lang="el-GR" sz="2800" dirty="0" smtClean="0"/>
              <a:t>Μέσος όρος απαιτήσεων</a:t>
            </a:r>
            <a:endParaRPr lang="en-US" sz="2800" dirty="0" smtClean="0"/>
          </a:p>
          <a:p>
            <a:pPr>
              <a:lnSpc>
                <a:spcPct val="80000"/>
              </a:lnSpc>
            </a:pPr>
            <a:endParaRPr lang="el-GR" altLang="zh-CN" sz="2400" dirty="0" smtClean="0"/>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1502</TotalTime>
  <Words>1721</Words>
  <Application>Microsoft Office PowerPoint</Application>
  <PresentationFormat>Προβολή στην οθόνη (16:10)</PresentationFormat>
  <Paragraphs>208</Paragraphs>
  <Slides>27</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Δείκτες Δραστηριότητας </vt:lpstr>
      <vt:lpstr>Βιβλιογραφία</vt:lpstr>
      <vt:lpstr>Βιβλιογραφία</vt:lpstr>
      <vt:lpstr>Βιβλιογραφία</vt:lpstr>
      <vt:lpstr>Σημείωμα Αναφοράς</vt:lpstr>
      <vt:lpstr>Σημείωμα Αδειοδότησης</vt:lpstr>
      <vt:lpstr>Διαφάνεια 24</vt:lpstr>
      <vt:lpstr>Διαφάνεια 25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222</cp:revision>
  <dcterms:created xsi:type="dcterms:W3CDTF">2012-09-06T09:03:05Z</dcterms:created>
  <dcterms:modified xsi:type="dcterms:W3CDTF">2015-11-05T16:13:32Z</dcterms:modified>
</cp:coreProperties>
</file>