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308" r:id="rId5"/>
    <p:sldId id="309" r:id="rId6"/>
    <p:sldId id="259" r:id="rId7"/>
    <p:sldId id="260" r:id="rId8"/>
    <p:sldId id="262" r:id="rId9"/>
    <p:sldId id="263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29" r:id="rId23"/>
    <p:sldId id="274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OpenClass/courses/COMP119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</a:t>
            </a:r>
            <a:r>
              <a:rPr lang="el-GR" b="1" dirty="0" err="1" smtClean="0"/>
              <a:t>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9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Προσομοιώσεις &amp; Εκπαιδευτικά Παιχνίδια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1"/>
                </a:solidFill>
              </a:rPr>
              <a:t>Λιαροκάπης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Επαναληπτικές Προσομοιώσεις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 εκπαιδευόμενος δεν έχει διαρκή </a:t>
            </a:r>
            <a:r>
              <a:rPr lang="el-GR" sz="3200" dirty="0" err="1" smtClean="0"/>
              <a:t>διάδραση</a:t>
            </a:r>
            <a:r>
              <a:rPr lang="el-GR" sz="3200" dirty="0" smtClean="0"/>
              <a:t> με</a:t>
            </a:r>
          </a:p>
          <a:p>
            <a:r>
              <a:rPr lang="el-GR" sz="3200" dirty="0" smtClean="0"/>
              <a:t>τον προσομοιωτή.</a:t>
            </a:r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Θέτει ορισμένες παραμέτρους πριν την</a:t>
            </a:r>
            <a:r>
              <a:rPr lang="en-US" sz="2800" dirty="0" smtClean="0"/>
              <a:t> </a:t>
            </a:r>
            <a:r>
              <a:rPr lang="el-GR" sz="2800" dirty="0" smtClean="0"/>
              <a:t>εκκίνηση της προσομοίωσης.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Αφήνει την προσομοίωση να εξελιχθεί και στη</a:t>
            </a:r>
            <a:r>
              <a:rPr lang="en-US" sz="2800" dirty="0" smtClean="0"/>
              <a:t> </a:t>
            </a:r>
            <a:r>
              <a:rPr lang="el-GR" sz="2800" dirty="0" smtClean="0"/>
              <a:t>συνέχεια συλλέγει τα αποτελέσματα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Ακολουθούν επαναληπτικές προσομοιώσεις</a:t>
            </a:r>
          </a:p>
          <a:p>
            <a:r>
              <a:rPr lang="el-GR" sz="3200" dirty="0" smtClean="0"/>
              <a:t>όπου ο εκπαιδευόμενος μπορεί να μεταβάλει τις</a:t>
            </a:r>
          </a:p>
          <a:p>
            <a:r>
              <a:rPr lang="el-GR" sz="3200" dirty="0" smtClean="0"/>
              <a:t>τιμές κάποιων παραμέτρων για να παρατηρήσει</a:t>
            </a:r>
          </a:p>
          <a:p>
            <a:r>
              <a:rPr lang="el-GR" sz="3200" dirty="0" smtClean="0"/>
              <a:t>τα αποτελέσματα της νέας εξέλιξης.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Διαδικαστικές Προσομοιώσεις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Διδάσκουν την σειρά ενεργειών για την επίτευξη</a:t>
            </a:r>
          </a:p>
          <a:p>
            <a:r>
              <a:rPr lang="el-GR" sz="3200" dirty="0" smtClean="0"/>
              <a:t>κάποιου στόχου.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Παραδείγματα:</a:t>
            </a:r>
          </a:p>
          <a:p>
            <a:pPr lvl="1">
              <a:buFont typeface="Wingdings" pitchFamily="2" charset="2"/>
              <a:buChar char="Ø"/>
            </a:pPr>
            <a:r>
              <a:rPr lang="el-GR" sz="3200" b="1" dirty="0" smtClean="0"/>
              <a:t>Προσομοίωση Πτήσης </a:t>
            </a:r>
            <a:r>
              <a:rPr lang="el-GR" sz="3200" dirty="0" smtClean="0"/>
              <a:t>(</a:t>
            </a:r>
            <a:r>
              <a:rPr lang="en-US" sz="3200" dirty="0" smtClean="0"/>
              <a:t>Microsoft Flight Simulator)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Προσομοιώσεις Κατάστασης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628800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Χρησιμοποιούνται για προσομοίωση</a:t>
            </a:r>
          </a:p>
          <a:p>
            <a:r>
              <a:rPr lang="el-GR" sz="3200" dirty="0" smtClean="0"/>
              <a:t>συμπεριφορών ανθρώπων ή ζωντανών</a:t>
            </a:r>
          </a:p>
          <a:p>
            <a:r>
              <a:rPr lang="el-GR" sz="3200" dirty="0" smtClean="0"/>
              <a:t>Οργανισμών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Απαιτούν περισσότερη πολυπλοκότητα σε</a:t>
            </a:r>
          </a:p>
          <a:p>
            <a:r>
              <a:rPr lang="el-GR" sz="3200" dirty="0" smtClean="0"/>
              <a:t>σχέση με φυσικά φαινόμενα ή μηχανισμούς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Χρησιμοποιούνται πιθανότητες για</a:t>
            </a:r>
          </a:p>
          <a:p>
            <a:r>
              <a:rPr lang="el-GR" sz="3200" dirty="0" smtClean="0"/>
              <a:t>προσομοίωση του απρόβλεπτου των</a:t>
            </a:r>
          </a:p>
          <a:p>
            <a:r>
              <a:rPr lang="el-GR" sz="3200" dirty="0" smtClean="0"/>
              <a:t>καταστάσεων.</a:t>
            </a:r>
          </a:p>
          <a:p>
            <a:pPr lvl="1">
              <a:buFont typeface="Wingdings" pitchFamily="2" charset="2"/>
              <a:buChar char="ü"/>
            </a:pPr>
            <a:r>
              <a:rPr lang="el-GR" sz="3200" dirty="0" smtClean="0"/>
              <a:t>π.χ.</a:t>
            </a:r>
            <a:r>
              <a:rPr lang="el-GR" sz="2800" dirty="0" smtClean="0"/>
              <a:t> το αποτέλεσμα κάποιου γεγονότος μπορεί να δημιουργήσει διαφορετικές συμπεριφορές.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Πλεονεκτήματα Προσομοιώσεων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16024" y="1068407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1) </a:t>
            </a:r>
            <a:r>
              <a:rPr lang="el-GR" sz="3200" b="1" dirty="0" smtClean="0"/>
              <a:t>σε σχέση με το φυσικό αντικείμενο</a:t>
            </a:r>
            <a:r>
              <a:rPr lang="en-US" sz="32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Ασφάλεια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Οικονομία</a:t>
            </a:r>
            <a:endParaRPr lang="en-US" sz="28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Ταχύτητα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Επανάληψη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Σπάνια Συμβάντα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Απλούστευση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Πλεονεκτήματα Προσομοιώσεων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068407"/>
            <a:ext cx="91805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2</a:t>
            </a:r>
            <a:r>
              <a:rPr lang="en-US" sz="3200" b="1" dirty="0" smtClean="0"/>
              <a:t>) </a:t>
            </a:r>
            <a:r>
              <a:rPr lang="el-GR" sz="3200" b="1" dirty="0" smtClean="0"/>
              <a:t>σε σχέση με άλλες μεθόδους, π.χ. βιβλία, διαλέξεις, κλπ</a:t>
            </a:r>
            <a:r>
              <a:rPr lang="en-US" sz="3200" b="1" dirty="0" smtClean="0"/>
              <a:t>:</a:t>
            </a:r>
          </a:p>
          <a:p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2273965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Παρότρυνση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Πιο  ενδιαφέρον να χρησιμοποιήσεις προσομοιωτή πτήσης αντί να διαβάσεις για το πως λειτουργεί το αεροπλάνο.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Συνδυαζόμενες με παιχνίδια, δημιουργούν συνθήκες </a:t>
            </a:r>
            <a:r>
              <a:rPr lang="el-GR" sz="2800" b="1" dirty="0" smtClean="0"/>
              <a:t>άμιλλας</a:t>
            </a:r>
            <a:r>
              <a:rPr lang="el-GR" sz="2800" dirty="0" smtClean="0"/>
              <a:t> και </a:t>
            </a:r>
            <a:r>
              <a:rPr lang="el-GR" sz="2800" b="1" dirty="0" smtClean="0"/>
              <a:t>ανταγωνισμού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Πλεονεκτήματα Προσομοιώσεων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068407"/>
            <a:ext cx="9180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2</a:t>
            </a:r>
            <a:r>
              <a:rPr lang="en-US" sz="3200" b="1" dirty="0" smtClean="0"/>
              <a:t>) </a:t>
            </a:r>
            <a:r>
              <a:rPr lang="el-GR" sz="3200" b="1" dirty="0" smtClean="0"/>
              <a:t>σε σχέση με άλλες μεθόδους, π.χ. βιβλία, διαλέξεις, κλπ</a:t>
            </a:r>
            <a:r>
              <a:rPr lang="en-US" sz="3200" b="1" dirty="0" smtClean="0"/>
              <a:t>:</a:t>
            </a:r>
            <a:endParaRPr lang="el-GR" sz="3200" b="1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endParaRPr lang="en-US" sz="3200" dirty="0" smtClean="0"/>
          </a:p>
          <a:p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198884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Μεταγωγή Γνώσεων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Εγγύς Μεταγωγή,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Άπω Μεταγωγή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r>
              <a:rPr lang="el-GR" b="1" dirty="0" smtClean="0"/>
              <a:t>● </a:t>
            </a:r>
            <a:r>
              <a:rPr lang="el-GR" sz="3200" b="1" dirty="0" smtClean="0"/>
              <a:t>Αποδοτικότητα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Ευελιξία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Χρήση σε όλες τις φάσεις της μάθησης και στην  εξέταση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Μεταγωγή Γνώσεων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44016" y="1253073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 βαθμός εφαρμογής γνώσεων σε κάποια κατάσταση (π.χ. Εργασία, Εργαστήριο) διαφορετική από την κατάσταση στην οποία αποκτήθηκαν (π.χ. Διδασκαλία, σεμινάριο, κλπ).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Εγγύς Μεταγωγή</a:t>
            </a:r>
            <a:r>
              <a:rPr lang="el-GR" sz="2800" b="1" dirty="0" smtClean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Εκφράζει την δυνατότητα οι </a:t>
            </a:r>
            <a:r>
              <a:rPr lang="el-GR" sz="2800" dirty="0" smtClean="0"/>
              <a:t>γνώσεις να εφαρμόζονται σε περιβάλλον που είναι παρόμοιο με το περιβάλλον απόκτησης της γνώσης.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Άπω Μεταγωγή: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Εκφράζει την δυνατότητα οι </a:t>
            </a:r>
            <a:r>
              <a:rPr lang="el-GR" sz="2800" dirty="0" smtClean="0"/>
              <a:t>γνώσεις να εφαρμόζονται σε πολύ διαφορετικά περιβάλλοντα από αυτά όπου αποκτήθηκαν.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Εκπαιδευτικά Παιχνίδια</a:t>
            </a:r>
            <a:br>
              <a:rPr lang="el-GR" dirty="0" smtClean="0"/>
            </a:br>
            <a:r>
              <a:rPr lang="el-GR" dirty="0" smtClean="0"/>
              <a:t>(Παραδείγματα)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44016" y="2001029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Παιχνίδια Αποφάσεων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Παιχνίδια Ερωτήσεων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Παιχνίδια Λέξεων (Σταυρόλεξο, Κρεμάλα)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Παζλς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Παιχνίδια Επιχειρήσεων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Παιχνίδια Ερωτήσεων</a:t>
            </a:r>
            <a:br>
              <a:rPr lang="el-GR" dirty="0" smtClean="0"/>
            </a:br>
            <a:r>
              <a:rPr lang="el-GR" dirty="0" smtClean="0"/>
              <a:t>(Παρόμοια με τηλεπαιχνίδια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44016" y="2204864"/>
            <a:ext cx="8892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Μπορούν να αντικαταστήσουν κάποια εξέταση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Πολλές εύκολες ερωτήσεις με λίγους βαθμούς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Λίγες ερωτήσεις με πολλούς βαθμούς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Σωστές απαντήσεις προσθέτουν βαθμούς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Λάθος απαντήσεις αφαιρούν βαθμούς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Μπορούν να χρησιμοποιηθούν πριν την έναρξη</a:t>
            </a:r>
          </a:p>
          <a:p>
            <a:r>
              <a:rPr lang="el-GR" sz="3200" dirty="0" smtClean="0"/>
              <a:t>μαθήματος για την δημιουργία απαραίτητων</a:t>
            </a:r>
          </a:p>
          <a:p>
            <a:r>
              <a:rPr lang="el-GR" sz="3200" dirty="0" smtClean="0"/>
              <a:t>κινήτρων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Παιχνίδια Λέξεων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44016" y="198884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Χρησιμοποιούνται σαν κίνητρο για </a:t>
            </a:r>
            <a:r>
              <a:rPr lang="el-GR" sz="3200" b="1" dirty="0" smtClean="0"/>
              <a:t>εκμάθηση</a:t>
            </a:r>
          </a:p>
          <a:p>
            <a:r>
              <a:rPr lang="el-GR" sz="3200" b="1" dirty="0" smtClean="0"/>
              <a:t>ορολογίας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439747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</a:t>
            </a:r>
            <a:r>
              <a:rPr lang="el-GR" b="1" dirty="0" err="1" smtClean="0">
                <a:solidFill>
                  <a:schemeClr val="tx1"/>
                </a:solidFill>
              </a:rPr>
              <a:t>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</a:rPr>
              <a:t>6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Αρχές Διευκόλυνσης Μάθησης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Λιαροκάπης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err="1" smtClean="0"/>
              <a:t>Παζλς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5496" y="1772816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Μπορεί να χρησιμοποιηθούν για να διδάξουν</a:t>
            </a:r>
            <a:r>
              <a:rPr lang="en-US" sz="32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Δομές αντικειμένων (Σχέση μέρους - όλου)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Οργανογράμματα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Χάρτες</a:t>
            </a:r>
            <a:endParaRPr lang="en-US" sz="2800" b="1" dirty="0" smtClean="0"/>
          </a:p>
          <a:p>
            <a:pPr lvl="1"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Ωθούν τον εκπαιδευόμενο να ανακαλύψει τις</a:t>
            </a:r>
          </a:p>
          <a:p>
            <a:r>
              <a:rPr lang="el-GR" sz="3200" dirty="0" smtClean="0"/>
              <a:t>σχέσεις που υπάρχουν μεταξύ των συστατικών</a:t>
            </a:r>
            <a:r>
              <a:rPr lang="en-US" sz="3200" dirty="0" smtClean="0"/>
              <a:t> </a:t>
            </a:r>
            <a:r>
              <a:rPr lang="el-GR" sz="3200" dirty="0" smtClean="0"/>
              <a:t>μερών κάποιας δομής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kern="0" dirty="0">
                <a:solidFill>
                  <a:sysClr val="window" lastClr="FFFFFF"/>
                </a:solidFill>
                <a:latin typeface="Times New Roman"/>
              </a:rPr>
              <a:t>ΠΛΗΡΟΦΟΡΙΑΚΑ ΣΥΣΤΗΜΑΤΑ ΔΙΟΙΚΗΣΗΣ</a:t>
            </a:r>
            <a:r>
              <a:rPr lang="el-GR" sz="1200" kern="0" dirty="0">
                <a:solidFill>
                  <a:sysClr val="window" lastClr="FFFFFF"/>
                </a:solidFill>
                <a:latin typeface="Times New Roman"/>
              </a:rPr>
              <a:t>, </a:t>
            </a:r>
            <a:r>
              <a:rPr lang="el-GR" sz="1200" kern="0" dirty="0" smtClean="0">
                <a:solidFill>
                  <a:sysClr val="window" lastClr="FFFFFF"/>
                </a:solidFill>
                <a:latin typeface="Times New Roman"/>
              </a:rPr>
              <a:t>Ενότητα 9, </a:t>
            </a:r>
            <a:r>
              <a:rPr lang="el-GR" sz="1200" kern="0" dirty="0">
                <a:solidFill>
                  <a:sysClr val="window" lastClr="FFFFFF"/>
                </a:solidFill>
                <a:latin typeface="Times New Roman"/>
              </a:rPr>
              <a:t>ΤΜΗΜΑ ΛΟΓΙΣΤΙΚΗΣ &amp; ΧΡΗΜΑΤΟΟΙΚΟΝΟΜΙΚΗΣ,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kern="0" dirty="0">
                <a:solidFill>
                  <a:sysClr val="window" lastClr="FFFFFF"/>
                </a:solidFill>
                <a:latin typeface="Times New Roman"/>
              </a:rPr>
              <a:t>ΤΕΙ ΗΠΕΙΡΟΥ- </a:t>
            </a:r>
            <a:r>
              <a:rPr lang="el-GR" sz="1200" b="1" kern="0" dirty="0">
                <a:solidFill>
                  <a:sysClr val="window" lastClr="FFFFFF"/>
                </a:solidFill>
                <a:latin typeface="Times New Roman"/>
              </a:rPr>
              <a:t>Ανοιχτά Ακαδημαϊκά Μαθήματα στο ΤΕΙ Ηπείρου</a:t>
            </a: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9,,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http://eclass.teiep.gr/OpenClass/courses/COMP119/</a:t>
            </a:r>
            <a:endParaRPr lang="en-US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9,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9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Κατηγορίες Προσομοιώσεων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Πλεονεκτήματα Προσομοιώσεων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Τύποι Εκπαιδευτικών Παιχνιδιών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Φυσικές Προσομοιώσεις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Επαναληπτικές Προσομοιώσεις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Διαδικαστικές Προσομοιώσεις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Προσομοιώσεις Κατάστασης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Πλεονεκτήματα προσομοιώσεων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Εκπαιδευτικά παιχνίδια (παιχνίδια ερωτήσεων, λέξεων, </a:t>
            </a:r>
            <a:r>
              <a:rPr lang="el-GR" sz="3200" dirty="0" err="1" smtClean="0"/>
              <a:t>παζλ</a:t>
            </a:r>
            <a:r>
              <a:rPr lang="el-GR" sz="3200" dirty="0" smtClean="0"/>
              <a:t>)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l-GR" dirty="0" err="1" smtClean="0"/>
              <a:t>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Προσομοιώσεις &amp; Εκπαιδευτικά Παιχνίδια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Φυσικές Προσομοιώσεις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Παρουσιάζοντας κείμενο με ταυτόχρονη</a:t>
            </a:r>
          </a:p>
          <a:p>
            <a:r>
              <a:rPr lang="el-GR" sz="3200" dirty="0" smtClean="0"/>
              <a:t>αφήγηση μπορεί να παρεμποδίσει την μάθηση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Έχει παρατηρηθεί ότι όταν σε κάποιο</a:t>
            </a:r>
          </a:p>
          <a:p>
            <a:r>
              <a:rPr lang="el-GR" sz="3200" dirty="0" smtClean="0"/>
              <a:t>ηλεκτρονικό μάθημα παρουσιάζεται αφήγηση</a:t>
            </a:r>
          </a:p>
          <a:p>
            <a:r>
              <a:rPr lang="el-GR" sz="3200" dirty="0" smtClean="0"/>
              <a:t>κατά την διάρκεια παρουσίασης κάποιου</a:t>
            </a:r>
          </a:p>
          <a:p>
            <a:r>
              <a:rPr lang="el-GR" sz="3200" dirty="0" smtClean="0"/>
              <a:t>γραφικού περιεχομένου τότε η παράλληλη</a:t>
            </a:r>
          </a:p>
          <a:p>
            <a:r>
              <a:rPr lang="el-GR" sz="3200" dirty="0" smtClean="0"/>
              <a:t>απεικόνιση της αφήγησης με λέξεις στην οθόνη</a:t>
            </a:r>
          </a:p>
          <a:p>
            <a:r>
              <a:rPr lang="el-GR" sz="3200" dirty="0" smtClean="0"/>
              <a:t>μπορεί να μειώσει το βαθμό εκμάθησης.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Παραδείγματα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772816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SimCity Classic </a:t>
            </a:r>
            <a:r>
              <a:rPr lang="en-US" sz="3200" dirty="0" smtClean="0"/>
              <a:t>(Electronic Arts)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Παιχνίδι</a:t>
            </a:r>
            <a:r>
              <a:rPr lang="en-US" sz="2800" dirty="0" smtClean="0"/>
              <a:t>: </a:t>
            </a:r>
            <a:r>
              <a:rPr lang="el-GR" sz="2800" dirty="0" smtClean="0"/>
              <a:t>Προσομοιώνει την ζωή κάποιας πόλης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/>
              <a:t>Sim</a:t>
            </a:r>
            <a:r>
              <a:rPr lang="en-US" sz="3200" b="1" dirty="0" smtClean="0"/>
              <a:t> Earth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Προσομοιώνει ολόκληρους πλανήτες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1142</Words>
  <Application>Microsoft Office PowerPoint</Application>
  <PresentationFormat>Προβολή στην οθόνη (4:3)</PresentationFormat>
  <Paragraphs>227</Paragraphs>
  <Slides>25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Συστήματα Τηλεκπαίδευσης</vt:lpstr>
      <vt:lpstr>Φυσικές Προσομοιώσεις</vt:lpstr>
      <vt:lpstr>Παραδείγματα</vt:lpstr>
      <vt:lpstr>Επαναληπτικές Προσομοιώσεις</vt:lpstr>
      <vt:lpstr>Διαδικαστικές Προσομοιώσεις</vt:lpstr>
      <vt:lpstr>Προσομοιώσεις Κατάστασης</vt:lpstr>
      <vt:lpstr>Πλεονεκτήματα Προσομοιώσεων</vt:lpstr>
      <vt:lpstr>Πλεονεκτήματα Προσομοιώσεων</vt:lpstr>
      <vt:lpstr>Πλεονεκτήματα Προσομοιώσεων</vt:lpstr>
      <vt:lpstr>Μεταγωγή Γνώσεων</vt:lpstr>
      <vt:lpstr>Εκπαιδευτικά Παιχνίδια (Παραδείγματα)</vt:lpstr>
      <vt:lpstr>Παιχνίδια Ερωτήσεων (Παρόμοια με τηλεπαιχνίδια</vt:lpstr>
      <vt:lpstr>Παιχνίδια Λέξεων</vt:lpstr>
      <vt:lpstr>Παζλς</vt:lpstr>
      <vt:lpstr>Διαφάνεια 21</vt:lpstr>
      <vt:lpstr>Σημείωμα Αναφοράς</vt:lpstr>
      <vt:lpstr>Σημείωμα Αδειοδότησης</vt:lpstr>
      <vt:lpstr>Διαφάνεια 24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108</cp:revision>
  <dcterms:created xsi:type="dcterms:W3CDTF">2015-04-14T16:45:01Z</dcterms:created>
  <dcterms:modified xsi:type="dcterms:W3CDTF">2015-11-08T20:00:35Z</dcterms:modified>
</cp:coreProperties>
</file>