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28"/>
  </p:notesMasterIdLst>
  <p:handoutMasterIdLst>
    <p:handoutMasterId r:id="rId29"/>
  </p:handoutMasterIdLst>
  <p:sldIdLst>
    <p:sldId id="257" r:id="rId3"/>
    <p:sldId id="258" r:id="rId4"/>
    <p:sldId id="308" r:id="rId5"/>
    <p:sldId id="309" r:id="rId6"/>
    <p:sldId id="259" r:id="rId7"/>
    <p:sldId id="260" r:id="rId8"/>
    <p:sldId id="262" r:id="rId9"/>
    <p:sldId id="263" r:id="rId10"/>
    <p:sldId id="330" r:id="rId11"/>
    <p:sldId id="331" r:id="rId12"/>
    <p:sldId id="332" r:id="rId13"/>
    <p:sldId id="333" r:id="rId14"/>
    <p:sldId id="334" r:id="rId15"/>
    <p:sldId id="335" r:id="rId16"/>
    <p:sldId id="336" r:id="rId17"/>
    <p:sldId id="337" r:id="rId18"/>
    <p:sldId id="338" r:id="rId19"/>
    <p:sldId id="339" r:id="rId20"/>
    <p:sldId id="340" r:id="rId21"/>
    <p:sldId id="341" r:id="rId22"/>
    <p:sldId id="329" r:id="rId23"/>
    <p:sldId id="274" r:id="rId24"/>
    <p:sldId id="276" r:id="rId25"/>
    <p:sldId id="277" r:id="rId26"/>
    <p:sldId id="279" r:id="rId2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89827-6C06-4BD1-B55F-86A2C5969071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5E89B2-8E2F-43E0-BFBF-68F7DF15776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A5786-E1D3-43BB-A164-76932D4FA798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7683A-0688-4998-9883-723935D5165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9968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2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72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27468A-08F5-4F99-BFD4-DA6474915FF3}" type="slidenum">
              <a:rPr lang="en-US" smtClean="0">
                <a:solidFill>
                  <a:srgbClr val="000000"/>
                </a:solidFill>
              </a:rPr>
              <a:pPr/>
              <a:t>21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1095941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7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9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9" y="2214017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4" y="1556793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33" y="1535116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8" y="27305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8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9" y="6559383"/>
            <a:ext cx="33310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eclass.teiep.gr/OpenClass/courses/COMP119/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hyperlink" Target="http://creativecommons.org/licenses/by-nc-nd/4.0/deed.el" TargetMode="Externa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Συστήματα </a:t>
            </a:r>
            <a:r>
              <a:rPr lang="el-GR" b="1" dirty="0" err="1" smtClean="0"/>
              <a:t>Τηλεκπαίδευσης</a:t>
            </a:r>
            <a:endParaRPr lang="el-GR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476600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chemeClr val="tx1"/>
                </a:solidFill>
              </a:rPr>
              <a:t>Ενότητα 9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Προσομοιώσεις &amp; Εκπαιδευτικά Παιχνίδια</a:t>
            </a:r>
            <a:endParaRPr lang="en-US" sz="2800" b="1" dirty="0" smtClean="0">
              <a:solidFill>
                <a:schemeClr val="tx1"/>
              </a:solidFill>
            </a:endParaRPr>
          </a:p>
          <a:p>
            <a:r>
              <a:rPr lang="el-GR" sz="2800" dirty="0" smtClean="0">
                <a:solidFill>
                  <a:schemeClr val="tx1"/>
                </a:solidFill>
              </a:rPr>
              <a:t>Δημήτριος </a:t>
            </a:r>
            <a:r>
              <a:rPr lang="el-GR" sz="2800" dirty="0" err="1" smtClean="0">
                <a:solidFill>
                  <a:schemeClr val="tx1"/>
                </a:solidFill>
              </a:rPr>
              <a:t>Λιαροκάπης</a:t>
            </a:r>
            <a:endParaRPr lang="el-GR" sz="2800" dirty="0" smtClean="0">
              <a:solidFill>
                <a:schemeClr val="tx1"/>
              </a:solidFill>
            </a:endParaRP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grpSp>
        <p:nvGrpSpPr>
          <p:cNvPr id="6" name="Ομάδα 9"/>
          <p:cNvGrpSpPr/>
          <p:nvPr/>
        </p:nvGrpSpPr>
        <p:grpSpPr>
          <a:xfrm>
            <a:off x="642158" y="252000"/>
            <a:ext cx="4217874" cy="1376800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/>
              <a:t>Επαναληπτικές Προσομοιώσεις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Ενότητα 9,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323528" y="1628800"/>
            <a:ext cx="8424936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Ο εκπαιδευόμενος δεν έχει διαρκή </a:t>
            </a:r>
            <a:r>
              <a:rPr lang="el-GR" sz="3200" dirty="0" err="1" smtClean="0"/>
              <a:t>διάδραση</a:t>
            </a:r>
            <a:r>
              <a:rPr lang="el-GR" sz="3200" dirty="0" smtClean="0"/>
              <a:t> με</a:t>
            </a:r>
          </a:p>
          <a:p>
            <a:r>
              <a:rPr lang="el-GR" sz="3200" dirty="0" smtClean="0"/>
              <a:t>τον προσομοιωτή.</a:t>
            </a:r>
            <a:endParaRPr lang="en-US" sz="3200" dirty="0" smtClean="0"/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Θέτει ορισμένες παραμέτρους πριν την</a:t>
            </a:r>
            <a:r>
              <a:rPr lang="en-US" sz="2800" dirty="0" smtClean="0"/>
              <a:t> </a:t>
            </a:r>
            <a:r>
              <a:rPr lang="el-GR" sz="2800" dirty="0" smtClean="0"/>
              <a:t>εκκίνηση της προσομοίωσης.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Αφήνει την προσομοίωση να εξελιχθεί και στη</a:t>
            </a:r>
            <a:r>
              <a:rPr lang="en-US" sz="2800" dirty="0" smtClean="0"/>
              <a:t> </a:t>
            </a:r>
            <a:r>
              <a:rPr lang="el-GR" sz="2800" dirty="0" smtClean="0"/>
              <a:t>συνέχεια συλλέγει τα αποτελέσματα</a:t>
            </a:r>
            <a:endParaRPr lang="en-US" sz="2800" dirty="0" smtClean="0"/>
          </a:p>
          <a:p>
            <a:pPr lvl="1">
              <a:buFont typeface="Wingdings" pitchFamily="2" charset="2"/>
              <a:buChar char="Ø"/>
            </a:pPr>
            <a:endParaRPr lang="el-GR" sz="28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Ακολουθούν επαναληπτικές προσομοιώσεις</a:t>
            </a:r>
          </a:p>
          <a:p>
            <a:r>
              <a:rPr lang="el-GR" sz="3200" dirty="0" smtClean="0"/>
              <a:t>όπου ο εκπαιδευόμενος μπορεί να μεταβάλει τις</a:t>
            </a:r>
          </a:p>
          <a:p>
            <a:r>
              <a:rPr lang="el-GR" sz="3200" dirty="0" smtClean="0"/>
              <a:t>τιμές κάποιων παραμέτρων για να παρατηρήσει</a:t>
            </a:r>
          </a:p>
          <a:p>
            <a:r>
              <a:rPr lang="el-GR" sz="3200" dirty="0" smtClean="0"/>
              <a:t>τα αποτελέσματα της νέας εξέλιξης.</a:t>
            </a:r>
            <a:endParaRPr lang="el-G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/>
              <a:t>Διαδικαστικές Προσομοιώσεις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Ενότητα 9,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323528" y="1628800"/>
            <a:ext cx="842493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Διδάσκουν την σειρά ενεργειών για την επίτευξη</a:t>
            </a:r>
          </a:p>
          <a:p>
            <a:r>
              <a:rPr lang="el-GR" sz="3200" dirty="0" smtClean="0"/>
              <a:t>κάποιου στόχου.</a:t>
            </a:r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Παραδείγματα:</a:t>
            </a:r>
          </a:p>
          <a:p>
            <a:pPr lvl="1">
              <a:buFont typeface="Wingdings" pitchFamily="2" charset="2"/>
              <a:buChar char="Ø"/>
            </a:pPr>
            <a:r>
              <a:rPr lang="el-GR" sz="3200" b="1" dirty="0" smtClean="0"/>
              <a:t>Προσομοίωση Πτήσης </a:t>
            </a:r>
            <a:r>
              <a:rPr lang="el-GR" sz="3200" dirty="0" smtClean="0"/>
              <a:t>(</a:t>
            </a:r>
            <a:r>
              <a:rPr lang="en-US" sz="3200" dirty="0" smtClean="0"/>
              <a:t>Microsoft Flight Simulator)</a:t>
            </a:r>
            <a:endParaRPr lang="el-G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/>
              <a:t>Προσομοιώσεις Κατάστασης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Ενότητα 9,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323528" y="1628800"/>
            <a:ext cx="8424936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Χρησιμοποιούνται για προσομοίωση</a:t>
            </a:r>
          </a:p>
          <a:p>
            <a:r>
              <a:rPr lang="el-GR" sz="3200" dirty="0" smtClean="0"/>
              <a:t>συμπεριφορών ανθρώπων ή ζωντανών</a:t>
            </a:r>
          </a:p>
          <a:p>
            <a:r>
              <a:rPr lang="el-GR" sz="3200" dirty="0" smtClean="0"/>
              <a:t>Οργανισμών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 Απαιτούν περισσότερη πολυπλοκότητα σε</a:t>
            </a:r>
          </a:p>
          <a:p>
            <a:r>
              <a:rPr lang="el-GR" sz="3200" dirty="0" smtClean="0"/>
              <a:t>σχέση με φυσικά φαινόμενα ή μηχανισμούς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Χρησιμοποιούνται πιθανότητες για</a:t>
            </a:r>
          </a:p>
          <a:p>
            <a:r>
              <a:rPr lang="el-GR" sz="3200" dirty="0" smtClean="0"/>
              <a:t>προσομοίωση του απρόβλεπτου των</a:t>
            </a:r>
          </a:p>
          <a:p>
            <a:r>
              <a:rPr lang="el-GR" sz="3200" dirty="0" smtClean="0"/>
              <a:t>καταστάσεων.</a:t>
            </a:r>
          </a:p>
          <a:p>
            <a:pPr lvl="1">
              <a:buFont typeface="Wingdings" pitchFamily="2" charset="2"/>
              <a:buChar char="ü"/>
            </a:pPr>
            <a:r>
              <a:rPr lang="el-GR" sz="3200" dirty="0" smtClean="0"/>
              <a:t>π.χ.</a:t>
            </a:r>
            <a:r>
              <a:rPr lang="el-GR" sz="2800" dirty="0" smtClean="0"/>
              <a:t> το αποτέλεσμα κάποιου γεγονότος μπορεί να δημιουργήσει διαφορετικές συμπεριφορές.</a:t>
            </a:r>
            <a:endParaRPr lang="el-G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Πλεονεκτήματα Προσομοιώσεων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Ενότητα 9,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216024" y="1068407"/>
            <a:ext cx="896448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/>
              <a:t>1) </a:t>
            </a:r>
            <a:r>
              <a:rPr lang="el-GR" sz="3200" b="1" dirty="0" smtClean="0"/>
              <a:t>σε σχέση με το φυσικό αντικείμενο</a:t>
            </a:r>
            <a:r>
              <a:rPr lang="en-US" sz="3200" b="1" dirty="0" smtClean="0"/>
              <a:t>: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/>
              <a:t>Ασφάλεια</a:t>
            </a:r>
            <a:endParaRPr lang="en-US" sz="2800" dirty="0" smtClean="0"/>
          </a:p>
          <a:p>
            <a:pPr>
              <a:buFont typeface="Arial" pitchFamily="34" charset="0"/>
              <a:buChar char="•"/>
            </a:pPr>
            <a:endParaRPr lang="el-GR" sz="2800" dirty="0" smtClean="0"/>
          </a:p>
          <a:p>
            <a:pPr>
              <a:buFont typeface="Arial" pitchFamily="34" charset="0"/>
              <a:buChar char="•"/>
            </a:pPr>
            <a:r>
              <a:rPr lang="el-GR" sz="2800" dirty="0" smtClean="0"/>
              <a:t>Οικονομία</a:t>
            </a:r>
            <a:endParaRPr lang="en-US" sz="2800" dirty="0" smtClean="0"/>
          </a:p>
          <a:p>
            <a:endParaRPr lang="el-GR" sz="2800" dirty="0" smtClean="0"/>
          </a:p>
          <a:p>
            <a:pPr>
              <a:buFont typeface="Arial" pitchFamily="34" charset="0"/>
              <a:buChar char="•"/>
            </a:pPr>
            <a:r>
              <a:rPr lang="el-GR" sz="2800" dirty="0" smtClean="0"/>
              <a:t>Ταχύτητα</a:t>
            </a:r>
            <a:endParaRPr lang="en-US" sz="2800" dirty="0" smtClean="0"/>
          </a:p>
          <a:p>
            <a:pPr>
              <a:buFont typeface="Arial" pitchFamily="34" charset="0"/>
              <a:buChar char="•"/>
            </a:pPr>
            <a:endParaRPr lang="el-GR" sz="2800" dirty="0" smtClean="0"/>
          </a:p>
          <a:p>
            <a:pPr>
              <a:buFont typeface="Arial" pitchFamily="34" charset="0"/>
              <a:buChar char="•"/>
            </a:pPr>
            <a:r>
              <a:rPr lang="el-GR" sz="2800" dirty="0" smtClean="0"/>
              <a:t>Επανάληψη</a:t>
            </a:r>
            <a:endParaRPr lang="en-US" sz="2800" dirty="0" smtClean="0"/>
          </a:p>
          <a:p>
            <a:pPr>
              <a:buFont typeface="Arial" pitchFamily="34" charset="0"/>
              <a:buChar char="•"/>
            </a:pPr>
            <a:endParaRPr lang="el-GR" sz="2800" dirty="0" smtClean="0"/>
          </a:p>
          <a:p>
            <a:pPr>
              <a:buFont typeface="Arial" pitchFamily="34" charset="0"/>
              <a:buChar char="•"/>
            </a:pPr>
            <a:r>
              <a:rPr lang="el-GR" sz="2800" dirty="0" smtClean="0"/>
              <a:t>Σπάνια Συμβάντα</a:t>
            </a:r>
            <a:endParaRPr lang="en-US" sz="2800" dirty="0" smtClean="0"/>
          </a:p>
          <a:p>
            <a:pPr>
              <a:buFont typeface="Arial" pitchFamily="34" charset="0"/>
              <a:buChar char="•"/>
            </a:pPr>
            <a:endParaRPr lang="el-GR" sz="2800" dirty="0" smtClean="0"/>
          </a:p>
          <a:p>
            <a:pPr>
              <a:buFont typeface="Arial" pitchFamily="34" charset="0"/>
              <a:buChar char="•"/>
            </a:pPr>
            <a:r>
              <a:rPr lang="el-GR" sz="2800" dirty="0" smtClean="0"/>
              <a:t>Απλούστευση</a:t>
            </a:r>
            <a:endParaRPr lang="el-G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Πλεονεκτήματα Προσομοιώσεων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Ενότητα 9,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0" y="1068407"/>
            <a:ext cx="9180512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b="1" dirty="0" smtClean="0"/>
              <a:t>2</a:t>
            </a:r>
            <a:r>
              <a:rPr lang="en-US" sz="3200" b="1" dirty="0" smtClean="0"/>
              <a:t>) </a:t>
            </a:r>
            <a:r>
              <a:rPr lang="el-GR" sz="3200" b="1" dirty="0" smtClean="0"/>
              <a:t>σε σχέση με άλλες μεθόδους, π.χ. βιβλία, διαλέξεις, κλπ</a:t>
            </a:r>
            <a:r>
              <a:rPr lang="en-US" sz="3200" b="1" dirty="0" smtClean="0"/>
              <a:t>:</a:t>
            </a:r>
          </a:p>
          <a:p>
            <a:endParaRPr lang="el-GR" sz="2800" dirty="0"/>
          </a:p>
        </p:txBody>
      </p:sp>
      <p:sp>
        <p:nvSpPr>
          <p:cNvPr id="7" name="6 - Ορθογώνιο"/>
          <p:cNvSpPr/>
          <p:nvPr/>
        </p:nvSpPr>
        <p:spPr>
          <a:xfrm>
            <a:off x="0" y="2273965"/>
            <a:ext cx="91440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b="1" dirty="0" smtClean="0"/>
              <a:t>Παρότρυνση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Πιο  ενδιαφέρον να χρησιμοποιήσεις προσομοιωτή πτήσης αντί να διαβάσεις για το πως λειτουργεί το αεροπλάνο.</a:t>
            </a:r>
          </a:p>
          <a:p>
            <a:pPr lvl="1"/>
            <a:endParaRPr lang="el-GR" sz="2800" dirty="0" smtClean="0"/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Συνδυαζόμενες με παιχνίδια, δημιουργούν συνθήκες </a:t>
            </a:r>
            <a:r>
              <a:rPr lang="el-GR" sz="2800" b="1" dirty="0" smtClean="0"/>
              <a:t>άμιλλας</a:t>
            </a:r>
            <a:r>
              <a:rPr lang="el-GR" sz="2800" dirty="0" smtClean="0"/>
              <a:t> και </a:t>
            </a:r>
            <a:r>
              <a:rPr lang="el-GR" sz="2800" b="1" dirty="0" smtClean="0"/>
              <a:t>ανταγωνισμού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Πλεονεκτήματα Προσομοιώσεων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Ενότητα 9,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0" y="1068407"/>
            <a:ext cx="9180512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b="1" dirty="0" smtClean="0"/>
              <a:t>2</a:t>
            </a:r>
            <a:r>
              <a:rPr lang="en-US" sz="3200" b="1" dirty="0" smtClean="0"/>
              <a:t>) </a:t>
            </a:r>
            <a:r>
              <a:rPr lang="el-GR" sz="3200" b="1" dirty="0" smtClean="0"/>
              <a:t>σε σχέση με άλλες μεθόδους, π.χ. βιβλία, διαλέξεις, κλπ</a:t>
            </a:r>
            <a:r>
              <a:rPr lang="en-US" sz="3200" b="1" dirty="0" smtClean="0"/>
              <a:t>:</a:t>
            </a:r>
            <a:endParaRPr lang="el-GR" sz="3200" b="1" dirty="0" smtClean="0"/>
          </a:p>
          <a:p>
            <a:endParaRPr lang="el-GR" sz="3200" dirty="0" smtClean="0"/>
          </a:p>
          <a:p>
            <a:endParaRPr lang="el-GR" sz="3200" dirty="0" smtClean="0"/>
          </a:p>
          <a:p>
            <a:endParaRPr lang="en-US" sz="3200" dirty="0" smtClean="0"/>
          </a:p>
          <a:p>
            <a:endParaRPr lang="el-GR" sz="2800" dirty="0"/>
          </a:p>
        </p:txBody>
      </p:sp>
      <p:sp>
        <p:nvSpPr>
          <p:cNvPr id="7" name="6 - Ορθογώνιο"/>
          <p:cNvSpPr/>
          <p:nvPr/>
        </p:nvSpPr>
        <p:spPr>
          <a:xfrm>
            <a:off x="0" y="1988840"/>
            <a:ext cx="91440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endParaRPr lang="el-GR" sz="3200" b="1" dirty="0" smtClean="0"/>
          </a:p>
          <a:p>
            <a:pPr>
              <a:buFont typeface="Arial" pitchFamily="34" charset="0"/>
              <a:buChar char="•"/>
            </a:pPr>
            <a:r>
              <a:rPr lang="el-GR" sz="3200" b="1" dirty="0" smtClean="0"/>
              <a:t>Μεταγωγή Γνώσεων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Εγγύς Μεταγωγή,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Άπω Μεταγωγή</a:t>
            </a:r>
          </a:p>
          <a:p>
            <a:pPr lvl="1">
              <a:buFont typeface="Wingdings" pitchFamily="2" charset="2"/>
              <a:buChar char="Ø"/>
            </a:pPr>
            <a:endParaRPr lang="el-GR" sz="2800" dirty="0" smtClean="0"/>
          </a:p>
          <a:p>
            <a:r>
              <a:rPr lang="el-GR" b="1" dirty="0" smtClean="0"/>
              <a:t>● </a:t>
            </a:r>
            <a:r>
              <a:rPr lang="el-GR" sz="3200" b="1" dirty="0" smtClean="0"/>
              <a:t>Αποδοτικότητα</a:t>
            </a:r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b="1" dirty="0" smtClean="0"/>
              <a:t>Ευελιξία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Χρήση σε όλες τις φάσεις της μάθησης και στην  εξέταση</a:t>
            </a:r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Μεταγωγή Γνώσεων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Ενότητα 9,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Ορθογώνιο"/>
          <p:cNvSpPr/>
          <p:nvPr/>
        </p:nvSpPr>
        <p:spPr>
          <a:xfrm>
            <a:off x="144016" y="1253073"/>
            <a:ext cx="889248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Ο βαθμός εφαρμογής γνώσεων σε κάποια κατάσταση (π.χ. Εργασία, Εργαστήριο) διαφορετική από την κατάσταση στην οποία αποκτήθηκαν (π.χ. Διδασκαλία, σεμινάριο, κλπ).</a:t>
            </a:r>
          </a:p>
          <a:p>
            <a:pPr>
              <a:buFont typeface="Arial" pitchFamily="34" charset="0"/>
              <a:buChar char="•"/>
            </a:pPr>
            <a:r>
              <a:rPr lang="el-GR" sz="3200" b="1" dirty="0" smtClean="0"/>
              <a:t>Εγγύς Μεταγωγή</a:t>
            </a:r>
            <a:r>
              <a:rPr lang="el-GR" sz="2800" b="1" dirty="0" smtClean="0"/>
              <a:t>: 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b="1" dirty="0" smtClean="0"/>
              <a:t>Εκφράζει την δυνατότητα οι </a:t>
            </a:r>
            <a:r>
              <a:rPr lang="el-GR" sz="2800" dirty="0" smtClean="0"/>
              <a:t>γνώσεις να εφαρμόζονται σε περιβάλλον που είναι παρόμοιο με το περιβάλλον απόκτησης της γνώσης.</a:t>
            </a:r>
          </a:p>
          <a:p>
            <a:pPr>
              <a:buFont typeface="Arial" pitchFamily="34" charset="0"/>
              <a:buChar char="•"/>
            </a:pPr>
            <a:r>
              <a:rPr lang="el-GR" sz="3200" b="1" dirty="0" smtClean="0"/>
              <a:t>Άπω Μεταγωγή: 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b="1" dirty="0" smtClean="0"/>
              <a:t>Εκφράζει την δυνατότητα οι </a:t>
            </a:r>
            <a:r>
              <a:rPr lang="el-GR" sz="2800" dirty="0" smtClean="0"/>
              <a:t>γνώσεις να εφαρμόζονται σε πολύ διαφορετικά περιβάλλοντα από αυτά όπου αποκτήθηκαν.</a:t>
            </a:r>
            <a:endParaRPr lang="el-G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7018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Εκπαιδευτικά Παιχνίδια</a:t>
            </a:r>
            <a:br>
              <a:rPr lang="el-GR" dirty="0" smtClean="0"/>
            </a:br>
            <a:r>
              <a:rPr lang="el-GR" dirty="0" smtClean="0"/>
              <a:t>(Παραδείγματα)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Ενότητα 9,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Ορθογώνιο"/>
          <p:cNvSpPr/>
          <p:nvPr/>
        </p:nvSpPr>
        <p:spPr>
          <a:xfrm>
            <a:off x="144016" y="2001029"/>
            <a:ext cx="889248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Παιχνίδια Αποφάσεων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Παιχνίδια Ερωτήσεων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Παιχνίδια Λέξεων (Σταυρόλεξο, Κρεμάλα)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err="1" smtClean="0"/>
              <a:t>Παζλς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Παιχνίδια Επιχειρήσεων</a:t>
            </a:r>
            <a:endParaRPr lang="el-G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7018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Παιχνίδια Ερωτήσεων</a:t>
            </a:r>
            <a:br>
              <a:rPr lang="el-GR" dirty="0" smtClean="0"/>
            </a:br>
            <a:r>
              <a:rPr lang="el-GR" dirty="0" smtClean="0"/>
              <a:t>(Παρόμοια με τηλεπαιχνίδια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Ενότητα 9,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Ορθογώνιο"/>
          <p:cNvSpPr/>
          <p:nvPr/>
        </p:nvSpPr>
        <p:spPr>
          <a:xfrm>
            <a:off x="144016" y="2204864"/>
            <a:ext cx="889248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Μπορούν να αντικαταστήσουν κάποια εξέταση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Πολλές εύκολες ερωτήσεις με λίγους βαθμούς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Λίγες ερωτήσεις με πολλούς βαθμούς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Σωστές απαντήσεις προσθέτουν βαθμούς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Λάθος απαντήσεις αφαιρούν βαθμούς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Μπορούν να χρησιμοποιηθούν πριν την έναρξη</a:t>
            </a:r>
          </a:p>
          <a:p>
            <a:r>
              <a:rPr lang="el-GR" sz="3200" dirty="0" smtClean="0"/>
              <a:t>μαθήματος για την δημιουργία απαραίτητων</a:t>
            </a:r>
          </a:p>
          <a:p>
            <a:r>
              <a:rPr lang="el-GR" sz="3200" dirty="0" smtClean="0"/>
              <a:t>κινήτρων</a:t>
            </a:r>
            <a:endParaRPr lang="el-G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701824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Παιχνίδια Λέξεων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Ενότητα 9,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Ορθογώνιο"/>
          <p:cNvSpPr/>
          <p:nvPr/>
        </p:nvSpPr>
        <p:spPr>
          <a:xfrm>
            <a:off x="144016" y="1988840"/>
            <a:ext cx="88924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Χρησιμοποιούνται σαν κίνητρο για </a:t>
            </a:r>
            <a:r>
              <a:rPr lang="el-GR" sz="3200" b="1" dirty="0" smtClean="0"/>
              <a:t>εκμάθηση</a:t>
            </a:r>
          </a:p>
          <a:p>
            <a:r>
              <a:rPr lang="el-GR" sz="3200" b="1" dirty="0" smtClean="0"/>
              <a:t>ορολογίας</a:t>
            </a:r>
            <a:endParaRPr lang="el-GR" sz="2800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2924944"/>
            <a:ext cx="4397474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614400"/>
            <a:ext cx="7776864" cy="3242814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solidFill>
                  <a:schemeClr val="tx1"/>
                </a:solidFill>
              </a:rPr>
              <a:t>Τμήμα Μηχανικών Πληροφορικής</a:t>
            </a:r>
          </a:p>
          <a:p>
            <a:pPr algn="l"/>
            <a:r>
              <a:rPr lang="el-GR" b="1" dirty="0" smtClean="0">
                <a:solidFill>
                  <a:schemeClr val="tx1"/>
                </a:solidFill>
              </a:rPr>
              <a:t>Συστήματα </a:t>
            </a:r>
            <a:r>
              <a:rPr lang="el-GR" b="1" dirty="0" err="1" smtClean="0">
                <a:solidFill>
                  <a:schemeClr val="tx1"/>
                </a:solidFill>
              </a:rPr>
              <a:t>Τηλεκπαίδευσης</a:t>
            </a:r>
            <a:endParaRPr lang="el-GR" b="1" dirty="0">
              <a:solidFill>
                <a:schemeClr val="tx1"/>
              </a:solidFill>
            </a:endParaRPr>
          </a:p>
          <a:p>
            <a:pPr algn="l"/>
            <a:r>
              <a:rPr lang="el-GR" sz="2800" b="1" smtClean="0">
                <a:solidFill>
                  <a:schemeClr val="tx1"/>
                </a:solidFill>
              </a:rPr>
              <a:t>Ενότητα </a:t>
            </a:r>
            <a:r>
              <a:rPr lang="el-GR" sz="2800" b="1" dirty="0" smtClean="0">
                <a:solidFill>
                  <a:schemeClr val="tx1"/>
                </a:solidFill>
              </a:rPr>
              <a:t>6</a:t>
            </a:r>
            <a:r>
              <a:rPr lang="en-US" sz="2800" b="1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dirty="0" smtClean="0">
                <a:solidFill>
                  <a:schemeClr val="tx1"/>
                </a:solidFill>
              </a:rPr>
              <a:t>Αρχές Διευκόλυνσης Μάθησης</a:t>
            </a:r>
            <a:endParaRPr lang="en-US" sz="2800" dirty="0" smtClean="0">
              <a:solidFill>
                <a:schemeClr val="tx1"/>
              </a:solidFill>
            </a:endParaRPr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Δημήτριος </a:t>
            </a:r>
            <a:r>
              <a:rPr lang="el-GR" sz="2800" dirty="0" err="1" smtClean="0">
                <a:solidFill>
                  <a:schemeClr val="tx2">
                    <a:lumMod val="50000"/>
                  </a:schemeClr>
                </a:solidFill>
              </a:rPr>
              <a:t>Λιαροκάπης</a:t>
            </a: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Καθηγητής Εφαρμογών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4257"/>
            <a:ext cx="7452320" cy="122843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4257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701824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err="1" smtClean="0"/>
              <a:t>Παζλς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Ενότητα 9,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Ορθογώνιο"/>
          <p:cNvSpPr/>
          <p:nvPr/>
        </p:nvSpPr>
        <p:spPr>
          <a:xfrm>
            <a:off x="35496" y="1772816"/>
            <a:ext cx="889248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Μπορεί να χρησιμοποιηθούν για να διδάξουν</a:t>
            </a:r>
            <a:r>
              <a:rPr lang="en-US" sz="3200" dirty="0" smtClean="0"/>
              <a:t>: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b="1" dirty="0" smtClean="0"/>
              <a:t>Δομές αντικειμένων (Σχέση μέρους - όλου)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b="1" dirty="0" smtClean="0"/>
              <a:t>Οργανογράμματα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b="1" dirty="0" smtClean="0"/>
              <a:t>Χάρτες</a:t>
            </a:r>
            <a:endParaRPr lang="en-US" sz="2800" b="1" dirty="0" smtClean="0"/>
          </a:p>
          <a:p>
            <a:pPr lvl="1">
              <a:buFont typeface="Wingdings" pitchFamily="2" charset="2"/>
              <a:buChar char="Ø"/>
            </a:pPr>
            <a:endParaRPr lang="en-US" sz="2800" b="1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Ωθούν τον εκπαιδευόμενο να ανακαλύψει τις</a:t>
            </a:r>
          </a:p>
          <a:p>
            <a:r>
              <a:rPr lang="el-GR" sz="3200" dirty="0" smtClean="0"/>
              <a:t>σχέσεις που υπάρχουν μεταξύ των συστατικών</a:t>
            </a:r>
            <a:r>
              <a:rPr lang="en-US" sz="3200" dirty="0" smtClean="0"/>
              <a:t> </a:t>
            </a:r>
            <a:r>
              <a:rPr lang="el-GR" sz="3200" dirty="0" smtClean="0"/>
              <a:t>μερών κάποιας δομής</a:t>
            </a:r>
            <a:endParaRPr lang="el-GR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3"/>
          <p:cNvSpPr>
            <a:spLocks noChangeArrowheads="1"/>
          </p:cNvSpPr>
          <p:nvPr/>
        </p:nvSpPr>
        <p:spPr bwMode="auto">
          <a:xfrm>
            <a:off x="228600" y="1981200"/>
            <a:ext cx="8686800" cy="403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42900" indent="-342900">
              <a:buFont typeface="Wingdings" pitchFamily="2" charset="2"/>
              <a:buChar char="§"/>
            </a:pPr>
            <a:endParaRPr lang="el-GR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04451" name="Rectangle 4"/>
          <p:cNvSpPr>
            <a:spLocks noChangeArrowheads="1"/>
          </p:cNvSpPr>
          <p:nvPr/>
        </p:nvSpPr>
        <p:spPr bwMode="auto">
          <a:xfrm>
            <a:off x="381000" y="560388"/>
            <a:ext cx="8382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4000" b="1">
                <a:solidFill>
                  <a:srgbClr val="000000"/>
                </a:solidFill>
                <a:latin typeface="Calibri" pitchFamily="34" charset="0"/>
              </a:rPr>
              <a:t>Βιβλιογραφία</a:t>
            </a:r>
            <a:endParaRPr lang="en-US" sz="4000" b="1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0" y="0"/>
            <a:ext cx="9144000" cy="461963"/>
          </a:xfrm>
          <a:prstGeom prst="rect">
            <a:avLst/>
          </a:prstGeom>
          <a:solidFill>
            <a:srgbClr val="1F497D"/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200" b="1" kern="0" dirty="0">
                <a:solidFill>
                  <a:sysClr val="window" lastClr="FFFFFF"/>
                </a:solidFill>
                <a:latin typeface="Times New Roman"/>
              </a:rPr>
              <a:t>ΠΛΗΡΟΦΟΡΙΑΚΑ ΣΥΣΤΗΜΑΤΑ ΔΙΟΙΚΗΣΗΣ</a:t>
            </a:r>
            <a:r>
              <a:rPr lang="el-GR" sz="1200" kern="0" dirty="0">
                <a:solidFill>
                  <a:sysClr val="window" lastClr="FFFFFF"/>
                </a:solidFill>
                <a:latin typeface="Times New Roman"/>
              </a:rPr>
              <a:t>, </a:t>
            </a:r>
            <a:r>
              <a:rPr lang="el-GR" sz="1200" kern="0" dirty="0" smtClean="0">
                <a:solidFill>
                  <a:sysClr val="window" lastClr="FFFFFF"/>
                </a:solidFill>
                <a:latin typeface="Times New Roman"/>
              </a:rPr>
              <a:t>Ενότητα 9, </a:t>
            </a:r>
            <a:r>
              <a:rPr lang="el-GR" sz="1200" kern="0" dirty="0">
                <a:solidFill>
                  <a:sysClr val="window" lastClr="FFFFFF"/>
                </a:solidFill>
                <a:latin typeface="Times New Roman"/>
              </a:rPr>
              <a:t>ΤΜΗΜΑ ΛΟΓΙΣΤΙΚΗΣ &amp; ΧΡΗΜΑΤΟΟΙΚΟΝΟΜΙΚΗΣ,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200" kern="0" dirty="0">
                <a:solidFill>
                  <a:sysClr val="window" lastClr="FFFFFF"/>
                </a:solidFill>
                <a:latin typeface="Times New Roman"/>
              </a:rPr>
              <a:t>ΤΕΙ ΗΠΕΙΡΟΥ- </a:t>
            </a:r>
            <a:r>
              <a:rPr lang="el-GR" sz="1200" b="1" kern="0" dirty="0">
                <a:solidFill>
                  <a:sysClr val="window" lastClr="FFFFFF"/>
                </a:solidFill>
                <a:latin typeface="Times New Roman"/>
              </a:rPr>
              <a:t>Ανοιχτά Ακαδημαϊκά Μαθήματα στο ΤΕΙ Ηπείρου</a:t>
            </a:r>
          </a:p>
        </p:txBody>
      </p:sp>
      <p:pic>
        <p:nvPicPr>
          <p:cNvPr id="10445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11188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350" y="0"/>
            <a:ext cx="75565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Θέση περιεχομένου 2"/>
          <p:cNvSpPr txBox="1">
            <a:spLocks/>
          </p:cNvSpPr>
          <p:nvPr/>
        </p:nvSpPr>
        <p:spPr>
          <a:xfrm>
            <a:off x="438150" y="1300163"/>
            <a:ext cx="8239125" cy="3208957"/>
          </a:xfrm>
          <a:prstGeom prst="rect">
            <a:avLst/>
          </a:prstGeom>
        </p:spPr>
        <p:txBody>
          <a:bodyPr/>
          <a:lstStyle/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William Horton (2001). </a:t>
            </a:r>
            <a:r>
              <a:rPr lang="en-US" sz="1400" i="1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E-learning by </a:t>
            </a:r>
            <a:r>
              <a:rPr lang="en-US" sz="1400" i="1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Design</a:t>
            </a: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,.Pfeifer</a:t>
            </a: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Clark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,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R. &amp; Mayer, R. (2008).  </a:t>
            </a:r>
            <a:r>
              <a:rPr lang="en-US" sz="1400" i="1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E-Learning and the Science of Instruction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. Pfeifer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Alessi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, S.  &amp;  </a:t>
            </a: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Trolip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,  S. (2005). </a:t>
            </a:r>
            <a:r>
              <a:rPr lang="el-GR" sz="1400" i="1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ΠΟΛΥΜΕΣΑ και ΕΚΠΑΙΔΕΥΣΗ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.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Εκδόσεις Μ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Γκιούρδας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Nash, S.  &amp;  Moore, M. 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(2014). </a:t>
            </a:r>
            <a:r>
              <a:rPr lang="en-US" sz="1400" i="1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Moodle</a:t>
            </a:r>
            <a:r>
              <a:rPr lang="en-US" sz="1400" i="1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Course Design Best Practices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. </a:t>
            </a: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Packt</a:t>
            </a: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Newby J. Timothy,  </a:t>
            </a: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Stepich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A. Donald, Lehman D. James,  &amp; </a:t>
            </a: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Russel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D James. (2009). 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i="1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Εκπαιδευτική τεχνολογία για διδασκαλία και μάθηση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.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Εκδόσεις Επίκεντρο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. 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/>
              <a:t>Σημείωμα Αναφοράς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9,,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lvl="0" algn="just"/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Copyright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Τεχνολογικό Ίδρυμα Ηπείρου. Δημήτριος </a:t>
            </a:r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Λιαροκάπης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.</a:t>
            </a:r>
          </a:p>
          <a:p>
            <a:pPr lvl="0" algn="just"/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Συστήματα </a:t>
            </a:r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Τηλεκπαίδευσης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Έκδοση: 1.0  Άρτα, 2015. Διαθέσιμο από τη δικτυακή διεύθυνση:</a:t>
            </a:r>
          </a:p>
          <a:p>
            <a:pPr lvl="0" algn="just"/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http://eclass.teiep.gr/OpenClass/courses/COMP119/</a:t>
            </a:r>
            <a:endParaRPr lang="en-US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endParaRPr lang="en-US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/>
              <a:t>Σημείωμα </a:t>
            </a:r>
            <a:r>
              <a:rPr lang="el-GR" dirty="0" err="1" smtClean="0"/>
              <a:t>Αδειοδότησης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9, 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/>
          <p:nvPr/>
        </p:nvSpPr>
        <p:spPr>
          <a:xfrm>
            <a:off x="467544" y="2132856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8" y="4149081"/>
            <a:ext cx="1581685" cy="461161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539552" y="5085185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3" name="Rectangle 2"/>
          <p:cNvSpPr/>
          <p:nvPr/>
        </p:nvSpPr>
        <p:spPr>
          <a:xfrm>
            <a:off x="683569" y="6165304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4" name="Rectangle 11"/>
          <p:cNvSpPr/>
          <p:nvPr/>
        </p:nvSpPr>
        <p:spPr>
          <a:xfrm>
            <a:off x="827586" y="6237312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Ενότητα 9,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1763688" y="2996952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5" name="Rectangle 12"/>
          <p:cNvSpPr/>
          <p:nvPr/>
        </p:nvSpPr>
        <p:spPr>
          <a:xfrm>
            <a:off x="1547664" y="4221089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err="1" smtClean="0"/>
              <a:t>Βαΐτσα</a:t>
            </a:r>
            <a:r>
              <a:rPr lang="el-GR" sz="2900" b="1" dirty="0" smtClean="0"/>
              <a:t> </a:t>
            </a:r>
            <a:r>
              <a:rPr lang="el-GR" sz="2900" b="1" dirty="0" err="1" smtClean="0"/>
              <a:t>Τσακστάρα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8" y="5589241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20274" y="5661249"/>
            <a:ext cx="1581685" cy="461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9" y="5827936"/>
            <a:ext cx="1581685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Άδειες Χρήσης</a:t>
            </a:r>
          </a:p>
        </p:txBody>
      </p:sp>
      <p:sp>
        <p:nvSpPr>
          <p:cNvPr id="43014" name="Subtitle 8"/>
          <p:cNvSpPr txBox="1">
            <a:spLocks/>
          </p:cNvSpPr>
          <p:nvPr/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Το παρόν εκπαιδευτικό υλικό υπόκειται σε άδειες χρήσης Creative Commons.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4301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4117975"/>
            <a:ext cx="1581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9</a:t>
            </a:r>
            <a:r>
              <a:rPr lang="en-US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Χρηματοδότηση</a:t>
            </a:r>
          </a:p>
        </p:txBody>
      </p:sp>
      <p:sp>
        <p:nvSpPr>
          <p:cNvPr id="44038" name="Content Placeholder 2"/>
          <p:cNvSpPr txBox="1">
            <a:spLocks/>
          </p:cNvSpPr>
          <p:nvPr/>
        </p:nvSpPr>
        <p:spPr bwMode="auto">
          <a:xfrm>
            <a:off x="457200" y="1530350"/>
            <a:ext cx="8229600" cy="377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υλοποιείται στο πλαίσιο του Επιχειρησιακού Προγράμματος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Εκπαίδευση και Δια Βίου Μάθηση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Ανοικτά Ακαδημαϊκά Μαθήματα στο TEI Ηπείρου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έχει χρηματοδοτήσει μόνο τη αναδιαμόρφωση του εκπαιδευτικού υλικού.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44039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4592638"/>
            <a:ext cx="6480175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9,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/>
              <a:t>Σκοποί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9,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Κατηγορίες Προσομοιώσεων</a:t>
            </a:r>
            <a:endParaRPr lang="en-US" sz="3200" dirty="0" smtClean="0"/>
          </a:p>
          <a:p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Πλεονεκτήματα Προσομοιώσεων</a:t>
            </a:r>
            <a:endParaRPr lang="en-US" sz="3200" dirty="0" smtClean="0"/>
          </a:p>
          <a:p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Τύποι Εκπαιδευτικών Παιχνιδιών</a:t>
            </a: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>
                <a:solidFill>
                  <a:prstClr val="black"/>
                </a:solidFill>
              </a:rPr>
              <a:t>Περιεχόμενα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9,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484784"/>
            <a:ext cx="8712968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Φυσικές Προσομοιώσεις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Επαναληπτικές Προσομοιώσεις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Διαδικαστικές Προσομοιώσεις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Προσομοιώσεις Κατάστασης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Πλεονεκτήματα προσομοιώσεων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Εκπαιδευτικά παιχνίδια (παιχνίδια ερωτήσεων, λέξεων, </a:t>
            </a:r>
            <a:r>
              <a:rPr lang="el-GR" sz="3200" dirty="0" err="1" smtClean="0"/>
              <a:t>παζλ</a:t>
            </a:r>
            <a:r>
              <a:rPr lang="el-GR" sz="3200" dirty="0" smtClean="0"/>
              <a:t>)</a:t>
            </a:r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l-GR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n-US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l-GR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l-GR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l-GR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Συστήματα </a:t>
            </a:r>
            <a:r>
              <a:rPr lang="el-GR" dirty="0" err="1" smtClean="0"/>
              <a:t>Τηλεκπαίδευσης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Προσομοιώσεις &amp; Εκπαιδευτικά Παιχνίδια</a:t>
            </a:r>
          </a:p>
        </p:txBody>
      </p:sp>
    </p:spTree>
    <p:extLst>
      <p:ext uri="{BB962C8B-B14F-4D97-AF65-F5344CB8AC3E}">
        <p14:creationId xmlns:p14="http://schemas.microsoft.com/office/powerpoint/2010/main" xmlns="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/>
              <a:t>Φυσικές Προσομοιώσεις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Ενότητα 9,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323528" y="1772816"/>
            <a:ext cx="84249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Παρουσιάζοντας κείμενο με ταυτόχρονη</a:t>
            </a:r>
          </a:p>
          <a:p>
            <a:r>
              <a:rPr lang="el-GR" sz="3200" dirty="0" smtClean="0"/>
              <a:t>αφήγηση μπορεί να παρεμποδίσει την μάθηση</a:t>
            </a:r>
            <a:r>
              <a:rPr lang="en-US" sz="3200" dirty="0" smtClean="0"/>
              <a:t>.</a:t>
            </a:r>
          </a:p>
          <a:p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Έχει παρατηρηθεί ότι όταν σε κάποιο</a:t>
            </a:r>
          </a:p>
          <a:p>
            <a:r>
              <a:rPr lang="el-GR" sz="3200" dirty="0" smtClean="0"/>
              <a:t>ηλεκτρονικό μάθημα παρουσιάζεται αφήγηση</a:t>
            </a:r>
          </a:p>
          <a:p>
            <a:r>
              <a:rPr lang="el-GR" sz="3200" dirty="0" smtClean="0"/>
              <a:t>κατά την διάρκεια παρουσίασης κάποιου</a:t>
            </a:r>
          </a:p>
          <a:p>
            <a:r>
              <a:rPr lang="el-GR" sz="3200" dirty="0" smtClean="0"/>
              <a:t>γραφικού περιεχομένου τότε η παράλληλη</a:t>
            </a:r>
          </a:p>
          <a:p>
            <a:r>
              <a:rPr lang="el-GR" sz="3200" dirty="0" smtClean="0"/>
              <a:t>απεικόνιση της αφήγησης με λέξεις στην οθόνη</a:t>
            </a:r>
          </a:p>
          <a:p>
            <a:r>
              <a:rPr lang="el-GR" sz="3200" dirty="0" smtClean="0"/>
              <a:t>μπορεί να μειώσει το βαθμό εκμάθησης.</a:t>
            </a:r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/>
              <a:t>Παραδείγματα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Ενότητα 9, </a:t>
            </a:r>
            <a:r>
              <a:rPr lang="el-GR" sz="1200" dirty="0" smtClean="0">
                <a:solidFill>
                  <a:schemeClr val="bg1"/>
                </a:solidFill>
              </a:rPr>
              <a:t>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323528" y="1772816"/>
            <a:ext cx="8424936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SimCity Classic </a:t>
            </a:r>
            <a:r>
              <a:rPr lang="en-US" sz="3200" dirty="0" smtClean="0"/>
              <a:t>(Electronic Arts)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Παιχνίδι</a:t>
            </a:r>
            <a:r>
              <a:rPr lang="en-US" sz="2800" dirty="0" smtClean="0"/>
              <a:t>: </a:t>
            </a:r>
            <a:r>
              <a:rPr lang="el-GR" sz="2800" dirty="0" smtClean="0"/>
              <a:t>Προσομοιώνει την ζωή κάποιας πόλης</a:t>
            </a:r>
          </a:p>
          <a:p>
            <a:pPr lvl="1">
              <a:buFont typeface="Wingdings" pitchFamily="2" charset="2"/>
              <a:buChar char="Ø"/>
            </a:pPr>
            <a:endParaRPr lang="el-GR" sz="2800" dirty="0" smtClean="0"/>
          </a:p>
          <a:p>
            <a:pPr>
              <a:buFont typeface="Arial" pitchFamily="34" charset="0"/>
              <a:buChar char="•"/>
            </a:pPr>
            <a:r>
              <a:rPr lang="en-US" sz="3200" b="1" dirty="0" err="1" smtClean="0"/>
              <a:t>Sim</a:t>
            </a:r>
            <a:r>
              <a:rPr lang="en-US" sz="3200" b="1" dirty="0" smtClean="0"/>
              <a:t> Earth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Προσομοιώνει ολόκληρους πλανήτες</a:t>
            </a:r>
            <a:endParaRPr lang="el-G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553</TotalTime>
  <Words>1142</Words>
  <Application>Microsoft Office PowerPoint</Application>
  <PresentationFormat>Προβολή στην οθόνη (4:3)</PresentationFormat>
  <Paragraphs>227</Paragraphs>
  <Slides>25</Slides>
  <Notes>5</Notes>
  <HiddenSlides>0</HiddenSlides>
  <MMClips>0</MMClips>
  <ScaleCrop>false</ScaleCrop>
  <HeadingPairs>
    <vt:vector size="4" baseType="variant">
      <vt:variant>
        <vt:lpstr>Θέμα</vt:lpstr>
      </vt:variant>
      <vt:variant>
        <vt:i4>2</vt:i4>
      </vt:variant>
      <vt:variant>
        <vt:lpstr>Τίτλοι διαφανειών</vt:lpstr>
      </vt:variant>
      <vt:variant>
        <vt:i4>25</vt:i4>
      </vt:variant>
    </vt:vector>
  </HeadingPairs>
  <TitlesOfParts>
    <vt:vector size="27" baseType="lpstr">
      <vt:lpstr>Θέμα του Office</vt:lpstr>
      <vt:lpstr>2_Θέμα του Office</vt:lpstr>
      <vt:lpstr>Συστήματα Τηλεκπαίδευσης</vt:lpstr>
      <vt:lpstr>Διαφάνεια 2</vt:lpstr>
      <vt:lpstr>Άδειες Χρήσης</vt:lpstr>
      <vt:lpstr>Χρηματοδότηση</vt:lpstr>
      <vt:lpstr>Σκοποί  ενότητας</vt:lpstr>
      <vt:lpstr>Περιεχόμενα ενότητας</vt:lpstr>
      <vt:lpstr>Συστήματα Τηλεκπαίδευσης</vt:lpstr>
      <vt:lpstr>Φυσικές Προσομοιώσεις</vt:lpstr>
      <vt:lpstr>Παραδείγματα</vt:lpstr>
      <vt:lpstr>Επαναληπτικές Προσομοιώσεις</vt:lpstr>
      <vt:lpstr>Διαδικαστικές Προσομοιώσεις</vt:lpstr>
      <vt:lpstr>Προσομοιώσεις Κατάστασης</vt:lpstr>
      <vt:lpstr>Πλεονεκτήματα Προσομοιώσεων</vt:lpstr>
      <vt:lpstr>Πλεονεκτήματα Προσομοιώσεων</vt:lpstr>
      <vt:lpstr>Πλεονεκτήματα Προσομοιώσεων</vt:lpstr>
      <vt:lpstr>Μεταγωγή Γνώσεων</vt:lpstr>
      <vt:lpstr>Εκπαιδευτικά Παιχνίδια (Παραδείγματα)</vt:lpstr>
      <vt:lpstr>Παιχνίδια Ερωτήσεων (Παρόμοια με τηλεπαιχνίδια</vt:lpstr>
      <vt:lpstr>Παιχνίδια Λέξεων</vt:lpstr>
      <vt:lpstr>Παζλς</vt:lpstr>
      <vt:lpstr>Διαφάνεια 21</vt:lpstr>
      <vt:lpstr>Σημείωμα Αναφοράς</vt:lpstr>
      <vt:lpstr>Σημείωμα Αδειοδότησης</vt:lpstr>
      <vt:lpstr>Διαφάνεια 24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Συστήματα Τηλεκπαίδευσης</dc:title>
  <dc:creator>vaitsa</dc:creator>
  <cp:lastModifiedBy>User</cp:lastModifiedBy>
  <cp:revision>108</cp:revision>
  <dcterms:created xsi:type="dcterms:W3CDTF">2015-04-14T16:45:01Z</dcterms:created>
  <dcterms:modified xsi:type="dcterms:W3CDTF">2015-11-08T20:00:35Z</dcterms:modified>
</cp:coreProperties>
</file>