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2" r:id="rId14"/>
    <p:sldId id="283" r:id="rId15"/>
    <p:sldId id="290" r:id="rId16"/>
    <p:sldId id="301" r:id="rId17"/>
    <p:sldId id="291" r:id="rId18"/>
    <p:sldId id="292" r:id="rId19"/>
    <p:sldId id="293" r:id="rId20"/>
    <p:sldId id="294" r:id="rId21"/>
    <p:sldId id="295" r:id="rId22"/>
    <p:sldId id="280" r:id="rId23"/>
  </p:sldIdLst>
  <p:sldSz cx="9144000" cy="5715000" type="screen16x10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5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0299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4464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Ελεγκτική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Φορολογικός Ελεγκτής</a:t>
            </a:r>
            <a:endParaRPr lang="en-US" sz="3800" b="1" dirty="0" smtClean="0"/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Φορολογικός Ελεγκτής</a:t>
            </a:r>
            <a:r>
              <a:rPr lang="el-GR" sz="3200" dirty="0" smtClean="0">
                <a:cs typeface="Times New Roman" pitchFamily="18" charset="0"/>
              </a:rPr>
              <a:t/>
            </a:r>
            <a:br>
              <a:rPr lang="el-GR" sz="32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ΕΝΕΡΓΕΙΕΣ ΠΟΥ ΟΔΗΓΟΥΝ  ΣΕ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l-GR" sz="3200" dirty="0" smtClean="0">
                <a:cs typeface="Times New Roman" pitchFamily="18" charset="0"/>
              </a:rPr>
              <a:t>ΦΟΡΟΔΙΑΦΥΓΗ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1.   </a:t>
            </a:r>
            <a:r>
              <a:rPr lang="el-GR" sz="2800" dirty="0" smtClean="0">
                <a:cs typeface="Times New Roman" pitchFamily="18" charset="0"/>
              </a:rPr>
              <a:t>Απόκρυψη Πωλήσεων ή Αγορών και Πωλήσεων</a:t>
            </a:r>
            <a:r>
              <a:rPr lang="el-GR" sz="2800" dirty="0" smtClean="0"/>
              <a:t>.</a:t>
            </a:r>
            <a:r>
              <a:rPr lang="el-GR" sz="2800" dirty="0" smtClean="0">
                <a:cs typeface="Times New Roman" pitchFamily="18" charset="0"/>
              </a:rPr>
              <a:t>    Απόκρυψη Παραγωγής Προϊόντων</a:t>
            </a:r>
          </a:p>
          <a:p>
            <a:pPr marL="0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2.   </a:t>
            </a:r>
            <a:r>
              <a:rPr lang="el-GR" sz="2800" dirty="0" smtClean="0">
                <a:cs typeface="Times New Roman" pitchFamily="18" charset="0"/>
              </a:rPr>
              <a:t>Εμφάνιση αυξημένου Κόστους Αγοράς Α΄ Υλών και Εμπορευμάτων</a:t>
            </a:r>
          </a:p>
          <a:p>
            <a:pPr marL="0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3.   </a:t>
            </a:r>
            <a:r>
              <a:rPr lang="el-GR" sz="2800" dirty="0" smtClean="0">
                <a:cs typeface="Times New Roman" pitchFamily="18" charset="0"/>
              </a:rPr>
              <a:t>Εμφάνιση  Εικονικών Αγορών ή Δαπανών, με πλαστά τιμολόγια προμηθευτών</a:t>
            </a:r>
            <a:endParaRPr lang="el-GR" sz="2800" dirty="0" smtClean="0"/>
          </a:p>
          <a:p>
            <a:pPr marL="0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4.   </a:t>
            </a:r>
            <a:r>
              <a:rPr lang="el-GR" sz="2800" dirty="0" smtClean="0">
                <a:cs typeface="Times New Roman" pitchFamily="18" charset="0"/>
              </a:rPr>
              <a:t>Μείωση Ποσότητας Α΄ Υλών </a:t>
            </a:r>
            <a:r>
              <a:rPr lang="el-GR" sz="2800" dirty="0" smtClean="0"/>
              <a:t>ή</a:t>
            </a:r>
            <a:r>
              <a:rPr lang="el-GR" sz="2800" dirty="0" smtClean="0">
                <a:cs typeface="Times New Roman" pitchFamily="18" charset="0"/>
              </a:rPr>
              <a:t> Προϊόντων</a:t>
            </a:r>
            <a:r>
              <a:rPr lang="el-GR" sz="2800" dirty="0" smtClean="0"/>
              <a:t>.</a:t>
            </a:r>
            <a:r>
              <a:rPr lang="el-GR" sz="2800" dirty="0" smtClean="0">
                <a:cs typeface="Times New Roman" pitchFamily="18" charset="0"/>
              </a:rPr>
              <a:t> Υποτίμηση Α΄ Υλών </a:t>
            </a:r>
            <a:r>
              <a:rPr lang="el-GR" sz="2800" dirty="0" smtClean="0"/>
              <a:t>/ </a:t>
            </a:r>
            <a:r>
              <a:rPr lang="el-GR" sz="2800" dirty="0" smtClean="0">
                <a:cs typeface="Times New Roman" pitchFamily="18" charset="0"/>
              </a:rPr>
              <a:t>Εμπορευμάτων </a:t>
            </a:r>
            <a:r>
              <a:rPr lang="el-GR" sz="2800" dirty="0" smtClean="0"/>
              <a:t>, </a:t>
            </a:r>
            <a:r>
              <a:rPr lang="el-GR" sz="2800" dirty="0" smtClean="0">
                <a:cs typeface="Times New Roman" pitchFamily="18" charset="0"/>
              </a:rPr>
              <a:t>στην Απογραφή Λήξης</a:t>
            </a:r>
          </a:p>
          <a:p>
            <a:pPr marL="0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5.   </a:t>
            </a:r>
            <a:r>
              <a:rPr lang="el-GR" sz="2800" dirty="0" smtClean="0">
                <a:cs typeface="Times New Roman" pitchFamily="18" charset="0"/>
              </a:rPr>
              <a:t>Μεταπώληση Ακριβών Α΄ Υλών και αγορά Φθηνότερων, χωρίς να καταχωρηθούν</a:t>
            </a:r>
            <a:r>
              <a:rPr lang="el-GR" sz="2800" dirty="0" smtClean="0"/>
              <a:t> </a:t>
            </a:r>
            <a:r>
              <a:rPr lang="el-GR" sz="2800" dirty="0" smtClean="0">
                <a:cs typeface="Times New Roman" pitchFamily="18" charset="0"/>
              </a:rPr>
              <a:t>(νοθεία προϊόντων)</a:t>
            </a:r>
            <a:endParaRPr lang="el-GR" sz="2800" dirty="0" smtClean="0"/>
          </a:p>
          <a:p>
            <a:pPr marL="0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6.   </a:t>
            </a:r>
            <a:r>
              <a:rPr lang="el-GR" sz="2800" dirty="0" smtClean="0">
                <a:cs typeface="Times New Roman" pitchFamily="18" charset="0"/>
              </a:rPr>
              <a:t>Ηθελημένα Αθροιστικά Λάθη στην καταχώρηση Λογαριασμών</a:t>
            </a:r>
          </a:p>
          <a:p>
            <a:pPr marL="0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n-US" sz="2800" dirty="0" smtClean="0">
                <a:cs typeface="Times New Roman" pitchFamily="18" charset="0"/>
              </a:rPr>
              <a:t>7.   </a:t>
            </a:r>
            <a:r>
              <a:rPr lang="el-GR" sz="2800" dirty="0" smtClean="0">
                <a:cs typeface="Times New Roman" pitchFamily="18" charset="0"/>
              </a:rPr>
              <a:t>Έκδοση  Εικονικών Πιστωτικών Σημειωμάτων για ανύπαρκτες Εκπτώσεις, Προμήθειες, κλπ. </a:t>
            </a:r>
            <a:endParaRPr lang="el-GR" sz="2800" dirty="0" smtClean="0"/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Φορολογικός Ελεγκτής</a:t>
            </a:r>
            <a:r>
              <a:rPr lang="el-GR" sz="3200" dirty="0" smtClean="0">
                <a:cs typeface="Times New Roman" pitchFamily="18" charset="0"/>
              </a:rPr>
              <a:t/>
            </a:r>
            <a:br>
              <a:rPr lang="el-GR" sz="32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ΕΝΕΡΓΕΙΕΣ ΠΟΥ ΟΔΗΓΟΥΝ  ΣΕ ΦΟΡΟΔΙΑΦΥΓΗ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377163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>
                <a:cs typeface="Times New Roman" pitchFamily="18" charset="0"/>
              </a:rPr>
              <a:t>8.   </a:t>
            </a:r>
            <a:r>
              <a:rPr lang="el-GR" sz="2200" dirty="0" smtClean="0">
                <a:cs typeface="Times New Roman" pitchFamily="18" charset="0"/>
              </a:rPr>
              <a:t>Απόκρυψη Προμήθειας ή εμφάνιση μειωμένης προμήθειας για τη διαμεσολάβηση παραγγελιών στο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l-GR" sz="2200" dirty="0" smtClean="0">
                <a:cs typeface="Times New Roman" pitchFamily="18" charset="0"/>
              </a:rPr>
              <a:t>εξωτερικό</a:t>
            </a:r>
          </a:p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>
                <a:cs typeface="Times New Roman" pitchFamily="18" charset="0"/>
              </a:rPr>
              <a:t>9.   </a:t>
            </a:r>
            <a:r>
              <a:rPr lang="el-GR" sz="2200" dirty="0" smtClean="0">
                <a:cs typeface="Times New Roman" pitchFamily="18" charset="0"/>
              </a:rPr>
              <a:t>Εικονική Μείωση Απαιτήσεων, με το χαρακτηρισμό τους ως  Επισφαλείς</a:t>
            </a:r>
          </a:p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>
                <a:cs typeface="Times New Roman" pitchFamily="18" charset="0"/>
              </a:rPr>
              <a:t>10.  </a:t>
            </a:r>
            <a:r>
              <a:rPr lang="el-GR" sz="2200" dirty="0" smtClean="0">
                <a:cs typeface="Times New Roman" pitchFamily="18" charset="0"/>
              </a:rPr>
              <a:t>Υπερτιμολόγηση Εισαγόμενων Ειδών ή </a:t>
            </a:r>
            <a:r>
              <a:rPr lang="el-GR" sz="2200" dirty="0" err="1" smtClean="0">
                <a:cs typeface="Times New Roman" pitchFamily="18" charset="0"/>
              </a:rPr>
              <a:t>Υποτιμολόγηση</a:t>
            </a:r>
            <a:r>
              <a:rPr lang="el-GR" sz="2200" dirty="0" smtClean="0">
                <a:cs typeface="Times New Roman" pitchFamily="18" charset="0"/>
              </a:rPr>
              <a:t>  Πωλήσεων στο Εξωτερικό </a:t>
            </a:r>
          </a:p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>
                <a:cs typeface="Times New Roman" pitchFamily="18" charset="0"/>
              </a:rPr>
              <a:t>11.  </a:t>
            </a:r>
            <a:r>
              <a:rPr lang="el-GR" sz="2200" dirty="0" smtClean="0">
                <a:cs typeface="Times New Roman" pitchFamily="18" charset="0"/>
              </a:rPr>
              <a:t>Μείωση Φορολογητέας Ύλης  με</a:t>
            </a:r>
            <a:r>
              <a:rPr lang="el-GR" sz="2200" dirty="0" smtClean="0"/>
              <a:t> </a:t>
            </a:r>
            <a:r>
              <a:rPr lang="el-GR" sz="2200" dirty="0" smtClean="0">
                <a:cs typeface="Times New Roman" pitchFamily="18" charset="0"/>
              </a:rPr>
              <a:t> Εμφάνιση μεγαλύτερου αριθμού Προσωπικού</a:t>
            </a:r>
            <a:r>
              <a:rPr lang="el-GR" sz="2200" dirty="0" smtClean="0"/>
              <a:t>, Ε</a:t>
            </a:r>
            <a:r>
              <a:rPr lang="el-GR" sz="2200" dirty="0" smtClean="0">
                <a:cs typeface="Times New Roman" pitchFamily="18" charset="0"/>
              </a:rPr>
              <a:t>ικονικών δαπανών </a:t>
            </a:r>
          </a:p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>
                <a:cs typeface="Times New Roman" pitchFamily="18" charset="0"/>
              </a:rPr>
              <a:t>12.  </a:t>
            </a:r>
            <a:r>
              <a:rPr lang="el-GR" sz="2200" dirty="0" smtClean="0">
                <a:cs typeface="Times New Roman" pitchFamily="18" charset="0"/>
              </a:rPr>
              <a:t>Έκδοση ή Λήψη Πλαστών </a:t>
            </a:r>
            <a:r>
              <a:rPr lang="el-GR" sz="2200" dirty="0" smtClean="0"/>
              <a:t> </a:t>
            </a:r>
            <a:r>
              <a:rPr lang="el-GR" sz="2200" dirty="0" smtClean="0">
                <a:cs typeface="Times New Roman" pitchFamily="18" charset="0"/>
              </a:rPr>
              <a:t>Φορολογικών Στοιχείων </a:t>
            </a:r>
            <a:r>
              <a:rPr lang="el-GR" sz="2200" dirty="0" smtClean="0"/>
              <a:t>ή από </a:t>
            </a:r>
            <a:r>
              <a:rPr lang="el-GR" sz="2200" dirty="0" smtClean="0">
                <a:cs typeface="Times New Roman" pitchFamily="18" charset="0"/>
              </a:rPr>
              <a:t>Δεύτερη Σειρά που θεωρήθηκε λαθραία στη Δ.Ο.Υ.</a:t>
            </a:r>
          </a:p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>
                <a:cs typeface="Times New Roman" pitchFamily="18" charset="0"/>
              </a:rPr>
              <a:t>13.  </a:t>
            </a:r>
            <a:r>
              <a:rPr lang="el-GR" sz="2200" dirty="0" smtClean="0">
                <a:cs typeface="Times New Roman" pitchFamily="18" charset="0"/>
              </a:rPr>
              <a:t>Έκδοση φορολογικών Στοιχείων με Ανακριβές Περιεχόμεν</a:t>
            </a:r>
            <a:r>
              <a:rPr lang="el-GR" sz="2200" dirty="0" smtClean="0"/>
              <a:t>ο</a:t>
            </a:r>
          </a:p>
          <a:p>
            <a:pPr marL="0" indent="0">
              <a:lnSpc>
                <a:spcPct val="90000"/>
              </a:lnSpc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Φορολογικός Ελεγκτής</a:t>
            </a:r>
            <a:r>
              <a:rPr lang="el-GR" sz="3200" dirty="0" smtClean="0">
                <a:cs typeface="Times New Roman" charset="0"/>
              </a:rPr>
              <a:t/>
            </a:r>
            <a:br>
              <a:rPr lang="el-GR" sz="3200" dirty="0" smtClean="0">
                <a:cs typeface="Times New Roman" charset="0"/>
              </a:rPr>
            </a:br>
            <a:r>
              <a:rPr lang="el-GR" sz="3200" dirty="0" smtClean="0">
                <a:cs typeface="Times New Roman" charset="0"/>
              </a:rPr>
              <a:t>ΕΝΕΡΓΕΙΕΣ ΠΟΥ ΟΔΗΓΟΥΝ  ΣΕ ΦΟΡΟΔΙΑΦΥΓΗ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377163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>
                <a:cs typeface="Times New Roman" pitchFamily="18" charset="0"/>
              </a:rPr>
              <a:t>14.  </a:t>
            </a:r>
            <a:r>
              <a:rPr lang="el-GR" sz="2200" dirty="0" smtClean="0">
                <a:cs typeface="Times New Roman" pitchFamily="18" charset="0"/>
              </a:rPr>
              <a:t>Διακίνηση αγαθών χωρίς την έκδοση στοιχείων ή με ανακριβή έκδοσ</a:t>
            </a:r>
            <a:r>
              <a:rPr lang="el-GR" sz="2200" dirty="0" smtClean="0"/>
              <a:t>ή τους </a:t>
            </a:r>
            <a:r>
              <a:rPr lang="el-GR" sz="2200" dirty="0" smtClean="0">
                <a:cs typeface="Times New Roman" pitchFamily="18" charset="0"/>
              </a:rPr>
              <a:t>(διανομή τις νυχτερινές ώρες)</a:t>
            </a:r>
            <a:endParaRPr lang="el-GR" sz="2200" dirty="0" smtClean="0"/>
          </a:p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>
                <a:cs typeface="Times New Roman" pitchFamily="18" charset="0"/>
              </a:rPr>
              <a:t>15.  </a:t>
            </a:r>
            <a:r>
              <a:rPr lang="el-GR" sz="2200" dirty="0" smtClean="0">
                <a:cs typeface="Times New Roman" pitchFamily="18" charset="0"/>
              </a:rPr>
              <a:t>Χρησιμοποίηση του ίδιου Στοιχείου για περισσότερες από μια συναλλαγές</a:t>
            </a:r>
            <a:endParaRPr lang="el-GR" sz="2200" dirty="0" smtClean="0"/>
          </a:p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/>
              <a:t>16.  </a:t>
            </a:r>
            <a:r>
              <a:rPr lang="el-GR" sz="2200" dirty="0" smtClean="0"/>
              <a:t>Μ</a:t>
            </a:r>
            <a:r>
              <a:rPr lang="el-GR" sz="2200" dirty="0" smtClean="0">
                <a:cs typeface="Times New Roman" pitchFamily="18" charset="0"/>
              </a:rPr>
              <a:t>η Απόδοση ή Ανακριβής  Απόδοση ή </a:t>
            </a:r>
            <a:r>
              <a:rPr lang="el-GR" sz="2200" dirty="0" err="1" smtClean="0"/>
              <a:t>Μ</a:t>
            </a:r>
            <a:r>
              <a:rPr lang="el-GR" sz="2200" dirty="0" err="1" smtClean="0">
                <a:cs typeface="Times New Roman" pitchFamily="18" charset="0"/>
              </a:rPr>
              <a:t>ετακύλιση</a:t>
            </a:r>
            <a:r>
              <a:rPr lang="el-GR" sz="2200" dirty="0" smtClean="0">
                <a:cs typeface="Times New Roman" pitchFamily="18" charset="0"/>
              </a:rPr>
              <a:t> σε </a:t>
            </a:r>
            <a:r>
              <a:rPr lang="el-GR" sz="2200" dirty="0" smtClean="0"/>
              <a:t>άλλες</a:t>
            </a:r>
            <a:r>
              <a:rPr lang="el-GR" sz="2200" dirty="0" smtClean="0">
                <a:cs typeface="Times New Roman" pitchFamily="18" charset="0"/>
              </a:rPr>
              <a:t> φορολογικές περιόδους του οφειλόμενου φόρου</a:t>
            </a:r>
          </a:p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>
                <a:cs typeface="Times New Roman" pitchFamily="18" charset="0"/>
              </a:rPr>
              <a:t>17..</a:t>
            </a:r>
            <a:r>
              <a:rPr lang="el-GR" sz="2200" dirty="0" smtClean="0">
                <a:cs typeface="Times New Roman" pitchFamily="18" charset="0"/>
              </a:rPr>
              <a:t>Η καταστρατήγηση των διατάξεων περί απαλλαγής από το φόρο </a:t>
            </a:r>
          </a:p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>
                <a:cs typeface="Times New Roman" pitchFamily="18" charset="0"/>
              </a:rPr>
              <a:t>18..</a:t>
            </a:r>
            <a:r>
              <a:rPr lang="el-GR" sz="2200" dirty="0" smtClean="0">
                <a:cs typeface="Times New Roman" pitchFamily="18" charset="0"/>
              </a:rPr>
              <a:t>Η εφαρμογή Χαμηλότερου Συντελεστή Φόρου από εκείνον στον οποίο υπάγεται το αγαθό ή η υπηρεσία</a:t>
            </a:r>
          </a:p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r>
              <a:rPr lang="en-US" sz="2200" dirty="0" smtClean="0">
                <a:cs typeface="Times New Roman" pitchFamily="18" charset="0"/>
              </a:rPr>
              <a:t>19.  </a:t>
            </a:r>
            <a:r>
              <a:rPr lang="el-GR" sz="2200" dirty="0" smtClean="0">
                <a:cs typeface="Times New Roman" pitchFamily="18" charset="0"/>
              </a:rPr>
              <a:t>Η επιχειρηματική δραστηριότητα να είναι εκτός συστήματος μητρώου</a:t>
            </a:r>
            <a:endParaRPr lang="el-GR" sz="2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Φορολογικός Ελεγκτής</a:t>
            </a:r>
            <a:r>
              <a:rPr lang="el-GR" sz="3200" dirty="0" smtClean="0">
                <a:cs typeface="Times New Roman" pitchFamily="18" charset="0"/>
              </a:rPr>
              <a:t/>
            </a:r>
            <a:br>
              <a:rPr lang="el-GR" sz="3200" dirty="0" smtClean="0">
                <a:cs typeface="Times New Roman" pitchFamily="18" charset="0"/>
              </a:rPr>
            </a:br>
            <a:r>
              <a:rPr lang="el-GR" sz="3200" dirty="0" smtClean="0">
                <a:cs typeface="Times New Roman" pitchFamily="18" charset="0"/>
              </a:rPr>
              <a:t>ΕΝΔΕΙΞΕΙΣ ΓΙΑ ΕΛΕΓΧΟ – ΣΗΜΕΙΑ ΠΡΟΣΟΧΗΣ</a:t>
            </a:r>
            <a:r>
              <a:rPr lang="el-GR" sz="3200" dirty="0" smtClean="0"/>
              <a:t> </a:t>
            </a:r>
            <a:endParaRPr lang="el-GR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3568" y="1057300"/>
            <a:ext cx="7427168" cy="3565579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2000" dirty="0" smtClean="0">
                <a:cs typeface="Times New Roman" charset="0"/>
              </a:rPr>
              <a:t>1. </a:t>
            </a:r>
            <a:r>
              <a:rPr lang="el-GR" sz="2000" dirty="0" smtClean="0">
                <a:cs typeface="Times New Roman" charset="0"/>
              </a:rPr>
              <a:t>Ύπαρξη μεγάλου Πιστωτικού Φ.Π.Α., χωρίς να αιτιολογείται από την ύπαρξη ανάλογων Αποθεμάτων ή Παγίων.</a:t>
            </a:r>
          </a:p>
          <a:p>
            <a:pPr algn="just">
              <a:lnSpc>
                <a:spcPct val="80000"/>
              </a:lnSpc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000" dirty="0" smtClean="0">
                <a:cs typeface="Times New Roman" charset="0"/>
              </a:rPr>
              <a:t>2. Ύπαρξη  Πιστωτικού Φ.Π.Α. σε επιχειρήσεις Παροχής Υπηρεσιών, Ελεύθερους Επαγγελματίες χωρίς να αιτιολογείται από τα  Πάγια Στοιχεία τους..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l-GR" sz="2000" dirty="0" smtClean="0">
                <a:cs typeface="Times New Roman" charset="0"/>
              </a:rPr>
              <a:t>3. </a:t>
            </a:r>
            <a:r>
              <a:rPr lang="el-GR" sz="2000" dirty="0" smtClean="0"/>
              <a:t>	</a:t>
            </a:r>
            <a:r>
              <a:rPr lang="el-GR" sz="2000" dirty="0" smtClean="0">
                <a:cs typeface="Times New Roman" charset="0"/>
              </a:rPr>
              <a:t>Η εμφάνιση του συνόλου  των Δαπανών, (Ενοικίου, Μισθοδοσίας Διαφόρων Εξόδων ), μεγαλύτερ</a:t>
            </a:r>
            <a:r>
              <a:rPr lang="el-GR" sz="2000" dirty="0" smtClean="0"/>
              <a:t>ου</a:t>
            </a:r>
            <a:r>
              <a:rPr lang="el-GR" sz="2000" dirty="0" smtClean="0">
                <a:cs typeface="Times New Roman" charset="0"/>
              </a:rPr>
              <a:t> από το καθαρό Φορολογητέο Κέρδος, για επιχειρήσεις  που τηρούν βιβλία Α΄ και Β΄ κατηγορίας βιβλία.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l-GR" sz="2000" dirty="0" smtClean="0">
                <a:cs typeface="Times New Roman" charset="0"/>
              </a:rPr>
              <a:t>4.  Αγορά Παγίων, το κόστος των οποίων υπερβαίνει τα Ίδια Κεφάλαια της επιχείρησης και δεν</a:t>
            </a:r>
            <a:r>
              <a:rPr lang="el-GR" sz="2000" dirty="0" smtClean="0"/>
              <a:t> </a:t>
            </a:r>
            <a:r>
              <a:rPr lang="el-GR" sz="2000" dirty="0" smtClean="0">
                <a:cs typeface="Times New Roman" charset="0"/>
              </a:rPr>
              <a:t>καλύπτεται από Ξένα Κεφάλαια.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l-GR" sz="2000" dirty="0" smtClean="0">
                <a:cs typeface="Times New Roman" charset="0"/>
              </a:rPr>
              <a:t>5.  </a:t>
            </a:r>
            <a:r>
              <a:rPr lang="el-GR" sz="2000" dirty="0" smtClean="0"/>
              <a:t>	</a:t>
            </a:r>
            <a:r>
              <a:rPr lang="el-GR" sz="2000" dirty="0" smtClean="0">
                <a:cs typeface="Times New Roman" charset="0"/>
              </a:rPr>
              <a:t>Έκδοση ή είσπραξη επιταγών χωρίς να δικαιολογείται με παραστατικά το σύνολο των εισπραττόμενων  ή των εκδιδόμενων επιταγών.</a:t>
            </a:r>
            <a:endParaRPr lang="el-GR" sz="2000" b="1" dirty="0" smtClean="0">
              <a:cs typeface="Times New Roman" charset="0"/>
            </a:endParaRPr>
          </a:p>
          <a:p>
            <a:pPr algn="just">
              <a:lnSpc>
                <a:spcPct val="60000"/>
              </a:lnSpc>
              <a:buNone/>
              <a:defRPr/>
            </a:pPr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Φορολογικός Ελεγκτής</a:t>
            </a:r>
            <a:r>
              <a:rPr lang="el-GR" sz="2800" dirty="0" smtClean="0">
                <a:cs typeface="Times New Roman" pitchFamily="18" charset="0"/>
              </a:rPr>
              <a:t/>
            </a:r>
            <a:br>
              <a:rPr lang="el-GR" sz="2800" dirty="0" smtClean="0">
                <a:cs typeface="Times New Roman" pitchFamily="18" charset="0"/>
              </a:rPr>
            </a:br>
            <a:r>
              <a:rPr lang="el-GR" sz="2800" dirty="0" smtClean="0">
                <a:cs typeface="Times New Roman" pitchFamily="18" charset="0"/>
              </a:rPr>
              <a:t>ΕΝΔΕΙΞΕΙΣ ΓΙΑ ΕΛΕΓΧΟ – ΣΗΜΕΙΑ ΠΡΟΣΟΧΗΣ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3284"/>
            <a:ext cx="8229600" cy="37716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000" dirty="0" smtClean="0">
                <a:cs typeface="Times New Roman" charset="0"/>
              </a:rPr>
              <a:t>6.    Εμφάνιση διαφορετικού ποσού Πωλήσεων ή Αγορών στις Δηλώσεις Φ.Π.Α. και Εισοδήματος.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2000" dirty="0" smtClean="0">
                <a:cs typeface="Times New Roman" charset="0"/>
              </a:rPr>
              <a:t>7. Εμφάνιση διαφορετικού ποσού Πωλήσεων στις Δηλώσεις Φ.Π.Α. ή Εισοδήματος και σε αυτές για Δημοτικό φόρο.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2000" dirty="0" smtClean="0">
                <a:cs typeface="Times New Roman" charset="0"/>
              </a:rPr>
              <a:t>8. Εμφάνιση σε κάποια χρονική στιγμή Πιστωτικού υπολοίπου σε Λογαριασμούς Ενεργητικού ή</a:t>
            </a:r>
            <a:r>
              <a:rPr lang="el-GR" sz="2000" dirty="0" smtClean="0"/>
              <a:t> </a:t>
            </a:r>
            <a:r>
              <a:rPr lang="el-GR" sz="2000" dirty="0" smtClean="0">
                <a:cs typeface="Times New Roman" charset="0"/>
              </a:rPr>
              <a:t>Χρεωστικού υπολοίπου σε Λογαριασμούς Παθητικού.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2000" dirty="0" smtClean="0">
                <a:cs typeface="Times New Roman" charset="0"/>
              </a:rPr>
              <a:t>9.  Έλεγχος της γνησιότητας και νομιμότητας των Φ.Τ.Μ. και της καταχώρησης των στοιχείων στα τηρούμενα βιβλία.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2000" dirty="0" smtClean="0">
                <a:cs typeface="Times New Roman" charset="0"/>
              </a:rPr>
              <a:t>10.  Έλεγχος της ημερομηνίας υποβολής των Περιοδικών Δηλώσεων Φ.Π.Α. και της ορθότητας των ποσών που μεταφέρθηκαν από τα βιβλία.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2000" dirty="0" smtClean="0">
                <a:cs typeface="Times New Roman" charset="0"/>
              </a:rPr>
              <a:t>11.  Έλεγχος για τις διατάξεις που προβλέπουν την απαλλαγή από Φ.Π.Α. (π.χ. σε Πρεσβείες, Πλοία  κ.ά.)</a:t>
            </a:r>
            <a:endParaRPr lang="el-GR" sz="2000" b="1" dirty="0" smtClean="0">
              <a:cs typeface="Times New Roman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Αισιοπούλου</a:t>
            </a:r>
            <a:r>
              <a:rPr lang="el-GR" sz="1400" dirty="0" smtClean="0"/>
              <a:t> Κ. (1980) «Το Σύστημα Εσωτερικού Ελέγχου»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Γρηγοράκου</a:t>
            </a:r>
            <a:r>
              <a:rPr lang="el-GR" sz="1400" dirty="0" smtClean="0"/>
              <a:t> Θ. (1989) «Γενικές Αρχές Ελεγκτικής»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Καζαντζής Χρήστος,  (2006) Ελεγκτική &amp; Εσωτερικός Έλεγχος, Εκδόσεις </a:t>
            </a:r>
            <a:r>
              <a:rPr lang="el-GR" sz="1400" dirty="0" err="1" smtClean="0"/>
              <a:t>Business</a:t>
            </a:r>
            <a:r>
              <a:rPr lang="el-GR" sz="1400" dirty="0" smtClean="0"/>
              <a:t> </a:t>
            </a:r>
            <a:r>
              <a:rPr lang="el-GR" sz="1400" dirty="0" err="1" smtClean="0"/>
              <a:t>plus</a:t>
            </a:r>
            <a:endParaRPr lang="el-GR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 Κωνσταντίνος, </a:t>
            </a:r>
            <a:r>
              <a:rPr lang="el-GR" sz="1400" dirty="0" err="1" smtClean="0"/>
              <a:t>Χονδράκη</a:t>
            </a:r>
            <a:r>
              <a:rPr lang="el-GR" sz="1400" dirty="0" smtClean="0"/>
              <a:t> Αθηνά (2006)  «Ελεγκτική - Θεωρία και πρακτική» Εκδόσεις 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Κάντζου</a:t>
            </a:r>
            <a:r>
              <a:rPr lang="el-GR" sz="1400" dirty="0" smtClean="0"/>
              <a:t> Κ. (1998) «Ελεγκτική- Θεωρία και Πρακτική»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Καραγιάννη Δ. (1980) «Παραδείγματα εφαρμογής και Ανάλυσης του Γ.Λ.Σ.»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Καραμάνης</a:t>
            </a:r>
            <a:r>
              <a:rPr lang="el-GR" sz="1400" dirty="0" smtClean="0"/>
              <a:t> Κωνσταντίνος, (2008) «Σύγχρονη Ελεγκτική» Εκδόσεις ΟΠΑ,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Νεγκάκης</a:t>
            </a:r>
            <a:r>
              <a:rPr lang="el-GR" sz="1400" dirty="0" smtClean="0"/>
              <a:t> Χρ.,</a:t>
            </a:r>
            <a:r>
              <a:rPr lang="en-US" sz="1400" smtClean="0"/>
              <a:t> </a:t>
            </a:r>
            <a:r>
              <a:rPr lang="el-GR" sz="1400" smtClean="0"/>
              <a:t>Ταχυνάκης</a:t>
            </a:r>
            <a:r>
              <a:rPr lang="el-GR" sz="1400" dirty="0" smtClean="0"/>
              <a:t> Παν., (2012)  «Σύγχρονα Θέματα Ελεγκτικής και Εσωτερικού Ελέγχου» , Εκδόσεις Α. Κοντού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Παπά Α. (1990) «Ελεγκτική»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Παπαδάτου Θεοδώρα, (2005) «Εσωτερικός και εξωτερικός έλεγχος ανωνύμων εταιρειών», Εκδόσεις </a:t>
            </a:r>
            <a:r>
              <a:rPr lang="el-GR" sz="1400" dirty="0" err="1" smtClean="0"/>
              <a:t>Σάκουλα</a:t>
            </a:r>
            <a:r>
              <a:rPr lang="el-GR" sz="1400" dirty="0" smtClean="0"/>
              <a:t>, Αθήνα</a:t>
            </a:r>
          </a:p>
          <a:p>
            <a:pPr marL="447675" indent="-447675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3644" y="852283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Παπαδοπούλου Ε. (1982) «Φοροδιαφυγή-</a:t>
            </a:r>
            <a:r>
              <a:rPr lang="el-GR" sz="1400" dirty="0" err="1" smtClean="0"/>
              <a:t>Φορολογικ</a:t>
            </a:r>
            <a:r>
              <a:rPr lang="el-GR" sz="1400" dirty="0" smtClean="0"/>
              <a:t>ή Λογιστική-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Σακκκέλη</a:t>
            </a:r>
            <a:r>
              <a:rPr lang="el-GR" sz="1400" dirty="0" smtClean="0"/>
              <a:t> Ε. (1987) «Λογιστική και Ελεγκτική των Εμπορικών Τραπεζών» , Εκδόσεις</a:t>
            </a:r>
            <a:r>
              <a:rPr lang="en-US" sz="1400" dirty="0" smtClean="0"/>
              <a:t> </a:t>
            </a:r>
            <a:r>
              <a:rPr lang="el-GR" sz="1400" dirty="0" err="1" smtClean="0"/>
              <a:t>Βρύκους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Σκόρδου Β. (1987)«Φορολογική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Τερζάκη Γ. (1985) 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Τσακλάγκανου</a:t>
            </a:r>
            <a:r>
              <a:rPr lang="el-GR" sz="1400" dirty="0" smtClean="0"/>
              <a:t> Α. (1994) «Ελεγκτική» Θεσσαλονίκη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Φίλιου Β. (1984) «Η Κοινωνικοοικονομική Λογιστική» , Εκδόσεις ΚΕΠΕ, Αθήνα</a:t>
            </a:r>
            <a:endParaRPr lang="en-US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ΞΕΝΗ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 </a:t>
            </a:r>
            <a:r>
              <a:rPr lang="en-US" sz="1400" dirty="0" smtClean="0"/>
              <a:t>James van Horne “Fundamentals of Financial Management”  N.Y. 1980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Meigs</a:t>
            </a:r>
            <a:r>
              <a:rPr lang="en-US" sz="1400" dirty="0" smtClean="0"/>
              <a:t> </a:t>
            </a:r>
            <a:r>
              <a:rPr lang="en-US" sz="1400" dirty="0" err="1" smtClean="0"/>
              <a:t>W.,Larsen</a:t>
            </a:r>
            <a:r>
              <a:rPr lang="en-US" sz="1400" dirty="0" smtClean="0"/>
              <a:t> J., </a:t>
            </a:r>
            <a:r>
              <a:rPr lang="en-US" sz="1400" dirty="0" err="1" smtClean="0"/>
              <a:t>Meigs</a:t>
            </a:r>
            <a:r>
              <a:rPr lang="en-US" sz="1400" dirty="0" smtClean="0"/>
              <a:t> R. , “Principles of 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Miller m., Bailey L., “GAAS-Guide”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Ricchiute</a:t>
            </a:r>
            <a:r>
              <a:rPr lang="en-US" sz="1400" dirty="0" smtClean="0"/>
              <a:t> D., “Auditing” N.Y. 1989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Sawyer L.B., “The Practice of Modern Internal Auditing” N.Y. 1973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Taylor D., </a:t>
            </a:r>
            <a:r>
              <a:rPr lang="en-US" sz="1400" dirty="0" err="1" smtClean="0"/>
              <a:t>Glezen</a:t>
            </a:r>
            <a:r>
              <a:rPr lang="en-US" sz="1400" dirty="0" smtClean="0"/>
              <a:t> G., “Auditing”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Wallace W.A. “Auditing” N.Y. 1986</a:t>
            </a:r>
            <a:r>
              <a:rPr lang="el-GR" sz="1400" dirty="0" smtClean="0"/>
              <a:t> 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Ελεγκτική.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Ελεγκτική</a:t>
            </a:r>
          </a:p>
          <a:p>
            <a:pPr algn="l"/>
            <a:r>
              <a:rPr lang="el-GR" sz="2800" b="1" dirty="0" smtClean="0"/>
              <a:t>Ενότητα 1</a:t>
            </a:r>
            <a:r>
              <a:rPr lang="en-US" sz="2800" b="1" dirty="0" smtClean="0"/>
              <a:t>0</a:t>
            </a:r>
            <a:r>
              <a:rPr lang="el-GR" sz="2800" b="1" dirty="0" smtClean="0"/>
              <a:t>:Φορολογικός Ελεγκτής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Ο σκοπός της ενότητας είναι να γνωρίσουμε τον ρόλο του φορολογικού ελεγκτή, ο οποίος είναι ο έλεγχος των βιβλίων, των τιμολογίων και των φορολογικών στοιχείων μιας επιχείρησης, καθώς και η προσοχή των ενδείξεων για φοροδιαφυγή από μέρους της επιχείρησης  και ο έλεγχός της.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 smtClean="0"/>
              <a:t>Φορολογικός Ελεγκτής</a:t>
            </a:r>
            <a:endParaRPr lang="el-GR" sz="38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l-GR" sz="2200" u="sng" dirty="0" smtClean="0">
                <a:cs typeface="Times New Roman" pitchFamily="18" charset="0"/>
              </a:rPr>
              <a:t>Ο </a:t>
            </a:r>
            <a:r>
              <a:rPr lang="el-GR" sz="2200" u="sng" dirty="0" smtClean="0"/>
              <a:t>Φορολογικός </a:t>
            </a:r>
            <a:r>
              <a:rPr lang="el-GR" sz="2200" u="sng" dirty="0" smtClean="0">
                <a:cs typeface="Times New Roman" pitchFamily="18" charset="0"/>
              </a:rPr>
              <a:t>ελεγκτής προβαίνει στια ακόλουθες ελεγκτικές διαδικασίες :</a:t>
            </a:r>
            <a:endParaRPr lang="el-GR" sz="2200" u="sng" dirty="0" smtClean="0"/>
          </a:p>
          <a:p>
            <a:pPr algn="just">
              <a:buClr>
                <a:schemeClr val="bg1"/>
              </a:buClr>
            </a:pPr>
            <a:r>
              <a:rPr lang="el-GR" sz="2200" dirty="0" smtClean="0">
                <a:cs typeface="Times New Roman" pitchFamily="18" charset="0"/>
              </a:rPr>
              <a:t>Ενεργεί θεώρηση  σε όλα τα βιβλία της επιχειρήσεως , αμέσως μετά την τελευταία εγγραφή , χωρίς να αφήσει κενό χώρο για την προσθήκη και άλλων εγγραφών. Με τον τρόπο αυτό διασφαλίζεται για την έγκαιρη ενημέρωση των βιβλίων</a:t>
            </a:r>
            <a:endParaRPr lang="el-GR" sz="2200" dirty="0" smtClean="0"/>
          </a:p>
          <a:p>
            <a:pPr algn="just">
              <a:buClr>
                <a:schemeClr val="bg1"/>
              </a:buClr>
            </a:pPr>
            <a:r>
              <a:rPr lang="el-GR" sz="2200" dirty="0" smtClean="0">
                <a:cs typeface="Times New Roman" pitchFamily="18" charset="0"/>
              </a:rPr>
              <a:t>Ενεργεί θεώρηση των φορολογικών στοιχείων.  Η θεώρηση γίνεται ηλεκτρονικά και το έντυπο επισυνάπτεται στο βιβλίο ή έντυπο  που έχει θεωρηθεί.</a:t>
            </a:r>
            <a:r>
              <a:rPr lang="el-GR" sz="2200" dirty="0" smtClean="0"/>
              <a:t> </a:t>
            </a:r>
          </a:p>
          <a:p>
            <a:pPr marL="0" indent="0" algn="just">
              <a:buNone/>
            </a:pPr>
            <a:endParaRPr lang="el-GR" sz="22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Φορολογικός Ελεγκτής</a:t>
            </a:r>
            <a:endParaRPr lang="el-GR" sz="3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el-GR" u="sng" noProof="1" smtClean="0">
                <a:cs typeface="Times New Roman" pitchFamily="18" charset="0"/>
              </a:rPr>
              <a:t>Ο </a:t>
            </a:r>
            <a:r>
              <a:rPr lang="el-GR" u="sng" noProof="1" smtClean="0"/>
              <a:t>Φορολογικός </a:t>
            </a:r>
            <a:r>
              <a:rPr lang="el-GR" u="sng" noProof="1" smtClean="0">
                <a:cs typeface="Times New Roman" pitchFamily="18" charset="0"/>
              </a:rPr>
              <a:t>ελεγκτής προβαίνει στια ακόλουθες ελεγκτικές διαδικασίες :</a:t>
            </a:r>
          </a:p>
          <a:p>
            <a:pPr algn="just">
              <a:lnSpc>
                <a:spcPct val="80000"/>
              </a:lnSpc>
              <a:buNone/>
            </a:pPr>
            <a:endParaRPr lang="el-GR" u="sng" noProof="1" smtClean="0"/>
          </a:p>
          <a:p>
            <a:pPr marL="0" indent="0" algn="just">
              <a:lnSpc>
                <a:spcPct val="110000"/>
              </a:lnSpc>
              <a:buClr>
                <a:schemeClr val="bg1"/>
              </a:buClr>
              <a:buNone/>
            </a:pPr>
            <a:r>
              <a:rPr lang="el-GR" noProof="1" smtClean="0">
                <a:cs typeface="Times New Roman" pitchFamily="18" charset="0"/>
              </a:rPr>
              <a:t>Ελέγχει αν στα βιβλία έχουν καταχωρηθεί συναλλαγές σ</a:t>
            </a:r>
            <a:r>
              <a:rPr lang="el-GR" noProof="1" smtClean="0"/>
              <a:t>το</a:t>
            </a:r>
            <a:r>
              <a:rPr lang="el-GR" noProof="1" smtClean="0">
                <a:cs typeface="Times New Roman" pitchFamily="18" charset="0"/>
              </a:rPr>
              <a:t> χρόνο που πραγματοποιήθηκαν</a:t>
            </a:r>
            <a:endParaRPr lang="el-GR" noProof="1" smtClean="0"/>
          </a:p>
          <a:p>
            <a:pPr marL="0" indent="0" algn="just">
              <a:lnSpc>
                <a:spcPct val="110000"/>
              </a:lnSpc>
              <a:buClr>
                <a:schemeClr val="bg1"/>
              </a:buClr>
            </a:pPr>
            <a:endParaRPr lang="el-GR" noProof="1" smtClean="0"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Clr>
                <a:schemeClr val="bg1"/>
              </a:buClr>
              <a:buNone/>
            </a:pPr>
            <a:r>
              <a:rPr lang="el-GR" noProof="1" smtClean="0">
                <a:cs typeface="Times New Roman" pitchFamily="18" charset="0"/>
              </a:rPr>
              <a:t>Αν στ</a:t>
            </a:r>
            <a:r>
              <a:rPr lang="el-GR" noProof="1" smtClean="0"/>
              <a:t>ην </a:t>
            </a:r>
            <a:r>
              <a:rPr lang="el-GR" noProof="1" smtClean="0">
                <a:cs typeface="Times New Roman" pitchFamily="18" charset="0"/>
              </a:rPr>
              <a:t>επιχείρηση υπάρχουν πρόσφατες παραλαβές αγαθών, ζητούνται τα παραστατικά αποστολής τους</a:t>
            </a:r>
            <a:r>
              <a:rPr lang="el-GR" noProof="1" smtClean="0"/>
              <a:t> και διενεργείται δειγματοληπτικός έλεγχος</a:t>
            </a:r>
            <a:r>
              <a:rPr lang="el-GR" noProof="1" smtClean="0">
                <a:cs typeface="Times New Roman" pitchFamily="18" charset="0"/>
              </a:rPr>
              <a:t> </a:t>
            </a:r>
            <a:endParaRPr lang="el-GR" noProof="1" smtClean="0"/>
          </a:p>
          <a:p>
            <a:pPr marL="0" indent="0" algn="just">
              <a:lnSpc>
                <a:spcPct val="110000"/>
              </a:lnSpc>
              <a:buClr>
                <a:schemeClr val="bg1"/>
              </a:buClr>
              <a:buNone/>
            </a:pPr>
            <a:endParaRPr lang="el-GR" noProof="1" smtClean="0"/>
          </a:p>
          <a:p>
            <a:pPr marL="0" indent="0" algn="just">
              <a:lnSpc>
                <a:spcPct val="110000"/>
              </a:lnSpc>
              <a:buClr>
                <a:schemeClr val="bg1"/>
              </a:buClr>
              <a:buNone/>
            </a:pPr>
            <a:r>
              <a:rPr lang="el-GR" noProof="1" smtClean="0"/>
              <a:t>Ε</a:t>
            </a:r>
            <a:r>
              <a:rPr lang="el-GR" noProof="1" smtClean="0">
                <a:cs typeface="Times New Roman" pitchFamily="18" charset="0"/>
              </a:rPr>
              <a:t>λ</a:t>
            </a:r>
            <a:r>
              <a:rPr lang="el-GR" noProof="1" smtClean="0"/>
              <a:t>έ</a:t>
            </a:r>
            <a:r>
              <a:rPr lang="el-GR" noProof="1" smtClean="0">
                <a:cs typeface="Times New Roman" pitchFamily="18" charset="0"/>
              </a:rPr>
              <a:t>γχ</a:t>
            </a:r>
            <a:r>
              <a:rPr lang="el-GR" noProof="1" smtClean="0"/>
              <a:t>ει</a:t>
            </a:r>
            <a:r>
              <a:rPr lang="el-GR" noProof="1" smtClean="0">
                <a:cs typeface="Times New Roman" pitchFamily="18" charset="0"/>
              </a:rPr>
              <a:t> </a:t>
            </a:r>
            <a:r>
              <a:rPr lang="el-GR" noProof="1" smtClean="0"/>
              <a:t>την </a:t>
            </a:r>
            <a:r>
              <a:rPr lang="el-GR" noProof="1" smtClean="0">
                <a:cs typeface="Times New Roman" pitchFamily="18" charset="0"/>
              </a:rPr>
              <a:t>νομιμότητα χρησιμοποίησης φορολογικών ταμειακών μηχανών</a:t>
            </a:r>
            <a:endParaRPr lang="el-GR" noProof="1" smtClean="0"/>
          </a:p>
          <a:p>
            <a:pPr marL="0" indent="0" algn="just">
              <a:lnSpc>
                <a:spcPct val="90000"/>
              </a:lnSpc>
              <a:buNone/>
            </a:pPr>
            <a:endParaRPr lang="el-GR" noProof="1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Φορολογικός Ελεγκτής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l-GR" sz="2000" u="sng" dirty="0" smtClean="0">
                <a:cs typeface="Times New Roman" pitchFamily="18" charset="0"/>
              </a:rPr>
              <a:t>ΤΑ ΔΙΚΑΙΩΜΑΤΑ ΤΟΥ ΦΟΡΟΛΟΓΙΚΟΥ ΕΛΕΓΚΤΗ</a:t>
            </a:r>
            <a:endParaRPr lang="el-GR" sz="2000" b="1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el-GR" sz="2000" b="1" dirty="0" smtClean="0">
                <a:cs typeface="Times New Roman" pitchFamily="18" charset="0"/>
              </a:rPr>
              <a:t>1</a:t>
            </a:r>
            <a:r>
              <a:rPr lang="el-GR" sz="2000" dirty="0" smtClean="0">
                <a:cs typeface="Times New Roman" pitchFamily="18" charset="0"/>
              </a:rPr>
              <a:t>.   Δικαιούται να ελέγχει καθημερινά τα Λογιστικά βιβλία και Στοιχεία  του φορολογούμενου, αλλά και την επαγγελματική του αλληλογραφία.</a:t>
            </a:r>
          </a:p>
          <a:p>
            <a:pPr algn="just">
              <a:buNone/>
            </a:pPr>
            <a:r>
              <a:rPr lang="el-GR" sz="2000" dirty="0" smtClean="0">
                <a:cs typeface="Times New Roman" pitchFamily="18" charset="0"/>
              </a:rPr>
              <a:t>2.   Δικαιούται μέσω του οικονομικού Εφόρου να ζητήσει τις πληροφορίες που χρειάζεται από ιδιωτικές επιχειρήσεις, δημόσιες ή δημοτικές αρχές, με σκοπό την επαλήθευση στοιχείων.</a:t>
            </a:r>
          </a:p>
          <a:p>
            <a:pPr algn="just">
              <a:buNone/>
            </a:pPr>
            <a:r>
              <a:rPr lang="el-GR" sz="2000" dirty="0" smtClean="0">
                <a:cs typeface="Times New Roman" pitchFamily="18" charset="0"/>
              </a:rPr>
              <a:t>3.   Δικαιούται να επαληθεύει το υπόλοιπο του βιβλίου Ταμείου</a:t>
            </a:r>
            <a:r>
              <a:rPr lang="el-GR" sz="2000" dirty="0" smtClean="0"/>
              <a:t> και </a:t>
            </a:r>
            <a:r>
              <a:rPr lang="el-GR" sz="2000" dirty="0" smtClean="0">
                <a:cs typeface="Times New Roman" pitchFamily="18" charset="0"/>
              </a:rPr>
              <a:t>των Αποθεμάτων</a:t>
            </a:r>
          </a:p>
          <a:p>
            <a:pPr marL="0" indent="0" algn="just">
              <a:buNone/>
            </a:pPr>
            <a:endParaRPr lang="el-GR" sz="20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Φορολογικός Ελεγκτής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7227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l-GR" sz="2400" u="sng" dirty="0" smtClean="0">
                <a:cs typeface="Times New Roman" pitchFamily="18" charset="0"/>
              </a:rPr>
              <a:t>ΤΑ ΔΙΚΑΙΩΜΑΤΑ ΤΟΥ ΦΟΡΟΛΟΓΙΚΟΥ ΕΛΕΓΚΤΗ</a:t>
            </a:r>
            <a:endParaRPr lang="el-GR" sz="24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el-GR" sz="2400" dirty="0" smtClean="0">
                <a:cs typeface="Times New Roman" pitchFamily="18" charset="0"/>
              </a:rPr>
              <a:t>4.   Δικαιούται να προβαίνει σε κατάσχεση ανεπίσημων βιβλίων και στοιχείων.</a:t>
            </a:r>
          </a:p>
          <a:p>
            <a:pPr algn="just">
              <a:buNone/>
            </a:pPr>
            <a:endParaRPr lang="el-GR" sz="24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el-GR" sz="2400" dirty="0" smtClean="0">
                <a:cs typeface="Times New Roman" pitchFamily="18" charset="0"/>
              </a:rPr>
              <a:t>5.   Εφόσον υπάρχουν βάσιμες υπόνοιες φοροδιαφυγής, ο φορολογικός ελεγκτής μπορεί να συμμετέχει στην διεξαγωγή έρευνας με την έγκριση και παρουσία του εισαγγελέα ή του ειρηνοδίκη.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1319</TotalTime>
  <Words>793</Words>
  <Application>Microsoft Office PowerPoint</Application>
  <PresentationFormat>Προβολή στην οθόνη (16:10)</PresentationFormat>
  <Paragraphs>176</Paragraphs>
  <Slides>22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Ελεγκτική</vt:lpstr>
      <vt:lpstr>Διαφάνεια 2</vt:lpstr>
      <vt:lpstr>Άδειες Χρήσης</vt:lpstr>
      <vt:lpstr>Χρηματοδότηση</vt:lpstr>
      <vt:lpstr>Σκοποί  ενότητας</vt:lpstr>
      <vt:lpstr>Φορολογικός Ελεγκτής</vt:lpstr>
      <vt:lpstr>Φορολογικός Ελεγκτής</vt:lpstr>
      <vt:lpstr>Φορολογικός Ελεγκτής</vt:lpstr>
      <vt:lpstr>Φορολογικός Ελεγκτής</vt:lpstr>
      <vt:lpstr>Φορολογικός Ελεγκτής ΕΝΕΡΓΕΙΕΣ ΠΟΥ ΟΔΗΓΟΥΝ  ΣΕ ΦΟΡΟΔΙΑΦΥΓΗ</vt:lpstr>
      <vt:lpstr>Φορολογικός Ελεγκτής ΕΝΕΡΓΕΙΕΣ ΠΟΥ ΟΔΗΓΟΥΝ  ΣΕ ΦΟΡΟΔΙΑΦΥΓΗ</vt:lpstr>
      <vt:lpstr>Φορολογικός Ελεγκτής ΕΝΕΡΓΕΙΕΣ ΠΟΥ ΟΔΗΓΟΥΝ  ΣΕ ΦΟΡΟΔΙΑΦΥΓΗ</vt:lpstr>
      <vt:lpstr>Φορολογικός Ελεγκτής ΕΝΔΕΙΞΕΙΣ ΓΙΑ ΕΛΕΓΧΟ – ΣΗΜΕΙΑ ΠΡΟΣΟΧΗΣ </vt:lpstr>
      <vt:lpstr>Φορολογικός Ελεγκτής ΕΝΔΕΙΞΕΙΣ ΓΙΑ ΕΛΕΓΧΟ – ΣΗΜΕΙΑ ΠΡΟΣΟΧΗΣ 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19</vt:lpstr>
      <vt:lpstr>Διαφάνεια 20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182</cp:revision>
  <dcterms:created xsi:type="dcterms:W3CDTF">2012-09-06T09:03:05Z</dcterms:created>
  <dcterms:modified xsi:type="dcterms:W3CDTF">2015-10-31T19:26:40Z</dcterms:modified>
</cp:coreProperties>
</file>