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289" r:id="rId3"/>
    <p:sldId id="257" r:id="rId4"/>
    <p:sldId id="259" r:id="rId5"/>
    <p:sldId id="261" r:id="rId6"/>
    <p:sldId id="302" r:id="rId7"/>
    <p:sldId id="334" r:id="rId8"/>
    <p:sldId id="331" r:id="rId9"/>
    <p:sldId id="330" r:id="rId10"/>
    <p:sldId id="329" r:id="rId11"/>
    <p:sldId id="328" r:id="rId12"/>
    <p:sldId id="327" r:id="rId13"/>
    <p:sldId id="326" r:id="rId14"/>
    <p:sldId id="308" r:id="rId15"/>
    <p:sldId id="307" r:id="rId16"/>
    <p:sldId id="306" r:id="rId17"/>
    <p:sldId id="305" r:id="rId18"/>
    <p:sldId id="304" r:id="rId19"/>
    <p:sldId id="303" r:id="rId20"/>
    <p:sldId id="341" r:id="rId21"/>
    <p:sldId id="340" r:id="rId22"/>
    <p:sldId id="339" r:id="rId23"/>
    <p:sldId id="338" r:id="rId24"/>
    <p:sldId id="337" r:id="rId25"/>
    <p:sldId id="336" r:id="rId26"/>
    <p:sldId id="335" r:id="rId27"/>
    <p:sldId id="348" r:id="rId28"/>
    <p:sldId id="347" r:id="rId29"/>
    <p:sldId id="346" r:id="rId30"/>
    <p:sldId id="345" r:id="rId31"/>
    <p:sldId id="344" r:id="rId32"/>
    <p:sldId id="343" r:id="rId33"/>
    <p:sldId id="350" r:id="rId34"/>
    <p:sldId id="349" r:id="rId35"/>
    <p:sldId id="353" r:id="rId36"/>
    <p:sldId id="352" r:id="rId37"/>
    <p:sldId id="290" r:id="rId38"/>
    <p:sldId id="354" r:id="rId39"/>
    <p:sldId id="291" r:id="rId40"/>
    <p:sldId id="292" r:id="rId41"/>
    <p:sldId id="293" r:id="rId42"/>
    <p:sldId id="294" r:id="rId43"/>
    <p:sldId id="295" r:id="rId44"/>
    <p:sldId id="280" r:id="rId45"/>
  </p:sldIdLst>
  <p:sldSz cx="9144000" cy="5715000" type="screen16x10"/>
  <p:notesSz cx="6858000" cy="9144000"/>
  <p:custDataLst>
    <p:tags r:id="rId4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0B3F0"/>
    <a:srgbClr val="8394E9"/>
    <a:srgbClr val="99C9D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02" autoAdjust="0"/>
    <p:restoredTop sz="87797" autoAdjust="0"/>
  </p:normalViewPr>
  <p:slideViewPr>
    <p:cSldViewPr>
      <p:cViewPr>
        <p:scale>
          <a:sx n="90" d="100"/>
          <a:sy n="90" d="100"/>
        </p:scale>
        <p:origin x="-708" y="-15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FDE49C-21CD-4720-8551-5EDDC5CA231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l-GR"/>
        </a:p>
      </dgm:t>
    </dgm:pt>
    <dgm:pt modelId="{67F3FAA0-0B66-449E-8E36-D5F54C37F65E}">
      <dgm:prSet phldrT="[Κείμενο]"/>
      <dgm:spPr>
        <a:solidFill>
          <a:srgbClr val="FFFF66"/>
        </a:solidFill>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l-GR" b="1" cap="none" spc="0" dirty="0" smtClean="0">
              <a:ln w="11430"/>
              <a:solidFill>
                <a:schemeClr val="tx2"/>
              </a:solidFill>
              <a:effectLst>
                <a:outerShdw blurRad="80000" dist="40000" dir="5040000" algn="tl">
                  <a:srgbClr val="000000">
                    <a:alpha val="30000"/>
                  </a:srgbClr>
                </a:outerShdw>
              </a:effectLst>
            </a:rPr>
            <a:t>Εταιρεία</a:t>
          </a:r>
        </a:p>
        <a:p>
          <a:endParaRPr lang="el-GR" dirty="0"/>
        </a:p>
      </dgm:t>
    </dgm:pt>
    <dgm:pt modelId="{C78F618A-8839-4225-BF50-683C7F88AF63}" type="parTrans" cxnId="{DBC226F4-4A91-4B6C-B836-48EB44659962}">
      <dgm:prSet/>
      <dgm:spPr/>
      <dgm:t>
        <a:bodyPr/>
        <a:lstStyle/>
        <a:p>
          <a:endParaRPr lang="el-GR"/>
        </a:p>
      </dgm:t>
    </dgm:pt>
    <dgm:pt modelId="{951FD1D3-3F89-4F65-A581-6BE4F4E5F75E}" type="sibTrans" cxnId="{DBC226F4-4A91-4B6C-B836-48EB44659962}">
      <dgm:prSet/>
      <dgm:spPr/>
      <dgm:t>
        <a:bodyPr/>
        <a:lstStyle/>
        <a:p>
          <a:endParaRPr lang="el-GR"/>
        </a:p>
      </dgm:t>
    </dgm:pt>
    <dgm:pt modelId="{0075462C-31E1-428A-ADAA-0C7731D545D3}">
      <dgm:prSet phldrT="[Κείμενο]" custT="1"/>
      <dgm:spPr>
        <a:solidFill>
          <a:srgbClr val="FF9966"/>
        </a:solidFill>
      </dgm:spPr>
      <dgm:t>
        <a:bodyPr/>
        <a:lstStyle/>
        <a:p>
          <a:r>
            <a:rPr lang="el-GR" sz="1600" dirty="0" smtClean="0">
              <a:solidFill>
                <a:schemeClr val="accent2"/>
              </a:solidFill>
            </a:rPr>
            <a:t>Τεχνολογικές Δυνάμεις</a:t>
          </a:r>
          <a:endParaRPr lang="el-GR" sz="1600" dirty="0">
            <a:solidFill>
              <a:schemeClr val="accent2"/>
            </a:solidFill>
          </a:endParaRPr>
        </a:p>
      </dgm:t>
    </dgm:pt>
    <dgm:pt modelId="{29397EC1-3DBC-4FC6-91C1-AF5E326073D3}" type="parTrans" cxnId="{2BD30E42-F0D5-4AA9-8C02-489C00789A45}">
      <dgm:prSet/>
      <dgm:spPr/>
      <dgm:t>
        <a:bodyPr/>
        <a:lstStyle/>
        <a:p>
          <a:endParaRPr lang="el-GR"/>
        </a:p>
      </dgm:t>
    </dgm:pt>
    <dgm:pt modelId="{883BD888-20B1-4800-BC98-E5237A48A08D}" type="sibTrans" cxnId="{2BD30E42-F0D5-4AA9-8C02-489C00789A45}">
      <dgm:prSet/>
      <dgm:spPr/>
      <dgm:t>
        <a:bodyPr/>
        <a:lstStyle/>
        <a:p>
          <a:endParaRPr lang="el-GR"/>
        </a:p>
      </dgm:t>
    </dgm:pt>
    <dgm:pt modelId="{7ACC26F7-F5B8-4F41-9BE4-88E03B88331B}">
      <dgm:prSet phldrT="[Κείμενο]" custT="1"/>
      <dgm:spPr>
        <a:solidFill>
          <a:srgbClr val="00B0F0"/>
        </a:solidFill>
      </dgm:spPr>
      <dgm:t>
        <a:bodyPr/>
        <a:lstStyle/>
        <a:p>
          <a:r>
            <a:rPr lang="el-GR" sz="1600" dirty="0" smtClean="0">
              <a:solidFill>
                <a:schemeClr val="bg1"/>
              </a:solidFill>
            </a:rPr>
            <a:t>Πολιτικές Δυνάμεις</a:t>
          </a:r>
          <a:endParaRPr lang="el-GR" sz="1600" dirty="0">
            <a:solidFill>
              <a:schemeClr val="bg1"/>
            </a:solidFill>
          </a:endParaRPr>
        </a:p>
      </dgm:t>
    </dgm:pt>
    <dgm:pt modelId="{E51D4DAD-97AF-4B52-A455-17DBA6D62D3A}" type="parTrans" cxnId="{5CC8589C-70C3-4305-AA0B-1F0163CB5071}">
      <dgm:prSet/>
      <dgm:spPr/>
      <dgm:t>
        <a:bodyPr/>
        <a:lstStyle/>
        <a:p>
          <a:endParaRPr lang="el-GR"/>
        </a:p>
      </dgm:t>
    </dgm:pt>
    <dgm:pt modelId="{3D230D98-1619-4F63-82FC-FDCB4FD8C240}" type="sibTrans" cxnId="{5CC8589C-70C3-4305-AA0B-1F0163CB5071}">
      <dgm:prSet/>
      <dgm:spPr/>
      <dgm:t>
        <a:bodyPr/>
        <a:lstStyle/>
        <a:p>
          <a:endParaRPr lang="el-GR"/>
        </a:p>
      </dgm:t>
    </dgm:pt>
    <dgm:pt modelId="{47C01820-6757-44BA-83DD-849229DD013F}">
      <dgm:prSet phldrT="[Κείμενο]" custT="1"/>
      <dgm:spPr>
        <a:solidFill>
          <a:srgbClr val="FFCCFF"/>
        </a:solidFill>
      </dgm:spPr>
      <dgm:t>
        <a:bodyPr/>
        <a:lstStyle/>
        <a:p>
          <a:r>
            <a:rPr lang="el-GR" sz="1600" dirty="0" smtClean="0">
              <a:solidFill>
                <a:schemeClr val="accent2"/>
              </a:solidFill>
            </a:rPr>
            <a:t>Οικονομικές Δυνάμεις</a:t>
          </a:r>
          <a:endParaRPr lang="el-GR" sz="1600" dirty="0">
            <a:solidFill>
              <a:schemeClr val="accent2"/>
            </a:solidFill>
          </a:endParaRPr>
        </a:p>
      </dgm:t>
    </dgm:pt>
    <dgm:pt modelId="{FD362562-D74B-40EC-AC8B-DCB13A4EFEEA}" type="parTrans" cxnId="{A50BE834-57D0-4452-AA0D-CE7BB89F8A3C}">
      <dgm:prSet/>
      <dgm:spPr/>
      <dgm:t>
        <a:bodyPr/>
        <a:lstStyle/>
        <a:p>
          <a:endParaRPr lang="el-GR"/>
        </a:p>
      </dgm:t>
    </dgm:pt>
    <dgm:pt modelId="{C1FBFC7E-30B8-44C0-9982-246DE0A03B95}" type="sibTrans" cxnId="{A50BE834-57D0-4452-AA0D-CE7BB89F8A3C}">
      <dgm:prSet/>
      <dgm:spPr/>
      <dgm:t>
        <a:bodyPr/>
        <a:lstStyle/>
        <a:p>
          <a:endParaRPr lang="el-GR"/>
        </a:p>
      </dgm:t>
    </dgm:pt>
    <dgm:pt modelId="{0EA65190-345A-460D-88F9-02B2D8159003}">
      <dgm:prSet phldrT="[Κείμενο]" custT="1"/>
      <dgm:spPr>
        <a:solidFill>
          <a:srgbClr val="FFCC99"/>
        </a:solidFill>
      </dgm:spPr>
      <dgm:t>
        <a:bodyPr/>
        <a:lstStyle/>
        <a:p>
          <a:r>
            <a:rPr lang="el-GR" sz="1600" dirty="0" smtClean="0">
              <a:solidFill>
                <a:schemeClr val="accent2"/>
              </a:solidFill>
            </a:rPr>
            <a:t>Φυσικές Δυνάμεις</a:t>
          </a:r>
          <a:endParaRPr lang="el-GR" sz="1600" dirty="0">
            <a:solidFill>
              <a:schemeClr val="accent2"/>
            </a:solidFill>
          </a:endParaRPr>
        </a:p>
      </dgm:t>
    </dgm:pt>
    <dgm:pt modelId="{CD8BC64D-4863-4AC6-A284-833FA97FC1C6}" type="parTrans" cxnId="{2317F403-9A30-4A9B-9143-F206F5600EEC}">
      <dgm:prSet/>
      <dgm:spPr/>
      <dgm:t>
        <a:bodyPr/>
        <a:lstStyle/>
        <a:p>
          <a:endParaRPr lang="el-GR"/>
        </a:p>
      </dgm:t>
    </dgm:pt>
    <dgm:pt modelId="{B7EAA819-2701-4F89-ACC4-DB85118E500F}" type="sibTrans" cxnId="{2317F403-9A30-4A9B-9143-F206F5600EEC}">
      <dgm:prSet/>
      <dgm:spPr/>
      <dgm:t>
        <a:bodyPr/>
        <a:lstStyle/>
        <a:p>
          <a:endParaRPr lang="el-GR"/>
        </a:p>
      </dgm:t>
    </dgm:pt>
    <dgm:pt modelId="{74CF87E4-8265-492F-9418-0CE53A613815}">
      <dgm:prSet custT="1"/>
      <dgm:spPr/>
      <dgm:t>
        <a:bodyPr/>
        <a:lstStyle/>
        <a:p>
          <a:r>
            <a:rPr lang="el-GR" sz="1600" dirty="0" smtClean="0">
              <a:solidFill>
                <a:schemeClr val="bg1"/>
              </a:solidFill>
            </a:rPr>
            <a:t>Δημογραφικές Δυνάμεις</a:t>
          </a:r>
          <a:endParaRPr lang="el-GR" sz="1600" dirty="0">
            <a:solidFill>
              <a:schemeClr val="bg1"/>
            </a:solidFill>
          </a:endParaRPr>
        </a:p>
      </dgm:t>
    </dgm:pt>
    <dgm:pt modelId="{A07CD068-8E14-401D-951B-498203977C5D}" type="parTrans" cxnId="{45A797FB-9679-4C41-A619-E97B278CF6D6}">
      <dgm:prSet/>
      <dgm:spPr/>
      <dgm:t>
        <a:bodyPr/>
        <a:lstStyle/>
        <a:p>
          <a:endParaRPr lang="el-GR"/>
        </a:p>
      </dgm:t>
    </dgm:pt>
    <dgm:pt modelId="{5998F058-BB19-43C1-B23C-3974B6BDBE45}" type="sibTrans" cxnId="{45A797FB-9679-4C41-A619-E97B278CF6D6}">
      <dgm:prSet/>
      <dgm:spPr/>
      <dgm:t>
        <a:bodyPr/>
        <a:lstStyle/>
        <a:p>
          <a:endParaRPr lang="el-GR"/>
        </a:p>
      </dgm:t>
    </dgm:pt>
    <dgm:pt modelId="{5281915B-D966-4AE5-9FFE-8AFE8A42F9C6}">
      <dgm:prSet custT="1"/>
      <dgm:spPr>
        <a:solidFill>
          <a:srgbClr val="33CC33"/>
        </a:solidFill>
      </dgm:spPr>
      <dgm:t>
        <a:bodyPr/>
        <a:lstStyle/>
        <a:p>
          <a:r>
            <a:rPr lang="el-GR" sz="1600" dirty="0" smtClean="0">
              <a:solidFill>
                <a:schemeClr val="bg1"/>
              </a:solidFill>
            </a:rPr>
            <a:t>Πολιτιστικές Δυνάμεις</a:t>
          </a:r>
          <a:endParaRPr lang="el-GR" sz="1600" dirty="0">
            <a:solidFill>
              <a:schemeClr val="bg1"/>
            </a:solidFill>
          </a:endParaRPr>
        </a:p>
      </dgm:t>
    </dgm:pt>
    <dgm:pt modelId="{BD74FD71-4F13-4CEF-86D7-A32B5DDA6418}" type="parTrans" cxnId="{BE70CB1E-E656-4B6B-9065-24EC15E7D8D5}">
      <dgm:prSet/>
      <dgm:spPr/>
      <dgm:t>
        <a:bodyPr/>
        <a:lstStyle/>
        <a:p>
          <a:endParaRPr lang="el-GR"/>
        </a:p>
      </dgm:t>
    </dgm:pt>
    <dgm:pt modelId="{01F871EC-AD27-4563-957F-A84D31C0CB9D}" type="sibTrans" cxnId="{BE70CB1E-E656-4B6B-9065-24EC15E7D8D5}">
      <dgm:prSet/>
      <dgm:spPr/>
      <dgm:t>
        <a:bodyPr/>
        <a:lstStyle/>
        <a:p>
          <a:endParaRPr lang="el-GR"/>
        </a:p>
      </dgm:t>
    </dgm:pt>
    <dgm:pt modelId="{9AF31B67-43C1-48C5-AC30-C1BD79E5E43C}" type="pres">
      <dgm:prSet presAssocID="{FEFDE49C-21CD-4720-8551-5EDDC5CA2317}" presName="Name0" presStyleCnt="0">
        <dgm:presLayoutVars>
          <dgm:chMax val="1"/>
          <dgm:dir/>
          <dgm:animLvl val="ctr"/>
          <dgm:resizeHandles val="exact"/>
        </dgm:presLayoutVars>
      </dgm:prSet>
      <dgm:spPr/>
      <dgm:t>
        <a:bodyPr/>
        <a:lstStyle/>
        <a:p>
          <a:endParaRPr lang="el-GR"/>
        </a:p>
      </dgm:t>
    </dgm:pt>
    <dgm:pt modelId="{C9DF8889-DEF4-4BFA-8893-0AACE0D03CEC}" type="pres">
      <dgm:prSet presAssocID="{67F3FAA0-0B66-449E-8E36-D5F54C37F65E}" presName="centerShape" presStyleLbl="node0" presStyleIdx="0" presStyleCnt="1" custScaleY="83927" custLinFactNeighborX="2557" custLinFactNeighborY="9787"/>
      <dgm:spPr/>
      <dgm:t>
        <a:bodyPr/>
        <a:lstStyle/>
        <a:p>
          <a:endParaRPr lang="el-GR"/>
        </a:p>
      </dgm:t>
    </dgm:pt>
    <dgm:pt modelId="{19353E83-3F73-4EC5-85E5-EB5326B8FB94}" type="pres">
      <dgm:prSet presAssocID="{0075462C-31E1-428A-ADAA-0C7731D545D3}" presName="node" presStyleLbl="node1" presStyleIdx="0" presStyleCnt="6" custScaleX="187570" custRadScaleRad="109288" custRadScaleInc="166011">
        <dgm:presLayoutVars>
          <dgm:bulletEnabled val="1"/>
        </dgm:presLayoutVars>
      </dgm:prSet>
      <dgm:spPr/>
      <dgm:t>
        <a:bodyPr/>
        <a:lstStyle/>
        <a:p>
          <a:endParaRPr lang="el-GR"/>
        </a:p>
      </dgm:t>
    </dgm:pt>
    <dgm:pt modelId="{14116A3E-4462-42AE-B390-D4E41FA506A2}" type="pres">
      <dgm:prSet presAssocID="{0075462C-31E1-428A-ADAA-0C7731D545D3}" presName="dummy" presStyleCnt="0"/>
      <dgm:spPr/>
    </dgm:pt>
    <dgm:pt modelId="{37AFC569-41DF-4490-ABBD-9F96570BF346}" type="pres">
      <dgm:prSet presAssocID="{883BD888-20B1-4800-BC98-E5237A48A08D}" presName="sibTrans" presStyleLbl="sibTrans2D1" presStyleIdx="0" presStyleCnt="6"/>
      <dgm:spPr/>
      <dgm:t>
        <a:bodyPr/>
        <a:lstStyle/>
        <a:p>
          <a:endParaRPr lang="el-GR"/>
        </a:p>
      </dgm:t>
    </dgm:pt>
    <dgm:pt modelId="{A584B85B-6C48-47BC-BFA0-6425E157AD53}" type="pres">
      <dgm:prSet presAssocID="{7ACC26F7-F5B8-4F41-9BE4-88E03B88331B}" presName="node" presStyleLbl="node1" presStyleIdx="1" presStyleCnt="6" custScaleX="176208" custScaleY="99507" custRadScaleRad="143268" custRadScaleInc="53092">
        <dgm:presLayoutVars>
          <dgm:bulletEnabled val="1"/>
        </dgm:presLayoutVars>
      </dgm:prSet>
      <dgm:spPr/>
      <dgm:t>
        <a:bodyPr/>
        <a:lstStyle/>
        <a:p>
          <a:endParaRPr lang="el-GR"/>
        </a:p>
      </dgm:t>
    </dgm:pt>
    <dgm:pt modelId="{F6DEE64C-6969-436D-8CC6-D1697D21165F}" type="pres">
      <dgm:prSet presAssocID="{7ACC26F7-F5B8-4F41-9BE4-88E03B88331B}" presName="dummy" presStyleCnt="0"/>
      <dgm:spPr/>
    </dgm:pt>
    <dgm:pt modelId="{58A9C880-DF1A-41B2-9592-1B3A8F3F70B2}" type="pres">
      <dgm:prSet presAssocID="{3D230D98-1619-4F63-82FC-FDCB4FD8C240}" presName="sibTrans" presStyleLbl="sibTrans2D1" presStyleIdx="1" presStyleCnt="6"/>
      <dgm:spPr/>
      <dgm:t>
        <a:bodyPr/>
        <a:lstStyle/>
        <a:p>
          <a:endParaRPr lang="el-GR"/>
        </a:p>
      </dgm:t>
    </dgm:pt>
    <dgm:pt modelId="{002D77A3-5BF3-4025-92C5-AFB5166BF892}" type="pres">
      <dgm:prSet presAssocID="{5281915B-D966-4AE5-9FFE-8AFE8A42F9C6}" presName="node" presStyleLbl="node1" presStyleIdx="2" presStyleCnt="6" custScaleX="220913" custScaleY="108126" custRadScaleRad="151414" custRadScaleInc="-103571">
        <dgm:presLayoutVars>
          <dgm:bulletEnabled val="1"/>
        </dgm:presLayoutVars>
      </dgm:prSet>
      <dgm:spPr/>
      <dgm:t>
        <a:bodyPr/>
        <a:lstStyle/>
        <a:p>
          <a:endParaRPr lang="el-GR"/>
        </a:p>
      </dgm:t>
    </dgm:pt>
    <dgm:pt modelId="{789E3732-6ED6-409C-A196-61A8816A9106}" type="pres">
      <dgm:prSet presAssocID="{5281915B-D966-4AE5-9FFE-8AFE8A42F9C6}" presName="dummy" presStyleCnt="0"/>
      <dgm:spPr/>
    </dgm:pt>
    <dgm:pt modelId="{72DBFCFD-BDDE-48DD-8375-697BA2B64DDB}" type="pres">
      <dgm:prSet presAssocID="{01F871EC-AD27-4563-957F-A84D31C0CB9D}" presName="sibTrans" presStyleLbl="sibTrans2D1" presStyleIdx="2" presStyleCnt="6" custLinFactNeighborX="932" custLinFactNeighborY="-13564"/>
      <dgm:spPr/>
      <dgm:t>
        <a:bodyPr/>
        <a:lstStyle/>
        <a:p>
          <a:endParaRPr lang="el-GR"/>
        </a:p>
      </dgm:t>
    </dgm:pt>
    <dgm:pt modelId="{24FDC4CB-E4BC-4748-829E-4612356C3324}" type="pres">
      <dgm:prSet presAssocID="{74CF87E4-8265-492F-9418-0CE53A613815}" presName="node" presStyleLbl="node1" presStyleIdx="3" presStyleCnt="6" custScaleX="205747" custScaleY="106094" custRadScaleRad="153298" custRadScaleInc="421657">
        <dgm:presLayoutVars>
          <dgm:bulletEnabled val="1"/>
        </dgm:presLayoutVars>
      </dgm:prSet>
      <dgm:spPr/>
      <dgm:t>
        <a:bodyPr/>
        <a:lstStyle/>
        <a:p>
          <a:endParaRPr lang="el-GR"/>
        </a:p>
      </dgm:t>
    </dgm:pt>
    <dgm:pt modelId="{66DE542C-1BF5-420B-AA1B-48BAB0DDA37A}" type="pres">
      <dgm:prSet presAssocID="{74CF87E4-8265-492F-9418-0CE53A613815}" presName="dummy" presStyleCnt="0"/>
      <dgm:spPr/>
    </dgm:pt>
    <dgm:pt modelId="{2F78D356-273A-4217-939A-0C2299323334}" type="pres">
      <dgm:prSet presAssocID="{5998F058-BB19-43C1-B23C-3974B6BDBE45}" presName="sibTrans" presStyleLbl="sibTrans2D1" presStyleIdx="3" presStyleCnt="6"/>
      <dgm:spPr/>
      <dgm:t>
        <a:bodyPr/>
        <a:lstStyle/>
        <a:p>
          <a:endParaRPr lang="el-GR"/>
        </a:p>
      </dgm:t>
    </dgm:pt>
    <dgm:pt modelId="{B51757A9-770F-46FA-8618-69C78EC06EF9}" type="pres">
      <dgm:prSet presAssocID="{47C01820-6757-44BA-83DD-849229DD013F}" presName="node" presStyleLbl="node1" presStyleIdx="4" presStyleCnt="6" custScaleX="174552" custScaleY="102220" custRadScaleRad="141591" custRadScaleInc="266890">
        <dgm:presLayoutVars>
          <dgm:bulletEnabled val="1"/>
        </dgm:presLayoutVars>
      </dgm:prSet>
      <dgm:spPr/>
      <dgm:t>
        <a:bodyPr/>
        <a:lstStyle/>
        <a:p>
          <a:endParaRPr lang="el-GR"/>
        </a:p>
      </dgm:t>
    </dgm:pt>
    <dgm:pt modelId="{1EF58490-3362-495A-B8AC-06AE6637D6FB}" type="pres">
      <dgm:prSet presAssocID="{47C01820-6757-44BA-83DD-849229DD013F}" presName="dummy" presStyleCnt="0"/>
      <dgm:spPr/>
    </dgm:pt>
    <dgm:pt modelId="{B46A5E3D-7F07-4219-95BE-0830539703C4}" type="pres">
      <dgm:prSet presAssocID="{C1FBFC7E-30B8-44C0-9982-246DE0A03B95}" presName="sibTrans" presStyleLbl="sibTrans2D1" presStyleIdx="4" presStyleCnt="6"/>
      <dgm:spPr/>
      <dgm:t>
        <a:bodyPr/>
        <a:lstStyle/>
        <a:p>
          <a:endParaRPr lang="el-GR"/>
        </a:p>
      </dgm:t>
    </dgm:pt>
    <dgm:pt modelId="{D0572693-52A3-40C8-85FB-CACF707E8515}" type="pres">
      <dgm:prSet presAssocID="{0EA65190-345A-460D-88F9-02B2D8159003}" presName="node" presStyleLbl="node1" presStyleIdx="5" presStyleCnt="6" custScaleX="164708" custRadScaleRad="108708" custRadScaleInc="185121">
        <dgm:presLayoutVars>
          <dgm:bulletEnabled val="1"/>
        </dgm:presLayoutVars>
      </dgm:prSet>
      <dgm:spPr/>
      <dgm:t>
        <a:bodyPr/>
        <a:lstStyle/>
        <a:p>
          <a:endParaRPr lang="el-GR"/>
        </a:p>
      </dgm:t>
    </dgm:pt>
    <dgm:pt modelId="{A5B9B7C9-0C8B-4D41-8871-01E5CD34F8D3}" type="pres">
      <dgm:prSet presAssocID="{0EA65190-345A-460D-88F9-02B2D8159003}" presName="dummy" presStyleCnt="0"/>
      <dgm:spPr/>
    </dgm:pt>
    <dgm:pt modelId="{3A37B042-363B-4699-B260-46A680B46AAC}" type="pres">
      <dgm:prSet presAssocID="{B7EAA819-2701-4F89-ACC4-DB85118E500F}" presName="sibTrans" presStyleLbl="sibTrans2D1" presStyleIdx="5" presStyleCnt="6"/>
      <dgm:spPr/>
      <dgm:t>
        <a:bodyPr/>
        <a:lstStyle/>
        <a:p>
          <a:endParaRPr lang="el-GR"/>
        </a:p>
      </dgm:t>
    </dgm:pt>
  </dgm:ptLst>
  <dgm:cxnLst>
    <dgm:cxn modelId="{A50BE834-57D0-4452-AA0D-CE7BB89F8A3C}" srcId="{67F3FAA0-0B66-449E-8E36-D5F54C37F65E}" destId="{47C01820-6757-44BA-83DD-849229DD013F}" srcOrd="4" destOrd="0" parTransId="{FD362562-D74B-40EC-AC8B-DCB13A4EFEEA}" sibTransId="{C1FBFC7E-30B8-44C0-9982-246DE0A03B95}"/>
    <dgm:cxn modelId="{A79CAC14-D3E1-44C0-9493-202D49116BB3}" type="presOf" srcId="{01F871EC-AD27-4563-957F-A84D31C0CB9D}" destId="{72DBFCFD-BDDE-48DD-8375-697BA2B64DDB}" srcOrd="0" destOrd="0" presId="urn:microsoft.com/office/officeart/2005/8/layout/radial6"/>
    <dgm:cxn modelId="{8A038CED-5253-40D1-ACDC-F62052A29CB6}" type="presOf" srcId="{74CF87E4-8265-492F-9418-0CE53A613815}" destId="{24FDC4CB-E4BC-4748-829E-4612356C3324}" srcOrd="0" destOrd="0" presId="urn:microsoft.com/office/officeart/2005/8/layout/radial6"/>
    <dgm:cxn modelId="{16E6CD42-332A-4464-8AD1-85E431C72364}" type="presOf" srcId="{5998F058-BB19-43C1-B23C-3974B6BDBE45}" destId="{2F78D356-273A-4217-939A-0C2299323334}" srcOrd="0" destOrd="0" presId="urn:microsoft.com/office/officeart/2005/8/layout/radial6"/>
    <dgm:cxn modelId="{45A797FB-9679-4C41-A619-E97B278CF6D6}" srcId="{67F3FAA0-0B66-449E-8E36-D5F54C37F65E}" destId="{74CF87E4-8265-492F-9418-0CE53A613815}" srcOrd="3" destOrd="0" parTransId="{A07CD068-8E14-401D-951B-498203977C5D}" sibTransId="{5998F058-BB19-43C1-B23C-3974B6BDBE45}"/>
    <dgm:cxn modelId="{C8A7AC4F-4D67-4224-A5B4-0C4360163F0B}" type="presOf" srcId="{7ACC26F7-F5B8-4F41-9BE4-88E03B88331B}" destId="{A584B85B-6C48-47BC-BFA0-6425E157AD53}" srcOrd="0" destOrd="0" presId="urn:microsoft.com/office/officeart/2005/8/layout/radial6"/>
    <dgm:cxn modelId="{6E14494A-5B56-4A73-930D-FB84C672347A}" type="presOf" srcId="{883BD888-20B1-4800-BC98-E5237A48A08D}" destId="{37AFC569-41DF-4490-ABBD-9F96570BF346}" srcOrd="0" destOrd="0" presId="urn:microsoft.com/office/officeart/2005/8/layout/radial6"/>
    <dgm:cxn modelId="{77FCDB22-20DF-4D28-B8B3-3B32BA4080B6}" type="presOf" srcId="{5281915B-D966-4AE5-9FFE-8AFE8A42F9C6}" destId="{002D77A3-5BF3-4025-92C5-AFB5166BF892}" srcOrd="0" destOrd="0" presId="urn:microsoft.com/office/officeart/2005/8/layout/radial6"/>
    <dgm:cxn modelId="{2317F403-9A30-4A9B-9143-F206F5600EEC}" srcId="{67F3FAA0-0B66-449E-8E36-D5F54C37F65E}" destId="{0EA65190-345A-460D-88F9-02B2D8159003}" srcOrd="5" destOrd="0" parTransId="{CD8BC64D-4863-4AC6-A284-833FA97FC1C6}" sibTransId="{B7EAA819-2701-4F89-ACC4-DB85118E500F}"/>
    <dgm:cxn modelId="{12DD8AE8-D850-425A-9B71-5955C0598D5F}" type="presOf" srcId="{0075462C-31E1-428A-ADAA-0C7731D545D3}" destId="{19353E83-3F73-4EC5-85E5-EB5326B8FB94}" srcOrd="0" destOrd="0" presId="urn:microsoft.com/office/officeart/2005/8/layout/radial6"/>
    <dgm:cxn modelId="{C58D633C-0A69-4CC9-9AB1-19FC282E88DA}" type="presOf" srcId="{0EA65190-345A-460D-88F9-02B2D8159003}" destId="{D0572693-52A3-40C8-85FB-CACF707E8515}" srcOrd="0" destOrd="0" presId="urn:microsoft.com/office/officeart/2005/8/layout/radial6"/>
    <dgm:cxn modelId="{2BD30E42-F0D5-4AA9-8C02-489C00789A45}" srcId="{67F3FAA0-0B66-449E-8E36-D5F54C37F65E}" destId="{0075462C-31E1-428A-ADAA-0C7731D545D3}" srcOrd="0" destOrd="0" parTransId="{29397EC1-3DBC-4FC6-91C1-AF5E326073D3}" sibTransId="{883BD888-20B1-4800-BC98-E5237A48A08D}"/>
    <dgm:cxn modelId="{BE70CB1E-E656-4B6B-9065-24EC15E7D8D5}" srcId="{67F3FAA0-0B66-449E-8E36-D5F54C37F65E}" destId="{5281915B-D966-4AE5-9FFE-8AFE8A42F9C6}" srcOrd="2" destOrd="0" parTransId="{BD74FD71-4F13-4CEF-86D7-A32B5DDA6418}" sibTransId="{01F871EC-AD27-4563-957F-A84D31C0CB9D}"/>
    <dgm:cxn modelId="{7C5BB08C-52C8-4B00-8F9F-42AD951A3E82}" type="presOf" srcId="{67F3FAA0-0B66-449E-8E36-D5F54C37F65E}" destId="{C9DF8889-DEF4-4BFA-8893-0AACE0D03CEC}" srcOrd="0" destOrd="0" presId="urn:microsoft.com/office/officeart/2005/8/layout/radial6"/>
    <dgm:cxn modelId="{04A04B94-AE4C-4262-8F6E-A15BE422B3EA}" type="presOf" srcId="{3D230D98-1619-4F63-82FC-FDCB4FD8C240}" destId="{58A9C880-DF1A-41B2-9592-1B3A8F3F70B2}" srcOrd="0" destOrd="0" presId="urn:microsoft.com/office/officeart/2005/8/layout/radial6"/>
    <dgm:cxn modelId="{5250FB12-8470-46C5-88C0-2333F8E055E3}" type="presOf" srcId="{FEFDE49C-21CD-4720-8551-5EDDC5CA2317}" destId="{9AF31B67-43C1-48C5-AC30-C1BD79E5E43C}" srcOrd="0" destOrd="0" presId="urn:microsoft.com/office/officeart/2005/8/layout/radial6"/>
    <dgm:cxn modelId="{DBC226F4-4A91-4B6C-B836-48EB44659962}" srcId="{FEFDE49C-21CD-4720-8551-5EDDC5CA2317}" destId="{67F3FAA0-0B66-449E-8E36-D5F54C37F65E}" srcOrd="0" destOrd="0" parTransId="{C78F618A-8839-4225-BF50-683C7F88AF63}" sibTransId="{951FD1D3-3F89-4F65-A581-6BE4F4E5F75E}"/>
    <dgm:cxn modelId="{FA99B5A7-61C9-4E10-8367-77261BDFC781}" type="presOf" srcId="{B7EAA819-2701-4F89-ACC4-DB85118E500F}" destId="{3A37B042-363B-4699-B260-46A680B46AAC}" srcOrd="0" destOrd="0" presId="urn:microsoft.com/office/officeart/2005/8/layout/radial6"/>
    <dgm:cxn modelId="{5CC8589C-70C3-4305-AA0B-1F0163CB5071}" srcId="{67F3FAA0-0B66-449E-8E36-D5F54C37F65E}" destId="{7ACC26F7-F5B8-4F41-9BE4-88E03B88331B}" srcOrd="1" destOrd="0" parTransId="{E51D4DAD-97AF-4B52-A455-17DBA6D62D3A}" sibTransId="{3D230D98-1619-4F63-82FC-FDCB4FD8C240}"/>
    <dgm:cxn modelId="{AE4FB90B-E7B3-4D39-8752-773610F1A567}" type="presOf" srcId="{C1FBFC7E-30B8-44C0-9982-246DE0A03B95}" destId="{B46A5E3D-7F07-4219-95BE-0830539703C4}" srcOrd="0" destOrd="0" presId="urn:microsoft.com/office/officeart/2005/8/layout/radial6"/>
    <dgm:cxn modelId="{7C752679-7D85-4D16-A72E-78DD02EA9F1F}" type="presOf" srcId="{47C01820-6757-44BA-83DD-849229DD013F}" destId="{B51757A9-770F-46FA-8618-69C78EC06EF9}" srcOrd="0" destOrd="0" presId="urn:microsoft.com/office/officeart/2005/8/layout/radial6"/>
    <dgm:cxn modelId="{1DA1DA4F-97C9-49FB-80C4-351D02DECB75}" type="presParOf" srcId="{9AF31B67-43C1-48C5-AC30-C1BD79E5E43C}" destId="{C9DF8889-DEF4-4BFA-8893-0AACE0D03CEC}" srcOrd="0" destOrd="0" presId="urn:microsoft.com/office/officeart/2005/8/layout/radial6"/>
    <dgm:cxn modelId="{2EA43DB8-C685-4F34-9060-A4F64D2532FC}" type="presParOf" srcId="{9AF31B67-43C1-48C5-AC30-C1BD79E5E43C}" destId="{19353E83-3F73-4EC5-85E5-EB5326B8FB94}" srcOrd="1" destOrd="0" presId="urn:microsoft.com/office/officeart/2005/8/layout/radial6"/>
    <dgm:cxn modelId="{7026933E-1A33-4C43-BFDB-C7C5DA9F9DCD}" type="presParOf" srcId="{9AF31B67-43C1-48C5-AC30-C1BD79E5E43C}" destId="{14116A3E-4462-42AE-B390-D4E41FA506A2}" srcOrd="2" destOrd="0" presId="urn:microsoft.com/office/officeart/2005/8/layout/radial6"/>
    <dgm:cxn modelId="{92BE02A2-CCF6-42F9-9D27-CF3B3967170D}" type="presParOf" srcId="{9AF31B67-43C1-48C5-AC30-C1BD79E5E43C}" destId="{37AFC569-41DF-4490-ABBD-9F96570BF346}" srcOrd="3" destOrd="0" presId="urn:microsoft.com/office/officeart/2005/8/layout/radial6"/>
    <dgm:cxn modelId="{771BC611-0AEC-4E50-8CFC-06A2377A37D9}" type="presParOf" srcId="{9AF31B67-43C1-48C5-AC30-C1BD79E5E43C}" destId="{A584B85B-6C48-47BC-BFA0-6425E157AD53}" srcOrd="4" destOrd="0" presId="urn:microsoft.com/office/officeart/2005/8/layout/radial6"/>
    <dgm:cxn modelId="{5C873499-EC0A-4BC0-8853-71EBF1ABB2F8}" type="presParOf" srcId="{9AF31B67-43C1-48C5-AC30-C1BD79E5E43C}" destId="{F6DEE64C-6969-436D-8CC6-D1697D21165F}" srcOrd="5" destOrd="0" presId="urn:microsoft.com/office/officeart/2005/8/layout/radial6"/>
    <dgm:cxn modelId="{BD0F1A3B-6FDE-4331-9428-2E25B2329FFD}" type="presParOf" srcId="{9AF31B67-43C1-48C5-AC30-C1BD79E5E43C}" destId="{58A9C880-DF1A-41B2-9592-1B3A8F3F70B2}" srcOrd="6" destOrd="0" presId="urn:microsoft.com/office/officeart/2005/8/layout/radial6"/>
    <dgm:cxn modelId="{CF896A01-A269-4A66-941F-843ED5046150}" type="presParOf" srcId="{9AF31B67-43C1-48C5-AC30-C1BD79E5E43C}" destId="{002D77A3-5BF3-4025-92C5-AFB5166BF892}" srcOrd="7" destOrd="0" presId="urn:microsoft.com/office/officeart/2005/8/layout/radial6"/>
    <dgm:cxn modelId="{71CA9A37-5719-4089-AB74-BD08473BF112}" type="presParOf" srcId="{9AF31B67-43C1-48C5-AC30-C1BD79E5E43C}" destId="{789E3732-6ED6-409C-A196-61A8816A9106}" srcOrd="8" destOrd="0" presId="urn:microsoft.com/office/officeart/2005/8/layout/radial6"/>
    <dgm:cxn modelId="{56ECDE33-2E7F-4B49-BD41-6D70566FD4CF}" type="presParOf" srcId="{9AF31B67-43C1-48C5-AC30-C1BD79E5E43C}" destId="{72DBFCFD-BDDE-48DD-8375-697BA2B64DDB}" srcOrd="9" destOrd="0" presId="urn:microsoft.com/office/officeart/2005/8/layout/radial6"/>
    <dgm:cxn modelId="{C5193E86-C223-4B43-BD26-8E2D591A606C}" type="presParOf" srcId="{9AF31B67-43C1-48C5-AC30-C1BD79E5E43C}" destId="{24FDC4CB-E4BC-4748-829E-4612356C3324}" srcOrd="10" destOrd="0" presId="urn:microsoft.com/office/officeart/2005/8/layout/radial6"/>
    <dgm:cxn modelId="{B9439101-A945-4D03-9F83-8065648A21EA}" type="presParOf" srcId="{9AF31B67-43C1-48C5-AC30-C1BD79E5E43C}" destId="{66DE542C-1BF5-420B-AA1B-48BAB0DDA37A}" srcOrd="11" destOrd="0" presId="urn:microsoft.com/office/officeart/2005/8/layout/radial6"/>
    <dgm:cxn modelId="{C7544A5B-574E-45A6-9586-7689C67CDE80}" type="presParOf" srcId="{9AF31B67-43C1-48C5-AC30-C1BD79E5E43C}" destId="{2F78D356-273A-4217-939A-0C2299323334}" srcOrd="12" destOrd="0" presId="urn:microsoft.com/office/officeart/2005/8/layout/radial6"/>
    <dgm:cxn modelId="{816419D8-3BD0-4376-8EB6-3E93BA0435AB}" type="presParOf" srcId="{9AF31B67-43C1-48C5-AC30-C1BD79E5E43C}" destId="{B51757A9-770F-46FA-8618-69C78EC06EF9}" srcOrd="13" destOrd="0" presId="urn:microsoft.com/office/officeart/2005/8/layout/radial6"/>
    <dgm:cxn modelId="{C6CE4514-0DEB-466D-9446-5BA437E64F1B}" type="presParOf" srcId="{9AF31B67-43C1-48C5-AC30-C1BD79E5E43C}" destId="{1EF58490-3362-495A-B8AC-06AE6637D6FB}" srcOrd="14" destOrd="0" presId="urn:microsoft.com/office/officeart/2005/8/layout/radial6"/>
    <dgm:cxn modelId="{B74F3914-F9A1-4349-A1D6-7415B90A443A}" type="presParOf" srcId="{9AF31B67-43C1-48C5-AC30-C1BD79E5E43C}" destId="{B46A5E3D-7F07-4219-95BE-0830539703C4}" srcOrd="15" destOrd="0" presId="urn:microsoft.com/office/officeart/2005/8/layout/radial6"/>
    <dgm:cxn modelId="{A404274E-E0D1-41ED-BBE8-22ADF54E547D}" type="presParOf" srcId="{9AF31B67-43C1-48C5-AC30-C1BD79E5E43C}" destId="{D0572693-52A3-40C8-85FB-CACF707E8515}" srcOrd="16" destOrd="0" presId="urn:microsoft.com/office/officeart/2005/8/layout/radial6"/>
    <dgm:cxn modelId="{A68248A9-1BA9-41EC-ADD4-49A47B9D756A}" type="presParOf" srcId="{9AF31B67-43C1-48C5-AC30-C1BD79E5E43C}" destId="{A5B9B7C9-0C8B-4D41-8871-01E5CD34F8D3}" srcOrd="17" destOrd="0" presId="urn:microsoft.com/office/officeart/2005/8/layout/radial6"/>
    <dgm:cxn modelId="{7E071ABF-EC22-4B27-AAAD-7E1E81F53AC9}" type="presParOf" srcId="{9AF31B67-43C1-48C5-AC30-C1BD79E5E43C}" destId="{3A37B042-363B-4699-B260-46A680B46AAC}" srcOrd="18"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37B042-363B-4699-B260-46A680B46AAC}">
      <dsp:nvSpPr>
        <dsp:cNvPr id="0" name=""/>
        <dsp:cNvSpPr/>
      </dsp:nvSpPr>
      <dsp:spPr>
        <a:xfrm>
          <a:off x="1259142" y="270813"/>
          <a:ext cx="2884321" cy="2884321"/>
        </a:xfrm>
        <a:prstGeom prst="blockArc">
          <a:avLst>
            <a:gd name="adj1" fmla="val 14605865"/>
            <a:gd name="adj2" fmla="val 18308144"/>
            <a:gd name="adj3" fmla="val 451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6A5E3D-7F07-4219-95BE-0830539703C4}">
      <dsp:nvSpPr>
        <dsp:cNvPr id="0" name=""/>
        <dsp:cNvSpPr/>
      </dsp:nvSpPr>
      <dsp:spPr>
        <a:xfrm>
          <a:off x="553618" y="417671"/>
          <a:ext cx="2884321" cy="2884321"/>
        </a:xfrm>
        <a:prstGeom prst="blockArc">
          <a:avLst>
            <a:gd name="adj1" fmla="val 12882262"/>
            <a:gd name="adj2" fmla="val 16383112"/>
            <a:gd name="adj3" fmla="val 451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78D356-273A-4217-939A-0C2299323334}">
      <dsp:nvSpPr>
        <dsp:cNvPr id="0" name=""/>
        <dsp:cNvSpPr/>
      </dsp:nvSpPr>
      <dsp:spPr>
        <a:xfrm>
          <a:off x="751970" y="-4054"/>
          <a:ext cx="2884321" cy="2884321"/>
        </a:xfrm>
        <a:prstGeom prst="blockArc">
          <a:avLst>
            <a:gd name="adj1" fmla="val 9221947"/>
            <a:gd name="adj2" fmla="val 11740430"/>
            <a:gd name="adj3" fmla="val 451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DBFCFD-BDDE-48DD-8375-697BA2B64DDB}">
      <dsp:nvSpPr>
        <dsp:cNvPr id="0" name=""/>
        <dsp:cNvSpPr/>
      </dsp:nvSpPr>
      <dsp:spPr>
        <a:xfrm>
          <a:off x="931057" y="-214553"/>
          <a:ext cx="3685590" cy="3685590"/>
        </a:xfrm>
        <a:prstGeom prst="blockArc">
          <a:avLst>
            <a:gd name="adj1" fmla="val 124372"/>
            <a:gd name="adj2" fmla="val 10924372"/>
            <a:gd name="adj3" fmla="val 35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A9C880-DF1A-41B2-9592-1B3A8F3F70B2}">
      <dsp:nvSpPr>
        <dsp:cNvPr id="0" name=""/>
        <dsp:cNvSpPr/>
      </dsp:nvSpPr>
      <dsp:spPr>
        <a:xfrm>
          <a:off x="1804451" y="211174"/>
          <a:ext cx="2884321" cy="2884321"/>
        </a:xfrm>
        <a:prstGeom prst="blockArc">
          <a:avLst>
            <a:gd name="adj1" fmla="val 20420288"/>
            <a:gd name="adj2" fmla="val 1352289"/>
            <a:gd name="adj3" fmla="val 451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AFC569-41DF-4490-ABBD-9F96570BF346}">
      <dsp:nvSpPr>
        <dsp:cNvPr id="0" name=""/>
        <dsp:cNvSpPr/>
      </dsp:nvSpPr>
      <dsp:spPr>
        <a:xfrm>
          <a:off x="1962153" y="523493"/>
          <a:ext cx="2884321" cy="2884321"/>
        </a:xfrm>
        <a:prstGeom prst="blockArc">
          <a:avLst>
            <a:gd name="adj1" fmla="val 16464227"/>
            <a:gd name="adj2" fmla="val 19564802"/>
            <a:gd name="adj3" fmla="val 451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DF8889-DEF4-4BFA-8893-0AACE0D03CEC}">
      <dsp:nvSpPr>
        <dsp:cNvPr id="0" name=""/>
        <dsp:cNvSpPr/>
      </dsp:nvSpPr>
      <dsp:spPr>
        <a:xfrm>
          <a:off x="2095008" y="1582947"/>
          <a:ext cx="1292090" cy="1084412"/>
        </a:xfrm>
        <a:prstGeom prst="ellipse">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800100">
            <a:lnSpc>
              <a:spcPct val="90000"/>
            </a:lnSpc>
            <a:spcBef>
              <a:spcPct val="0"/>
            </a:spcBef>
            <a:spcAft>
              <a:spcPct val="35000"/>
            </a:spcAft>
          </a:pPr>
          <a:r>
            <a:rPr lang="el-GR" sz="1800" b="1" kern="1200" cap="none" spc="0" dirty="0" smtClean="0">
              <a:ln w="11430"/>
              <a:solidFill>
                <a:schemeClr val="tx2"/>
              </a:solidFill>
              <a:effectLst>
                <a:outerShdw blurRad="80000" dist="40000" dir="5040000" algn="tl">
                  <a:srgbClr val="000000">
                    <a:alpha val="30000"/>
                  </a:srgbClr>
                </a:outerShdw>
              </a:effectLst>
            </a:rPr>
            <a:t>Εταιρεία</a:t>
          </a:r>
        </a:p>
        <a:p>
          <a:pPr lvl="0" algn="ctr" defTabSz="800100">
            <a:lnSpc>
              <a:spcPct val="90000"/>
            </a:lnSpc>
            <a:spcBef>
              <a:spcPct val="0"/>
            </a:spcBef>
            <a:spcAft>
              <a:spcPct val="35000"/>
            </a:spcAft>
          </a:pPr>
          <a:endParaRPr lang="el-GR" sz="1800" kern="1200" dirty="0"/>
        </a:p>
      </dsp:txBody>
      <dsp:txXfrm>
        <a:off x="2095008" y="1582947"/>
        <a:ext cx="1292090" cy="1084412"/>
      </dsp:txXfrm>
    </dsp:sp>
    <dsp:sp modelId="{19353E83-3F73-4EC5-85E5-EB5326B8FB94}">
      <dsp:nvSpPr>
        <dsp:cNvPr id="0" name=""/>
        <dsp:cNvSpPr/>
      </dsp:nvSpPr>
      <dsp:spPr>
        <a:xfrm>
          <a:off x="2664299" y="107984"/>
          <a:ext cx="1696501" cy="904463"/>
        </a:xfrm>
        <a:prstGeom prst="ellipse">
          <a:avLst/>
        </a:prstGeom>
        <a:solidFill>
          <a:srgbClr val="FF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accent2"/>
              </a:solidFill>
            </a:rPr>
            <a:t>Τεχνολογικές Δυνάμεις</a:t>
          </a:r>
          <a:endParaRPr lang="el-GR" sz="1600" kern="1200" dirty="0">
            <a:solidFill>
              <a:schemeClr val="accent2"/>
            </a:solidFill>
          </a:endParaRPr>
        </a:p>
      </dsp:txBody>
      <dsp:txXfrm>
        <a:off x="2664299" y="107984"/>
        <a:ext cx="1696501" cy="904463"/>
      </dsp:txXfrm>
    </dsp:sp>
    <dsp:sp modelId="{A584B85B-6C48-47BC-BFA0-6425E157AD53}">
      <dsp:nvSpPr>
        <dsp:cNvPr id="0" name=""/>
        <dsp:cNvSpPr/>
      </dsp:nvSpPr>
      <dsp:spPr>
        <a:xfrm>
          <a:off x="3777156" y="729046"/>
          <a:ext cx="1593736" cy="900004"/>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bg1"/>
              </a:solidFill>
            </a:rPr>
            <a:t>Πολιτικές Δυνάμεις</a:t>
          </a:r>
          <a:endParaRPr lang="el-GR" sz="1600" kern="1200" dirty="0">
            <a:solidFill>
              <a:schemeClr val="bg1"/>
            </a:solidFill>
          </a:endParaRPr>
        </a:p>
      </dsp:txBody>
      <dsp:txXfrm>
        <a:off x="3777156" y="729046"/>
        <a:ext cx="1593736" cy="900004"/>
      </dsp:txXfrm>
    </dsp:sp>
    <dsp:sp modelId="{002D77A3-5BF3-4025-92C5-AFB5166BF892}">
      <dsp:nvSpPr>
        <dsp:cNvPr id="0" name=""/>
        <dsp:cNvSpPr/>
      </dsp:nvSpPr>
      <dsp:spPr>
        <a:xfrm>
          <a:off x="3549514" y="1704652"/>
          <a:ext cx="1998077" cy="977960"/>
        </a:xfrm>
        <a:prstGeom prst="ellipse">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bg1"/>
              </a:solidFill>
            </a:rPr>
            <a:t>Πολιτιστικές Δυνάμεις</a:t>
          </a:r>
          <a:endParaRPr lang="el-GR" sz="1600" kern="1200" dirty="0">
            <a:solidFill>
              <a:schemeClr val="bg1"/>
            </a:solidFill>
          </a:endParaRPr>
        </a:p>
      </dsp:txBody>
      <dsp:txXfrm>
        <a:off x="3549514" y="1704652"/>
        <a:ext cx="1998077" cy="977960"/>
      </dsp:txXfrm>
    </dsp:sp>
    <dsp:sp modelId="{24FDC4CB-E4BC-4748-829E-4612356C3324}">
      <dsp:nvSpPr>
        <dsp:cNvPr id="0" name=""/>
        <dsp:cNvSpPr/>
      </dsp:nvSpPr>
      <dsp:spPr>
        <a:xfrm>
          <a:off x="0" y="1582888"/>
          <a:ext cx="1860906" cy="9595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bg1"/>
              </a:solidFill>
            </a:rPr>
            <a:t>Δημογραφικές Δυνάμεις</a:t>
          </a:r>
          <a:endParaRPr lang="el-GR" sz="1600" kern="1200" dirty="0">
            <a:solidFill>
              <a:schemeClr val="bg1"/>
            </a:solidFill>
          </a:endParaRPr>
        </a:p>
      </dsp:txBody>
      <dsp:txXfrm>
        <a:off x="0" y="1582888"/>
        <a:ext cx="1860906" cy="959581"/>
      </dsp:txXfrm>
    </dsp:sp>
    <dsp:sp modelId="{B51757A9-770F-46FA-8618-69C78EC06EF9}">
      <dsp:nvSpPr>
        <dsp:cNvPr id="0" name=""/>
        <dsp:cNvSpPr/>
      </dsp:nvSpPr>
      <dsp:spPr>
        <a:xfrm>
          <a:off x="47566" y="595016"/>
          <a:ext cx="1578758" cy="924542"/>
        </a:xfrm>
        <a:prstGeom prst="ellipse">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accent2"/>
              </a:solidFill>
            </a:rPr>
            <a:t>Οικονομικές Δυνάμεις</a:t>
          </a:r>
          <a:endParaRPr lang="el-GR" sz="1600" kern="1200" dirty="0">
            <a:solidFill>
              <a:schemeClr val="accent2"/>
            </a:solidFill>
          </a:endParaRPr>
        </a:p>
      </dsp:txBody>
      <dsp:txXfrm>
        <a:off x="47566" y="595016"/>
        <a:ext cx="1578758" cy="924542"/>
      </dsp:txXfrm>
    </dsp:sp>
    <dsp:sp modelId="{D0572693-52A3-40C8-85FB-CACF707E8515}">
      <dsp:nvSpPr>
        <dsp:cNvPr id="0" name=""/>
        <dsp:cNvSpPr/>
      </dsp:nvSpPr>
      <dsp:spPr>
        <a:xfrm>
          <a:off x="1325964" y="0"/>
          <a:ext cx="1489723" cy="904463"/>
        </a:xfrm>
        <a:prstGeom prst="ellipse">
          <a:avLst/>
        </a:prstGeom>
        <a:solidFill>
          <a:srgbClr val="FFCC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accent2"/>
              </a:solidFill>
            </a:rPr>
            <a:t>Φυσικές Δυνάμεις</a:t>
          </a:r>
          <a:endParaRPr lang="el-GR" sz="1600" kern="1200" dirty="0">
            <a:solidFill>
              <a:schemeClr val="accent2"/>
            </a:solidFill>
          </a:endParaRPr>
        </a:p>
      </dsp:txBody>
      <dsp:txXfrm>
        <a:off x="1325964" y="0"/>
        <a:ext cx="1489723" cy="90446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05/11/2015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42</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40</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census.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quickmba.com/strategy/matrix/bc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slideshare.net/vigneshpushparaj/business-portfolio-matrix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strategicmanagementinsight.com/swot-analyses/walt-disney-swot-analysi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marsdd.com/mars-library"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55576" y="1273324"/>
            <a:ext cx="7772400" cy="1225021"/>
          </a:xfrm>
        </p:spPr>
        <p:txBody>
          <a:bodyPr>
            <a:noAutofit/>
          </a:bodyPr>
          <a:lstStyle/>
          <a:p>
            <a:r>
              <a:rPr lang="el-GR" altLang="zh-CN" dirty="0" smtClean="0">
                <a:cs typeface="Segoe UI" pitchFamily="18" charset="0"/>
              </a:rPr>
              <a:t>Αρχές Μάρκετινγκ</a:t>
            </a:r>
            <a:endParaRPr lang="el-GR" dirty="0"/>
          </a:p>
        </p:txBody>
      </p:sp>
      <p:sp>
        <p:nvSpPr>
          <p:cNvPr id="3" name="Υπότιτλος 2"/>
          <p:cNvSpPr>
            <a:spLocks noGrp="1"/>
          </p:cNvSpPr>
          <p:nvPr>
            <p:ph type="subTitle" idx="1"/>
          </p:nvPr>
        </p:nvSpPr>
        <p:spPr>
          <a:xfrm>
            <a:off x="179512" y="2497460"/>
            <a:ext cx="8712968" cy="1112461"/>
          </a:xfrm>
        </p:spPr>
        <p:txBody>
          <a:bodyPr>
            <a:noAutofit/>
          </a:bodyPr>
          <a:lstStyle/>
          <a:p>
            <a:pPr>
              <a:lnSpc>
                <a:spcPct val="80000"/>
              </a:lnSpc>
            </a:pPr>
            <a:r>
              <a:rPr lang="el-GR" altLang="zh-CN" sz="4000" b="1" dirty="0" smtClean="0"/>
              <a:t>Το Περιβάλλον</a:t>
            </a:r>
            <a:r>
              <a:rPr lang="el-GR" sz="4000" b="1" dirty="0" smtClean="0"/>
              <a:t> Μάρκετινγκ</a:t>
            </a:r>
            <a:endParaRPr lang="el-GR" altLang="zh-CN" sz="4000" b="1" dirty="0" smtClean="0">
              <a:cs typeface="Segoe UI" pitchFamily="18" charset="0"/>
            </a:endParaRPr>
          </a:p>
          <a:p>
            <a:pPr>
              <a:lnSpc>
                <a:spcPct val="80000"/>
              </a:lnSpc>
            </a:pPr>
            <a:r>
              <a:rPr lang="el-GR" altLang="zh-CN" sz="3400" b="1" dirty="0" smtClean="0">
                <a:cs typeface="Segoe UI" pitchFamily="18" charset="0"/>
              </a:rPr>
              <a:t>Τριάρχη Ειρήνη</a:t>
            </a:r>
            <a:endParaRPr lang="en-US" altLang="zh-CN" sz="3400"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
        <p:nvSpPr>
          <p:cNvPr id="5" name="Rectangle 2"/>
          <p:cNvSpPr txBox="1">
            <a:spLocks noChangeArrowheads="1"/>
          </p:cNvSpPr>
          <p:nvPr/>
        </p:nvSpPr>
        <p:spPr>
          <a:xfrm>
            <a:off x="0" y="1273324"/>
            <a:ext cx="4487406" cy="3773487"/>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80000"/>
              </a:lnSpc>
              <a:spcBef>
                <a:spcPts val="1200"/>
              </a:spcBef>
              <a:spcAft>
                <a:spcPts val="0"/>
              </a:spcAft>
              <a:buClrTx/>
              <a:buSzTx/>
              <a:buFont typeface="Wingdings" panose="05000000000000000000" pitchFamily="2" charset="2"/>
              <a:buChar char="q"/>
              <a:tabLst/>
              <a:defRPr/>
            </a:pPr>
            <a:r>
              <a:rPr kumimoji="0" lang="el-GR" sz="3200" b="1" i="0" u="none" strike="noStrike" kern="1200" cap="none" spc="0" normalizeH="0" baseline="0" noProof="0" dirty="0" smtClean="0">
                <a:ln>
                  <a:noFill/>
                </a:ln>
                <a:solidFill>
                  <a:schemeClr val="tx1"/>
                </a:solidFill>
                <a:effectLst/>
                <a:uLnTx/>
                <a:uFillTx/>
                <a:latin typeface="+mn-lt"/>
                <a:ea typeface="+mn-ea"/>
                <a:cs typeface="+mn-cs"/>
              </a:rPr>
              <a:t>Δημογραφία</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0000"/>
              </a:lnSpc>
              <a:spcBef>
                <a:spcPts val="1200"/>
              </a:spcBef>
              <a:spcAft>
                <a:spcPts val="0"/>
              </a:spcAft>
              <a:buClrTx/>
              <a:buSzTx/>
              <a:buFont typeface="Arial" pitchFamily="34" charset="0"/>
              <a:buChar char="–"/>
              <a:tabLst/>
              <a:defRPr/>
            </a:pPr>
            <a:r>
              <a:rPr kumimoji="0" lang="el-GR" sz="2800" b="0" i="0" u="none" strike="noStrike" kern="1200" cap="none" spc="0" normalizeH="0" baseline="0" noProof="0" dirty="0" smtClean="0">
                <a:ln>
                  <a:noFill/>
                </a:ln>
                <a:solidFill>
                  <a:schemeClr val="tx1"/>
                </a:solidFill>
                <a:effectLst/>
                <a:uLnTx/>
                <a:uFillTx/>
                <a:latin typeface="+mn-lt"/>
                <a:ea typeface="+mn-ea"/>
                <a:cs typeface="+mn-cs"/>
              </a:rPr>
              <a:t>Η μελέτη των ανθρωπίνων πληθυσμών από άποψη μεγέθους, πυκνότητας, εγκατάστασης, ηλικίας, φύλου, εργασίας και άλλων στατιστικών στοιχείων. </a:t>
            </a:r>
          </a:p>
          <a:p>
            <a:pPr marL="742950" marR="0" lvl="1" indent="-285750" algn="l" defTabSz="914400" rtl="0" eaLnBrk="1" fontAlgn="auto" latinLnBrk="0" hangingPunct="1">
              <a:lnSpc>
                <a:spcPct val="80000"/>
              </a:lnSpc>
              <a:spcBef>
                <a:spcPts val="1200"/>
              </a:spcBef>
              <a:spcAft>
                <a:spcPts val="0"/>
              </a:spcAft>
              <a:buClrTx/>
              <a:buSzTx/>
              <a:buFont typeface="Arial" pitchFamily="34" charset="0"/>
              <a:buChar char="–"/>
              <a:tabLst/>
              <a:defRPr/>
            </a:pPr>
            <a:r>
              <a:rPr kumimoji="0" lang="el-GR" sz="2800" b="0" i="0" u="none" strike="noStrike" kern="1200" cap="none" spc="0" normalizeH="0" baseline="0" noProof="0" dirty="0" smtClean="0">
                <a:ln>
                  <a:noFill/>
                </a:ln>
                <a:solidFill>
                  <a:schemeClr val="tx1"/>
                </a:solidFill>
                <a:effectLst/>
                <a:uLnTx/>
                <a:uFillTx/>
                <a:latin typeface="+mn-lt"/>
                <a:ea typeface="+mn-ea"/>
                <a:cs typeface="+mn-cs"/>
              </a:rPr>
              <a:t>Οι υπεύθυνοι μάρκετινγκ ενδιαφέρονται για το δημογραφικό περιβάλλον επειδή αυτό συνίσταται από ανθρώπους και οι άνθρωποι συνιστούν αγορές.</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0000"/>
              </a:lnSpc>
              <a:spcBef>
                <a:spcPts val="12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85427" y="913284"/>
            <a:ext cx="2958573" cy="2140483"/>
          </a:xfrm>
          <a:prstGeom prst="rect">
            <a:avLst/>
          </a:prstGeom>
        </p:spPr>
      </p:pic>
      <p:sp>
        <p:nvSpPr>
          <p:cNvPr id="7" name="6 - Στρογγυλεμένο ορθογώνιο"/>
          <p:cNvSpPr/>
          <p:nvPr/>
        </p:nvSpPr>
        <p:spPr>
          <a:xfrm>
            <a:off x="4499992" y="3073524"/>
            <a:ext cx="4392488" cy="2304256"/>
          </a:xfrm>
          <a:prstGeom prst="roundRect">
            <a:avLst/>
          </a:prstGeom>
          <a:solidFill>
            <a:schemeClr val="bg1"/>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tx1"/>
                </a:solidFill>
              </a:rPr>
              <a:t>Ο νόμος για τη γέννηση μόνο ενός παιδιού δημιούργησε στην Κίνα μια γενιά που παραχαϊδεύτηκε  από τους γονείς και τους παππούδες και που έχει τα μέσα να κάνει ικανοποιητικές αγορές, δημιουργώντας ευκαιρίες για τους επιχειρηματίες στην αγορά</a:t>
            </a:r>
            <a:r>
              <a:rPr lang="el-GR" sz="2000"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a:xfrm>
            <a:off x="457200" y="1129308"/>
            <a:ext cx="8229600" cy="3975828"/>
          </a:xfrm>
        </p:spPr>
        <p:txBody>
          <a:bodyPr>
            <a:normAutofit fontScale="92500" lnSpcReduction="20000"/>
          </a:bodyPr>
          <a:lstStyle/>
          <a:p>
            <a:pPr>
              <a:buNone/>
            </a:pPr>
            <a:r>
              <a:rPr lang="el-GR" b="1" dirty="0" smtClean="0"/>
              <a:t>Το Μάρκετινγκ σε δράση</a:t>
            </a:r>
          </a:p>
          <a:p>
            <a:pPr>
              <a:lnSpc>
                <a:spcPct val="85000"/>
              </a:lnSpc>
              <a:buNone/>
            </a:pPr>
            <a:r>
              <a:rPr lang="el-GR" sz="2800" dirty="0" smtClean="0"/>
              <a:t>Οι υπεύθυνοι του Μάρκετινγκ παρακολουθούν στενά τις δημογραφικές τάσεις και εξελίξεις στις αγορές τους τόσο στο εσωτερικό της χώρας όσο και στο εξωτερικό. Εντοπίζουν μεταβαλλόμενες ηλικιακές και οικογενειακές δομές, γεωγραφικές μετατοπίσεις πληθυσμών, χαρακτηριστικά στοιχεία εκπαίδευσης και διαφοροποίησης πληθυσμών.</a:t>
            </a:r>
            <a:r>
              <a:rPr lang="en-US" sz="2800" dirty="0" smtClean="0"/>
              <a:t>   </a:t>
            </a:r>
            <a:endParaRPr lang="el-GR" sz="2800" dirty="0" smtClean="0"/>
          </a:p>
          <a:p>
            <a:pPr lvl="1">
              <a:lnSpc>
                <a:spcPct val="85000"/>
              </a:lnSpc>
              <a:buNone/>
            </a:pPr>
            <a:r>
              <a:rPr lang="el-GR" sz="2400" dirty="0" smtClean="0"/>
              <a:t>-  Παράδειγμα αυτών η εξέταση των πιο σημαντικών δημογραφικές τάσεων στις ΗΠΑ. Η άντληση των δημογραφικών στοιχείων μπορεί να γίνει από </a:t>
            </a:r>
            <a:r>
              <a:rPr lang="el-GR" dirty="0" smtClean="0"/>
              <a:t> </a:t>
            </a:r>
            <a:r>
              <a:rPr lang="el-GR" sz="2400" dirty="0" smtClean="0"/>
              <a:t>το γραφείο απογραφής των ΗΠΑ</a:t>
            </a:r>
            <a:r>
              <a:rPr lang="en-US" sz="2400" dirty="0" smtClean="0"/>
              <a:t>.</a:t>
            </a:r>
          </a:p>
          <a:p>
            <a:pPr lvl="1">
              <a:lnSpc>
                <a:spcPct val="85000"/>
              </a:lnSpc>
            </a:pPr>
            <a:r>
              <a:rPr lang="el-GR" sz="2400" dirty="0" smtClean="0"/>
              <a:t>Επισκεφτείτε </a:t>
            </a:r>
            <a:r>
              <a:rPr lang="en-US" sz="2400" dirty="0" smtClean="0">
                <a:hlinkClick r:id="rId2"/>
              </a:rPr>
              <a:t>www.census.gov</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a:xfrm>
            <a:off x="467544" y="985292"/>
            <a:ext cx="8229600" cy="803920"/>
          </a:xfrm>
        </p:spPr>
        <p:txBody>
          <a:bodyPr>
            <a:normAutofit/>
          </a:bodyPr>
          <a:lstStyle/>
          <a:p>
            <a:pPr marL="0" indent="0">
              <a:lnSpc>
                <a:spcPct val="80000"/>
              </a:lnSpc>
              <a:buNone/>
            </a:pPr>
            <a:r>
              <a:rPr lang="el-GR" sz="2800" b="1" dirty="0" smtClean="0"/>
              <a:t>Το Δημογραφικό Περιβάλλον: Μεταβαλλόμενη Ηλικιακή Δομή του Πληθυσμού</a:t>
            </a:r>
            <a:endParaRPr lang="en-US" sz="2800"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
        <p:nvSpPr>
          <p:cNvPr id="5" name="Rectangle 2"/>
          <p:cNvSpPr txBox="1">
            <a:spLocks noChangeArrowheads="1"/>
          </p:cNvSpPr>
          <p:nvPr/>
        </p:nvSpPr>
        <p:spPr>
          <a:xfrm>
            <a:off x="539552" y="1777380"/>
            <a:ext cx="5616624" cy="352839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ts val="1200"/>
              </a:spcBef>
              <a:spcAft>
                <a:spcPts val="0"/>
              </a:spcAft>
              <a:buClrTx/>
              <a:buSzTx/>
              <a:buFont typeface="Wingdings" panose="05000000000000000000" pitchFamily="2" charset="2"/>
              <a:buChar char="q"/>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Η μόνη πολύ σημαντική δημογραφική τάση στις ΗΠΑ είναι η μεταβαλλόμενη ηλικιακή δομή του πληθυσμού.</a:t>
            </a:r>
          </a:p>
          <a:p>
            <a:pPr marL="342900" marR="0" lvl="0" indent="-342900" algn="l" defTabSz="914400" rtl="0" eaLnBrk="1" fontAlgn="auto" latinLnBrk="0" hangingPunct="1">
              <a:lnSpc>
                <a:spcPct val="80000"/>
              </a:lnSpc>
              <a:spcBef>
                <a:spcPts val="1200"/>
              </a:spcBef>
              <a:spcAft>
                <a:spcPts val="0"/>
              </a:spcAft>
              <a:buClrTx/>
              <a:buSzTx/>
              <a:buFont typeface="Wingdings" panose="05000000000000000000" pitchFamily="2" charset="2"/>
              <a:buChar char="q"/>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Εντοπίζονται τρεις ομάδες:</a:t>
            </a:r>
          </a:p>
          <a:p>
            <a:pPr marL="742950" marR="0" lvl="1" indent="-285750" algn="l" defTabSz="914400" rtl="0" eaLnBrk="1" fontAlgn="auto" latinLnBrk="0" hangingPunct="1">
              <a:lnSpc>
                <a:spcPct val="80000"/>
              </a:lnSpc>
              <a:spcBef>
                <a:spcPts val="1200"/>
              </a:spcBef>
              <a:spcAft>
                <a:spcPts val="0"/>
              </a:spcAft>
              <a:buClrTx/>
              <a:buSzTx/>
              <a:buFont typeface="Arial" pitchFamily="34" charset="0"/>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Η μεταπολεμική γενιά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Baby boomers</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80000"/>
              </a:lnSpc>
              <a:spcBef>
                <a:spcPts val="12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η γενιά Χ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Generation X</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0000"/>
              </a:lnSpc>
              <a:spcBef>
                <a:spcPts val="1200"/>
              </a:spcBef>
              <a:spcAft>
                <a:spcPts val="0"/>
              </a:spcAft>
              <a:buClrTx/>
              <a:buSzTx/>
              <a:buFont typeface="Arial" pitchFamily="34" charset="0"/>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Η γενιά της χιλιετηρίδας ή γενιά Υ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Millennials</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73422" y="2641476"/>
            <a:ext cx="3370578" cy="1911502"/>
          </a:xfrm>
          <a:prstGeom prst="rect">
            <a:avLst/>
          </a:prstGeom>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a:xfrm>
            <a:off x="457200" y="1057300"/>
            <a:ext cx="8229600" cy="3240360"/>
          </a:xfrm>
        </p:spPr>
        <p:txBody>
          <a:bodyPr/>
          <a:lstStyle/>
          <a:p>
            <a:pPr marL="0" indent="0">
              <a:lnSpc>
                <a:spcPct val="80000"/>
              </a:lnSpc>
              <a:buNone/>
            </a:pPr>
            <a:r>
              <a:rPr lang="el-GR" dirty="0" smtClean="0"/>
              <a:t>Το δημογραφικό Περιβάλλον: η μεταπολεμική γενιά (</a:t>
            </a:r>
            <a:r>
              <a:rPr lang="en-US" dirty="0" smtClean="0"/>
              <a:t>Baby Boomers)</a:t>
            </a:r>
            <a:endParaRPr lang="el-GR" dirty="0" smtClean="0"/>
          </a:p>
          <a:p>
            <a:pPr>
              <a:lnSpc>
                <a:spcPct val="80000"/>
              </a:lnSpc>
              <a:spcBef>
                <a:spcPct val="15000"/>
              </a:spcBef>
              <a:buFont typeface="Wingdings" panose="05000000000000000000" pitchFamily="2" charset="2"/>
              <a:buChar char="q"/>
            </a:pPr>
            <a:r>
              <a:rPr lang="en-US" b="1" dirty="0" smtClean="0"/>
              <a:t>Baby boomers: </a:t>
            </a:r>
          </a:p>
          <a:p>
            <a:pPr lvl="1">
              <a:lnSpc>
                <a:spcPct val="85000"/>
              </a:lnSpc>
              <a:spcBef>
                <a:spcPct val="15000"/>
              </a:spcBef>
            </a:pPr>
            <a:r>
              <a:rPr lang="el-GR" sz="2000" dirty="0" smtClean="0"/>
              <a:t>Η πληθυσμιακή έκρηξη μετά τον Β΄ παγκόσμιο πόλεμο απέφερε </a:t>
            </a:r>
            <a:r>
              <a:rPr lang="en-US" sz="2000" dirty="0" smtClean="0"/>
              <a:t>78 </a:t>
            </a:r>
            <a:r>
              <a:rPr lang="el-GR" sz="2000" dirty="0" smtClean="0"/>
              <a:t>εκ. παιδιά γεννημένα </a:t>
            </a:r>
            <a:r>
              <a:rPr lang="en-US" sz="2000" dirty="0" smtClean="0"/>
              <a:t> </a:t>
            </a:r>
            <a:r>
              <a:rPr lang="el-GR" sz="2000" dirty="0" smtClean="0"/>
              <a:t>μεταξύ του </a:t>
            </a:r>
            <a:r>
              <a:rPr lang="en-US" sz="2000" dirty="0" smtClean="0"/>
              <a:t>1946 </a:t>
            </a:r>
            <a:r>
              <a:rPr lang="el-GR" sz="2000" dirty="0" smtClean="0"/>
              <a:t>και του </a:t>
            </a:r>
            <a:r>
              <a:rPr lang="en-US" sz="2000" dirty="0" smtClean="0"/>
              <a:t>1964</a:t>
            </a:r>
            <a:r>
              <a:rPr lang="el-GR" sz="2000" dirty="0" smtClean="0"/>
              <a:t> πλησιάζοντας το</a:t>
            </a:r>
            <a:r>
              <a:rPr lang="en-US" sz="2000" dirty="0" smtClean="0"/>
              <a:t> 25% </a:t>
            </a:r>
            <a:r>
              <a:rPr lang="el-GR" sz="2000" dirty="0" smtClean="0"/>
              <a:t>του πληθυσμού</a:t>
            </a:r>
            <a:r>
              <a:rPr lang="en-US" sz="2000" dirty="0" smtClean="0"/>
              <a:t>.</a:t>
            </a:r>
          </a:p>
          <a:p>
            <a:pPr lvl="1">
              <a:lnSpc>
                <a:spcPct val="85000"/>
              </a:lnSpc>
              <a:spcBef>
                <a:spcPct val="15000"/>
              </a:spcBef>
            </a:pPr>
            <a:r>
              <a:rPr lang="el-GR" sz="2000" dirty="0" smtClean="0"/>
              <a:t>Αποτελεί την πλουσιότερη γενιά στην ιστορία , </a:t>
            </a:r>
          </a:p>
          <a:p>
            <a:pPr lvl="1">
              <a:lnSpc>
                <a:spcPct val="85000"/>
              </a:lnSpc>
              <a:spcBef>
                <a:spcPct val="15000"/>
              </a:spcBef>
            </a:pPr>
            <a:r>
              <a:rPr lang="el-GR" sz="2000" dirty="0" smtClean="0"/>
              <a:t>Αντιπροσωπεύει το</a:t>
            </a:r>
            <a:r>
              <a:rPr lang="en-US" sz="2000" dirty="0" smtClean="0"/>
              <a:t> 50% </a:t>
            </a:r>
            <a:r>
              <a:rPr lang="el-GR" sz="2000" dirty="0" smtClean="0"/>
              <a:t>της κατανάλωσης και κατέχει τα  </a:t>
            </a:r>
            <a:r>
              <a:rPr lang="en-US" sz="2000" dirty="0" smtClean="0"/>
              <a:t>¾ </a:t>
            </a:r>
            <a:r>
              <a:rPr lang="el-GR" sz="2000" dirty="0" smtClean="0"/>
              <a:t>των χρηματοοικονομικών στοιχείων της χώρας. </a:t>
            </a:r>
          </a:p>
          <a:p>
            <a:pPr marL="0" indent="0">
              <a:lnSpc>
                <a:spcPct val="80000"/>
              </a:lnSpc>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pic>
        <p:nvPicPr>
          <p:cNvPr id="5"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178829"/>
            <a:ext cx="2304256" cy="153617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a:xfrm>
            <a:off x="457200" y="1333500"/>
            <a:ext cx="8229600" cy="2748136"/>
          </a:xfrm>
        </p:spPr>
        <p:txBody>
          <a:bodyPr>
            <a:normAutofit fontScale="85000" lnSpcReduction="20000"/>
          </a:bodyPr>
          <a:lstStyle/>
          <a:p>
            <a:pPr lvl="1">
              <a:spcBef>
                <a:spcPct val="15000"/>
              </a:spcBef>
            </a:pPr>
            <a:r>
              <a:rPr lang="el-GR" sz="2600" dirty="0" smtClean="0"/>
              <a:t>Η πρόσφατη ύφεση χτύπησε σκληρά τη γενιά αυτή επηρεάζοντας τις αποταμιεύσεις και τις προοπτικές συνταξιοδότησης.</a:t>
            </a:r>
            <a:endParaRPr lang="en-US" sz="2600" dirty="0" smtClean="0"/>
          </a:p>
          <a:p>
            <a:pPr lvl="1">
              <a:spcBef>
                <a:spcPct val="15000"/>
              </a:spcBef>
            </a:pPr>
            <a:r>
              <a:rPr lang="el-GR" sz="2600" dirty="0" smtClean="0"/>
              <a:t>Κανένας άλλος δεν στοχεύει με μεγαλύτερη θέρμη σε αυτή τη γενιά από τον κλάδο των χρηματοοικονομικών υπηρεσιών. Στα επόμενα χρόνια οι </a:t>
            </a:r>
            <a:r>
              <a:rPr lang="el-GR" sz="2600" dirty="0" err="1" smtClean="0"/>
              <a:t>γηράσκοντες</a:t>
            </a:r>
            <a:r>
              <a:rPr lang="el-GR" sz="2600" dirty="0" smtClean="0"/>
              <a:t> της γενιάς αυτής θα μεταφέρουν περίπου 30 </a:t>
            </a:r>
            <a:r>
              <a:rPr lang="el-GR" sz="2600" dirty="0" err="1" smtClean="0"/>
              <a:t>τρισ</a:t>
            </a:r>
            <a:r>
              <a:rPr lang="el-GR" sz="2600" dirty="0" smtClean="0"/>
              <a:t>. € από το κομπόδεμα της σύνταξης και από άλλες οικονομίες σε νέες επενδύσεις</a:t>
            </a:r>
            <a:endParaRPr lang="en-US" sz="2600" dirty="0" smtClean="0"/>
          </a:p>
          <a:p>
            <a:pPr>
              <a:lnSpc>
                <a:spcPct val="80000"/>
              </a:lnSpc>
              <a:buNone/>
            </a:pPr>
            <a:r>
              <a:rPr lang="el-GR" sz="2800" dirty="0" smtClean="0"/>
              <a:t> </a:t>
            </a:r>
            <a:endParaRPr lang="en-US" sz="28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pic>
        <p:nvPicPr>
          <p:cNvPr id="5"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721596"/>
            <a:ext cx="2843808" cy="199340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p:txBody>
          <a:bodyPr/>
          <a:lstStyle/>
          <a:p>
            <a:pPr>
              <a:buNone/>
            </a:pPr>
            <a:r>
              <a:rPr lang="el-GR" dirty="0" smtClean="0"/>
              <a:t>Το δημογραφικό Περιβάλλον: η γενιά Χ</a:t>
            </a:r>
          </a:p>
          <a:p>
            <a:pPr>
              <a:lnSpc>
                <a:spcPct val="80000"/>
              </a:lnSpc>
              <a:buFont typeface="Wingdings" panose="05000000000000000000" pitchFamily="2" charset="2"/>
              <a:buChar char="q"/>
            </a:pPr>
            <a:r>
              <a:rPr lang="el-GR" sz="2400" dirty="0" smtClean="0"/>
              <a:t>Η γενιά Χ (</a:t>
            </a:r>
            <a:r>
              <a:rPr lang="en-US" sz="2400" dirty="0" smtClean="0"/>
              <a:t>Generation X</a:t>
            </a:r>
            <a:r>
              <a:rPr lang="el-GR" sz="2400" dirty="0" smtClean="0"/>
              <a:t>)</a:t>
            </a:r>
            <a:r>
              <a:rPr lang="en-US" sz="2400" dirty="0" smtClean="0"/>
              <a:t>:</a:t>
            </a:r>
          </a:p>
          <a:p>
            <a:pPr lvl="1">
              <a:lnSpc>
                <a:spcPct val="80000"/>
              </a:lnSpc>
            </a:pPr>
            <a:r>
              <a:rPr lang="en-US" sz="2400" dirty="0" smtClean="0"/>
              <a:t>49 </a:t>
            </a:r>
            <a:r>
              <a:rPr lang="el-GR" sz="2400" dirty="0" smtClean="0"/>
              <a:t>εκ. παιδιά γεννημένα </a:t>
            </a:r>
            <a:r>
              <a:rPr lang="en-US" sz="2400" dirty="0" smtClean="0"/>
              <a:t> </a:t>
            </a:r>
            <a:r>
              <a:rPr lang="el-GR" sz="2400" dirty="0" smtClean="0"/>
              <a:t>μεταξύ του </a:t>
            </a:r>
            <a:r>
              <a:rPr lang="en-US" sz="2400" dirty="0" smtClean="0"/>
              <a:t>1965 </a:t>
            </a:r>
            <a:r>
              <a:rPr lang="el-GR" sz="2400" dirty="0" smtClean="0"/>
              <a:t> και του 1</a:t>
            </a:r>
            <a:r>
              <a:rPr lang="en-US" sz="2400" dirty="0" smtClean="0"/>
              <a:t>976.</a:t>
            </a:r>
          </a:p>
          <a:p>
            <a:pPr lvl="1">
              <a:lnSpc>
                <a:spcPct val="80000"/>
              </a:lnSpc>
            </a:pPr>
            <a:r>
              <a:rPr lang="el-GR" sz="2400" dirty="0" smtClean="0"/>
              <a:t>Καθορίζεται από τις διαμορφωμένες εμπειρίες τους</a:t>
            </a:r>
            <a:r>
              <a:rPr lang="en-US" sz="2400" dirty="0" smtClean="0"/>
              <a:t>:</a:t>
            </a:r>
          </a:p>
          <a:p>
            <a:pPr lvl="2">
              <a:lnSpc>
                <a:spcPct val="80000"/>
              </a:lnSpc>
              <a:buFont typeface="Courier New" panose="02070309020205020404" pitchFamily="49" charset="0"/>
              <a:buChar char="o"/>
            </a:pPr>
            <a:r>
              <a:rPr lang="el-GR" dirty="0" smtClean="0"/>
              <a:t>Τα αυξημένα ποσοστά διαζυγίων των γονέων και η υψηλότερη απασχόληση των μητέρων τους έκανε την πρώτη γενιά των παιδιών της «εξώπορτας»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p:txBody>
          <a:bodyPr/>
          <a:lstStyle/>
          <a:p>
            <a:pPr>
              <a:buNone/>
            </a:pPr>
            <a:r>
              <a:rPr lang="el-GR" dirty="0" smtClean="0"/>
              <a:t>Το δημογραφικό Περιβάλλον: </a:t>
            </a:r>
            <a:r>
              <a:rPr lang="en-US" dirty="0" smtClean="0"/>
              <a:t>  </a:t>
            </a:r>
            <a:r>
              <a:rPr lang="el-GR" dirty="0" smtClean="0"/>
              <a:t>η γενιά Χ</a:t>
            </a:r>
          </a:p>
          <a:p>
            <a:pPr lvl="2">
              <a:lnSpc>
                <a:spcPct val="80000"/>
              </a:lnSpc>
              <a:buFont typeface="Courier New" panose="02070309020205020404" pitchFamily="49" charset="0"/>
              <a:buChar char="o"/>
            </a:pPr>
            <a:r>
              <a:rPr lang="el-GR" dirty="0" smtClean="0"/>
              <a:t>Επιβραβεύουν την εμπειρία και όχι την απόκτηση περιουσιακών στοιχείων</a:t>
            </a:r>
          </a:p>
          <a:p>
            <a:pPr lvl="2">
              <a:lnSpc>
                <a:spcPct val="80000"/>
              </a:lnSpc>
              <a:buFont typeface="Courier New" panose="02070309020205020404" pitchFamily="49" charset="0"/>
              <a:buChar char="o"/>
            </a:pPr>
            <a:r>
              <a:rPr lang="el-GR" dirty="0" smtClean="0"/>
              <a:t>Είναι επιφυλακτικοί ως προς το μάρκετινγκ</a:t>
            </a:r>
            <a:r>
              <a:rPr lang="en-US" dirty="0" smtClean="0"/>
              <a:t>.</a:t>
            </a:r>
          </a:p>
          <a:p>
            <a:pPr lvl="2">
              <a:lnSpc>
                <a:spcPct val="80000"/>
              </a:lnSpc>
              <a:buFont typeface="Courier New" panose="02070309020205020404" pitchFamily="49" charset="0"/>
              <a:buChar char="o"/>
            </a:pPr>
            <a:r>
              <a:rPr lang="el-GR" dirty="0" smtClean="0"/>
              <a:t>Η πιο μορφωμένη γενιά</a:t>
            </a:r>
            <a:r>
              <a:rPr lang="en-US" dirty="0" smtClean="0"/>
              <a:t>.</a:t>
            </a:r>
          </a:p>
          <a:p>
            <a:pPr lvl="2">
              <a:lnSpc>
                <a:spcPct val="80000"/>
              </a:lnSpc>
              <a:buFont typeface="Courier New" panose="02070309020205020404" pitchFamily="49" charset="0"/>
              <a:buChar char="o"/>
            </a:pPr>
            <a:r>
              <a:rPr lang="el-GR" dirty="0" smtClean="0"/>
              <a:t>Ξοδεύουν προσεκτικά και υφίστανται οικονομικές πιέσεις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p:txBody>
          <a:bodyPr/>
          <a:lstStyle/>
          <a:p>
            <a:pPr marL="0" indent="0">
              <a:lnSpc>
                <a:spcPct val="80000"/>
              </a:lnSpc>
              <a:buNone/>
            </a:pPr>
            <a:r>
              <a:rPr lang="el-GR" b="1" dirty="0" smtClean="0"/>
              <a:t>Το δημογραφικό Περιβάλλον: </a:t>
            </a:r>
            <a:r>
              <a:rPr lang="en-US" b="1" dirty="0" smtClean="0"/>
              <a:t>  </a:t>
            </a:r>
            <a:br>
              <a:rPr lang="en-US" b="1" dirty="0" smtClean="0"/>
            </a:br>
            <a:r>
              <a:rPr lang="el-GR" b="1" dirty="0" smtClean="0"/>
              <a:t>η γενιά της χιλιετηρίδας (</a:t>
            </a:r>
            <a:r>
              <a:rPr lang="en-US" b="1" dirty="0" err="1" smtClean="0"/>
              <a:t>Millennials</a:t>
            </a:r>
            <a:r>
              <a:rPr lang="en-US" b="1" dirty="0" smtClean="0"/>
              <a:t>)</a:t>
            </a:r>
            <a:endParaRPr lang="el-GR" b="1" dirty="0" smtClean="0"/>
          </a:p>
          <a:p>
            <a:pPr>
              <a:lnSpc>
                <a:spcPct val="80000"/>
              </a:lnSpc>
              <a:buFont typeface="Wingdings" panose="05000000000000000000" pitchFamily="2" charset="2"/>
              <a:buChar char="q"/>
            </a:pPr>
            <a:r>
              <a:rPr lang="en-US" sz="2400" dirty="0" err="1" smtClean="0"/>
              <a:t>Millennials</a:t>
            </a:r>
            <a:r>
              <a:rPr lang="en-US" sz="2400" dirty="0" smtClean="0"/>
              <a:t> (</a:t>
            </a:r>
            <a:r>
              <a:rPr lang="el-GR" sz="2400" dirty="0" smtClean="0"/>
              <a:t>Γενιά </a:t>
            </a:r>
            <a:r>
              <a:rPr lang="en-US" sz="2400" dirty="0" smtClean="0"/>
              <a:t>Y):</a:t>
            </a:r>
          </a:p>
          <a:p>
            <a:pPr lvl="1">
              <a:lnSpc>
                <a:spcPct val="80000"/>
              </a:lnSpc>
            </a:pPr>
            <a:r>
              <a:rPr lang="el-GR" sz="2400" dirty="0" smtClean="0"/>
              <a:t>Την αποτελούν </a:t>
            </a:r>
            <a:r>
              <a:rPr lang="en-US" sz="2400" dirty="0" smtClean="0"/>
              <a:t>83 </a:t>
            </a:r>
            <a:r>
              <a:rPr lang="el-GR" sz="2400" dirty="0" smtClean="0"/>
              <a:t>εκ. παιδιά που γεννήθηκαν </a:t>
            </a:r>
            <a:r>
              <a:rPr lang="en-US" sz="2400" dirty="0" smtClean="0"/>
              <a:t> </a:t>
            </a:r>
            <a:r>
              <a:rPr lang="el-GR" sz="2400" dirty="0" smtClean="0"/>
              <a:t>μεταξύ του</a:t>
            </a:r>
            <a:r>
              <a:rPr lang="en-US" sz="2400" dirty="0" smtClean="0"/>
              <a:t> 1977</a:t>
            </a:r>
            <a:r>
              <a:rPr lang="el-GR" sz="2400" dirty="0" smtClean="0"/>
              <a:t> και του </a:t>
            </a:r>
            <a:r>
              <a:rPr lang="en-US" sz="2400" dirty="0" smtClean="0"/>
              <a:t>2000</a:t>
            </a:r>
            <a:r>
              <a:rPr lang="el-GR" sz="2400" dirty="0" smtClean="0"/>
              <a:t> </a:t>
            </a:r>
            <a:r>
              <a:rPr lang="el-GR" sz="2400" dirty="0" smtClean="0">
                <a:cs typeface="Times New Roman" pitchFamily="18" charset="0"/>
              </a:rPr>
              <a:t>–αρκετά σημαντικός αριθμός</a:t>
            </a:r>
            <a:r>
              <a:rPr lang="en-US" sz="2400" dirty="0" smtClean="0"/>
              <a:t>.</a:t>
            </a:r>
          </a:p>
          <a:p>
            <a:pPr lvl="1">
              <a:lnSpc>
                <a:spcPct val="80000"/>
              </a:lnSpc>
            </a:pPr>
            <a:r>
              <a:rPr lang="el-GR" sz="2400" dirty="0" smtClean="0"/>
              <a:t>Περιλαμβάνει ηλικιακές κατηγορίες : </a:t>
            </a:r>
            <a:r>
              <a:rPr lang="el-GR" sz="2400" dirty="0" err="1" smtClean="0"/>
              <a:t>προέφηβοι</a:t>
            </a:r>
            <a:r>
              <a:rPr lang="el-GR" sz="2400" dirty="0" smtClean="0"/>
              <a:t> (8-12 ετών), έφηβοι (13-18 ετών ) και νεαροί ενήλικες ( 20 +)</a:t>
            </a:r>
            <a:r>
              <a:rPr lang="en-US" sz="2400" dirty="0" smtClean="0"/>
              <a:t>.</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p:txBody>
          <a:bodyPr/>
          <a:lstStyle/>
          <a:p>
            <a:pPr marL="0" indent="0">
              <a:lnSpc>
                <a:spcPct val="80000"/>
              </a:lnSpc>
              <a:buNone/>
            </a:pPr>
            <a:r>
              <a:rPr lang="el-GR" b="1" dirty="0" smtClean="0"/>
              <a:t>Το δημογραφικό Περιβάλλον: </a:t>
            </a:r>
            <a:r>
              <a:rPr lang="en-US" b="1" dirty="0" smtClean="0"/>
              <a:t>  </a:t>
            </a:r>
            <a:br>
              <a:rPr lang="en-US" b="1" dirty="0" smtClean="0"/>
            </a:br>
            <a:r>
              <a:rPr lang="el-GR" b="1" dirty="0" smtClean="0"/>
              <a:t>η γενιά της χιλιετηρίδας (</a:t>
            </a:r>
            <a:r>
              <a:rPr lang="en-US" b="1" dirty="0" err="1" smtClean="0"/>
              <a:t>Millennials</a:t>
            </a:r>
            <a:r>
              <a:rPr lang="en-US" b="1" dirty="0" smtClean="0"/>
              <a:t>)</a:t>
            </a:r>
            <a:endParaRPr lang="el-GR" b="1" dirty="0" smtClean="0"/>
          </a:p>
          <a:p>
            <a:pPr lvl="1">
              <a:lnSpc>
                <a:spcPct val="80000"/>
              </a:lnSpc>
            </a:pPr>
            <a:r>
              <a:rPr lang="el-GR" sz="2400" dirty="0" smtClean="0"/>
              <a:t>Η αγοραστική τους δύναμη υπολογίζεται στα </a:t>
            </a:r>
            <a:r>
              <a:rPr lang="en-US" sz="2400" dirty="0" smtClean="0"/>
              <a:t>$733 </a:t>
            </a:r>
            <a:r>
              <a:rPr lang="el-GR" sz="2400" dirty="0" smtClean="0"/>
              <a:t>δισ.</a:t>
            </a:r>
            <a:r>
              <a:rPr lang="en-US" sz="2400" dirty="0" smtClean="0"/>
              <a:t> </a:t>
            </a:r>
            <a:endParaRPr lang="el-GR" sz="2400" dirty="0" smtClean="0"/>
          </a:p>
          <a:p>
            <a:pPr lvl="1">
              <a:lnSpc>
                <a:spcPct val="80000"/>
              </a:lnSpc>
            </a:pPr>
            <a:r>
              <a:rPr lang="el-GR" sz="2400" dirty="0" smtClean="0"/>
              <a:t>Είναι μία ανομοιογενής δέσμη</a:t>
            </a:r>
            <a:r>
              <a:rPr lang="en-US" sz="2400" dirty="0" smtClean="0"/>
              <a:t>.</a:t>
            </a:r>
          </a:p>
          <a:p>
            <a:pPr lvl="1">
              <a:lnSpc>
                <a:spcPct val="80000"/>
              </a:lnSpc>
            </a:pPr>
            <a:r>
              <a:rPr lang="el-GR" sz="2400" dirty="0" smtClean="0"/>
              <a:t>Πλήρης εξοικείωση και άνεση με την ψηφιακή τεχνολογία</a:t>
            </a:r>
            <a:r>
              <a:rPr lang="en-US" sz="2400" dirty="0" smtClean="0"/>
              <a:t>.</a:t>
            </a:r>
          </a:p>
          <a:p>
            <a:pPr lvl="1">
              <a:lnSpc>
                <a:spcPct val="80000"/>
              </a:lnSpc>
            </a:pPr>
            <a:r>
              <a:rPr lang="el-GR" sz="2400" dirty="0" smtClean="0"/>
              <a:t>Η γενιά αυτή απαιτεί αυθεντικότητα , σεβασμό στο χρόνο της και προϊόντα κατασκευασμένα μόνο γι αυτήν</a:t>
            </a:r>
            <a:r>
              <a:rPr lang="el-GR" dirty="0" smtClean="0"/>
              <a:t>.</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p:txBody>
          <a:bodyPr>
            <a:normAutofit fontScale="92500" lnSpcReduction="20000"/>
          </a:bodyPr>
          <a:lstStyle/>
          <a:p>
            <a:pPr marL="0" indent="0">
              <a:lnSpc>
                <a:spcPct val="80000"/>
              </a:lnSpc>
              <a:buNone/>
            </a:pPr>
            <a:r>
              <a:rPr lang="el-GR" sz="2800" b="1" dirty="0" smtClean="0"/>
              <a:t>Δημογραφικό Περιβάλλον: ένας πληθυσμός αποτελούμενος από Περισσότερο Μορφωμένους</a:t>
            </a:r>
          </a:p>
          <a:p>
            <a:pPr lvl="1">
              <a:buFont typeface="Wingdings" panose="05000000000000000000" pitchFamily="2" charset="2"/>
              <a:buChar char="q"/>
            </a:pPr>
            <a:r>
              <a:rPr lang="el-GR" sz="2400" dirty="0" smtClean="0"/>
              <a:t>Παράδειγμα στις ΗΠΑ διαφοροποίησης πληθυσμού ως προς το % μόρφωσης </a:t>
            </a:r>
          </a:p>
          <a:p>
            <a:pPr lvl="1">
              <a:buFont typeface="Wingdings" panose="05000000000000000000" pitchFamily="2" charset="2"/>
              <a:buChar char="q"/>
            </a:pPr>
            <a:r>
              <a:rPr lang="en-US" sz="2400" dirty="0" smtClean="0"/>
              <a:t>1980: </a:t>
            </a:r>
          </a:p>
          <a:p>
            <a:pPr lvl="2"/>
            <a:r>
              <a:rPr lang="el-GR" dirty="0" smtClean="0"/>
              <a:t>Το </a:t>
            </a:r>
            <a:r>
              <a:rPr lang="en-US" dirty="0" smtClean="0"/>
              <a:t>69% </a:t>
            </a:r>
            <a:r>
              <a:rPr lang="el-GR" dirty="0" smtClean="0"/>
              <a:t>του πληθυσμού άνω των </a:t>
            </a:r>
            <a:r>
              <a:rPr lang="en-US" dirty="0" smtClean="0"/>
              <a:t>25 </a:t>
            </a:r>
            <a:r>
              <a:rPr lang="el-GR" dirty="0" smtClean="0"/>
              <a:t>ετών είχε τελειώσει γυμνάσιο, ενώ το </a:t>
            </a:r>
            <a:r>
              <a:rPr lang="en-US" dirty="0" smtClean="0"/>
              <a:t>17%</a:t>
            </a:r>
            <a:r>
              <a:rPr lang="el-GR" dirty="0" smtClean="0"/>
              <a:t> είχε αποφοιτήσει από κολέγιο </a:t>
            </a:r>
            <a:endParaRPr lang="en-US" dirty="0" smtClean="0"/>
          </a:p>
          <a:p>
            <a:pPr lvl="1">
              <a:buFont typeface="Wingdings" panose="05000000000000000000" pitchFamily="2" charset="2"/>
              <a:buChar char="q"/>
            </a:pPr>
            <a:r>
              <a:rPr lang="en-US" sz="2400" dirty="0" smtClean="0"/>
              <a:t>2007:</a:t>
            </a:r>
          </a:p>
          <a:p>
            <a:pPr lvl="2"/>
            <a:r>
              <a:rPr lang="el-GR" dirty="0" smtClean="0"/>
              <a:t>Το </a:t>
            </a:r>
            <a:r>
              <a:rPr lang="en-US" dirty="0" smtClean="0"/>
              <a:t>84% </a:t>
            </a:r>
            <a:r>
              <a:rPr lang="el-GR" dirty="0" smtClean="0"/>
              <a:t>του πληθυσμού άνω των </a:t>
            </a:r>
            <a:r>
              <a:rPr lang="en-US" dirty="0" smtClean="0"/>
              <a:t>25 </a:t>
            </a:r>
            <a:r>
              <a:rPr lang="el-GR" dirty="0" smtClean="0"/>
              <a:t>ετών είχε τελειώσει γυμνάσιο ενώ το </a:t>
            </a:r>
            <a:r>
              <a:rPr lang="en-US" dirty="0" smtClean="0"/>
              <a:t>27</a:t>
            </a:r>
            <a:r>
              <a:rPr lang="el-GR" dirty="0" smtClean="0"/>
              <a:t>% είχε αποφοιτήσει από κολέγιο </a:t>
            </a:r>
            <a:endParaRPr lang="en-US" dirty="0" smtClean="0"/>
          </a:p>
          <a:p>
            <a:pPr marL="0" indent="0">
              <a:lnSpc>
                <a:spcPct val="80000"/>
              </a:lnSpc>
              <a:buNone/>
            </a:pPr>
            <a:endParaRPr lang="el-GR" sz="2800" b="1" dirty="0" smtClean="0"/>
          </a:p>
          <a:p>
            <a:pPr marL="0" indent="0">
              <a:lnSpc>
                <a:spcPct val="80000"/>
              </a:lnSpc>
              <a:buNone/>
            </a:pPr>
            <a:endParaRPr lang="en-US" sz="2800"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395536" y="1129308"/>
            <a:ext cx="8064896" cy="2918369"/>
          </a:xfrm>
        </p:spPr>
        <p:txBody>
          <a:bodyPr>
            <a:noAutofit/>
          </a:bodyPr>
          <a:lstStyle/>
          <a:p>
            <a:pPr algn="l"/>
            <a:r>
              <a:rPr lang="el-GR" sz="3800" dirty="0" smtClean="0"/>
              <a:t>Λογιστικής και Χρηματοοικονομικής</a:t>
            </a:r>
          </a:p>
          <a:p>
            <a:pPr algn="l"/>
            <a:r>
              <a:rPr lang="el-GR" altLang="zh-CN" sz="3800" b="1" dirty="0" smtClean="0">
                <a:cs typeface="Segoe UI" pitchFamily="18" charset="0"/>
              </a:rPr>
              <a:t>Αρχές Μάρκετινγκ</a:t>
            </a:r>
          </a:p>
          <a:p>
            <a:pPr algn="l"/>
            <a:r>
              <a:rPr lang="el-GR" b="1" dirty="0" smtClean="0"/>
              <a:t>Ενότητα</a:t>
            </a:r>
            <a:r>
              <a:rPr lang="en-US" b="1" dirty="0" smtClean="0"/>
              <a:t> </a:t>
            </a:r>
            <a:r>
              <a:rPr lang="el-GR" b="1" dirty="0" smtClean="0"/>
              <a:t>13: </a:t>
            </a:r>
            <a:r>
              <a:rPr lang="el-GR" altLang="zh-CN" b="1" dirty="0" smtClean="0"/>
              <a:t>Το Περιβάλλον</a:t>
            </a:r>
            <a:r>
              <a:rPr lang="el-GR" b="1" dirty="0" smtClean="0"/>
              <a:t> </a:t>
            </a:r>
            <a:r>
              <a:rPr lang="el-GR" b="1" dirty="0" smtClean="0"/>
              <a:t>Μάρκετινγκ</a:t>
            </a:r>
          </a:p>
          <a:p>
            <a:pPr algn="l"/>
            <a:r>
              <a:rPr lang="el-GR" b="1" dirty="0" smtClean="0">
                <a:ea typeface="ＭＳ Ｐゴシック" pitchFamily="34" charset="-128"/>
              </a:rPr>
              <a:t>Το </a:t>
            </a:r>
            <a:r>
              <a:rPr lang="el-GR" b="1" dirty="0" err="1" smtClean="0">
                <a:ea typeface="ＭＳ Ｐゴシック" pitchFamily="34" charset="-128"/>
              </a:rPr>
              <a:t>Μακροπεριβάλλον</a:t>
            </a:r>
            <a:r>
              <a:rPr lang="el-GR" b="1" dirty="0" smtClean="0">
                <a:ea typeface="ＭＳ Ｐゴシック" pitchFamily="34" charset="-128"/>
              </a:rPr>
              <a:t> της Εταιρείας </a:t>
            </a:r>
            <a:endParaRPr lang="el-GR" altLang="zh-CN" b="1" dirty="0" smtClean="0">
              <a:cs typeface="Segoe UI" pitchFamily="18" charset="0"/>
            </a:endParaRPr>
          </a:p>
          <a:p>
            <a:pPr algn="l">
              <a:lnSpc>
                <a:spcPts val="2400"/>
              </a:lnSpc>
              <a:tabLst/>
            </a:pPr>
            <a:r>
              <a:rPr lang="el-GR" altLang="zh-CN" sz="2800" dirty="0" smtClean="0">
                <a:cs typeface="Segoe UI" pitchFamily="18" charset="0"/>
              </a:rPr>
              <a:t>Τριάρχη Ειρήνη</a:t>
            </a:r>
            <a:endParaRPr lang="el-GR" sz="2400" dirty="0" smtClean="0"/>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t>Το Περιβάλλον</a:t>
            </a:r>
            <a:r>
              <a:rPr lang="el-GR" dirty="0" smtClean="0"/>
              <a:t> Μάρκετινγκ</a:t>
            </a:r>
            <a:endParaRPr lang="en-US" dirty="0"/>
          </a:p>
        </p:txBody>
      </p:sp>
      <p:sp>
        <p:nvSpPr>
          <p:cNvPr id="3" name="2 - Θέση περιεχομένου"/>
          <p:cNvSpPr>
            <a:spLocks noGrp="1"/>
          </p:cNvSpPr>
          <p:nvPr>
            <p:ph idx="1"/>
          </p:nvPr>
        </p:nvSpPr>
        <p:spPr/>
        <p:txBody>
          <a:bodyPr>
            <a:normAutofit/>
          </a:bodyPr>
          <a:lstStyle/>
          <a:p>
            <a:pPr marL="0" indent="0">
              <a:lnSpc>
                <a:spcPct val="80000"/>
              </a:lnSpc>
              <a:buNone/>
            </a:pPr>
            <a:r>
              <a:rPr lang="el-GR" sz="2800" b="1" dirty="0" smtClean="0"/>
              <a:t>Δημογραφικό Περιβάλλον: ένας πληθυσμός αποτελούμενος από Περισσότερο Μορφωμένους</a:t>
            </a:r>
          </a:p>
          <a:p>
            <a:pPr marL="740664" lvl="1" indent="283464">
              <a:lnSpc>
                <a:spcPct val="80000"/>
              </a:lnSpc>
              <a:buFont typeface="Wingdings" pitchFamily="2" charset="2"/>
              <a:buChar char="q"/>
            </a:pPr>
            <a:r>
              <a:rPr lang="el-GR" sz="2400" dirty="0" smtClean="0">
                <a:cs typeface="Arial" charset="0"/>
              </a:rPr>
              <a:t>Ο αυξανόμενος αριθμός των μορφωμένων ανθρώπων θα αυξήσει τη ζήτηση για ποιοτικά προϊόντα, βιβλία, περιοδικά, ταξίδια, προσωπικούς υπολογιστές και υπηρεσίες διαδικτύου.</a:t>
            </a:r>
            <a:endParaRPr lang="en-US" sz="2400" dirty="0" smtClean="0">
              <a:cs typeface="Arial" charset="0"/>
            </a:endParaRPr>
          </a:p>
          <a:p>
            <a:pPr marL="0" indent="0">
              <a:lnSpc>
                <a:spcPct val="80000"/>
              </a:lnSpc>
              <a:buNone/>
            </a:pPr>
            <a:endParaRPr lang="en-US" sz="2800"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t>Το Περιβάλλον</a:t>
            </a:r>
            <a:r>
              <a:rPr lang="el-GR" dirty="0" smtClean="0"/>
              <a:t> Μάρκετινγκ</a:t>
            </a:r>
            <a:endParaRPr lang="en-US" dirty="0"/>
          </a:p>
        </p:txBody>
      </p:sp>
      <p:sp>
        <p:nvSpPr>
          <p:cNvPr id="3" name="2 - Θέση περιεχομένου"/>
          <p:cNvSpPr>
            <a:spLocks noGrp="1"/>
          </p:cNvSpPr>
          <p:nvPr>
            <p:ph idx="1"/>
          </p:nvPr>
        </p:nvSpPr>
        <p:spPr>
          <a:xfrm>
            <a:off x="107504" y="1201316"/>
            <a:ext cx="8867328" cy="864096"/>
          </a:xfrm>
        </p:spPr>
        <p:txBody>
          <a:bodyPr>
            <a:noAutofit/>
          </a:bodyPr>
          <a:lstStyle/>
          <a:p>
            <a:pPr marL="0" indent="0">
              <a:lnSpc>
                <a:spcPct val="80000"/>
              </a:lnSpc>
              <a:buNone/>
            </a:pPr>
            <a:r>
              <a:rPr lang="el-GR" sz="2600" dirty="0" smtClean="0"/>
              <a:t>Δημογραφικό Περιβάλλον:  ένας πληθυσμός αποτελούμενος από περισσότερους εργαζόμενους σε γραφεία</a:t>
            </a: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
        <p:nvSpPr>
          <p:cNvPr id="5" name="Rectangle 2"/>
          <p:cNvSpPr txBox="1">
            <a:spLocks noChangeArrowheads="1"/>
          </p:cNvSpPr>
          <p:nvPr/>
        </p:nvSpPr>
        <p:spPr>
          <a:xfrm>
            <a:off x="179512" y="1921396"/>
            <a:ext cx="7560840" cy="403244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ts val="1200"/>
              </a:spcBef>
              <a:spcAft>
                <a:spcPts val="0"/>
              </a:spcAft>
              <a:buClrTx/>
              <a:buSzTx/>
              <a:buFont typeface="Wingdings" panose="05000000000000000000" pitchFamily="2" charset="2"/>
              <a:buChar char="q"/>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Το εργατικό δυναμικό μετατρέπεται σε πιο υπαλληλικό.</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1" indent="-285750" algn="l" defTabSz="914400" rtl="0" eaLnBrk="1" fontAlgn="auto" latinLnBrk="0" hangingPunct="1">
              <a:lnSpc>
                <a:spcPct val="80000"/>
              </a:lnSpc>
              <a:spcBef>
                <a:spcPts val="12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1983</a:t>
            </a:r>
            <a:r>
              <a:rPr kumimoji="0" lang="en-US" sz="2000" b="0" i="0" u="none" strike="noStrike" kern="1200" cap="none" spc="0" normalizeH="0" baseline="0" noProof="0" dirty="0" smtClean="0">
                <a:ln>
                  <a:noFill/>
                </a:ln>
                <a:solidFill>
                  <a:schemeClr val="tx1"/>
                </a:solidFill>
                <a:effectLst/>
                <a:uLnTx/>
                <a:uFillTx/>
                <a:latin typeface="+mn-lt"/>
                <a:ea typeface="+mn-ea"/>
                <a:cs typeface="Times New Roman" pitchFamily="18" charset="0"/>
              </a:rPr>
              <a: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2007:</a:t>
            </a:r>
          </a:p>
          <a:p>
            <a:pPr marL="640080" marR="0" lvl="2" indent="-228600" algn="l" defTabSz="914400" rtl="0" eaLnBrk="1" fontAlgn="auto" latinLnBrk="0" hangingPunct="1">
              <a:lnSpc>
                <a:spcPct val="80000"/>
              </a:lnSpc>
              <a:spcBef>
                <a:spcPts val="1200"/>
              </a:spcBef>
              <a:spcAft>
                <a:spcPts val="0"/>
              </a:spcAft>
              <a:buClrTx/>
              <a:buSzTx/>
              <a:buFont typeface="Courier New" panose="02070309020205020404" pitchFamily="49" charset="0"/>
              <a:buChar char="o"/>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Η αναλογία των διευθυντών και των επαγγελματιών στο εργατικό δυναμικό αυξήθηκε από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23% </a:t>
            </a:r>
            <a:r>
              <a:rPr kumimoji="0" lang="el-GR" sz="2000" b="0" i="0" u="none" strike="noStrike" kern="1200" cap="none" spc="0" normalizeH="0" baseline="0" noProof="0" dirty="0" smtClean="0">
                <a:ln>
                  <a:noFill/>
                </a:ln>
                <a:solidFill>
                  <a:schemeClr val="tx1"/>
                </a:solidFill>
                <a:effectLst/>
                <a:uLnTx/>
                <a:uFillTx/>
                <a:latin typeface="+mn-lt"/>
                <a:ea typeface="+mn-ea"/>
                <a:cs typeface="+mn-cs"/>
              </a:rPr>
              <a:t>σε περισσότερο από</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br>
              <a:rPr kumimoji="0" lang="en-US" sz="2000" b="0" i="0" u="none" strike="noStrike" kern="1200" cap="none" spc="0" normalizeH="0" baseline="0" noProof="0" dirty="0" smtClean="0">
                <a:ln>
                  <a:noFill/>
                </a:ln>
                <a:solidFill>
                  <a:schemeClr val="tx1"/>
                </a:solidFill>
                <a:effectLst/>
                <a:uLnTx/>
                <a:uFillTx/>
                <a:latin typeface="+mn-lt"/>
                <a:ea typeface="+mn-ea"/>
                <a:cs typeface="+mn-cs"/>
              </a:rPr>
            </a:br>
            <a:r>
              <a:rPr kumimoji="0" lang="en-US" sz="2000" b="0" i="0" u="none" strike="noStrike" kern="1200" cap="none" spc="0" normalizeH="0" baseline="0" noProof="0" dirty="0" smtClean="0">
                <a:ln>
                  <a:noFill/>
                </a:ln>
                <a:solidFill>
                  <a:schemeClr val="tx1"/>
                </a:solidFill>
                <a:effectLst/>
                <a:uLnTx/>
                <a:uFillTx/>
                <a:latin typeface="+mn-lt"/>
                <a:ea typeface="+mn-ea"/>
                <a:cs typeface="+mn-cs"/>
              </a:rPr>
              <a:t>35%.</a:t>
            </a:r>
            <a:r>
              <a:rPr kumimoji="0" lang="el-GR" sz="2000" b="0" i="0" u="none" strike="noStrike" kern="1200" cap="none" spc="0" normalizeH="0" baseline="0" noProof="0" dirty="0" smtClean="0">
                <a:ln>
                  <a:noFill/>
                </a:ln>
                <a:solidFill>
                  <a:schemeClr val="tx1"/>
                </a:solidFill>
                <a:effectLst/>
                <a:uLnTx/>
                <a:uFillTx/>
                <a:latin typeface="+mn-lt"/>
                <a:ea typeface="+mn-ea"/>
                <a:cs typeface="+mn-cs"/>
              </a:rPr>
              <a:t> Η αύξηση των θέσεων εργασίας είναι μεγαλύτερη για επαγγελματίες εργάτες και ασθενέστερη για κατασκευαστές / μεταποιητές.</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1" indent="-285750" algn="l" defTabSz="914400" rtl="0" eaLnBrk="1" fontAlgn="auto" latinLnBrk="0" hangingPunct="1">
              <a:lnSpc>
                <a:spcPct val="80000"/>
              </a:lnSpc>
              <a:spcBef>
                <a:spcPts val="12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2006</a:t>
            </a:r>
            <a:r>
              <a:rPr kumimoji="0" lang="en-US" sz="2000" b="0" i="0" u="none" strike="noStrike" kern="1200" cap="none" spc="0" normalizeH="0" baseline="0" noProof="0" dirty="0" smtClean="0">
                <a:ln>
                  <a:noFill/>
                </a:ln>
                <a:solidFill>
                  <a:schemeClr val="tx1"/>
                </a:solidFill>
                <a:effectLst/>
                <a:uLnTx/>
                <a:uFillTx/>
                <a:latin typeface="+mn-lt"/>
                <a:ea typeface="+mn-ea"/>
                <a:cs typeface="Times New Roman" pitchFamily="18" charset="0"/>
              </a:rPr>
              <a: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2016:</a:t>
            </a:r>
          </a:p>
          <a:p>
            <a:pPr marL="640080" marR="0" lvl="2" indent="-228600" algn="l" defTabSz="914400" rtl="0" eaLnBrk="1" fontAlgn="auto" latinLnBrk="0" hangingPunct="1">
              <a:lnSpc>
                <a:spcPct val="80000"/>
              </a:lnSpc>
              <a:spcBef>
                <a:spcPts val="1200"/>
              </a:spcBef>
              <a:spcAft>
                <a:spcPts val="0"/>
              </a:spcAft>
              <a:buClrTx/>
              <a:buSzTx/>
              <a:buFont typeface="Courier New" panose="02070309020205020404" pitchFamily="49" charset="0"/>
              <a:buChar char="o"/>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Ο αριθμός των επαγγελματιών εργατών αναμένεται να αυξηθεί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23% </a:t>
            </a:r>
            <a:r>
              <a:rPr kumimoji="0" lang="el-GR" sz="2000" b="0" i="0" u="none" strike="noStrike" kern="1200" cap="none" spc="0" normalizeH="0" baseline="0" noProof="0" dirty="0" smtClean="0">
                <a:ln>
                  <a:noFill/>
                </a:ln>
                <a:solidFill>
                  <a:schemeClr val="tx1"/>
                </a:solidFill>
                <a:effectLst/>
                <a:uLnTx/>
                <a:uFillTx/>
                <a:latin typeface="+mn-lt"/>
                <a:ea typeface="+mn-ea"/>
                <a:cs typeface="+mn-cs"/>
              </a:rPr>
              <a:t> ενώ των κατασκευαστών/ μεταποιητών να μειωθεί λιγότερο από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10%.</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8" descr="photo02_12"/>
          <p:cNvPicPr>
            <a:picLocks noChangeAspect="1" noChangeArrowheads="1"/>
          </p:cNvPicPr>
          <p:nvPr/>
        </p:nvPicPr>
        <p:blipFill>
          <a:blip r:embed="rId2" cstate="print"/>
          <a:srcRect b="26389"/>
          <a:stretch>
            <a:fillRect/>
          </a:stretch>
        </p:blipFill>
        <p:spPr bwMode="auto">
          <a:xfrm>
            <a:off x="7363012" y="3073524"/>
            <a:ext cx="1780988" cy="1440160"/>
          </a:xfrm>
          <a:prstGeom prst="rect">
            <a:avLst/>
          </a:prstGeom>
          <a:noFill/>
          <a:ln w="19050">
            <a:solidFill>
              <a:srgbClr val="000000"/>
            </a:solid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21196"/>
            <a:ext cx="8229600" cy="952500"/>
          </a:xfrm>
        </p:spPr>
        <p:txBody>
          <a:bodyPr/>
          <a:lstStyle/>
          <a:p>
            <a:r>
              <a:rPr lang="el-GR" altLang="zh-CN" dirty="0" smtClean="0"/>
              <a:t>Το Περιβάλλον</a:t>
            </a:r>
            <a:r>
              <a:rPr lang="el-GR" dirty="0" smtClean="0"/>
              <a:t> Μάρκετινγκ</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
        <p:nvSpPr>
          <p:cNvPr id="5" name="Rectangle 2"/>
          <p:cNvSpPr txBox="1">
            <a:spLocks noChangeArrowheads="1"/>
          </p:cNvSpPr>
          <p:nvPr/>
        </p:nvSpPr>
        <p:spPr>
          <a:xfrm>
            <a:off x="0" y="1489349"/>
            <a:ext cx="6718301" cy="4392488"/>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15000"/>
              </a:spcBef>
              <a:spcAft>
                <a:spcPts val="0"/>
              </a:spcAft>
              <a:buClrTx/>
              <a:buSzTx/>
              <a:buFont typeface="Wingdings" panose="05000000000000000000" pitchFamily="2" charset="2"/>
              <a:buChar char="q"/>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Οι χώρες ποικίλουν όσον αφορά την εθνολογική και φυλετική τους σύνθεση. Στο ένα άκρο είναι η Ιαπωνία, όπου όλοι σχεδόν είναι Ιάπωνες. Στο άλλο άκρο είναι οι ΗΠΑ με ανθρώπους από όλα τα έθνη.</a:t>
            </a:r>
          </a:p>
          <a:p>
            <a:pPr marL="742950" marR="0" lvl="1" indent="-285750" algn="l" defTabSz="914400" rtl="0" eaLnBrk="1" fontAlgn="auto" latinLnBrk="0" hangingPunct="1">
              <a:lnSpc>
                <a:spcPct val="100000"/>
              </a:lnSpc>
              <a:spcBef>
                <a:spcPct val="15000"/>
              </a:spcBef>
              <a:spcAft>
                <a:spcPts val="0"/>
              </a:spcAft>
              <a:buClrTx/>
              <a:buSzTx/>
              <a:buFont typeface="Arial" pitchFamily="34" charset="0"/>
              <a:buChar char="–"/>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Οι ΗΠΑ έχουν γίνει σαν «σαλατιέρα» όπου διάφορες ομάδες έχουν αναμιχθεί μεταξύ τους αλλά έχουν κρατήσει τη διαφορετικότητά τους διατηρώντας και εκτιμώντας τις σημαντικές εθνολογικές και πολιτιστικές διαφορές. </a:t>
            </a:r>
          </a:p>
          <a:p>
            <a:pPr marL="342900" marR="0" lvl="0" indent="-342900" algn="l" defTabSz="914400" rtl="0" eaLnBrk="1" fontAlgn="auto" latinLnBrk="0" hangingPunct="1">
              <a:lnSpc>
                <a:spcPct val="100000"/>
              </a:lnSpc>
              <a:spcBef>
                <a:spcPct val="15000"/>
              </a:spcBef>
              <a:spcAft>
                <a:spcPts val="0"/>
              </a:spcAft>
              <a:buClrTx/>
              <a:buSzTx/>
              <a:buFont typeface="Wingdings" panose="05000000000000000000" pitchFamily="2" charset="2"/>
              <a:buChar char="q"/>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Οι υπεύθυνοι του μάρκετινγκ αντιμετωπίζουν ολοένα και περισσότερο ανόμοιες αγορές , τόσο στο εσωτερικό της χώρας όσο και στο εξωτερικό καθώς οι εργασίες τους γίνονται πιο διεθνείς. </a:t>
            </a:r>
          </a:p>
          <a:p>
            <a:pPr marL="342900" marR="0" lvl="0" indent="-342900" algn="l" defTabSz="914400" rtl="0" eaLnBrk="1" fontAlgn="auto" latinLnBrk="0" hangingPunct="1">
              <a:lnSpc>
                <a:spcPct val="100000"/>
              </a:lnSpc>
              <a:spcBef>
                <a:spcPct val="15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8" descr="photo05_04"/>
          <p:cNvPicPr>
            <a:picLocks noChangeAspect="1" noChangeArrowheads="1"/>
          </p:cNvPicPr>
          <p:nvPr/>
        </p:nvPicPr>
        <p:blipFill>
          <a:blip r:embed="rId2" cstate="print"/>
          <a:srcRect b="8333"/>
          <a:stretch>
            <a:fillRect/>
          </a:stretch>
        </p:blipFill>
        <p:spPr bwMode="auto">
          <a:xfrm>
            <a:off x="6833054" y="2065412"/>
            <a:ext cx="2310945" cy="3301231"/>
          </a:xfrm>
          <a:prstGeom prst="rect">
            <a:avLst/>
          </a:prstGeom>
          <a:noFill/>
          <a:ln w="19050">
            <a:solidFill>
              <a:srgbClr val="000000"/>
            </a:solidFill>
            <a:miter lim="800000"/>
            <a:headEnd/>
            <a:tailEnd/>
          </a:ln>
        </p:spPr>
      </p:pic>
      <p:sp>
        <p:nvSpPr>
          <p:cNvPr id="7" name="6 - Ορθογώνιο"/>
          <p:cNvSpPr/>
          <p:nvPr/>
        </p:nvSpPr>
        <p:spPr>
          <a:xfrm>
            <a:off x="251520" y="841276"/>
            <a:ext cx="8496944" cy="830997"/>
          </a:xfrm>
          <a:prstGeom prst="rect">
            <a:avLst/>
          </a:prstGeom>
        </p:spPr>
        <p:txBody>
          <a:bodyPr wrap="square">
            <a:spAutoFit/>
          </a:bodyPr>
          <a:lstStyle/>
          <a:p>
            <a:r>
              <a:rPr lang="el-GR" sz="2400" b="1" dirty="0" smtClean="0"/>
              <a:t>Δημογραφικό περιβάλλον: αυξανόμενη διαφοροποίηση ως προς την εθνολογική και φυλετική σύνθεση</a:t>
            </a:r>
            <a:endParaRPr lang="en-US" sz="2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t>Το Περιβάλλον</a:t>
            </a:r>
            <a:r>
              <a:rPr lang="el-GR" dirty="0" smtClean="0"/>
              <a:t> Μάρκετινγκ</a:t>
            </a:r>
            <a:endParaRPr lang="en-US" dirty="0"/>
          </a:p>
        </p:txBody>
      </p:sp>
      <p:sp>
        <p:nvSpPr>
          <p:cNvPr id="3" name="2 - Θέση περιεχομένου"/>
          <p:cNvSpPr>
            <a:spLocks noGrp="1"/>
          </p:cNvSpPr>
          <p:nvPr>
            <p:ph idx="1"/>
          </p:nvPr>
        </p:nvSpPr>
        <p:spPr>
          <a:xfrm>
            <a:off x="0" y="1057300"/>
            <a:ext cx="8686800" cy="4320480"/>
          </a:xfrm>
        </p:spPr>
        <p:txBody>
          <a:bodyPr>
            <a:normAutofit fontScale="92500" lnSpcReduction="10000"/>
          </a:bodyPr>
          <a:lstStyle/>
          <a:p>
            <a:pPr marL="0" indent="0">
              <a:buNone/>
            </a:pPr>
            <a:r>
              <a:rPr lang="el-GR" sz="3000" dirty="0" smtClean="0"/>
              <a:t>Δημογραφικό Περιβάλλον: Γεωγραφικές Μετακινήσεις πληθυσμού</a:t>
            </a:r>
            <a:endParaRPr lang="en-US" sz="3000" dirty="0" smtClean="0"/>
          </a:p>
          <a:p>
            <a:pPr lvl="1">
              <a:spcBef>
                <a:spcPct val="15000"/>
              </a:spcBef>
              <a:buFont typeface="Wingdings" panose="05000000000000000000" pitchFamily="2" charset="2"/>
              <a:buChar char="q"/>
            </a:pPr>
            <a:r>
              <a:rPr lang="el-GR" sz="2400" dirty="0" smtClean="0"/>
              <a:t>Το </a:t>
            </a:r>
            <a:r>
              <a:rPr lang="en-US" sz="2400" dirty="0" smtClean="0"/>
              <a:t>13% </a:t>
            </a:r>
            <a:r>
              <a:rPr lang="el-GR" sz="2400" dirty="0" smtClean="0"/>
              <a:t>των κατοίκων των ΗΠΑ μετακινείται κάθε χρόνο</a:t>
            </a:r>
            <a:r>
              <a:rPr lang="en-US" sz="2400" dirty="0" smtClean="0"/>
              <a:t>.</a:t>
            </a:r>
          </a:p>
          <a:p>
            <a:pPr lvl="1">
              <a:spcBef>
                <a:spcPct val="15000"/>
              </a:spcBef>
              <a:buFont typeface="Wingdings" panose="05000000000000000000" pitchFamily="2" charset="2"/>
              <a:buChar char="q"/>
            </a:pPr>
            <a:r>
              <a:rPr lang="el-GR" sz="2400" dirty="0" smtClean="0"/>
              <a:t>Τις περασμένες δεκαετίες ο πληθυσμός των ΗΠΑ μετακινήθηκε προς τις ηλιόλουστες πολιτείες</a:t>
            </a:r>
            <a:r>
              <a:rPr lang="en-US" sz="2400" dirty="0" smtClean="0"/>
              <a:t>.</a:t>
            </a:r>
          </a:p>
          <a:p>
            <a:pPr lvl="1">
              <a:spcBef>
                <a:spcPct val="15000"/>
              </a:spcBef>
              <a:buFont typeface="Wingdings" panose="05000000000000000000" pitchFamily="2" charset="2"/>
              <a:buChar char="q"/>
            </a:pPr>
            <a:r>
              <a:rPr lang="el-GR" sz="2400" dirty="0" smtClean="0"/>
              <a:t>Η μετακίνηση από την πόλη προς τα προάστια συνεχίζεται</a:t>
            </a:r>
            <a:r>
              <a:rPr lang="en-US" sz="2400" dirty="0" smtClean="0"/>
              <a:t>.</a:t>
            </a:r>
          </a:p>
          <a:p>
            <a:pPr lvl="1">
              <a:spcBef>
                <a:spcPct val="15000"/>
              </a:spcBef>
              <a:buFont typeface="Wingdings" panose="05000000000000000000" pitchFamily="2" charset="2"/>
              <a:buChar char="q"/>
            </a:pPr>
            <a:r>
              <a:rPr lang="el-GR" sz="2400" dirty="0" smtClean="0"/>
              <a:t>Όλο και περισσότερο άνθρωποι μετακινούνται σε «μικροπολιτικές περιοχές», μικρές πόλεις που βρίσκονται μακριά από τη συμφόρηση των μητροπολιτικών περιοχών </a:t>
            </a:r>
          </a:p>
          <a:p>
            <a:pPr lvl="2">
              <a:spcBef>
                <a:spcPct val="15000"/>
              </a:spcBef>
            </a:pPr>
            <a:r>
              <a:rPr lang="el-GR" sz="2200" dirty="0" smtClean="0"/>
              <a:t>Η μετανάστευση αυτή είχε ως αποτέλεσμα μια ραγδαία αύξηση του αριθμού των ανθρώπων που </a:t>
            </a:r>
            <a:r>
              <a:rPr lang="el-GR" sz="2200" dirty="0" err="1" smtClean="0"/>
              <a:t>τηλεπικοινωνούν</a:t>
            </a:r>
            <a:r>
              <a:rPr lang="el-GR" sz="2200" dirty="0" smtClean="0"/>
              <a:t>, δηλαδή που κάνουν τις δουλειές  τους μέσω τηλεφώνου, φαξ, διαδικτύου. </a:t>
            </a:r>
            <a:endParaRPr lang="en-US" sz="22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t>Το Περιβάλλον</a:t>
            </a:r>
            <a:r>
              <a:rPr lang="el-GR" dirty="0" smtClean="0"/>
              <a:t> Μάρκετινγκ</a:t>
            </a:r>
            <a:endParaRPr lang="en-US" dirty="0"/>
          </a:p>
        </p:txBody>
      </p:sp>
      <p:sp>
        <p:nvSpPr>
          <p:cNvPr id="3" name="2 - Θέση περιεχομένου"/>
          <p:cNvSpPr>
            <a:spLocks noGrp="1"/>
          </p:cNvSpPr>
          <p:nvPr>
            <p:ph idx="1"/>
          </p:nvPr>
        </p:nvSpPr>
        <p:spPr/>
        <p:txBody>
          <a:bodyPr/>
          <a:lstStyle/>
          <a:p>
            <a:pPr>
              <a:buNone/>
            </a:pPr>
            <a:r>
              <a:rPr lang="el-GR" dirty="0" smtClean="0"/>
              <a:t>Οικονομικό Περιβάλλον (1</a:t>
            </a:r>
            <a:r>
              <a:rPr lang="en-US" dirty="0" smtClean="0"/>
              <a:t>/2</a:t>
            </a:r>
            <a:r>
              <a:rPr lang="el-GR" dirty="0" smtClean="0"/>
              <a:t>)</a:t>
            </a:r>
            <a:endParaRPr lang="en-US" dirty="0" smtClean="0"/>
          </a:p>
          <a:p>
            <a:pPr>
              <a:buFont typeface="Wingdings" panose="05000000000000000000" pitchFamily="2" charset="2"/>
              <a:buChar char="q"/>
            </a:pPr>
            <a:r>
              <a:rPr lang="el-GR" sz="2600" dirty="0" smtClean="0"/>
              <a:t>Αλλαγές στο Εισόδημα</a:t>
            </a:r>
            <a:endParaRPr lang="en-US" sz="2600" dirty="0" smtClean="0"/>
          </a:p>
          <a:p>
            <a:pPr lvl="1"/>
            <a:r>
              <a:rPr lang="en-US" sz="2000" dirty="0" smtClean="0"/>
              <a:t>1990s</a:t>
            </a:r>
            <a:r>
              <a:rPr lang="en-US" sz="2000" dirty="0" smtClean="0">
                <a:cs typeface="Times New Roman" pitchFamily="18" charset="0"/>
              </a:rPr>
              <a:t>—</a:t>
            </a:r>
            <a:r>
              <a:rPr lang="el-GR" sz="2000" dirty="0" smtClean="0">
                <a:cs typeface="Times New Roman" pitchFamily="18" charset="0"/>
              </a:rPr>
              <a:t>  οι καταναλωτές μπήκαν σε ένα κύκλο καταναλωτικής φρενίτιδας τροφοδοτούμενη από την αύξηση του εισοδήματος, μια έκρηξη στο Χρηματιστήριο και από άλλες θετικές οικονομικές συγκυρίες</a:t>
            </a:r>
            <a:r>
              <a:rPr lang="el-GR" sz="2000" dirty="0" smtClean="0"/>
              <a:t>. Αγόραζαν φαινομενικά άνευ λόγου σωρεύοντας χρέη σε επίπεδα ρεκόρ.</a:t>
            </a:r>
            <a:endParaRPr lang="en-US" sz="2000" dirty="0" smtClean="0"/>
          </a:p>
          <a:p>
            <a:pPr lvl="1"/>
            <a:r>
              <a:rPr lang="el-GR" sz="2000" dirty="0" smtClean="0"/>
              <a:t>Η Οικονομική κρίση που ακολούθησε οδήγησε  στην εποχή του «ξεζουμισμένου καταναλωτή»</a:t>
            </a:r>
            <a:r>
              <a:rPr lang="en-US" sz="2000" dirty="0" smtClean="0"/>
              <a:t>.</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t>Το Περιβάλλον</a:t>
            </a:r>
            <a:r>
              <a:rPr lang="el-GR" dirty="0" smtClean="0"/>
              <a:t> Μάρκετινγκ</a:t>
            </a:r>
            <a:endParaRPr lang="en-US" dirty="0"/>
          </a:p>
        </p:txBody>
      </p:sp>
      <p:sp>
        <p:nvSpPr>
          <p:cNvPr id="3" name="2 - Θέση περιεχομένου"/>
          <p:cNvSpPr>
            <a:spLocks noGrp="1"/>
          </p:cNvSpPr>
          <p:nvPr>
            <p:ph idx="1"/>
          </p:nvPr>
        </p:nvSpPr>
        <p:spPr>
          <a:xfrm>
            <a:off x="457200" y="1333500"/>
            <a:ext cx="8229600" cy="4044280"/>
          </a:xfrm>
        </p:spPr>
        <p:txBody>
          <a:bodyPr>
            <a:normAutofit/>
          </a:bodyPr>
          <a:lstStyle/>
          <a:p>
            <a:pPr>
              <a:buNone/>
            </a:pPr>
            <a:r>
              <a:rPr lang="el-GR" dirty="0" smtClean="0"/>
              <a:t>Οικονομικό Περιβάλλον (1</a:t>
            </a:r>
            <a:r>
              <a:rPr lang="en-US" dirty="0" smtClean="0"/>
              <a:t>/2</a:t>
            </a:r>
            <a:r>
              <a:rPr lang="el-GR" dirty="0" smtClean="0"/>
              <a:t>)</a:t>
            </a:r>
            <a:endParaRPr lang="en-US" dirty="0" smtClean="0"/>
          </a:p>
          <a:p>
            <a:pPr>
              <a:buFont typeface="Wingdings" panose="05000000000000000000" pitchFamily="2" charset="2"/>
              <a:buChar char="q"/>
            </a:pPr>
            <a:r>
              <a:rPr lang="el-GR" sz="2800" dirty="0" smtClean="0"/>
              <a:t>Οι οικονομικά πιεσμένοι καταναλωτές έχουν προσαρμοστεί στην μεταβαλλόμενη οικονομική τους κατάσταση και ξοδεύουν πιο προσεκτικά. </a:t>
            </a:r>
          </a:p>
          <a:p>
            <a:pPr lvl="1"/>
            <a:r>
              <a:rPr lang="el-GR" sz="2000" dirty="0" smtClean="0"/>
              <a:t>Το </a:t>
            </a:r>
            <a:r>
              <a:rPr lang="el-GR" sz="2000" b="1" dirty="0" smtClean="0"/>
              <a:t>μάρκετινγκ της αξίας </a:t>
            </a:r>
            <a:r>
              <a:rPr lang="el-GR" sz="2000" dirty="0" smtClean="0"/>
              <a:t>έχει γίνει το σύνθημα για πολλούς απασχολούμενους με το μάρκετινγκ . Οι υπεύθυνοι του μάρκετινγκ αντί να προσφέρουν ανώτερη ποιότητα σε υψηλή τιμή ή κατώτερη ποιότητα σε πολύ χαμηλές τιμές , ψάχνουν τρόπους να </a:t>
            </a:r>
            <a:r>
              <a:rPr lang="el-GR" sz="2000" b="1" dirty="0" smtClean="0"/>
              <a:t>προσφέρουν μεγαλύτερη αξία </a:t>
            </a:r>
            <a:r>
              <a:rPr lang="el-GR" sz="2000" dirty="0" smtClean="0"/>
              <a:t>στους σημερινούς αγοραστές (σωστός συνδυασμός μεταξύ ποιότητας προϊόντος και καλών υπηρεσιών σε μια λογική τιμή)</a:t>
            </a:r>
            <a:endParaRPr lang="en-US" sz="20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t>Το Περιβάλλον</a:t>
            </a:r>
            <a:r>
              <a:rPr lang="el-GR" dirty="0" smtClean="0"/>
              <a:t> Μάρκετινγκ</a:t>
            </a:r>
            <a:endParaRPr lang="en-US" dirty="0"/>
          </a:p>
        </p:txBody>
      </p:sp>
      <p:sp>
        <p:nvSpPr>
          <p:cNvPr id="3" name="2 - Θέση περιεχομένου"/>
          <p:cNvSpPr>
            <a:spLocks noGrp="1"/>
          </p:cNvSpPr>
          <p:nvPr>
            <p:ph idx="1"/>
          </p:nvPr>
        </p:nvSpPr>
        <p:spPr/>
        <p:txBody>
          <a:bodyPr/>
          <a:lstStyle/>
          <a:p>
            <a:pPr>
              <a:buNone/>
            </a:pPr>
            <a:r>
              <a:rPr lang="el-GR" dirty="0" smtClean="0"/>
              <a:t>Οικονομικό Περιβάλλον (2/2)</a:t>
            </a:r>
            <a:endParaRPr lang="en-US" dirty="0" smtClean="0"/>
          </a:p>
          <a:p>
            <a:pPr>
              <a:buFont typeface="Wingdings" panose="05000000000000000000" pitchFamily="2" charset="2"/>
              <a:buChar char="q"/>
            </a:pPr>
            <a:r>
              <a:rPr lang="el-GR" sz="2400" dirty="0" smtClean="0"/>
              <a:t>Οι υπεύθυνοι του μάρκετινγκ θα πρέπει να δώσουν προσοχή στην </a:t>
            </a:r>
            <a:r>
              <a:rPr lang="el-GR" sz="2400" b="1" dirty="0" smtClean="0"/>
              <a:t>κατανομή του εισοδήματος.</a:t>
            </a:r>
          </a:p>
          <a:p>
            <a:pPr>
              <a:buNone/>
            </a:pPr>
            <a:r>
              <a:rPr lang="el-GR" sz="2400" dirty="0" smtClean="0"/>
              <a:t>     Στις τελευταίες τρεις δεκαετίες: </a:t>
            </a:r>
            <a:endParaRPr lang="en-US" sz="2400" dirty="0" smtClean="0"/>
          </a:p>
          <a:p>
            <a:pPr lvl="1"/>
            <a:r>
              <a:rPr lang="el-GR" sz="2400" dirty="0" smtClean="0"/>
              <a:t>Οι πλούσιοι έγιναν πλουσιότεροι</a:t>
            </a:r>
            <a:r>
              <a:rPr lang="en-US" sz="2400" dirty="0" smtClean="0"/>
              <a:t>.</a:t>
            </a:r>
          </a:p>
          <a:p>
            <a:pPr lvl="1"/>
            <a:r>
              <a:rPr lang="el-GR" sz="2400" dirty="0" smtClean="0"/>
              <a:t>Η μεσαία τάξη συρρικνώθηκε.</a:t>
            </a:r>
            <a:endParaRPr lang="en-US" sz="2400" dirty="0" smtClean="0"/>
          </a:p>
          <a:p>
            <a:pPr lvl="1"/>
            <a:r>
              <a:rPr lang="el-GR" sz="2400" dirty="0" smtClean="0"/>
              <a:t>Φτωχοί παρέμειναν φτωχοί</a:t>
            </a:r>
            <a:r>
              <a:rPr lang="en-US" sz="2400" dirty="0" smtClean="0"/>
              <a:t>.</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t>Το Περιβάλλον</a:t>
            </a:r>
            <a:r>
              <a:rPr lang="el-GR" dirty="0" smtClean="0"/>
              <a:t> Μάρκετινγκ</a:t>
            </a:r>
            <a:endParaRPr lang="en-US" dirty="0"/>
          </a:p>
        </p:txBody>
      </p:sp>
      <p:sp>
        <p:nvSpPr>
          <p:cNvPr id="3" name="2 - Θέση περιεχομένου"/>
          <p:cNvSpPr>
            <a:spLocks noGrp="1"/>
          </p:cNvSpPr>
          <p:nvPr>
            <p:ph idx="1"/>
          </p:nvPr>
        </p:nvSpPr>
        <p:spPr>
          <a:xfrm>
            <a:off x="457200" y="1333500"/>
            <a:ext cx="8229600" cy="2820144"/>
          </a:xfrm>
        </p:spPr>
        <p:txBody>
          <a:bodyPr>
            <a:normAutofit lnSpcReduction="10000"/>
          </a:bodyPr>
          <a:lstStyle/>
          <a:p>
            <a:pPr>
              <a:buNone/>
            </a:pPr>
            <a:r>
              <a:rPr lang="el-GR" dirty="0" smtClean="0"/>
              <a:t>Οικονομικό Περιβάλλον (2/2)</a:t>
            </a:r>
            <a:endParaRPr lang="en-US" dirty="0" smtClean="0"/>
          </a:p>
          <a:p>
            <a:pPr>
              <a:buFont typeface="Wingdings" panose="05000000000000000000" pitchFamily="2" charset="2"/>
              <a:buChar char="q"/>
            </a:pPr>
            <a:r>
              <a:rPr lang="el-GR" sz="2400" dirty="0" smtClean="0"/>
              <a:t>Αυτή η κατανομή εισοδήματος έχει δημιουργήσει μια αγορά διαφορετικών ταχυτήτων.</a:t>
            </a:r>
          </a:p>
          <a:p>
            <a:pPr lvl="1"/>
            <a:r>
              <a:rPr lang="el-GR" sz="2000" dirty="0" smtClean="0"/>
              <a:t>Πολλές εταιρείες στοχεύουν επιθετικά στα υψηλά εισοδήματα,</a:t>
            </a:r>
          </a:p>
          <a:p>
            <a:pPr lvl="1"/>
            <a:r>
              <a:rPr lang="el-GR" sz="2000" dirty="0" smtClean="0"/>
              <a:t>Άλλες στοχεύουν σε εκείνους που έχουν πιο μέτρια εισοδήματα. Αυτά τα καταστήματα είναι σήμερα τα πιο ταχέως αναπτυσσόμενα καταστήματα λιανικής πώλησης στη χώρα.</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27</a:t>
            </a:fld>
            <a:endParaRPr lang="el-GR" dirty="0"/>
          </a:p>
        </p:txBody>
      </p:sp>
      <p:sp>
        <p:nvSpPr>
          <p:cNvPr id="5" name="AutoShape 7"/>
          <p:cNvSpPr>
            <a:spLocks noChangeArrowheads="1"/>
          </p:cNvSpPr>
          <p:nvPr/>
        </p:nvSpPr>
        <p:spPr bwMode="auto">
          <a:xfrm>
            <a:off x="395536" y="4225652"/>
            <a:ext cx="7920880" cy="1199878"/>
          </a:xfrm>
          <a:prstGeom prst="roundRect">
            <a:avLst>
              <a:gd name="adj" fmla="val 16667"/>
            </a:avLst>
          </a:prstGeom>
          <a:solidFill>
            <a:srgbClr val="CCFF66"/>
          </a:solidFill>
          <a:ln w="28575">
            <a:solidFill>
              <a:schemeClr val="tx1"/>
            </a:solidFill>
            <a:round/>
            <a:headEnd/>
            <a:tailEnd/>
          </a:ln>
        </p:spPr>
        <p:txBody>
          <a:bodyPr wrap="none" anchor="ctr"/>
          <a:lstStyle/>
          <a:p>
            <a:r>
              <a:rPr lang="el-GR" sz="2400" dirty="0" smtClean="0">
                <a:latin typeface="Calibri" pitchFamily="34" charset="0"/>
              </a:rPr>
              <a:t>Οικονομικοί παράγοντες</a:t>
            </a:r>
            <a:r>
              <a:rPr lang="en-US" sz="2400" dirty="0" smtClean="0">
                <a:latin typeface="Calibri" pitchFamily="34" charset="0"/>
              </a:rPr>
              <a:t> </a:t>
            </a:r>
            <a:r>
              <a:rPr lang="el-GR" sz="2400" dirty="0" smtClean="0">
                <a:latin typeface="Calibri" pitchFamily="34" charset="0"/>
              </a:rPr>
              <a:t>επηρεάζουν την αγοραστική δύναμη </a:t>
            </a:r>
            <a:endParaRPr lang="en-US" sz="2400" dirty="0" smtClean="0">
              <a:latin typeface="Calibri" pitchFamily="34" charset="0"/>
            </a:endParaRPr>
          </a:p>
          <a:p>
            <a:r>
              <a:rPr lang="el-GR" sz="2400" dirty="0" smtClean="0">
                <a:latin typeface="Calibri" pitchFamily="34" charset="0"/>
              </a:rPr>
              <a:t>και επιφέρουν αλλαγές στα καταναλωτικά πρότυπα </a:t>
            </a:r>
            <a:endParaRPr lang="el-GR"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t>Το Περιβάλλον</a:t>
            </a:r>
            <a:r>
              <a:rPr lang="el-GR" dirty="0" smtClean="0"/>
              <a:t> Μάρκετινγκ</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28</a:t>
            </a:fld>
            <a:endParaRPr lang="el-GR" dirty="0"/>
          </a:p>
        </p:txBody>
      </p:sp>
      <p:pic>
        <p:nvPicPr>
          <p:cNvPr id="5"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552" y="2065412"/>
            <a:ext cx="3953448" cy="3137657"/>
          </a:xfrm>
          <a:prstGeom prst="rect">
            <a:avLst/>
          </a:prstGeom>
        </p:spPr>
      </p:pic>
      <p:sp>
        <p:nvSpPr>
          <p:cNvPr id="6" name="Rectangle 3"/>
          <p:cNvSpPr txBox="1">
            <a:spLocks noChangeArrowheads="1"/>
          </p:cNvSpPr>
          <p:nvPr/>
        </p:nvSpPr>
        <p:spPr>
          <a:xfrm>
            <a:off x="5183560" y="2065412"/>
            <a:ext cx="3960440" cy="3096344"/>
          </a:xfrm>
          <a:prstGeom prst="rect">
            <a:avLst/>
          </a:prstGeom>
          <a:noFill/>
        </p:spPr>
        <p:txBody>
          <a:bodyPr vert="horz" lIns="91440" tIns="45720" rIns="91440" bIns="45720" rtlCol="0">
            <a:normAutofit lnSpcReduction="10000"/>
          </a:bodyPr>
          <a:lstStyle/>
          <a:p>
            <a:pPr marR="0" lvl="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Η αυτοκινητοβιομηχανία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Tata Motors</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στοχεύει στην αυξανόμενη μεσαία τάξη της Ινδίας με ένα μικρό, οικονομικό και προσιτό μοντέλο αυτοκινήτου το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Tata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Nano</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 Αυτό το αυτοκίνητο σχεδιάστηκε ώστε να βάλει «ρόδες» σε αυτή την αναπτυσσόμενη χώρα.</a:t>
            </a:r>
          </a:p>
          <a:p>
            <a:pPr marL="342900" marR="0" lvl="0" indent="-342900" algn="l" defTabSz="914400" rtl="0" eaLnBrk="1" fontAlgn="auto" latinLnBrk="0" hangingPunct="1">
              <a:lnSpc>
                <a:spcPct val="7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6 - Ορθογώνιο"/>
          <p:cNvSpPr/>
          <p:nvPr/>
        </p:nvSpPr>
        <p:spPr>
          <a:xfrm>
            <a:off x="539552" y="1201316"/>
            <a:ext cx="3816424" cy="523220"/>
          </a:xfrm>
          <a:prstGeom prst="rect">
            <a:avLst/>
          </a:prstGeom>
        </p:spPr>
        <p:txBody>
          <a:bodyPr wrap="square">
            <a:spAutoFit/>
          </a:bodyPr>
          <a:lstStyle/>
          <a:p>
            <a:r>
              <a:rPr lang="el-GR" sz="2800" b="1" dirty="0" smtClean="0"/>
              <a:t>Το μάρκετινγκ σε δράση</a:t>
            </a:r>
            <a:endParaRPr lang="en-US" sz="28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t>Το Περιβάλλον</a:t>
            </a:r>
            <a:r>
              <a:rPr lang="el-GR" dirty="0" smtClean="0"/>
              <a:t> Μάρκετινγκ</a:t>
            </a:r>
            <a:endParaRPr lang="en-US" dirty="0"/>
          </a:p>
        </p:txBody>
      </p:sp>
      <p:sp>
        <p:nvSpPr>
          <p:cNvPr id="3" name="2 - Θέση περιεχομένου"/>
          <p:cNvSpPr>
            <a:spLocks noGrp="1"/>
          </p:cNvSpPr>
          <p:nvPr>
            <p:ph idx="1"/>
          </p:nvPr>
        </p:nvSpPr>
        <p:spPr>
          <a:xfrm>
            <a:off x="457200" y="1057300"/>
            <a:ext cx="8229600" cy="4657700"/>
          </a:xfrm>
        </p:spPr>
        <p:txBody>
          <a:bodyPr>
            <a:normAutofit fontScale="85000" lnSpcReduction="10000"/>
          </a:bodyPr>
          <a:lstStyle/>
          <a:p>
            <a:pPr>
              <a:buNone/>
            </a:pPr>
            <a:r>
              <a:rPr lang="el-GR" sz="3300" b="1" dirty="0" smtClean="0"/>
              <a:t>Φυσικό περιβάλλον</a:t>
            </a:r>
            <a:endParaRPr lang="en-US" sz="3300" b="1" dirty="0" smtClean="0"/>
          </a:p>
          <a:p>
            <a:pPr>
              <a:buFont typeface="Wingdings" panose="05000000000000000000" pitchFamily="2" charset="2"/>
              <a:buChar char="q"/>
            </a:pPr>
            <a:r>
              <a:rPr lang="el-GR" sz="3100" dirty="0" smtClean="0"/>
              <a:t>Περιλαμβάνει τους φυσικούς πόρους που απαιτούνται ως εισροές από τους υπεύθυνους μάρκετινγκ ή που επηρεάζονται από τις δραστηριότητες μάρκετινγκ</a:t>
            </a:r>
          </a:p>
          <a:p>
            <a:pPr>
              <a:buFont typeface="Wingdings" panose="05000000000000000000" pitchFamily="2" charset="2"/>
              <a:buChar char="q"/>
            </a:pPr>
            <a:r>
              <a:rPr lang="el-GR" sz="3100" dirty="0" smtClean="0"/>
              <a:t>Οι υπεύθυνοι του μάρκετινγκ θα πρέπει να είναι ενημερωμένοι για τις διάφορες τάσεις στο φυσικό περιβάλλον.</a:t>
            </a:r>
            <a:endParaRPr lang="en-US" sz="3100" dirty="0" smtClean="0"/>
          </a:p>
          <a:p>
            <a:pPr marL="806450" lvl="1" indent="-349250"/>
            <a:r>
              <a:rPr lang="el-GR" sz="2400" dirty="0" smtClean="0"/>
              <a:t>Η πρώτη τάση περιλαμβάνει τις αυξανόμενες ελλείψεις σε πρώτες ύλες</a:t>
            </a:r>
            <a:r>
              <a:rPr lang="en-US" sz="2400" dirty="0" smtClean="0"/>
              <a:t>.</a:t>
            </a:r>
          </a:p>
          <a:p>
            <a:pPr lvl="1"/>
            <a:r>
              <a:rPr lang="el-GR" sz="2400" dirty="0" smtClean="0"/>
              <a:t>  Η δεύτερη τάση είναι η αυξημένη ρύπανση</a:t>
            </a:r>
            <a:r>
              <a:rPr lang="en-US" sz="2400" dirty="0" smtClean="0"/>
              <a:t>.</a:t>
            </a:r>
          </a:p>
          <a:p>
            <a:pPr lvl="1"/>
            <a:r>
              <a:rPr lang="el-GR" sz="2400" dirty="0" smtClean="0"/>
              <a:t>  Η αυξημένη κρατική παρέμβαση στη διαχείριση φυσικών πόρων</a:t>
            </a:r>
            <a:r>
              <a:rPr lang="en-US" sz="2400" dirty="0" smtClean="0"/>
              <a:t>.</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29</a:t>
            </a:fld>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t>Το Περιβάλλον</a:t>
            </a:r>
            <a:r>
              <a:rPr lang="el-GR" dirty="0" smtClean="0"/>
              <a:t> Μάρκετινγκ</a:t>
            </a:r>
            <a:endParaRPr lang="en-US" dirty="0"/>
          </a:p>
        </p:txBody>
      </p:sp>
      <p:sp>
        <p:nvSpPr>
          <p:cNvPr id="3" name="2 - Θέση περιεχομένου"/>
          <p:cNvSpPr>
            <a:spLocks noGrp="1"/>
          </p:cNvSpPr>
          <p:nvPr>
            <p:ph idx="1"/>
          </p:nvPr>
        </p:nvSpPr>
        <p:spPr/>
        <p:txBody>
          <a:bodyPr>
            <a:normAutofit/>
          </a:bodyPr>
          <a:lstStyle/>
          <a:p>
            <a:pPr>
              <a:buNone/>
            </a:pPr>
            <a:r>
              <a:rPr lang="el-GR" dirty="0" smtClean="0"/>
              <a:t>Φυσικό περιβάλλον</a:t>
            </a:r>
            <a:endParaRPr lang="en-US" dirty="0" smtClean="0"/>
          </a:p>
          <a:p>
            <a:pPr marL="0" indent="0">
              <a:lnSpc>
                <a:spcPct val="80000"/>
              </a:lnSpc>
              <a:buNone/>
            </a:pPr>
            <a:r>
              <a:rPr lang="el-GR" sz="2800" dirty="0" smtClean="0"/>
              <a:t>Σήμερα «πεφωτισμένες» εταιρείες αναπτύσσουν περιβαλλοντικά αειφόρες στρατηγικές και πρακτικές σε μια προσπάθεια μα δημιουργήσουν μια παγκόσμια οικονομία, την οποία ο πλανήτης μπορεί να υποστηρίξει </a:t>
            </a:r>
            <a:r>
              <a:rPr lang="el-GR" sz="2800" dirty="0" err="1" smtClean="0"/>
              <a:t>επ΄</a:t>
            </a:r>
            <a:r>
              <a:rPr lang="el-GR" sz="2800" dirty="0" smtClean="0"/>
              <a:t> αόριστον. Ανταποκρίνονται σε απαιτήσεις καταναλωτών με περιβαλλοντικά πιο υπεύθυνα προϊόντα.</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30</a:t>
            </a:fld>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t>Το Περιβάλλον</a:t>
            </a:r>
            <a:r>
              <a:rPr lang="el-GR" dirty="0" smtClean="0"/>
              <a:t> Μάρκετινγκ</a:t>
            </a:r>
            <a:endParaRPr lang="en-US" dirty="0"/>
          </a:p>
        </p:txBody>
      </p:sp>
      <p:sp>
        <p:nvSpPr>
          <p:cNvPr id="3" name="2 - Θέση περιεχομένου"/>
          <p:cNvSpPr>
            <a:spLocks noGrp="1"/>
          </p:cNvSpPr>
          <p:nvPr>
            <p:ph idx="1"/>
          </p:nvPr>
        </p:nvSpPr>
        <p:spPr/>
        <p:txBody>
          <a:bodyPr>
            <a:normAutofit fontScale="85000" lnSpcReduction="10000"/>
          </a:bodyPr>
          <a:lstStyle/>
          <a:p>
            <a:pPr>
              <a:buNone/>
            </a:pPr>
            <a:r>
              <a:rPr lang="el-GR" sz="3500" dirty="0" smtClean="0"/>
              <a:t>Τεχνολογικό Περιβάλλον</a:t>
            </a:r>
            <a:endParaRPr lang="en-US" sz="3500" dirty="0" smtClean="0"/>
          </a:p>
          <a:p>
            <a:pPr>
              <a:buFont typeface="Wingdings" panose="05000000000000000000" pitchFamily="2" charset="2"/>
              <a:buChar char="q"/>
            </a:pPr>
            <a:r>
              <a:rPr lang="el-GR" dirty="0" smtClean="0"/>
              <a:t>Η τεχνολογία είναι ίσως η πιο δραματική δύναμη που διαμορφώνει το περιβάλλον το μάρκετινγκ.</a:t>
            </a:r>
          </a:p>
          <a:p>
            <a:pPr>
              <a:buFont typeface="Wingdings" panose="05000000000000000000" pitchFamily="2" charset="2"/>
              <a:buChar char="q"/>
            </a:pPr>
            <a:r>
              <a:rPr lang="el-GR" dirty="0" smtClean="0"/>
              <a:t>Το τεχνολογικό περιβάλλον αλλάζει ραγδαία δημιουργώντας νέες αγορές και ευκαιρίες, αλλά και καθιστώντας κάποια προϊόντα απαρχαιωμένα. </a:t>
            </a:r>
            <a:endParaRPr lang="en-US" dirty="0" smtClean="0"/>
          </a:p>
          <a:p>
            <a:pPr>
              <a:buFont typeface="Wingdings" panose="05000000000000000000" pitchFamily="2" charset="2"/>
              <a:buChar char="q"/>
            </a:pPr>
            <a:r>
              <a:rPr lang="el-GR" dirty="0" smtClean="0"/>
              <a:t>Η πρόκληση είναι να δημιουργείς πρακτικά και οικονομικά προσιτά προϊόντα.</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31</a:t>
            </a:fld>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t>Το Περιβάλλον</a:t>
            </a:r>
            <a:r>
              <a:rPr lang="el-GR" dirty="0" smtClean="0"/>
              <a:t> Μάρκετινγκ</a:t>
            </a:r>
            <a:endParaRPr lang="en-US" dirty="0"/>
          </a:p>
        </p:txBody>
      </p:sp>
      <p:sp>
        <p:nvSpPr>
          <p:cNvPr id="3" name="2 - Θέση περιεχομένου"/>
          <p:cNvSpPr>
            <a:spLocks noGrp="1"/>
          </p:cNvSpPr>
          <p:nvPr>
            <p:ph idx="1"/>
          </p:nvPr>
        </p:nvSpPr>
        <p:spPr/>
        <p:txBody>
          <a:bodyPr>
            <a:normAutofit fontScale="85000" lnSpcReduction="10000"/>
          </a:bodyPr>
          <a:lstStyle/>
          <a:p>
            <a:pPr>
              <a:buNone/>
            </a:pPr>
            <a:r>
              <a:rPr lang="el-GR" sz="3500" dirty="0" smtClean="0"/>
              <a:t>Τεχνολογικό Περιβάλλον</a:t>
            </a:r>
            <a:endParaRPr lang="en-US" sz="3500" dirty="0" smtClean="0"/>
          </a:p>
          <a:p>
            <a:pPr marL="0" indent="0">
              <a:buNone/>
            </a:pPr>
            <a:r>
              <a:rPr lang="el-GR" dirty="0" smtClean="0"/>
              <a:t>Καθώς τα προϊόντα και η τεχνολογία γίνονται όλο και πιο σύνθετα, οι άνθρωποι πρέπει να γνωρίζουν ότι αυτά είναι ασφαλή. Οι κρατικές υπηρεσίες λοιπόν, ερευνούν και απαγορεύουν πιθανά μη ασφαλή προϊόντα. Αυτή η τακτική βέβαια κατέληξε σε πολύ υψηλότερα κόστη για την έρευνα καθώς και στη διεύρυνση του χρόνου μεταξύ σύλληψης ιδεών νέων προϊόντων και της εισαγωγής τους στην αγορά.</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32</a:t>
            </a:fld>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t>Το Περιβάλλον</a:t>
            </a:r>
            <a:r>
              <a:rPr lang="el-GR" dirty="0" smtClean="0"/>
              <a:t> Μάρκετινγκ</a:t>
            </a:r>
            <a:endParaRPr lang="en-US" dirty="0"/>
          </a:p>
        </p:txBody>
      </p:sp>
      <p:sp>
        <p:nvSpPr>
          <p:cNvPr id="3" name="2 - Θέση περιεχομένου"/>
          <p:cNvSpPr>
            <a:spLocks noGrp="1"/>
          </p:cNvSpPr>
          <p:nvPr>
            <p:ph idx="1"/>
          </p:nvPr>
        </p:nvSpPr>
        <p:spPr>
          <a:xfrm>
            <a:off x="457200" y="1057300"/>
            <a:ext cx="8229600" cy="4464496"/>
          </a:xfrm>
        </p:spPr>
        <p:txBody>
          <a:bodyPr>
            <a:normAutofit fontScale="85000" lnSpcReduction="20000"/>
          </a:bodyPr>
          <a:lstStyle/>
          <a:p>
            <a:pPr>
              <a:buNone/>
            </a:pPr>
            <a:r>
              <a:rPr lang="el-GR" dirty="0" smtClean="0"/>
              <a:t>Πολιτικό Περιβάλλον</a:t>
            </a:r>
            <a:endParaRPr lang="en-US" dirty="0" smtClean="0"/>
          </a:p>
          <a:p>
            <a:pPr>
              <a:lnSpc>
                <a:spcPct val="95000"/>
              </a:lnSpc>
              <a:buFont typeface="Wingdings" panose="05000000000000000000" pitchFamily="2" charset="2"/>
              <a:buChar char="q"/>
            </a:pPr>
            <a:r>
              <a:rPr lang="el-GR" sz="2800" dirty="0" smtClean="0"/>
              <a:t>Περιλαμβάνει νόμους, κυβερνητικές οργανώσεις και ομάδες πίεσης (λόμπι) που επηρεάζουν και περιορίζουν διάφορους οργανισμούς καθώς και άτομα σε μια δεδομένη κοινωνία.</a:t>
            </a:r>
          </a:p>
          <a:p>
            <a:pPr>
              <a:lnSpc>
                <a:spcPct val="95000"/>
              </a:lnSpc>
              <a:buFont typeface="Wingdings" panose="05000000000000000000" pitchFamily="2" charset="2"/>
              <a:buChar char="q"/>
            </a:pPr>
            <a:r>
              <a:rPr lang="el-GR" sz="2800" dirty="0" smtClean="0"/>
              <a:t>Οι δραστηριότητες του μάρκετινγκ έρχονται αντιμέτωπες με</a:t>
            </a:r>
            <a:r>
              <a:rPr lang="en-US" sz="2800" dirty="0" smtClean="0"/>
              <a:t>:</a:t>
            </a:r>
          </a:p>
          <a:p>
            <a:pPr lvl="1">
              <a:lnSpc>
                <a:spcPct val="95000"/>
              </a:lnSpc>
            </a:pPr>
            <a:r>
              <a:rPr lang="el-GR" dirty="0" smtClean="0"/>
              <a:t>Αυξημένη νομοθεσία</a:t>
            </a:r>
            <a:r>
              <a:rPr lang="en-US" dirty="0" smtClean="0"/>
              <a:t>.</a:t>
            </a:r>
          </a:p>
          <a:p>
            <a:pPr lvl="1">
              <a:lnSpc>
                <a:spcPct val="95000"/>
              </a:lnSpc>
            </a:pPr>
            <a:r>
              <a:rPr lang="el-GR" dirty="0" smtClean="0"/>
              <a:t>Μεταβαλλόμενη εφαρμογή (των κανονισμών) από τις Κρατικές Υπηρεσίες</a:t>
            </a:r>
            <a:r>
              <a:rPr lang="en-US" dirty="0" smtClean="0"/>
              <a:t>.</a:t>
            </a:r>
          </a:p>
          <a:p>
            <a:pPr lvl="1">
              <a:lnSpc>
                <a:spcPct val="95000"/>
              </a:lnSpc>
            </a:pPr>
            <a:r>
              <a:rPr lang="el-GR" dirty="0" smtClean="0"/>
              <a:t>Αυξημένη έμφαση στην Ηθική και στις Κοινωνικά υπεύθυνες δράσεις </a:t>
            </a:r>
          </a:p>
          <a:p>
            <a:pPr lvl="2">
              <a:lnSpc>
                <a:spcPct val="95000"/>
              </a:lnSpc>
              <a:buFont typeface="Courier New" panose="02070309020205020404" pitchFamily="49" charset="0"/>
              <a:buChar char="o"/>
            </a:pPr>
            <a:r>
              <a:rPr lang="el-GR" dirty="0" smtClean="0"/>
              <a:t>Κοινωνικά υπεύθυνη συμπεριφορά</a:t>
            </a:r>
          </a:p>
          <a:p>
            <a:pPr lvl="2">
              <a:lnSpc>
                <a:spcPct val="95000"/>
              </a:lnSpc>
              <a:buFont typeface="Courier New" panose="02070309020205020404" pitchFamily="49" charset="0"/>
              <a:buChar char="o"/>
            </a:pPr>
            <a:r>
              <a:rPr lang="el-GR" dirty="0" smtClean="0"/>
              <a:t>Μάρκετινγκ συνδεδεμένο με ένα ευρύτερο σκοπό.</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33</a:t>
            </a:fld>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t>Το Περιβάλλον</a:t>
            </a:r>
            <a:r>
              <a:rPr lang="el-GR" dirty="0" smtClean="0"/>
              <a:t> Μάρκετινγκ</a:t>
            </a:r>
            <a:endParaRPr lang="en-US" dirty="0"/>
          </a:p>
        </p:txBody>
      </p:sp>
      <p:sp>
        <p:nvSpPr>
          <p:cNvPr id="3" name="2 - Θέση περιεχομένου"/>
          <p:cNvSpPr>
            <a:spLocks noGrp="1"/>
          </p:cNvSpPr>
          <p:nvPr>
            <p:ph idx="1"/>
          </p:nvPr>
        </p:nvSpPr>
        <p:spPr/>
        <p:txBody>
          <a:bodyPr/>
          <a:lstStyle/>
          <a:p>
            <a:pPr>
              <a:buNone/>
            </a:pPr>
            <a:r>
              <a:rPr lang="el-GR" dirty="0" smtClean="0"/>
              <a:t>Πολιτιστικό Περιβάλλον</a:t>
            </a:r>
            <a:endParaRPr lang="en-US" dirty="0" smtClean="0"/>
          </a:p>
          <a:p>
            <a:pPr>
              <a:buFont typeface="Wingdings" panose="05000000000000000000" pitchFamily="2" charset="2"/>
              <a:buChar char="q"/>
            </a:pPr>
            <a:r>
              <a:rPr lang="el-GR" sz="2400" dirty="0" smtClean="0"/>
              <a:t>Θεσμοί και άλλες δυνάμεις που επιδρούν στις βασικές αξίες, αντιλήψεις, προτιμήσεις και συμπεριφορές της κοινωνίας.</a:t>
            </a:r>
            <a:endParaRPr lang="en-US" sz="2400" dirty="0" smtClean="0"/>
          </a:p>
          <a:p>
            <a:pPr lvl="1"/>
            <a:r>
              <a:rPr lang="el-GR" sz="2400" dirty="0" smtClean="0"/>
              <a:t>Σταθερότητα των Πολιτισμικών αξιών</a:t>
            </a:r>
          </a:p>
          <a:p>
            <a:pPr lvl="2">
              <a:buFont typeface="Courier New" panose="02070309020205020404" pitchFamily="49" charset="0"/>
              <a:buChar char="o"/>
            </a:pPr>
            <a:r>
              <a:rPr lang="en-US" sz="2000" dirty="0" smtClean="0"/>
              <a:t>O</a:t>
            </a:r>
            <a:r>
              <a:rPr lang="el-GR" sz="2000" dirty="0" smtClean="0"/>
              <a:t>ι βασικές πεποιθήσεις και αξίες έχουν υψηλό βαθμό σταθερότητας και διαμορφώνουν συγκεκριμένες στάσεις και συμπεριφορές στην καθημερινή ζωή. Οι βασικές πεποιθήσεις και αξίες περνάνε από τους γονείς στα παιδιά και ενισχύονται από το σχολείο, την εκκλησία, την επιχειρηματικότητα και το κράτος.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34</a:t>
            </a:fld>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t>Το Περιβάλλον</a:t>
            </a:r>
            <a:r>
              <a:rPr lang="el-GR" dirty="0" smtClean="0"/>
              <a:t> Μάρκετινγκ</a:t>
            </a:r>
            <a:endParaRPr lang="en-US" dirty="0"/>
          </a:p>
        </p:txBody>
      </p:sp>
      <p:sp>
        <p:nvSpPr>
          <p:cNvPr id="3" name="2 - Θέση περιεχομένου"/>
          <p:cNvSpPr>
            <a:spLocks noGrp="1"/>
          </p:cNvSpPr>
          <p:nvPr>
            <p:ph idx="1"/>
          </p:nvPr>
        </p:nvSpPr>
        <p:spPr/>
        <p:txBody>
          <a:bodyPr/>
          <a:lstStyle/>
          <a:p>
            <a:pPr>
              <a:buNone/>
            </a:pPr>
            <a:r>
              <a:rPr lang="el-GR" dirty="0" smtClean="0"/>
              <a:t>Πολιτιστικό Περιβάλλον</a:t>
            </a:r>
            <a:endParaRPr lang="en-US" dirty="0" smtClean="0"/>
          </a:p>
          <a:p>
            <a:pPr lvl="1"/>
            <a:r>
              <a:rPr lang="el-GR" sz="2400" dirty="0" smtClean="0"/>
              <a:t>Οι δευτερεύουσες πολιτισμικές αξίες μπορούν ευκολότερα να μετατοπιστούν. </a:t>
            </a:r>
          </a:p>
          <a:p>
            <a:pPr lvl="2">
              <a:buFont typeface="Courier New" panose="02070309020205020404" pitchFamily="49" charset="0"/>
              <a:buChar char="o"/>
            </a:pPr>
            <a:r>
              <a:rPr lang="el-GR" sz="2000" dirty="0" smtClean="0"/>
              <a:t>Οι ασχολούμενοι με το μάρκετινγκ προβλέπουν τις πολιτιστικές μετατοπίσεις ώστε να εντοπίζουν νέες ευκαιρίες ή κινδύνους. </a:t>
            </a:r>
            <a:endParaRPr lang="en-US" sz="2000" dirty="0" smtClean="0"/>
          </a:p>
          <a:p>
            <a:pPr lvl="2">
              <a:buFont typeface="Courier New" panose="02070309020205020404" pitchFamily="49" charset="0"/>
              <a:buChar char="o"/>
            </a:pPr>
            <a:r>
              <a:rPr lang="el-GR" sz="2000" dirty="0" smtClean="0"/>
              <a:t>Οι ασχολούμενοι με το μάρκετινγκ</a:t>
            </a:r>
            <a:r>
              <a:rPr lang="en-US" sz="2000" dirty="0" smtClean="0"/>
              <a:t> </a:t>
            </a:r>
            <a:r>
              <a:rPr lang="el-GR" sz="2000" dirty="0" smtClean="0"/>
              <a:t> μπορεί να αλλάξουν τις δευτερεύουσες πολιτισμικές πεποιθήσεις σε καμιά όμως περίπτωση τις βασικές πεποιθήσεις. </a:t>
            </a:r>
            <a:endParaRPr lang="en-US" sz="2000" dirty="0" smtClean="0"/>
          </a:p>
          <a:p>
            <a:pPr>
              <a:buNone/>
            </a:pP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35</a:t>
            </a:fld>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t>Το Περιβάλλον</a:t>
            </a:r>
            <a:r>
              <a:rPr lang="el-GR" dirty="0" smtClean="0"/>
              <a:t> Μάρκετινγκ</a:t>
            </a:r>
            <a:endParaRPr lang="en-US" dirty="0"/>
          </a:p>
        </p:txBody>
      </p:sp>
      <p:sp>
        <p:nvSpPr>
          <p:cNvPr id="3" name="2 - Θέση περιεχομένου"/>
          <p:cNvSpPr>
            <a:spLocks noGrp="1"/>
          </p:cNvSpPr>
          <p:nvPr>
            <p:ph idx="1"/>
          </p:nvPr>
        </p:nvSpPr>
        <p:spPr/>
        <p:txBody>
          <a:bodyPr>
            <a:normAutofit fontScale="70000" lnSpcReduction="20000"/>
          </a:bodyPr>
          <a:lstStyle/>
          <a:p>
            <a:pPr>
              <a:buNone/>
            </a:pPr>
            <a:r>
              <a:rPr lang="el-GR" dirty="0" smtClean="0"/>
              <a:t>Ανακεφαλαίωση – Ερωτήματα</a:t>
            </a:r>
          </a:p>
          <a:p>
            <a:r>
              <a:rPr lang="el-GR" dirty="0" smtClean="0"/>
              <a:t>Περιγράψτε τα στοιχεία του </a:t>
            </a:r>
            <a:r>
              <a:rPr lang="el-GR" dirty="0" err="1" smtClean="0"/>
              <a:t>μικροπεριβάλλοντος</a:t>
            </a:r>
            <a:r>
              <a:rPr lang="el-GR" dirty="0" smtClean="0"/>
              <a:t> μιας εταιρείας</a:t>
            </a:r>
            <a:r>
              <a:rPr lang="en-US" dirty="0" smtClean="0"/>
              <a:t>.</a:t>
            </a:r>
            <a:endParaRPr lang="el-GR" dirty="0" smtClean="0"/>
          </a:p>
          <a:p>
            <a:r>
              <a:rPr lang="el-GR" dirty="0" smtClean="0"/>
              <a:t>Περιγράψτε τις δυνάμεις του </a:t>
            </a:r>
            <a:r>
              <a:rPr lang="el-GR" dirty="0" err="1" smtClean="0"/>
              <a:t>μακροπεριβάλλοντος</a:t>
            </a:r>
            <a:r>
              <a:rPr lang="el-GR" dirty="0" smtClean="0"/>
              <a:t> μιας εταιρείας</a:t>
            </a:r>
            <a:r>
              <a:rPr lang="en-US" dirty="0" smtClean="0"/>
              <a:t>.</a:t>
            </a:r>
            <a:endParaRPr lang="el-GR" dirty="0" smtClean="0"/>
          </a:p>
          <a:p>
            <a:r>
              <a:rPr lang="el-GR" dirty="0" smtClean="0"/>
              <a:t>Τι είναι η δημογραφία και γιατί οι υπεύθυνοι μάρκετινγκ ενδιαφέρονται γι' αυτήν</a:t>
            </a:r>
            <a:r>
              <a:rPr lang="en-US" dirty="0" smtClean="0"/>
              <a:t>;</a:t>
            </a:r>
            <a:r>
              <a:rPr lang="el-GR" dirty="0" smtClean="0"/>
              <a:t> Αναφέρετε μερικές από τις δημογραφικές τάσεις που ενδιαφέρουν τους υπεύθυνους μάρκετινγκ</a:t>
            </a:r>
            <a:r>
              <a:rPr lang="en-US" dirty="0" smtClean="0"/>
              <a:t>.</a:t>
            </a:r>
            <a:r>
              <a:rPr lang="el-GR" dirty="0" smtClean="0"/>
              <a:t> </a:t>
            </a:r>
          </a:p>
          <a:p>
            <a:r>
              <a:rPr lang="el-GR" dirty="0" smtClean="0"/>
              <a:t>Πως οι αλλαγές στο δημογραφικό και στο οικονομικό περιβάλλον επηρεάζουν τις αποφάσεις μάρκετινγκ</a:t>
            </a:r>
            <a:r>
              <a:rPr lang="en-US" dirty="0" smtClean="0"/>
              <a:t>;</a:t>
            </a:r>
          </a:p>
          <a:p>
            <a:r>
              <a:rPr lang="el-GR" dirty="0" smtClean="0"/>
              <a:t>Για ποιες τάσεις του φυσικού περιβάλλοντος οι υπεύθυνοι μάρκετινγκ πρέπει να είναι ενημερωμένοι</a:t>
            </a:r>
            <a:r>
              <a:rPr lang="en-US" dirty="0" smtClean="0"/>
              <a:t>;</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36</a:t>
            </a:fld>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GB" sz="1400" dirty="0" err="1" smtClean="0"/>
              <a:t>Perreault</a:t>
            </a:r>
            <a:r>
              <a:rPr lang="en-GB" sz="1400" dirty="0" smtClean="0"/>
              <a:t> </a:t>
            </a:r>
            <a:r>
              <a:rPr lang="en-GB" sz="1400" dirty="0" err="1" smtClean="0"/>
              <a:t>W.D.Jr.,Cannon</a:t>
            </a:r>
            <a:r>
              <a:rPr lang="en-GB" sz="1400" dirty="0" smtClean="0"/>
              <a:t> J.P., McCarthy J.E.,(2012) "</a:t>
            </a:r>
            <a:r>
              <a:rPr lang="el-GR" sz="1400" dirty="0" smtClean="0"/>
              <a:t>Βασικές Αρχές Μάρκετινγκ, Μία στρατηγική Προσέγγιση", </a:t>
            </a:r>
            <a:r>
              <a:rPr lang="en-GB" sz="1400" dirty="0" smtClean="0"/>
              <a:t>Broken Hill Publishers LTD</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Philip </a:t>
            </a:r>
            <a:r>
              <a:rPr lang="en-US" sz="1400" dirty="0" err="1" smtClean="0"/>
              <a:t>Kotler</a:t>
            </a:r>
            <a:r>
              <a:rPr lang="en-US" sz="1400" dirty="0" smtClean="0"/>
              <a:t>, ‘Marketing” </a:t>
            </a:r>
            <a:r>
              <a:rPr lang="el-GR" sz="1400" dirty="0" smtClean="0"/>
              <a:t> </a:t>
            </a:r>
            <a:r>
              <a:rPr lang="en-US" sz="1400" dirty="0" smtClean="0"/>
              <a:t>in Chicago Humanities Festival (2012)</a:t>
            </a:r>
            <a:endParaRPr lang="es-E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l-GR" sz="1400" dirty="0" err="1" smtClean="0"/>
              <a:t>Armstrong</a:t>
            </a:r>
            <a:r>
              <a:rPr lang="el-GR" sz="1400" dirty="0" smtClean="0"/>
              <a:t> </a:t>
            </a:r>
            <a:r>
              <a:rPr lang="el-GR" sz="1400" dirty="0" err="1" smtClean="0"/>
              <a:t>G.,Kotler</a:t>
            </a:r>
            <a:r>
              <a:rPr lang="el-GR" sz="1400" dirty="0" smtClean="0"/>
              <a:t> </a:t>
            </a:r>
            <a:r>
              <a:rPr lang="el-GR" sz="1400" dirty="0" err="1" smtClean="0"/>
              <a:t>Ph</a:t>
            </a:r>
            <a:r>
              <a:rPr lang="el-GR" sz="1400" dirty="0" smtClean="0"/>
              <a:t>., (2009), Εισαγωγή στο Μάρκετινγκ, Εκδόσεις Επίκεντρο</a:t>
            </a:r>
            <a:endParaRPr lang="es-E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Copyright  2011, Pearson Education Inc., Publishing as Prentice-Hall</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Galbraith J.R. (2005),Designing the Customer-Centric Organization</a:t>
            </a: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err="1" smtClean="0"/>
              <a:t>Fahy</a:t>
            </a:r>
            <a:r>
              <a:rPr lang="en-US" sz="1400" dirty="0" smtClean="0"/>
              <a:t> J., Jobber D., (2014) </a:t>
            </a:r>
            <a:r>
              <a:rPr lang="el-GR" sz="1400" dirty="0" smtClean="0"/>
              <a:t>,«Αρχές Μάρκετινγκ», Εκδόσεις Κριτική</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3"/>
              </a:rPr>
              <a:t>www.quickmba.com/strategy/matrix/bcg</a:t>
            </a: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4"/>
              </a:rPr>
              <a:t>http://www.slideshare.net/vigneshpushparaj/business-portfolio-matrixg</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i="1"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3"/>
              </a:rPr>
              <a:t>http://www.strategicmanagementinsight.com/swot-analyses/walt-disney-swot-analysis.html</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GB" sz="1400" dirty="0" smtClean="0">
                <a:hlinkClick r:id="rId4"/>
              </a:rPr>
              <a:t>www.marsdd.com/mars-library</a:t>
            </a:r>
            <a:endParaRPr lang="en-GB"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Τριάρχη Ε. (2015) Αρχές Μάρκετινγκ.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Βαφειάδης Νικόλαος</a:t>
            </a:r>
            <a:endParaRPr lang="el-GR" sz="2900" b="1" dirty="0"/>
          </a:p>
          <a:p>
            <a:pPr algn="r"/>
            <a:r>
              <a:rPr lang="el-GR" sz="2900" smtClean="0"/>
              <a:t>Πρέβεζα, </a:t>
            </a:r>
            <a:r>
              <a:rPr lang="el-GR" sz="2900" dirty="0" smtClean="0"/>
              <a:t>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42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43</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3204"/>
            <a:ext cx="8229600" cy="952500"/>
          </a:xfrm>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514350" indent="-514350">
              <a:lnSpc>
                <a:spcPct val="90000"/>
              </a:lnSpc>
              <a:buNone/>
            </a:pPr>
            <a:endParaRPr lang="el-GR" sz="1800" b="1" i="1" dirty="0" smtClean="0">
              <a:ea typeface="ＭＳ Ｐゴシック" pitchFamily="34" charset="-128"/>
            </a:endParaRPr>
          </a:p>
          <a:p>
            <a:pPr marL="514350" indent="-514350">
              <a:lnSpc>
                <a:spcPct val="90000"/>
              </a:lnSpc>
              <a:buNone/>
            </a:pPr>
            <a:endParaRPr lang="el-GR" sz="1800" b="1" i="1" dirty="0" smtClean="0">
              <a:ea typeface="ＭＳ Ｐゴシック" pitchFamily="34" charset="-128"/>
            </a:endParaRPr>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
        <p:nvSpPr>
          <p:cNvPr id="5" name="4 - Ορθογώνιο"/>
          <p:cNvSpPr/>
          <p:nvPr/>
        </p:nvSpPr>
        <p:spPr>
          <a:xfrm>
            <a:off x="467544" y="985292"/>
            <a:ext cx="8424936" cy="2554545"/>
          </a:xfrm>
          <a:prstGeom prst="rect">
            <a:avLst/>
          </a:prstGeom>
        </p:spPr>
        <p:txBody>
          <a:bodyPr wrap="square">
            <a:spAutoFit/>
          </a:bodyPr>
          <a:lstStyle/>
          <a:p>
            <a:pPr marL="365760" indent="-514350">
              <a:lnSpc>
                <a:spcPct val="80000"/>
              </a:lnSpc>
              <a:buFont typeface="Wingdings" pitchFamily="2" charset="2"/>
              <a:buChar char="§"/>
            </a:pPr>
            <a:r>
              <a:rPr lang="el-GR" sz="2800" dirty="0" smtClean="0">
                <a:ea typeface="ＭＳ Ｐゴシック" pitchFamily="34" charset="-128"/>
              </a:rPr>
              <a:t>Μετά το πέρας αυτής της ενότητας οι φοιτητές θα πρέπει να είναι σε θέση να:</a:t>
            </a:r>
          </a:p>
          <a:p>
            <a:pPr marL="548640" lvl="1" indent="-514350">
              <a:lnSpc>
                <a:spcPct val="80000"/>
              </a:lnSpc>
              <a:buBlip>
                <a:blip r:embed="rId3"/>
              </a:buBlip>
            </a:pPr>
            <a:r>
              <a:rPr lang="el-GR" sz="2400" dirty="0" smtClean="0">
                <a:ea typeface="ＭＳ Ｐゴシック" pitchFamily="34" charset="-128"/>
              </a:rPr>
              <a:t>Να </a:t>
            </a:r>
            <a:r>
              <a:rPr lang="el-GR" sz="2400" dirty="0" smtClean="0">
                <a:ea typeface="ＭＳ Ｐゴシック" pitchFamily="34" charset="-128"/>
              </a:rPr>
              <a:t>εξηγήσουν πως οι σημαντικότερες  </a:t>
            </a:r>
            <a:r>
              <a:rPr lang="el-GR" sz="2400" b="1" dirty="0" smtClean="0">
                <a:ea typeface="ＭＳ Ｐゴシック" pitchFamily="34" charset="-128"/>
              </a:rPr>
              <a:t>περιβαλλοντολογικές δυνάμεις </a:t>
            </a:r>
            <a:r>
              <a:rPr lang="el-GR" sz="2400" dirty="0" smtClean="0">
                <a:ea typeface="ＭＳ Ｐゴシック" pitchFamily="34" charset="-128"/>
              </a:rPr>
              <a:t>– </a:t>
            </a:r>
            <a:r>
              <a:rPr lang="el-GR" sz="2400" b="1" dirty="0" smtClean="0">
                <a:ea typeface="ＭＳ Ｐゴシック" pitchFamily="34" charset="-128"/>
              </a:rPr>
              <a:t>δημογραφικές, οικονομικές, φυσικές, τεχνολογικές, πολιτικές και πολιτιστικές-  </a:t>
            </a:r>
            <a:r>
              <a:rPr lang="el-GR" sz="2400" dirty="0" smtClean="0">
                <a:ea typeface="ＭＳ Ｐゴシック" pitchFamily="34" charset="-128"/>
              </a:rPr>
              <a:t>διαμορφώνουν ευκαιρίες μάρκετινγκ, δημιουργούν απειλές και επηρεάζουν την ικανότητα της εταιρείας να εξυπηρετεί τους πελάτες και να αναπτύσσει σταθερές σχέσεις με αυτούς.</a:t>
            </a: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p:txBody>
          <a:bodyPr>
            <a:normAutofit fontScale="92500" lnSpcReduction="10000"/>
          </a:bodyPr>
          <a:lstStyle/>
          <a:p>
            <a:pPr marL="571500" indent="-571500">
              <a:buNone/>
            </a:pPr>
            <a:r>
              <a:rPr lang="el-GR" sz="2800" b="1" dirty="0" smtClean="0"/>
              <a:t>Περιγραφή Ενότητας</a:t>
            </a:r>
            <a:endParaRPr lang="el-GR" sz="2800" b="1" dirty="0" smtClean="0">
              <a:ea typeface="ＭＳ Ｐゴシック" pitchFamily="34" charset="-128"/>
            </a:endParaRPr>
          </a:p>
          <a:p>
            <a:pPr marL="571500" indent="-571500">
              <a:buFont typeface="+mj-lt"/>
              <a:buAutoNum type="romanUcPeriod"/>
            </a:pPr>
            <a:r>
              <a:rPr lang="el-GR" sz="2800" dirty="0" smtClean="0">
                <a:ea typeface="ＭＳ Ｐゴシック" pitchFamily="34" charset="-128"/>
              </a:rPr>
              <a:t>Το Περιβάλλον Μάρκετινγκ</a:t>
            </a:r>
          </a:p>
          <a:p>
            <a:pPr marL="571500" indent="-571500">
              <a:buFont typeface="+mj-lt"/>
              <a:buAutoNum type="romanUcPeriod"/>
            </a:pPr>
            <a:r>
              <a:rPr lang="el-GR" sz="2800" dirty="0" smtClean="0">
                <a:ea typeface="ＭＳ Ｐゴシック" pitchFamily="34" charset="-128"/>
              </a:rPr>
              <a:t>Το </a:t>
            </a:r>
            <a:r>
              <a:rPr lang="el-GR" sz="2800" dirty="0" err="1" smtClean="0">
                <a:ea typeface="ＭＳ Ｐゴシック" pitchFamily="34" charset="-128"/>
              </a:rPr>
              <a:t>Μικροπεριβάλλον</a:t>
            </a:r>
            <a:r>
              <a:rPr lang="el-GR" sz="2800" dirty="0" smtClean="0">
                <a:ea typeface="ＭＳ Ｐゴシック" pitchFamily="34" charset="-128"/>
              </a:rPr>
              <a:t> της Εταιρείας</a:t>
            </a:r>
          </a:p>
          <a:p>
            <a:pPr marL="914400" lvl="1" indent="-514350">
              <a:buFont typeface="+mj-lt"/>
              <a:buAutoNum type="romanUcPeriod"/>
            </a:pPr>
            <a:r>
              <a:rPr lang="el-GR" sz="2000" dirty="0" smtClean="0">
                <a:ea typeface="ＭＳ Ｐゴシック" pitchFamily="34" charset="-128"/>
              </a:rPr>
              <a:t>Εταιρεία, Προμηθευτές, Διαμεσολαβητές μάρκετινγκ, Πελάτες, Ανταγωνιστές, Είδη Κοινού.</a:t>
            </a:r>
            <a:endParaRPr lang="el-GR" sz="2000" b="1" dirty="0" smtClean="0">
              <a:ea typeface="ＭＳ Ｐゴシック" pitchFamily="34" charset="-128"/>
            </a:endParaRPr>
          </a:p>
          <a:p>
            <a:pPr marL="457200" indent="-514350">
              <a:buFont typeface="+mj-lt"/>
              <a:buAutoNum type="romanUcPeriod"/>
            </a:pPr>
            <a:r>
              <a:rPr lang="el-GR" sz="2800" dirty="0" smtClean="0">
                <a:ea typeface="ＭＳ Ｐゴシック" pitchFamily="34" charset="-128"/>
              </a:rPr>
              <a:t>Το </a:t>
            </a:r>
            <a:r>
              <a:rPr lang="el-GR" sz="2800" dirty="0" err="1" smtClean="0">
                <a:ea typeface="ＭＳ Ｐゴシック" pitchFamily="34" charset="-128"/>
              </a:rPr>
              <a:t>Μακροπεριβάλλον</a:t>
            </a:r>
            <a:r>
              <a:rPr lang="el-GR" sz="2800" dirty="0" smtClean="0">
                <a:ea typeface="ＭＳ Ｐゴシック" pitchFamily="34" charset="-128"/>
              </a:rPr>
              <a:t> της Εταιρείας </a:t>
            </a:r>
          </a:p>
          <a:p>
            <a:pPr marL="914400" lvl="1" indent="-514350">
              <a:buFont typeface="+mj-lt"/>
              <a:buAutoNum type="romanUcPeriod"/>
            </a:pPr>
            <a:r>
              <a:rPr lang="el-GR" sz="2400" dirty="0" smtClean="0">
                <a:ea typeface="ＭＳ Ｐゴシック" pitchFamily="34" charset="-128"/>
              </a:rPr>
              <a:t>Δημογραφικό περιβάλλον, Οικονομικό περιβάλλον, Φυσικό περιβάλλον, Τεχνολογικό περιβάλλον, Πολιτικό περιβάλλον, Πολιτιστικό περιβάλλον</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fontScale="90000"/>
          </a:bodyPr>
          <a:lstStyle/>
          <a:p>
            <a:r>
              <a:rPr lang="el-GR" dirty="0" smtClean="0"/>
              <a:t>Υποενότητα 3: Το </a:t>
            </a:r>
            <a:r>
              <a:rPr lang="el-GR" dirty="0" err="1" smtClean="0"/>
              <a:t>Μακροπεριβάλλον</a:t>
            </a:r>
            <a:r>
              <a:rPr lang="el-GR" dirty="0" smtClean="0"/>
              <a:t> της Εταιρείας</a:t>
            </a:r>
            <a:endParaRPr lang="en-US" dirty="0"/>
          </a:p>
        </p:txBody>
      </p:sp>
      <p:sp>
        <p:nvSpPr>
          <p:cNvPr id="6" name="5 - Θέση κειμένου"/>
          <p:cNvSpPr>
            <a:spLocks noGrp="1"/>
          </p:cNvSpPr>
          <p:nvPr>
            <p:ph type="body" idx="1"/>
          </p:nvPr>
        </p:nvSpPr>
        <p:spPr/>
        <p:txBody>
          <a:bodyPr>
            <a:normAutofit/>
          </a:bodyPr>
          <a:lstStyle/>
          <a:p>
            <a:r>
              <a:rPr lang="el-GR" altLang="zh-CN" sz="4000" b="1" dirty="0" smtClean="0"/>
              <a:t>Το Περιβάλλον</a:t>
            </a:r>
            <a:r>
              <a:rPr lang="el-GR" sz="4000" b="1" dirty="0" smtClean="0"/>
              <a:t> Μάρκετινγκ</a:t>
            </a:r>
            <a:endParaRPr lang="en-US" sz="4000" b="1" dirty="0"/>
          </a:p>
        </p:txBody>
      </p:sp>
      <p:sp>
        <p:nvSpPr>
          <p:cNvPr id="4" name="3 - Θέση αριθμού διαφάνειας"/>
          <p:cNvSpPr>
            <a:spLocks noGrp="1"/>
          </p:cNvSpPr>
          <p:nvPr>
            <p:ph type="sldNum" sz="quarter" idx="4294967295"/>
          </p:nvPr>
        </p:nvSpPr>
        <p:spPr>
          <a:xfrm>
            <a:off x="7010400" y="5297488"/>
            <a:ext cx="2133600" cy="303212"/>
          </a:xfrm>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3" name="2 - Θέση περιεχομένου"/>
          <p:cNvSpPr>
            <a:spLocks noGrp="1"/>
          </p:cNvSpPr>
          <p:nvPr>
            <p:ph idx="1"/>
          </p:nvPr>
        </p:nvSpPr>
        <p:spPr>
          <a:xfrm>
            <a:off x="467544" y="1129308"/>
            <a:ext cx="8229600" cy="587896"/>
          </a:xfrm>
        </p:spPr>
        <p:txBody>
          <a:bodyPr/>
          <a:lstStyle/>
          <a:p>
            <a:pPr>
              <a:buNone/>
            </a:pPr>
            <a:r>
              <a:rPr lang="el-GR" dirty="0" smtClean="0"/>
              <a:t>Το </a:t>
            </a:r>
            <a:r>
              <a:rPr lang="el-GR" dirty="0" err="1" smtClean="0"/>
              <a:t>Μακροπεριβάλλον</a:t>
            </a:r>
            <a:r>
              <a:rPr lang="el-GR" dirty="0" smtClean="0"/>
              <a:t> της Εταιρείας</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
        <p:nvSpPr>
          <p:cNvPr id="5" name="AutoShape 4"/>
          <p:cNvSpPr>
            <a:spLocks noChangeArrowheads="1"/>
          </p:cNvSpPr>
          <p:nvPr/>
        </p:nvSpPr>
        <p:spPr bwMode="auto">
          <a:xfrm>
            <a:off x="899592" y="1705372"/>
            <a:ext cx="6768752" cy="1728192"/>
          </a:xfrm>
          <a:prstGeom prst="wedgeRoundRectCallout">
            <a:avLst>
              <a:gd name="adj1" fmla="val -8921"/>
              <a:gd name="adj2" fmla="val -13810"/>
              <a:gd name="adj3" fmla="val 16667"/>
            </a:avLst>
          </a:prstGeom>
          <a:solidFill>
            <a:srgbClr val="CCFF66"/>
          </a:solidFill>
          <a:ln w="9525">
            <a:solidFill>
              <a:schemeClr val="tx1"/>
            </a:solidFill>
            <a:miter lim="800000"/>
            <a:headEnd/>
            <a:tailEnd/>
          </a:ln>
        </p:spPr>
        <p:txBody>
          <a:bodyPr/>
          <a:lstStyle/>
          <a:p>
            <a:pPr marL="0" lvl="1">
              <a:lnSpc>
                <a:spcPct val="90000"/>
              </a:lnSpc>
              <a:spcBef>
                <a:spcPct val="20000"/>
              </a:spcBef>
              <a:tabLst>
                <a:tab pos="165100" algn="l"/>
              </a:tabLst>
            </a:pPr>
            <a:r>
              <a:rPr lang="el-GR" sz="3200" dirty="0" smtClean="0">
                <a:latin typeface="Calibri" pitchFamily="34" charset="0"/>
              </a:rPr>
              <a:t>Περιλαμβάνει ισχυρότερες κοινωνικές δυνάμεις που επηρεάζουν το </a:t>
            </a:r>
            <a:r>
              <a:rPr lang="el-GR" sz="3200" dirty="0" err="1" smtClean="0">
                <a:latin typeface="Calibri" pitchFamily="34" charset="0"/>
              </a:rPr>
              <a:t>μακροπεριβάλλον</a:t>
            </a:r>
            <a:r>
              <a:rPr lang="el-GR" sz="3200" dirty="0" smtClean="0">
                <a:latin typeface="Calibri" pitchFamily="34" charset="0"/>
              </a:rPr>
              <a:t> της</a:t>
            </a:r>
            <a:endParaRPr lang="en-US" sz="3200" dirty="0">
              <a:latin typeface="Calibri" pitchFamily="34" charset="0"/>
            </a:endParaRPr>
          </a:p>
        </p:txBody>
      </p:sp>
      <p:sp>
        <p:nvSpPr>
          <p:cNvPr id="6" name="Rectangle 8"/>
          <p:cNvSpPr>
            <a:spLocks noChangeArrowheads="1"/>
          </p:cNvSpPr>
          <p:nvPr/>
        </p:nvSpPr>
        <p:spPr bwMode="auto">
          <a:xfrm>
            <a:off x="1043608" y="3649588"/>
            <a:ext cx="6934200" cy="1692771"/>
          </a:xfrm>
          <a:prstGeom prst="rect">
            <a:avLst/>
          </a:prstGeom>
          <a:noFill/>
          <a:ln w="9525">
            <a:noFill/>
            <a:miter lim="800000"/>
            <a:headEnd/>
            <a:tailEnd/>
          </a:ln>
        </p:spPr>
        <p:txBody>
          <a:bodyPr wrap="square">
            <a:spAutoFit/>
          </a:bodyPr>
          <a:lstStyle/>
          <a:p>
            <a:r>
              <a:rPr lang="el-GR" sz="2600" dirty="0"/>
              <a:t>Η εταιρεία καθώς και οι άλλοι ενεργούντες λειτουργούν σε ένα ευρύτερο μακροπεριβάλλον με δυνάμεις που διαμορφώνουν ευκαιρίες και παράγουν απειλές για την εταιρεία. </a:t>
            </a:r>
            <a:endParaRPr lang="en-US" sz="2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altLang="zh-CN" sz="4000" dirty="0" smtClean="0"/>
              <a:t>Το Περιβάλλον</a:t>
            </a:r>
            <a:r>
              <a:rPr lang="el-GR" sz="4000" dirty="0" smtClean="0"/>
              <a:t> Μάρκετινγκ</a:t>
            </a:r>
            <a:endParaRPr lang="en-US" sz="4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graphicFrame>
        <p:nvGraphicFramePr>
          <p:cNvPr id="5" name="4 - Διάγραμμα"/>
          <p:cNvGraphicFramePr/>
          <p:nvPr>
            <p:extLst>
              <p:ext uri="{D42A27DB-BD31-4B8C-83A1-F6EECF244321}">
                <p14:modId xmlns:p14="http://schemas.microsoft.com/office/powerpoint/2010/main" xmlns="" val="3801776642"/>
              </p:ext>
            </p:extLst>
          </p:nvPr>
        </p:nvGraphicFramePr>
        <p:xfrm>
          <a:off x="1331640" y="1849388"/>
          <a:ext cx="5547592" cy="3726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 Ορθογώνιο"/>
          <p:cNvSpPr/>
          <p:nvPr/>
        </p:nvSpPr>
        <p:spPr>
          <a:xfrm>
            <a:off x="683568" y="1057300"/>
            <a:ext cx="6264696" cy="492443"/>
          </a:xfrm>
          <a:prstGeom prst="rect">
            <a:avLst/>
          </a:prstGeom>
        </p:spPr>
        <p:txBody>
          <a:bodyPr wrap="square">
            <a:spAutoFit/>
          </a:bodyPr>
          <a:lstStyle/>
          <a:p>
            <a:r>
              <a:rPr lang="en-US" sz="2600" b="1" i="1" dirty="0" smtClean="0"/>
              <a:t> </a:t>
            </a:r>
            <a:r>
              <a:rPr lang="el-GR" sz="2600" b="1" dirty="0" smtClean="0"/>
              <a:t>Οι δυνάμεις του </a:t>
            </a:r>
            <a:r>
              <a:rPr lang="el-GR" sz="2600" b="1" dirty="0" err="1" smtClean="0"/>
              <a:t>Μακροπεριβάλλοντος</a:t>
            </a:r>
            <a:endParaRPr lang="en-US" sz="2600" b="1"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2810</TotalTime>
  <Words>2308</Words>
  <Application>Microsoft Office PowerPoint</Application>
  <PresentationFormat>Προβολή στην οθόνη (16:10)</PresentationFormat>
  <Paragraphs>286</Paragraphs>
  <Slides>44</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44</vt:i4>
      </vt:variant>
    </vt:vector>
  </HeadingPairs>
  <TitlesOfParts>
    <vt:vector size="45" baseType="lpstr">
      <vt:lpstr>Θέμα του Office</vt:lpstr>
      <vt:lpstr>Αρχές Μάρκετινγκ</vt:lpstr>
      <vt:lpstr>Διαφάνεια 2</vt:lpstr>
      <vt:lpstr>Άδειες Χρήσης</vt:lpstr>
      <vt:lpstr>Χρηματοδότηση</vt:lpstr>
      <vt:lpstr>Σκοποί  ενότητας</vt:lpstr>
      <vt:lpstr>Το Περιβάλλον Μάρκετινγκ</vt:lpstr>
      <vt:lpstr>Υποενότητα 3: Το Μακροπεριβάλλον της Εταιρείας</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Το Περιβάλλον Μάρκετινγκ</vt:lpstr>
      <vt:lpstr>Βιβλιογραφία</vt:lpstr>
      <vt:lpstr>Βιβλιογραφία</vt:lpstr>
      <vt:lpstr>Σημείωμα Αναφοράς</vt:lpstr>
      <vt:lpstr>Σημείωμα Αδειοδότησης</vt:lpstr>
      <vt:lpstr>Διαφάνεια 41</vt:lpstr>
      <vt:lpstr>Διαφάνεια 42</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396</cp:revision>
  <dcterms:created xsi:type="dcterms:W3CDTF">2012-09-06T09:03:05Z</dcterms:created>
  <dcterms:modified xsi:type="dcterms:W3CDTF">2015-11-05T19:57:28Z</dcterms:modified>
</cp:coreProperties>
</file>