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0"/>
  </p:notesMasterIdLst>
  <p:handoutMasterIdLst>
    <p:handoutMasterId r:id="rId51"/>
  </p:handoutMasterIdLst>
  <p:sldIdLst>
    <p:sldId id="257" r:id="rId3"/>
    <p:sldId id="258" r:id="rId4"/>
    <p:sldId id="308" r:id="rId5"/>
    <p:sldId id="309" r:id="rId6"/>
    <p:sldId id="259" r:id="rId7"/>
    <p:sldId id="260" r:id="rId8"/>
    <p:sldId id="26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5" r:id="rId41"/>
    <p:sldId id="376" r:id="rId42"/>
    <p:sldId id="377" r:id="rId43"/>
    <p:sldId id="378" r:id="rId44"/>
    <p:sldId id="274" r:id="rId45"/>
    <p:sldId id="329" r:id="rId46"/>
    <p:sldId id="276" r:id="rId47"/>
    <p:sldId id="277" r:id="rId48"/>
    <p:sldId id="279"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22/11/2015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22/11/2015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dirty="0">
              <a:solidFill>
                <a:prstClr val="black"/>
              </a:solidFill>
            </a:endParaRPr>
          </a:p>
        </p:txBody>
      </p:sp>
    </p:spTree>
    <p:extLst>
      <p:ext uri="{BB962C8B-B14F-4D97-AF65-F5344CB8AC3E}">
        <p14:creationId xmlns=""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eclass.teiep.gr/OpenClass/courses/COMP11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Συστήματα Τηλεκπαίδευσης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7</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Μαθησιακές Θεωρίες</a:t>
            </a:r>
            <a:r>
              <a:rPr lang="en-US" sz="2800" b="1" dirty="0" smtClean="0">
                <a:solidFill>
                  <a:schemeClr val="tx1"/>
                </a:solidFill>
              </a:rPr>
              <a:t> </a:t>
            </a:r>
            <a:r>
              <a:rPr lang="el-GR" sz="2800" b="1" dirty="0" smtClean="0">
                <a:solidFill>
                  <a:schemeClr val="tx1"/>
                </a:solidFill>
              </a:rPr>
              <a:t>ΙΙ</a:t>
            </a:r>
          </a:p>
          <a:p>
            <a:endParaRPr lang="en-US" sz="2800" b="1" dirty="0" smtClean="0">
              <a:solidFill>
                <a:schemeClr val="tx1"/>
              </a:solidFill>
            </a:endParaRPr>
          </a:p>
          <a:p>
            <a:r>
              <a:rPr lang="el-GR" sz="2800" dirty="0" smtClean="0">
                <a:solidFill>
                  <a:schemeClr val="tx1"/>
                </a:solidFill>
              </a:rPr>
              <a:t>Δημήτριος Λιαροκάπης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Αντίληψη - Προσήλωση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484784"/>
            <a:ext cx="8964488" cy="4524315"/>
          </a:xfrm>
          <a:prstGeom prst="rect">
            <a:avLst/>
          </a:prstGeom>
        </p:spPr>
        <p:txBody>
          <a:bodyPr wrap="square">
            <a:spAutoFit/>
          </a:bodyPr>
          <a:lstStyle/>
          <a:p>
            <a:pPr>
              <a:buFont typeface="Arial" pitchFamily="34" charset="0"/>
              <a:buChar char="•"/>
            </a:pPr>
            <a:r>
              <a:rPr lang="el-GR" sz="3200" dirty="0" smtClean="0"/>
              <a:t>Οι πληροφορίες πρέπει να είναι </a:t>
            </a:r>
            <a:r>
              <a:rPr lang="el-GR" sz="3200" dirty="0" smtClean="0"/>
              <a:t>εύκολο </a:t>
            </a:r>
            <a:r>
              <a:rPr lang="el-GR" sz="3200" dirty="0" smtClean="0"/>
              <a:t>να</a:t>
            </a:r>
          </a:p>
          <a:p>
            <a:r>
              <a:rPr lang="el-GR" sz="3200" dirty="0" smtClean="0"/>
              <a:t>προσληφθούν.</a:t>
            </a:r>
          </a:p>
          <a:p>
            <a:pPr>
              <a:buFont typeface="Arial" pitchFamily="34" charset="0"/>
              <a:buChar char="•"/>
            </a:pPr>
            <a:r>
              <a:rPr lang="el-GR" sz="3200" dirty="0" smtClean="0"/>
              <a:t>Η θέση των πληροφοριών στην οθόνη</a:t>
            </a:r>
          </a:p>
          <a:p>
            <a:r>
              <a:rPr lang="el-GR" sz="3200" dirty="0" smtClean="0"/>
              <a:t>επηρεάζει την αντίληψή μας.</a:t>
            </a:r>
          </a:p>
          <a:p>
            <a:pPr>
              <a:buFont typeface="Arial" pitchFamily="34" charset="0"/>
              <a:buChar char="•"/>
            </a:pPr>
            <a:r>
              <a:rPr lang="el-GR" sz="3200" dirty="0" smtClean="0"/>
              <a:t>Οι διαφορές και οι αλλαγές αποσπούν και</a:t>
            </a:r>
          </a:p>
          <a:p>
            <a:r>
              <a:rPr lang="el-GR" sz="3200" dirty="0" smtClean="0"/>
              <a:t>συντηρούν την προσήλωσή μας.</a:t>
            </a:r>
          </a:p>
          <a:p>
            <a:pPr>
              <a:buFont typeface="Arial" pitchFamily="34" charset="0"/>
              <a:buChar char="•"/>
            </a:pPr>
            <a:r>
              <a:rPr lang="el-GR" sz="3200" dirty="0" smtClean="0"/>
              <a:t>Πέρα από την Θέση σημαντικοί παράγοντες</a:t>
            </a:r>
          </a:p>
          <a:p>
            <a:r>
              <a:rPr lang="el-GR" sz="3200" dirty="0" smtClean="0"/>
              <a:t>είναι ο </a:t>
            </a:r>
            <a:r>
              <a:rPr lang="el-GR" sz="3200" b="1" dirty="0" smtClean="0"/>
              <a:t>Ρυθμός εναλλαγής </a:t>
            </a:r>
            <a:r>
              <a:rPr lang="el-GR" sz="3200" dirty="0" smtClean="0"/>
              <a:t>και η</a:t>
            </a:r>
          </a:p>
          <a:p>
            <a:r>
              <a:rPr lang="el-GR" sz="3200" b="1" dirty="0" smtClean="0"/>
              <a:t>Επαναληψιμότητα</a:t>
            </a:r>
            <a:endParaRPr lang="el-GR" sz="32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Κωδικοποίηση Πληροφοριών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40768"/>
            <a:ext cx="8964488" cy="5570756"/>
          </a:xfrm>
          <a:prstGeom prst="rect">
            <a:avLst/>
          </a:prstGeom>
        </p:spPr>
        <p:txBody>
          <a:bodyPr wrap="square">
            <a:spAutoFit/>
          </a:bodyPr>
          <a:lstStyle/>
          <a:p>
            <a:pPr>
              <a:buFont typeface="Arial" pitchFamily="34" charset="0"/>
              <a:buChar char="•"/>
            </a:pPr>
            <a:r>
              <a:rPr lang="el-GR" sz="3200" dirty="0" smtClean="0"/>
              <a:t>Οι πληροφορίες πρέπει να μετασχηματιστούν σε μια</a:t>
            </a:r>
            <a:r>
              <a:rPr lang="en-US" sz="3200" dirty="0" smtClean="0"/>
              <a:t> </a:t>
            </a:r>
            <a:r>
              <a:rPr lang="el-GR" sz="3200" dirty="0" smtClean="0"/>
              <a:t>μορφή που μπορεί να αποθηκευτεί στον εγκέφαλο.</a:t>
            </a:r>
          </a:p>
          <a:p>
            <a:pPr>
              <a:buFont typeface="Arial" pitchFamily="34" charset="0"/>
              <a:buChar char="•"/>
            </a:pPr>
            <a:r>
              <a:rPr lang="el-GR" sz="3200" dirty="0" smtClean="0"/>
              <a:t>Η κωδικοποίηση εξαρτάται από:</a:t>
            </a:r>
          </a:p>
          <a:p>
            <a:pPr lvl="1">
              <a:buFont typeface="Wingdings" pitchFamily="2" charset="2"/>
              <a:buChar char="Ø"/>
            </a:pPr>
            <a:r>
              <a:rPr lang="el-GR" sz="2800" dirty="0" smtClean="0"/>
              <a:t>Μορφή στο Περιβάλλον (πχ γλώσσα)</a:t>
            </a:r>
          </a:p>
          <a:p>
            <a:pPr lvl="1">
              <a:buFont typeface="Wingdings" pitchFamily="2" charset="2"/>
              <a:buChar char="Ø"/>
            </a:pPr>
            <a:r>
              <a:rPr lang="el-GR" sz="2800" dirty="0" smtClean="0"/>
              <a:t>Μέσο Πληροφοριών (ακουστικές, οπτικές)</a:t>
            </a:r>
          </a:p>
          <a:p>
            <a:pPr lvl="1">
              <a:buFont typeface="Wingdings" pitchFamily="2" charset="2"/>
              <a:buChar char="Ø"/>
            </a:pPr>
            <a:r>
              <a:rPr lang="el-GR" sz="2800" dirty="0" smtClean="0"/>
              <a:t>Αλληλοσυσχετίσεις</a:t>
            </a:r>
            <a:endParaRPr lang="el-GR" sz="2800" dirty="0" smtClean="0"/>
          </a:p>
          <a:p>
            <a:pPr>
              <a:buFont typeface="Arial" pitchFamily="34" charset="0"/>
              <a:buChar char="•"/>
            </a:pPr>
            <a:r>
              <a:rPr lang="el-GR" sz="3200" b="1" dirty="0" smtClean="0"/>
              <a:t>Αρχή Διπλής Κωδικοποίησης </a:t>
            </a:r>
            <a:r>
              <a:rPr lang="el-GR" sz="3200" dirty="0" smtClean="0"/>
              <a:t>(</a:t>
            </a:r>
            <a:r>
              <a:rPr lang="el-GR" sz="3200" dirty="0" smtClean="0"/>
              <a:t>Clark</a:t>
            </a:r>
            <a:r>
              <a:rPr lang="el-GR" sz="3200" dirty="0" smtClean="0"/>
              <a:t> &amp; </a:t>
            </a:r>
            <a:r>
              <a:rPr lang="el-GR" sz="3200" dirty="0" smtClean="0"/>
              <a:t>Paivio</a:t>
            </a:r>
            <a:r>
              <a:rPr lang="el-GR" sz="3200" dirty="0" smtClean="0"/>
              <a:t> 1991)</a:t>
            </a:r>
          </a:p>
          <a:p>
            <a:pPr lvl="1">
              <a:buFont typeface="Wingdings" pitchFamily="2" charset="2"/>
              <a:buChar char="Ø"/>
            </a:pPr>
            <a:r>
              <a:rPr lang="el-GR" sz="2800" dirty="0" smtClean="0"/>
              <a:t>Η μάθηση βελτιώνεται όταν συμπληρωματικοί κώδικες</a:t>
            </a:r>
          </a:p>
          <a:p>
            <a:pPr lvl="1"/>
            <a:r>
              <a:rPr lang="el-GR" sz="2800" dirty="0" smtClean="0"/>
              <a:t>πληροφοριών προσλαμβάνονται ταυτόχρονα όπως για</a:t>
            </a:r>
          </a:p>
          <a:p>
            <a:pPr lvl="1"/>
            <a:r>
              <a:rPr lang="el-GR" sz="2800" dirty="0" smtClean="0"/>
              <a:t>παράδειγμα ο συνδυασμός οπτικού υλικού και</a:t>
            </a:r>
          </a:p>
          <a:p>
            <a:pPr lvl="1"/>
            <a:r>
              <a:rPr lang="el-GR" sz="2800" dirty="0" smtClean="0"/>
              <a:t>αφήγησης στα δελτίου καιρού με εικόνα και αφήγηση</a:t>
            </a:r>
            <a:endParaRPr lang="el-GR" sz="2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Μνήμη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40768"/>
            <a:ext cx="8964488" cy="5386090"/>
          </a:xfrm>
          <a:prstGeom prst="rect">
            <a:avLst/>
          </a:prstGeom>
        </p:spPr>
        <p:txBody>
          <a:bodyPr wrap="square">
            <a:spAutoFit/>
          </a:bodyPr>
          <a:lstStyle/>
          <a:p>
            <a:pPr>
              <a:buFont typeface="Arial" pitchFamily="34" charset="0"/>
              <a:buChar char="•"/>
            </a:pPr>
            <a:r>
              <a:rPr lang="el-GR" sz="3200" b="1" dirty="0" smtClean="0"/>
              <a:t>Αρχές Βελτίωσης Μνήμης </a:t>
            </a:r>
            <a:r>
              <a:rPr lang="el-GR" sz="3200" dirty="0" smtClean="0"/>
              <a:t>(</a:t>
            </a:r>
            <a:r>
              <a:rPr lang="el-GR" sz="3200" dirty="0" smtClean="0"/>
              <a:t>Fleming</a:t>
            </a:r>
            <a:r>
              <a:rPr lang="el-GR" sz="3200" dirty="0" smtClean="0"/>
              <a:t> &amp; </a:t>
            </a:r>
            <a:r>
              <a:rPr lang="el-GR" sz="3200" dirty="0" smtClean="0"/>
              <a:t>Levie</a:t>
            </a:r>
            <a:endParaRPr lang="el-GR" sz="3200" dirty="0" smtClean="0"/>
          </a:p>
          <a:p>
            <a:r>
              <a:rPr lang="el-GR" sz="3200" dirty="0" smtClean="0"/>
              <a:t>1978)</a:t>
            </a:r>
            <a:r>
              <a:rPr lang="en-US" sz="3200" dirty="0" smtClean="0"/>
              <a:t>:</a:t>
            </a:r>
            <a:endParaRPr lang="el-GR" sz="3200" dirty="0" smtClean="0"/>
          </a:p>
          <a:p>
            <a:pPr lvl="1">
              <a:buFont typeface="Wingdings" pitchFamily="2" charset="2"/>
              <a:buChar char="Ø"/>
            </a:pPr>
            <a:r>
              <a:rPr lang="el-GR" sz="2800" b="1" dirty="0" smtClean="0"/>
              <a:t>Αρχή της οργάνωσης Πληροφορίες μπορεί να</a:t>
            </a:r>
          </a:p>
          <a:p>
            <a:pPr lvl="1"/>
            <a:r>
              <a:rPr lang="el-GR" sz="2800" dirty="0" smtClean="0"/>
              <a:t>ανακληθούν ευκολότερα όταν είναι οργανωμένες –</a:t>
            </a:r>
          </a:p>
          <a:p>
            <a:pPr lvl="1"/>
            <a:r>
              <a:rPr lang="el-GR" sz="2800" dirty="0" smtClean="0"/>
              <a:t>ευκολότερη η αποστήθιση 20 φαγητών σε μια ξένη</a:t>
            </a:r>
          </a:p>
          <a:p>
            <a:pPr lvl="1"/>
            <a:r>
              <a:rPr lang="el-GR" sz="2800" dirty="0" smtClean="0"/>
              <a:t>γλώσσα από 20 τυχαίες λέξεις. Χρήση μνημονικών (</a:t>
            </a:r>
          </a:p>
          <a:p>
            <a:pPr lvl="1"/>
            <a:r>
              <a:rPr lang="el-GR" sz="2800" dirty="0" smtClean="0"/>
              <a:t>π= 3,14159 </a:t>
            </a:r>
            <a:r>
              <a:rPr lang="el-GR" sz="2800" dirty="0" smtClean="0"/>
              <a:t>Αει</a:t>
            </a:r>
            <a:r>
              <a:rPr lang="el-GR" sz="2800" dirty="0" smtClean="0"/>
              <a:t> ο Θεός ο μέγας </a:t>
            </a:r>
            <a:r>
              <a:rPr lang="el-GR" sz="2800" dirty="0" smtClean="0"/>
              <a:t>γεωμετρεί</a:t>
            </a:r>
            <a:r>
              <a:rPr lang="el-GR" sz="2800" dirty="0" smtClean="0"/>
              <a:t>),</a:t>
            </a:r>
          </a:p>
          <a:p>
            <a:pPr lvl="1"/>
            <a:r>
              <a:rPr lang="el-GR" sz="2800" dirty="0" smtClean="0"/>
              <a:t>ομοιοκαταληξία</a:t>
            </a:r>
          </a:p>
          <a:p>
            <a:pPr lvl="1">
              <a:buFont typeface="Wingdings" pitchFamily="2" charset="2"/>
              <a:buChar char="Ø"/>
            </a:pPr>
            <a:r>
              <a:rPr lang="el-GR" sz="2800" b="1" dirty="0" smtClean="0"/>
              <a:t>Αρχή της επανάληψης. Θυμόμαστε καλύτερα κάτι</a:t>
            </a:r>
          </a:p>
          <a:p>
            <a:pPr lvl="1"/>
            <a:r>
              <a:rPr lang="el-GR" sz="2800" dirty="0" smtClean="0"/>
              <a:t>όταν το εξασκήσουμε ή το επαναλάβουμε.</a:t>
            </a:r>
          </a:p>
          <a:p>
            <a:pPr lvl="1">
              <a:buFont typeface="Wingdings" pitchFamily="2" charset="2"/>
              <a:buChar char="Ø"/>
            </a:pPr>
            <a:r>
              <a:rPr lang="el-GR" sz="2800" dirty="0" smtClean="0"/>
              <a:t>Άλλοι σημαντικοί</a:t>
            </a:r>
            <a:r>
              <a:rPr lang="en-US" sz="2800" dirty="0" smtClean="0"/>
              <a:t> </a:t>
            </a:r>
            <a:r>
              <a:rPr lang="el-GR" sz="2800" dirty="0" smtClean="0"/>
              <a:t>παράγοντες</a:t>
            </a:r>
            <a:r>
              <a:rPr lang="en-US" sz="2800" dirty="0" smtClean="0"/>
              <a:t>: </a:t>
            </a:r>
            <a:r>
              <a:rPr lang="el-GR" sz="2800" b="1" dirty="0" smtClean="0"/>
              <a:t>κίνητρα, καταλληλότητα</a:t>
            </a:r>
            <a:endParaRPr lang="el-GR"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Κατανόηση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40768"/>
            <a:ext cx="8964488" cy="5016758"/>
          </a:xfrm>
          <a:prstGeom prst="rect">
            <a:avLst/>
          </a:prstGeom>
        </p:spPr>
        <p:txBody>
          <a:bodyPr wrap="square">
            <a:spAutoFit/>
          </a:bodyPr>
          <a:lstStyle/>
          <a:p>
            <a:pPr>
              <a:buFont typeface="Arial" pitchFamily="34" charset="0"/>
              <a:buChar char="•"/>
            </a:pPr>
            <a:r>
              <a:rPr lang="el-GR" sz="3200" dirty="0" smtClean="0"/>
              <a:t>Βρίσκεται πέρα από την απλή απομνημόνευση</a:t>
            </a:r>
          </a:p>
          <a:p>
            <a:endParaRPr lang="el-GR" sz="3200" dirty="0" smtClean="0"/>
          </a:p>
          <a:p>
            <a:pPr>
              <a:buFont typeface="Arial" pitchFamily="34" charset="0"/>
              <a:buChar char="•"/>
            </a:pPr>
            <a:r>
              <a:rPr lang="el-GR" sz="3200" dirty="0" smtClean="0"/>
              <a:t>Ικανότητα να χρησιμοποιούμε, επεξηγούμε</a:t>
            </a:r>
          </a:p>
          <a:p>
            <a:r>
              <a:rPr lang="el-GR" sz="3200" dirty="0" smtClean="0"/>
              <a:t>λέξεις, έννοιες, ορισμούς</a:t>
            </a:r>
          </a:p>
          <a:p>
            <a:endParaRPr lang="el-GR" sz="3200" dirty="0" smtClean="0"/>
          </a:p>
          <a:p>
            <a:pPr>
              <a:buFont typeface="Arial" pitchFamily="34" charset="0"/>
              <a:buChar char="•"/>
            </a:pPr>
            <a:r>
              <a:rPr lang="el-GR" sz="3200" dirty="0" smtClean="0"/>
              <a:t>Ικανότητα διάκρισης παραδειγμάτων,</a:t>
            </a:r>
          </a:p>
          <a:p>
            <a:r>
              <a:rPr lang="el-GR" sz="3200" dirty="0" smtClean="0"/>
              <a:t>σκοτεινών σημείων</a:t>
            </a:r>
          </a:p>
          <a:p>
            <a:endParaRPr lang="el-GR" sz="3200" dirty="0" smtClean="0"/>
          </a:p>
          <a:p>
            <a:pPr>
              <a:buFont typeface="Arial" pitchFamily="34" charset="0"/>
              <a:buChar char="•"/>
            </a:pPr>
            <a:r>
              <a:rPr lang="el-GR" sz="3200" dirty="0" smtClean="0"/>
              <a:t>Η επιλογή κατάλληλων </a:t>
            </a:r>
            <a:r>
              <a:rPr lang="el-GR" sz="3200" dirty="0" smtClean="0"/>
              <a:t>διαδραστικών</a:t>
            </a:r>
            <a:r>
              <a:rPr lang="el-GR" sz="3200" dirty="0" smtClean="0"/>
              <a:t> ενεργειών</a:t>
            </a:r>
          </a:p>
          <a:p>
            <a:r>
              <a:rPr lang="el-GR" sz="3200" dirty="0" smtClean="0"/>
              <a:t>μπορεί να βελτιώσει την κατανόηση</a:t>
            </a:r>
            <a:endParaRPr lang="el-GR"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Ενεργός Μάθηση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40768"/>
            <a:ext cx="8964488" cy="5509200"/>
          </a:xfrm>
          <a:prstGeom prst="rect">
            <a:avLst/>
          </a:prstGeom>
        </p:spPr>
        <p:txBody>
          <a:bodyPr wrap="square">
            <a:spAutoFit/>
          </a:bodyPr>
          <a:lstStyle/>
          <a:p>
            <a:pPr>
              <a:buFont typeface="Arial" pitchFamily="34" charset="0"/>
              <a:buChar char="•"/>
            </a:pPr>
            <a:r>
              <a:rPr lang="el-GR" sz="3200" dirty="0" smtClean="0"/>
              <a:t>Οι άνθρωποι δεν μαθαίνουν μόνο</a:t>
            </a:r>
          </a:p>
          <a:p>
            <a:r>
              <a:rPr lang="el-GR" sz="3200" i="1" dirty="0" smtClean="0"/>
              <a:t>παρατηρώντας αλλά και </a:t>
            </a:r>
            <a:r>
              <a:rPr lang="el-GR" sz="3200" b="1" i="1" dirty="0" smtClean="0"/>
              <a:t>ενεργώντας</a:t>
            </a:r>
          </a:p>
          <a:p>
            <a:endParaRPr lang="el-GR" sz="3200" b="1" i="1" dirty="0" smtClean="0"/>
          </a:p>
          <a:p>
            <a:pPr>
              <a:buFont typeface="Arial" pitchFamily="34" charset="0"/>
              <a:buChar char="•"/>
            </a:pPr>
            <a:r>
              <a:rPr lang="el-GR" sz="3200" dirty="0" smtClean="0"/>
              <a:t>Εδώ η σημασία της </a:t>
            </a:r>
            <a:r>
              <a:rPr lang="el-GR" sz="3200" dirty="0" smtClean="0"/>
              <a:t>διαδραστικότητας</a:t>
            </a:r>
            <a:r>
              <a:rPr lang="el-GR" sz="3200" dirty="0" smtClean="0"/>
              <a:t> είναι</a:t>
            </a:r>
          </a:p>
          <a:p>
            <a:r>
              <a:rPr lang="el-GR" sz="3200" dirty="0" smtClean="0"/>
              <a:t>σημαντική.</a:t>
            </a:r>
          </a:p>
          <a:p>
            <a:endParaRPr lang="el-GR" sz="3200" dirty="0" smtClean="0"/>
          </a:p>
          <a:p>
            <a:pPr>
              <a:buFont typeface="Arial" pitchFamily="34" charset="0"/>
              <a:buChar char="•"/>
            </a:pPr>
            <a:r>
              <a:rPr lang="el-GR" sz="3200" dirty="0" smtClean="0"/>
              <a:t>Ο σχεδιασμός αποτελεσματικών </a:t>
            </a:r>
            <a:r>
              <a:rPr lang="el-GR" sz="3200" dirty="0" smtClean="0"/>
              <a:t>διαδραστικών</a:t>
            </a:r>
            <a:endParaRPr lang="el-GR" sz="3200" dirty="0" smtClean="0"/>
          </a:p>
          <a:p>
            <a:r>
              <a:rPr lang="el-GR" sz="3200" dirty="0" smtClean="0"/>
              <a:t>ενεργειών δεν είναι εύκολος.</a:t>
            </a:r>
          </a:p>
          <a:p>
            <a:endParaRPr lang="el-GR" sz="3200" dirty="0" smtClean="0"/>
          </a:p>
          <a:p>
            <a:pPr>
              <a:buFont typeface="Arial" pitchFamily="34" charset="0"/>
              <a:buChar char="•"/>
            </a:pPr>
            <a:r>
              <a:rPr lang="el-GR" sz="3200" dirty="0" smtClean="0"/>
              <a:t>Θα πρέπει να υποστηρίζουν την μάθηση αλλά</a:t>
            </a:r>
          </a:p>
          <a:p>
            <a:r>
              <a:rPr lang="el-GR" sz="3200" dirty="0" smtClean="0"/>
              <a:t>να μην εξουθενώνουν τον μαθητή.</a:t>
            </a:r>
            <a:endParaRPr lang="el-GR"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964488" cy="1008112"/>
          </a:xfrm>
        </p:spPr>
        <p:txBody>
          <a:bodyPr>
            <a:normAutofit/>
          </a:bodyPr>
          <a:lstStyle/>
          <a:p>
            <a:r>
              <a:rPr lang="el-GR" dirty="0" smtClean="0"/>
              <a:t>Κίνητρα</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980728"/>
            <a:ext cx="8964488" cy="5632311"/>
          </a:xfrm>
          <a:prstGeom prst="rect">
            <a:avLst/>
          </a:prstGeom>
        </p:spPr>
        <p:txBody>
          <a:bodyPr wrap="square">
            <a:spAutoFit/>
          </a:bodyPr>
          <a:lstStyle/>
          <a:p>
            <a:pPr>
              <a:buFont typeface="Arial" pitchFamily="34" charset="0"/>
              <a:buChar char="•"/>
            </a:pPr>
            <a:r>
              <a:rPr lang="el-GR" sz="3200" dirty="0" smtClean="0"/>
              <a:t>Θεωρίες Κινήτρων (</a:t>
            </a:r>
            <a:r>
              <a:rPr lang="en-US" sz="3200" dirty="0" smtClean="0"/>
              <a:t>Malone &amp; </a:t>
            </a:r>
            <a:r>
              <a:rPr lang="en-US" sz="3200" dirty="0" smtClean="0"/>
              <a:t>Lepper</a:t>
            </a:r>
            <a:r>
              <a:rPr lang="en-US" sz="3200" dirty="0" smtClean="0"/>
              <a:t>)</a:t>
            </a:r>
          </a:p>
          <a:p>
            <a:pPr>
              <a:buFont typeface="Arial" pitchFamily="34" charset="0"/>
              <a:buChar char="•"/>
            </a:pPr>
            <a:r>
              <a:rPr lang="el-GR" sz="3200" b="1" dirty="0" smtClean="0"/>
              <a:t>Εσωτερικά κίνητρα (εκείνα που προέρχονται μέσα</a:t>
            </a:r>
          </a:p>
          <a:p>
            <a:r>
              <a:rPr lang="el-GR" sz="3200" dirty="0" smtClean="0"/>
              <a:t>από τον άνθρωπο όπως τα ενδιαφέροντά του)</a:t>
            </a:r>
          </a:p>
          <a:p>
            <a:pPr>
              <a:buFont typeface="Arial" pitchFamily="34" charset="0"/>
              <a:buChar char="•"/>
            </a:pPr>
            <a:r>
              <a:rPr lang="el-GR" sz="3200" b="1" dirty="0" smtClean="0"/>
              <a:t>Εξωτερικά κίνητρα (εκείνα που εφαρμόζονται από το </a:t>
            </a:r>
            <a:r>
              <a:rPr lang="el-GR" sz="3200" dirty="0" smtClean="0"/>
              <a:t>περιβάλλον όπως βαθμολογία από τον δάσκαλο, οικονομικές απολαβές ή άλλες ανταμοιβές)</a:t>
            </a:r>
          </a:p>
          <a:p>
            <a:pPr lvl="1">
              <a:buFont typeface="Wingdings" pitchFamily="2" charset="2"/>
              <a:buChar char="Ø"/>
            </a:pPr>
            <a:r>
              <a:rPr lang="el-GR" sz="2800" dirty="0" smtClean="0"/>
              <a:t>Τα εσωτερικά κίνητρα είναι πιο ευεργετικά στην</a:t>
            </a:r>
          </a:p>
          <a:p>
            <a:pPr lvl="1"/>
            <a:r>
              <a:rPr lang="el-GR" sz="2800" dirty="0" smtClean="0"/>
              <a:t>μάθηση γιατί είναι σύμφυτα με την διδασκαλία. Το</a:t>
            </a:r>
          </a:p>
          <a:p>
            <a:pPr lvl="1"/>
            <a:r>
              <a:rPr lang="el-GR" sz="2800" dirty="0" smtClean="0"/>
              <a:t>μάθημα θα πρέπει να εκλαμβάνεται σαν ψυχαγωγία.</a:t>
            </a:r>
          </a:p>
          <a:p>
            <a:pPr lvl="1">
              <a:buFont typeface="Wingdings" pitchFamily="2" charset="2"/>
              <a:buChar char="Ø"/>
            </a:pPr>
            <a:r>
              <a:rPr lang="el-GR" sz="2800" dirty="0" smtClean="0"/>
              <a:t>Τα εξωτερικά κίνητρα μπορεί να μην είναι αποτελεσματικά γιατί στόχος γίνονται οι απολαβές και όχι η μάθηση.</a:t>
            </a:r>
            <a:endParaRPr lang="el-GR" sz="28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964488" cy="1008112"/>
          </a:xfrm>
        </p:spPr>
        <p:txBody>
          <a:bodyPr>
            <a:normAutofit/>
          </a:bodyPr>
          <a:lstStyle/>
          <a:p>
            <a:r>
              <a:rPr lang="el-GR" dirty="0" smtClean="0"/>
              <a:t>Βελτίωση Εσωτερικών Κινήτρων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220554"/>
            <a:ext cx="8964488" cy="5016758"/>
          </a:xfrm>
          <a:prstGeom prst="rect">
            <a:avLst/>
          </a:prstGeom>
        </p:spPr>
        <p:txBody>
          <a:bodyPr wrap="square">
            <a:spAutoFit/>
          </a:bodyPr>
          <a:lstStyle/>
          <a:p>
            <a:pPr>
              <a:buFont typeface="Arial" pitchFamily="34" charset="0"/>
              <a:buChar char="•"/>
            </a:pPr>
            <a:r>
              <a:rPr lang="el-GR" sz="3200" b="1" dirty="0" smtClean="0"/>
              <a:t>Πρόκληση Ενδιαφέροντος</a:t>
            </a:r>
          </a:p>
          <a:p>
            <a:pPr lvl="1">
              <a:buFont typeface="Wingdings" pitchFamily="2" charset="2"/>
              <a:buChar char="Ø"/>
            </a:pPr>
            <a:r>
              <a:rPr lang="el-GR" sz="3200" dirty="0" smtClean="0"/>
              <a:t> </a:t>
            </a:r>
            <a:r>
              <a:rPr lang="el-GR" sz="2800" dirty="0" smtClean="0"/>
              <a:t>Ένα μάθημα δεν πρέπει να είναι ούτε πολύ δύσκολο ούτε πολύ εύκολο, θα πρέπει να υπάρχει διακύμανση δυσκολίας και μια μικρή αβεβαιότητα για το αν ο μαθητής μπορεί να τα καταφέρει.</a:t>
            </a:r>
          </a:p>
          <a:p>
            <a:pPr lvl="1"/>
            <a:endParaRPr lang="el-GR" sz="2800" dirty="0" smtClean="0"/>
          </a:p>
          <a:p>
            <a:pPr>
              <a:buFont typeface="Arial" pitchFamily="34" charset="0"/>
              <a:buChar char="•"/>
            </a:pPr>
            <a:r>
              <a:rPr lang="el-GR" sz="3200" b="1" dirty="0" smtClean="0"/>
              <a:t>Περιέργεια</a:t>
            </a:r>
          </a:p>
          <a:p>
            <a:pPr lvl="1">
              <a:buFont typeface="Wingdings" pitchFamily="2" charset="2"/>
              <a:buChar char="Ø"/>
            </a:pPr>
            <a:r>
              <a:rPr lang="el-GR" sz="2800" dirty="0" smtClean="0"/>
              <a:t>Αισθητήρια Περιέργεια (Οπτικά ή ηχητικά ερεθίσματα</a:t>
            </a:r>
          </a:p>
          <a:p>
            <a:pPr lvl="1"/>
            <a:r>
              <a:rPr lang="el-GR" sz="2800" dirty="0" smtClean="0"/>
              <a:t>που προκαλούν έκπληξη ή ελκύουν την προσοχή)</a:t>
            </a:r>
          </a:p>
          <a:p>
            <a:pPr lvl="1">
              <a:buFont typeface="Wingdings" pitchFamily="2" charset="2"/>
              <a:buChar char="Ø"/>
            </a:pPr>
            <a:r>
              <a:rPr lang="el-GR" sz="2800" dirty="0" smtClean="0"/>
              <a:t>Γνωστική Περιέργεια (Πληροφορίες που συγκρούονται</a:t>
            </a:r>
          </a:p>
          <a:p>
            <a:pPr lvl="1"/>
            <a:r>
              <a:rPr lang="el-GR" sz="2800" dirty="0" smtClean="0"/>
              <a:t>με υπαρκτές γνώσεις ή προσδοκίες του φοιτητή)</a:t>
            </a:r>
            <a:endParaRPr lang="el-GR"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964488" cy="1008112"/>
          </a:xfrm>
        </p:spPr>
        <p:txBody>
          <a:bodyPr>
            <a:normAutofit/>
          </a:bodyPr>
          <a:lstStyle/>
          <a:p>
            <a:r>
              <a:rPr lang="el-GR" dirty="0" smtClean="0"/>
              <a:t>Βελτίωση Εσωτερικών Κινήτρων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220554"/>
            <a:ext cx="8964488" cy="5386090"/>
          </a:xfrm>
          <a:prstGeom prst="rect">
            <a:avLst/>
          </a:prstGeom>
        </p:spPr>
        <p:txBody>
          <a:bodyPr wrap="square">
            <a:spAutoFit/>
          </a:bodyPr>
          <a:lstStyle/>
          <a:p>
            <a:pPr>
              <a:buFont typeface="Arial" pitchFamily="34" charset="0"/>
              <a:buChar char="•"/>
            </a:pPr>
            <a:r>
              <a:rPr lang="el-GR" sz="3200" b="1" dirty="0" smtClean="0"/>
              <a:t>Άσκηση Ελέγχου</a:t>
            </a:r>
          </a:p>
          <a:p>
            <a:pPr lvl="1">
              <a:buFont typeface="Wingdings" pitchFamily="2" charset="2"/>
              <a:buChar char="Ø"/>
            </a:pPr>
            <a:r>
              <a:rPr lang="el-GR" sz="2800" b="1" dirty="0" smtClean="0"/>
              <a:t>Ενδεχόμενο</a:t>
            </a:r>
            <a:r>
              <a:rPr lang="el-GR" sz="2800" dirty="0" smtClean="0"/>
              <a:t> - </a:t>
            </a:r>
            <a:r>
              <a:rPr lang="el-GR" sz="2800" dirty="0" smtClean="0"/>
              <a:t>Ό,τι</a:t>
            </a:r>
            <a:r>
              <a:rPr lang="el-GR" sz="2800" dirty="0" smtClean="0"/>
              <a:t> πετυχαίνει το μάθημα θα πρέπει να είναι αποτέλεσμα των ενεργειών και αντιδράσεων του μαθητή. Για παράδειγμα : μαθήματα που παρέχουν ανάδραση ή ακολουθούν διαφορετικές διαδρομές με βάση τις επιδόσεις.</a:t>
            </a:r>
          </a:p>
          <a:p>
            <a:pPr lvl="1">
              <a:buFont typeface="Wingdings" pitchFamily="2" charset="2"/>
              <a:buChar char="Ø"/>
            </a:pPr>
            <a:r>
              <a:rPr lang="el-GR" sz="2800" b="1" dirty="0" smtClean="0"/>
              <a:t>Επιλογή </a:t>
            </a:r>
            <a:r>
              <a:rPr lang="el-GR" sz="2800" dirty="0" smtClean="0"/>
              <a:t>– Ο μαθητής μπορεί να επιλέξει βαθμό δυσκολίας ή να χρησιμοποιήσει μενού και επιλογές διακλάδωσης</a:t>
            </a:r>
          </a:p>
          <a:p>
            <a:pPr lvl="1">
              <a:buFont typeface="Wingdings" pitchFamily="2" charset="2"/>
              <a:buChar char="Ø"/>
            </a:pPr>
            <a:r>
              <a:rPr lang="el-GR" sz="3200" dirty="0" smtClean="0"/>
              <a:t> </a:t>
            </a:r>
            <a:r>
              <a:rPr lang="el-GR" sz="2800" b="1" dirty="0" smtClean="0"/>
              <a:t>Δραστικότητα</a:t>
            </a:r>
            <a:r>
              <a:rPr lang="el-GR" sz="2800" dirty="0" smtClean="0"/>
              <a:t> – Μαθήματα όπου περιλαμβάνουν δραστικές ενέργειες. Δημιουργία ενός προγράμματος υπολογιστή. Χρήση ενός γραφικού προγράμματος.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964488" cy="1008112"/>
          </a:xfrm>
        </p:spPr>
        <p:txBody>
          <a:bodyPr>
            <a:normAutofit/>
          </a:bodyPr>
          <a:lstStyle/>
          <a:p>
            <a:r>
              <a:rPr lang="el-GR" dirty="0" smtClean="0"/>
              <a:t>Βελτίωση Εσωτερικών Κινήτρων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220554"/>
            <a:ext cx="8964488" cy="4955203"/>
          </a:xfrm>
          <a:prstGeom prst="rect">
            <a:avLst/>
          </a:prstGeom>
        </p:spPr>
        <p:txBody>
          <a:bodyPr wrap="square">
            <a:spAutoFit/>
          </a:bodyPr>
          <a:lstStyle/>
          <a:p>
            <a:pPr>
              <a:buFont typeface="Arial" pitchFamily="34" charset="0"/>
              <a:buChar char="•"/>
            </a:pPr>
            <a:r>
              <a:rPr lang="el-GR" sz="3200" b="1" dirty="0" smtClean="0"/>
              <a:t>Περιέργεια</a:t>
            </a:r>
          </a:p>
          <a:p>
            <a:pPr lvl="1">
              <a:buFont typeface="Wingdings" pitchFamily="2" charset="2"/>
              <a:buChar char="Ø"/>
            </a:pPr>
            <a:r>
              <a:rPr lang="el-GR" sz="2800" dirty="0" smtClean="0"/>
              <a:t>Αισθητήρια Περιέργεια (Οπτικά ή ηχητικά ερεθίσματα</a:t>
            </a:r>
          </a:p>
          <a:p>
            <a:pPr lvl="1"/>
            <a:r>
              <a:rPr lang="el-GR" sz="2800" dirty="0" smtClean="0"/>
              <a:t>που προκαλούν έκπληξη ή ελκύουν την προσοχή)</a:t>
            </a:r>
          </a:p>
          <a:p>
            <a:pPr lvl="1">
              <a:buFont typeface="Wingdings" pitchFamily="2" charset="2"/>
              <a:buChar char="Ø"/>
            </a:pPr>
            <a:r>
              <a:rPr lang="el-GR" sz="2800" dirty="0" smtClean="0"/>
              <a:t>Γνωστική Περιέργεια (Πληροφορίες που συγκρούονται</a:t>
            </a:r>
          </a:p>
          <a:p>
            <a:pPr lvl="1"/>
            <a:r>
              <a:rPr lang="el-GR" sz="2800" dirty="0" smtClean="0"/>
              <a:t>με υπαρκτές γνώσεις ή προσδοκίες του φοιτητή)</a:t>
            </a:r>
            <a:endParaRPr lang="en-US" sz="2800" dirty="0" smtClean="0"/>
          </a:p>
          <a:p>
            <a:pPr lvl="1"/>
            <a:endParaRPr lang="en-US" sz="2800" b="1" dirty="0" smtClean="0"/>
          </a:p>
          <a:p>
            <a:pPr>
              <a:buFont typeface="Arial" pitchFamily="34" charset="0"/>
              <a:buChar char="•"/>
            </a:pPr>
            <a:r>
              <a:rPr lang="el-GR" sz="3200" b="1" dirty="0" smtClean="0"/>
              <a:t>Φαντασία</a:t>
            </a:r>
            <a:endParaRPr lang="en-US" sz="3200" b="1" dirty="0" smtClean="0"/>
          </a:p>
          <a:p>
            <a:pPr lvl="1">
              <a:buFont typeface="Wingdings" pitchFamily="2" charset="2"/>
              <a:buChar char="Ø"/>
            </a:pPr>
            <a:r>
              <a:rPr lang="el-GR" sz="2800" dirty="0" smtClean="0"/>
              <a:t>Η προσπάθεια να φανταστούν οι σπουδαστές ότι έρχονται</a:t>
            </a:r>
            <a:r>
              <a:rPr lang="en-US" sz="2800" dirty="0" smtClean="0"/>
              <a:t> </a:t>
            </a:r>
            <a:r>
              <a:rPr lang="el-GR" sz="2800" dirty="0" smtClean="0"/>
              <a:t>αντιμέτωποι με μια «πραγματική» κατάσταση όπου θα</a:t>
            </a:r>
            <a:r>
              <a:rPr lang="en-US" sz="2800" dirty="0" smtClean="0"/>
              <a:t> </a:t>
            </a:r>
            <a:r>
              <a:rPr lang="el-GR" sz="2800" dirty="0" smtClean="0"/>
              <a:t>χρησιμοποιήσουν τις γνώσεις τους μπορεί να αυξήσει την</a:t>
            </a:r>
            <a:r>
              <a:rPr lang="en-US" sz="2800" dirty="0" smtClean="0"/>
              <a:t> </a:t>
            </a:r>
            <a:r>
              <a:rPr lang="el-GR" sz="2800" dirty="0" smtClean="0"/>
              <a:t>συμμετοχή τους ή την προσπάθεια.</a:t>
            </a:r>
            <a:endParaRPr lang="el-GR" sz="28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8964488" cy="1008112"/>
          </a:xfrm>
        </p:spPr>
        <p:txBody>
          <a:bodyPr>
            <a:normAutofit fontScale="90000"/>
          </a:bodyPr>
          <a:lstStyle/>
          <a:p>
            <a:r>
              <a:rPr lang="el-GR" dirty="0" smtClean="0"/>
              <a:t>Προτάσεις για ενδυνάμωση</a:t>
            </a:r>
            <a:br>
              <a:rPr lang="el-GR" dirty="0" smtClean="0"/>
            </a:br>
            <a:r>
              <a:rPr lang="el-GR" dirty="0" smtClean="0"/>
              <a:t>εσωτερικών κινήτρων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989415"/>
            <a:ext cx="8964488" cy="4031873"/>
          </a:xfrm>
          <a:prstGeom prst="rect">
            <a:avLst/>
          </a:prstGeom>
        </p:spPr>
        <p:txBody>
          <a:bodyPr wrap="square">
            <a:spAutoFit/>
          </a:bodyPr>
          <a:lstStyle/>
          <a:p>
            <a:pPr>
              <a:buFont typeface="Arial" pitchFamily="34" charset="0"/>
              <a:buChar char="•"/>
            </a:pPr>
            <a:r>
              <a:rPr lang="el-GR" sz="3200" dirty="0" smtClean="0"/>
              <a:t>Χρήση τεχνικών παιχνιδιού</a:t>
            </a:r>
            <a:endParaRPr lang="en-US" sz="3200" dirty="0" smtClean="0"/>
          </a:p>
          <a:p>
            <a:pPr>
              <a:buFont typeface="Arial" pitchFamily="34" charset="0"/>
              <a:buChar char="•"/>
            </a:pPr>
            <a:r>
              <a:rPr lang="el-GR" sz="3200" dirty="0" smtClean="0"/>
              <a:t>Χρήση εξερευνητικών περιβαλλόντων</a:t>
            </a:r>
            <a:endParaRPr lang="en-US" sz="3200" dirty="0" smtClean="0"/>
          </a:p>
          <a:p>
            <a:pPr>
              <a:buFont typeface="Arial" pitchFamily="34" charset="0"/>
              <a:buChar char="•"/>
            </a:pPr>
            <a:r>
              <a:rPr lang="el-GR" sz="3200" dirty="0" smtClean="0"/>
              <a:t>Παροχή προσωπικού ελέγχου</a:t>
            </a:r>
            <a:endParaRPr lang="en-US" sz="3200" dirty="0" smtClean="0"/>
          </a:p>
          <a:p>
            <a:pPr>
              <a:buFont typeface="Arial" pitchFamily="34" charset="0"/>
              <a:buChar char="•"/>
            </a:pPr>
            <a:r>
              <a:rPr lang="el-GR" sz="3200" dirty="0" smtClean="0"/>
              <a:t>Πρόκληση ενδιαφέροντος και περιέργειας του</a:t>
            </a:r>
          </a:p>
          <a:p>
            <a:r>
              <a:rPr lang="el-GR" sz="3200" dirty="0" smtClean="0"/>
              <a:t>Μαθητή</a:t>
            </a:r>
            <a:endParaRPr lang="en-US" sz="3200" dirty="0" smtClean="0"/>
          </a:p>
          <a:p>
            <a:r>
              <a:rPr lang="el-GR" sz="3200" dirty="0" smtClean="0"/>
              <a:t>Εμψύχωση και ενθάρρυνση ιδιαίτερα για</a:t>
            </a:r>
          </a:p>
          <a:p>
            <a:r>
              <a:rPr lang="el-GR" sz="3200" dirty="0" smtClean="0"/>
              <a:t>αντιμετώπιση σφαλμάτων</a:t>
            </a:r>
            <a:endParaRPr lang="en-US" sz="3200" dirty="0" smtClean="0"/>
          </a:p>
          <a:p>
            <a:pPr>
              <a:buFont typeface="Arial" pitchFamily="34" charset="0"/>
              <a:buChar char="•"/>
            </a:pPr>
            <a:r>
              <a:rPr lang="el-GR" sz="3200" dirty="0" smtClean="0"/>
              <a:t>Εξατομίκευση τεχνικών υποκίνησης</a:t>
            </a:r>
            <a:endParaRPr lang="el-GR" sz="2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Μηχανικών Πληροφορικής</a:t>
            </a:r>
          </a:p>
          <a:p>
            <a:pPr algn="l"/>
            <a:r>
              <a:rPr lang="el-GR" b="1" dirty="0" smtClean="0">
                <a:solidFill>
                  <a:schemeClr val="tx1"/>
                </a:solidFill>
              </a:rPr>
              <a:t>Συστήματα Τηλεκπαίδευσης</a:t>
            </a:r>
            <a:endParaRPr lang="el-GR" b="1" dirty="0">
              <a:solidFill>
                <a:schemeClr val="tx1"/>
              </a:solidFill>
            </a:endParaRPr>
          </a:p>
          <a:p>
            <a:pPr algn="l"/>
            <a:r>
              <a:rPr lang="el-GR" sz="2800" b="1" dirty="0" smtClean="0">
                <a:solidFill>
                  <a:schemeClr val="tx1"/>
                </a:solidFill>
              </a:rPr>
              <a:t>Ενότητα </a:t>
            </a:r>
            <a:r>
              <a:rPr lang="en-US" sz="2800" b="1" dirty="0" smtClean="0">
                <a:solidFill>
                  <a:schemeClr val="tx1"/>
                </a:solidFill>
              </a:rPr>
              <a:t>7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Μαθησιακές Θεωρίες</a:t>
            </a:r>
            <a:r>
              <a:rPr lang="en-US" sz="2800" dirty="0" smtClean="0">
                <a:solidFill>
                  <a:schemeClr val="tx1"/>
                </a:solidFill>
              </a:rPr>
              <a:t> II</a:t>
            </a:r>
            <a:endParaRPr lang="el-GR" sz="2800" dirty="0" smtClean="0">
              <a:solidFill>
                <a:schemeClr val="tx1"/>
              </a:solidFill>
            </a:endParaRPr>
          </a:p>
          <a:p>
            <a:pPr algn="l"/>
            <a:endParaRPr lang="en-US" sz="2800" dirty="0" smtClean="0">
              <a:solidFill>
                <a:schemeClr val="tx1"/>
              </a:solidFill>
            </a:endParaRPr>
          </a:p>
          <a:p>
            <a:pPr algn="l"/>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Δημήτριος Λιαροκάπης</a:t>
            </a:r>
          </a:p>
          <a:p>
            <a:pPr algn="l">
              <a:lnSpc>
                <a:spcPts val="2600"/>
              </a:lnSpc>
            </a:pPr>
            <a:r>
              <a:rPr lang="el-GR" sz="2400" dirty="0" smtClean="0">
                <a:solidFill>
                  <a:schemeClr val="tx2">
                    <a:lumMod val="50000"/>
                  </a:schemeClr>
                </a:solidFill>
              </a:rPr>
              <a:t>Καθηγητής Εφαρμογών</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8964488" cy="1008112"/>
          </a:xfrm>
        </p:spPr>
        <p:txBody>
          <a:bodyPr>
            <a:normAutofit/>
          </a:bodyPr>
          <a:lstStyle/>
          <a:p>
            <a:r>
              <a:rPr lang="el-GR" dirty="0" smtClean="0"/>
              <a:t>Θεωρία </a:t>
            </a:r>
            <a:r>
              <a:rPr lang="en-US" dirty="0" smtClean="0"/>
              <a:t>Keller - ARCS</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700808"/>
            <a:ext cx="8964488" cy="4770537"/>
          </a:xfrm>
          <a:prstGeom prst="rect">
            <a:avLst/>
          </a:prstGeom>
        </p:spPr>
        <p:txBody>
          <a:bodyPr wrap="square">
            <a:spAutoFit/>
          </a:bodyPr>
          <a:lstStyle/>
          <a:p>
            <a:pPr>
              <a:buFont typeface="Arial" pitchFamily="34" charset="0"/>
              <a:buChar char="•"/>
            </a:pPr>
            <a:r>
              <a:rPr lang="el-GR" sz="3200" b="1" dirty="0" smtClean="0"/>
              <a:t>Προσοχή</a:t>
            </a:r>
            <a:r>
              <a:rPr lang="en-US" sz="3200" b="1" dirty="0" smtClean="0"/>
              <a:t> (Attention)</a:t>
            </a:r>
            <a:r>
              <a:rPr lang="el-GR" sz="3200" b="1" dirty="0" smtClean="0"/>
              <a:t> – Η προσοχή πρέπει να προσελκύεται από</a:t>
            </a:r>
            <a:r>
              <a:rPr lang="en-US" sz="3200" b="1" dirty="0" smtClean="0"/>
              <a:t> </a:t>
            </a:r>
            <a:r>
              <a:rPr lang="el-GR" sz="3200" dirty="0" smtClean="0"/>
              <a:t>νωρίς και να διατηρείται.</a:t>
            </a:r>
            <a:endParaRPr lang="en-US" sz="3200" dirty="0" smtClean="0"/>
          </a:p>
          <a:p>
            <a:pPr lvl="1">
              <a:buFont typeface="Wingdings" pitchFamily="2" charset="2"/>
              <a:buChar char="Ø"/>
            </a:pPr>
            <a:r>
              <a:rPr lang="el-GR" sz="3200" dirty="0" smtClean="0"/>
              <a:t> </a:t>
            </a:r>
            <a:r>
              <a:rPr lang="el-GR" sz="2800" dirty="0" smtClean="0"/>
              <a:t>Ένας τρόπος να το πετύχουμε</a:t>
            </a:r>
            <a:r>
              <a:rPr lang="en-US" sz="2800" dirty="0" smtClean="0"/>
              <a:t> </a:t>
            </a:r>
            <a:r>
              <a:rPr lang="el-GR" sz="2800" dirty="0" smtClean="0"/>
              <a:t>είναι με την περιέργεια.</a:t>
            </a:r>
          </a:p>
          <a:p>
            <a:endParaRPr lang="el-GR" sz="3200" dirty="0" smtClean="0"/>
          </a:p>
          <a:p>
            <a:pPr>
              <a:buFont typeface="Arial" pitchFamily="34" charset="0"/>
              <a:buChar char="•"/>
            </a:pPr>
            <a:r>
              <a:rPr lang="el-GR" sz="3200" b="1" dirty="0" smtClean="0"/>
              <a:t>Καταλληλότητα</a:t>
            </a:r>
            <a:r>
              <a:rPr lang="en-US" sz="3200" b="1" dirty="0" smtClean="0"/>
              <a:t> (Relevance)</a:t>
            </a:r>
            <a:r>
              <a:rPr lang="el-GR" sz="3200" b="1" dirty="0" smtClean="0"/>
              <a:t> – Η επίδειξη στους μαθητές ότι </a:t>
            </a:r>
            <a:r>
              <a:rPr lang="el-GR" sz="3200" b="1" dirty="0" smtClean="0"/>
              <a:t>ό,τι</a:t>
            </a:r>
            <a:r>
              <a:rPr lang="en-US" sz="3200" b="1" dirty="0" smtClean="0"/>
              <a:t> </a:t>
            </a:r>
            <a:r>
              <a:rPr lang="el-GR" sz="3200" dirty="0" smtClean="0"/>
              <a:t>μαθαίνουν θα τους είναι χρήσιμο. </a:t>
            </a:r>
            <a:endParaRPr lang="en-US" sz="3200" dirty="0" smtClean="0"/>
          </a:p>
          <a:p>
            <a:pPr lvl="1">
              <a:buFont typeface="Wingdings" pitchFamily="2" charset="2"/>
              <a:buChar char="Ø"/>
            </a:pPr>
            <a:r>
              <a:rPr lang="el-GR" sz="2800" dirty="0" smtClean="0"/>
              <a:t>Παραδείγματα πρέπει</a:t>
            </a:r>
            <a:r>
              <a:rPr lang="en-US" sz="2800" dirty="0" smtClean="0"/>
              <a:t> </a:t>
            </a:r>
            <a:r>
              <a:rPr lang="el-GR" sz="2800" dirty="0" smtClean="0"/>
              <a:t>να είναι ενδιαφέροντα και σημαντικά για τον μαθητή και να</a:t>
            </a:r>
            <a:r>
              <a:rPr lang="en-US" sz="2800" dirty="0" smtClean="0"/>
              <a:t> </a:t>
            </a:r>
            <a:r>
              <a:rPr lang="el-GR" sz="2800" dirty="0" smtClean="0"/>
              <a:t>έχουν σχέση με το περιβάλλον του.</a:t>
            </a:r>
          </a:p>
          <a:p>
            <a:endParaRPr lang="el-GR" sz="28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8964488" cy="1008112"/>
          </a:xfrm>
        </p:spPr>
        <p:txBody>
          <a:bodyPr>
            <a:normAutofit/>
          </a:bodyPr>
          <a:lstStyle/>
          <a:p>
            <a:r>
              <a:rPr lang="el-GR" dirty="0" smtClean="0"/>
              <a:t>Θεωρία </a:t>
            </a:r>
            <a:r>
              <a:rPr lang="en-US" dirty="0" smtClean="0"/>
              <a:t>Keller - ARCS</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815202"/>
            <a:ext cx="8964488" cy="4278094"/>
          </a:xfrm>
          <a:prstGeom prst="rect">
            <a:avLst/>
          </a:prstGeom>
        </p:spPr>
        <p:txBody>
          <a:bodyPr wrap="square">
            <a:spAutoFit/>
          </a:bodyPr>
          <a:lstStyle/>
          <a:p>
            <a:pPr>
              <a:buFont typeface="Arial" pitchFamily="34" charset="0"/>
              <a:buChar char="•"/>
            </a:pPr>
            <a:r>
              <a:rPr lang="el-GR" sz="3200" dirty="0" smtClean="0"/>
              <a:t> </a:t>
            </a:r>
            <a:r>
              <a:rPr lang="el-GR" sz="3200" b="1" dirty="0" smtClean="0"/>
              <a:t>Αυτοπεποίθηση</a:t>
            </a:r>
            <a:r>
              <a:rPr lang="en-US" sz="3200" b="1" dirty="0" smtClean="0"/>
              <a:t> (Confidence)</a:t>
            </a:r>
            <a:r>
              <a:rPr lang="el-GR" sz="3200" b="1" dirty="0" smtClean="0"/>
              <a:t> – Σαφήνεια για τις προσδοκίες του </a:t>
            </a:r>
            <a:r>
              <a:rPr lang="el-GR" sz="3200" dirty="0" smtClean="0"/>
              <a:t>μαθήματος</a:t>
            </a:r>
            <a:r>
              <a:rPr lang="en-US" sz="3200" dirty="0" smtClean="0"/>
              <a:t>:</a:t>
            </a:r>
            <a:endParaRPr lang="el-GR" sz="3200" dirty="0" smtClean="0"/>
          </a:p>
          <a:p>
            <a:pPr lvl="1">
              <a:buFont typeface="Wingdings" pitchFamily="2" charset="2"/>
              <a:buChar char="Ø"/>
            </a:pPr>
            <a:r>
              <a:rPr lang="el-GR" sz="2800" dirty="0" smtClean="0"/>
              <a:t>Λογικές ευκαιρίες επιτυχίας</a:t>
            </a:r>
          </a:p>
          <a:p>
            <a:pPr lvl="1">
              <a:buFont typeface="Wingdings" pitchFamily="2" charset="2"/>
              <a:buChar char="Ø"/>
            </a:pPr>
            <a:r>
              <a:rPr lang="el-GR" sz="2800" dirty="0" smtClean="0"/>
              <a:t>Παροχή προσωπικού ελέγχου στο μαθητή.</a:t>
            </a:r>
          </a:p>
          <a:p>
            <a:endParaRPr lang="el-GR" sz="3200" dirty="0" smtClean="0"/>
          </a:p>
          <a:p>
            <a:pPr>
              <a:buFont typeface="Arial" pitchFamily="34" charset="0"/>
              <a:buChar char="•"/>
            </a:pPr>
            <a:r>
              <a:rPr lang="el-GR" sz="3200" b="1" dirty="0" smtClean="0"/>
              <a:t>Ικανοποίηση</a:t>
            </a:r>
            <a:r>
              <a:rPr lang="en-US" sz="3200" b="1" dirty="0" smtClean="0"/>
              <a:t> (Satisfaction)</a:t>
            </a:r>
            <a:r>
              <a:rPr lang="el-GR" sz="3200" b="1" dirty="0" smtClean="0"/>
              <a:t> – Δυνατότητα εφαρμογής γνώσεων με </a:t>
            </a:r>
            <a:r>
              <a:rPr lang="el-GR" sz="3200" dirty="0" smtClean="0"/>
              <a:t>πραγματικούς τρόπους</a:t>
            </a:r>
            <a:r>
              <a:rPr lang="en-US" sz="3200" dirty="0" smtClean="0"/>
              <a:t>:</a:t>
            </a:r>
            <a:endParaRPr lang="el-GR" sz="3200" dirty="0" smtClean="0"/>
          </a:p>
          <a:p>
            <a:pPr lvl="1">
              <a:buFont typeface="Wingdings" pitchFamily="2" charset="2"/>
              <a:buChar char="Ø"/>
            </a:pPr>
            <a:r>
              <a:rPr lang="el-GR" sz="2800" dirty="0" smtClean="0"/>
              <a:t>Αμεροληψία στην βαθμολόγηση</a:t>
            </a:r>
          </a:p>
          <a:p>
            <a:pPr lvl="1">
              <a:buFont typeface="Wingdings" pitchFamily="2" charset="2"/>
              <a:buChar char="Ø"/>
            </a:pPr>
            <a:r>
              <a:rPr lang="el-GR" sz="2800" dirty="0" smtClean="0"/>
              <a:t>Παροχή παροτρύνσεων σε περιόδους  	δυσκολιών.</a:t>
            </a:r>
            <a:endParaRPr lang="el-GR" sz="28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Άσκηση Ελέγχου</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52957"/>
            <a:ext cx="8964488" cy="5509200"/>
          </a:xfrm>
          <a:prstGeom prst="rect">
            <a:avLst/>
          </a:prstGeom>
        </p:spPr>
        <p:txBody>
          <a:bodyPr wrap="square">
            <a:spAutoFit/>
          </a:bodyPr>
          <a:lstStyle/>
          <a:p>
            <a:pPr>
              <a:buFont typeface="Arial" pitchFamily="34" charset="0"/>
              <a:buChar char="•"/>
            </a:pPr>
            <a:r>
              <a:rPr lang="el-GR" sz="3200" dirty="0" smtClean="0"/>
              <a:t>Ο έλεγχος της συνέχειας, της μεθοδολογίας και των</a:t>
            </a:r>
            <a:r>
              <a:rPr lang="en-US" sz="3200" dirty="0" smtClean="0"/>
              <a:t> </a:t>
            </a:r>
            <a:r>
              <a:rPr lang="el-GR" sz="3200" dirty="0" smtClean="0"/>
              <a:t>περιεχομένων καθορίζεται από τον Μαθητή, το Πρόγραμμα</a:t>
            </a:r>
            <a:r>
              <a:rPr lang="en-US" sz="3200" dirty="0" smtClean="0"/>
              <a:t> </a:t>
            </a:r>
            <a:r>
              <a:rPr lang="el-GR" sz="3200" dirty="0" smtClean="0"/>
              <a:t>(διδάσκων) ή συνδυασμό των δύο.</a:t>
            </a:r>
          </a:p>
          <a:p>
            <a:pPr>
              <a:buFont typeface="Arial" pitchFamily="34" charset="0"/>
              <a:buChar char="•"/>
            </a:pPr>
            <a:endParaRPr lang="el-GR" sz="3200" dirty="0" smtClean="0"/>
          </a:p>
          <a:p>
            <a:pPr>
              <a:buFont typeface="Arial" pitchFamily="34" charset="0"/>
              <a:buChar char="•"/>
            </a:pPr>
            <a:r>
              <a:rPr lang="el-GR" sz="3200" dirty="0" smtClean="0"/>
              <a:t>Μελέτες έδειξαν ότι μαθητές υψηλότερων επιδόσεων</a:t>
            </a:r>
            <a:r>
              <a:rPr lang="en-US" sz="3200" dirty="0" smtClean="0"/>
              <a:t> </a:t>
            </a:r>
            <a:r>
              <a:rPr lang="el-GR" sz="3200" dirty="0" smtClean="0"/>
              <a:t>ωφελούνται ασκώντας μεγαλύτερο έλεγχο. Μαθητές</a:t>
            </a:r>
            <a:r>
              <a:rPr lang="en-US" sz="3200" dirty="0" smtClean="0"/>
              <a:t> </a:t>
            </a:r>
            <a:r>
              <a:rPr lang="el-GR" sz="3200" dirty="0" smtClean="0"/>
              <a:t>χαμηλότερων επιδόσεων ωφελούνται ασκώντας μικρότερο έλεγχο.</a:t>
            </a:r>
          </a:p>
          <a:p>
            <a:pPr>
              <a:buFont typeface="Arial" pitchFamily="34" charset="0"/>
              <a:buChar char="•"/>
            </a:pPr>
            <a:endParaRPr lang="el-GR" sz="3200" dirty="0" smtClean="0"/>
          </a:p>
          <a:p>
            <a:pPr>
              <a:buFont typeface="Arial" pitchFamily="34" charset="0"/>
              <a:buChar char="•"/>
            </a:pPr>
            <a:r>
              <a:rPr lang="el-GR" sz="3200" dirty="0" smtClean="0"/>
              <a:t>Προτιμότεροι έλεγχοι από το μαθητή: ρυθμός παράδοσης,</a:t>
            </a:r>
            <a:r>
              <a:rPr lang="en-US" sz="3200" dirty="0" smtClean="0"/>
              <a:t> </a:t>
            </a:r>
            <a:r>
              <a:rPr lang="el-GR" sz="3200" dirty="0" smtClean="0"/>
              <a:t>ανασκόπηση, αίτηση για βοήθεια.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Άσκηση Ελέγχου</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4031873"/>
          </a:xfrm>
          <a:prstGeom prst="rect">
            <a:avLst/>
          </a:prstGeom>
        </p:spPr>
        <p:txBody>
          <a:bodyPr wrap="square">
            <a:spAutoFit/>
          </a:bodyPr>
          <a:lstStyle/>
          <a:p>
            <a:endParaRPr lang="el-GR" sz="3200" dirty="0" smtClean="0"/>
          </a:p>
          <a:p>
            <a:pPr>
              <a:buFont typeface="Arial" pitchFamily="34" charset="0"/>
              <a:buChar char="•"/>
            </a:pPr>
            <a:r>
              <a:rPr lang="el-GR" sz="3200" dirty="0" smtClean="0"/>
              <a:t>Προτιμότεροι έλεγχοι από το πρόγραμμα: επιλογή</a:t>
            </a:r>
          </a:p>
          <a:p>
            <a:r>
              <a:rPr lang="el-GR" sz="3200" dirty="0" smtClean="0"/>
              <a:t>διδακτικών στρατηγικών, καθορισμός δυσκολίας, κρίση για</a:t>
            </a:r>
            <a:r>
              <a:rPr lang="en-US" sz="3200" dirty="0" smtClean="0"/>
              <a:t> </a:t>
            </a:r>
            <a:r>
              <a:rPr lang="el-GR" sz="3200" dirty="0" smtClean="0"/>
              <a:t>το πότε εμπεδώθηκε η ύλη.</a:t>
            </a:r>
          </a:p>
          <a:p>
            <a:endParaRPr lang="el-GR" sz="3200" dirty="0" smtClean="0"/>
          </a:p>
          <a:p>
            <a:pPr>
              <a:buFont typeface="Arial" pitchFamily="34" charset="0"/>
              <a:buChar char="•"/>
            </a:pPr>
            <a:r>
              <a:rPr lang="el-GR" sz="3200" dirty="0" smtClean="0"/>
              <a:t>Συνήθως δημιουργείται μια μίξη ελέγχου δίνοντας την εντύπωση στον μαθητή ότι έχει περισσότερο έλεγχο από</a:t>
            </a:r>
            <a:endParaRPr lang="el-GR" sz="28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Πνευματικό Μοντέλο</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4524315"/>
          </a:xfrm>
          <a:prstGeom prst="rect">
            <a:avLst/>
          </a:prstGeom>
        </p:spPr>
        <p:txBody>
          <a:bodyPr wrap="square">
            <a:spAutoFit/>
          </a:bodyPr>
          <a:lstStyle/>
          <a:p>
            <a:pPr>
              <a:buFont typeface="Arial" pitchFamily="34" charset="0"/>
              <a:buChar char="•"/>
            </a:pPr>
            <a:r>
              <a:rPr lang="el-GR" sz="3200" dirty="0" smtClean="0"/>
              <a:t>Ένα </a:t>
            </a:r>
            <a:r>
              <a:rPr lang="el-GR" sz="3200" b="1" dirty="0" smtClean="0"/>
              <a:t>πνευματικό μοντέλο αναφέρεται στην</a:t>
            </a:r>
          </a:p>
          <a:p>
            <a:r>
              <a:rPr lang="el-GR" sz="3200" dirty="0" smtClean="0"/>
              <a:t>αναπαράσταση στην λειτουργική μνήμη που μπορεί να χρησιμοποιηθεί για την επίλυση ενός προβλήματος (διαίρεση αριθμών, δημιουργία προγραμματιστικού βρόγχου κλπ).</a:t>
            </a:r>
          </a:p>
          <a:p>
            <a:endParaRPr lang="el-GR" sz="3200" dirty="0" smtClean="0"/>
          </a:p>
          <a:p>
            <a:pPr>
              <a:buFont typeface="Arial" pitchFamily="34" charset="0"/>
              <a:buChar char="•"/>
            </a:pPr>
            <a:r>
              <a:rPr lang="el-GR" sz="3200" dirty="0" smtClean="0"/>
              <a:t>Μαθητές μπορεί να αναπτύξουν σωστά ή λανθασμένα πνευματικά μοντέλα. Πρέπει να ενισχύεται το πρώτο.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Πνευματικό Μοντέλο</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4524315"/>
          </a:xfrm>
          <a:prstGeom prst="rect">
            <a:avLst/>
          </a:prstGeom>
        </p:spPr>
        <p:txBody>
          <a:bodyPr wrap="square">
            <a:spAutoFit/>
          </a:bodyPr>
          <a:lstStyle/>
          <a:p>
            <a:pPr>
              <a:buFont typeface="Arial" pitchFamily="34" charset="0"/>
              <a:buChar char="•"/>
            </a:pPr>
            <a:r>
              <a:rPr lang="el-GR" sz="3200" dirty="0" smtClean="0"/>
              <a:t>Υπάρχουν διάφορες απόψεις για το τι ακριβώς είναι ένα πνευματικό μοντέλο. Από μια απλή εικόνα... Μέχρι κάτι που μπορεί να </a:t>
            </a:r>
            <a:r>
              <a:rPr lang="el-GR" sz="3200" dirty="0" smtClean="0"/>
              <a:t>«τρέξει».</a:t>
            </a:r>
            <a:endParaRPr lang="el-GR" sz="3200" dirty="0" smtClean="0"/>
          </a:p>
          <a:p>
            <a:pPr>
              <a:buFont typeface="Arial" pitchFamily="34" charset="0"/>
              <a:buChar char="•"/>
            </a:pPr>
            <a:endParaRPr lang="el-GR" sz="3200" dirty="0" smtClean="0"/>
          </a:p>
          <a:p>
            <a:pPr>
              <a:buFont typeface="Arial" pitchFamily="34" charset="0"/>
              <a:buChar char="•"/>
            </a:pPr>
            <a:r>
              <a:rPr lang="el-GR" sz="3200" dirty="0" smtClean="0"/>
              <a:t>Οι τεχνολογίες πολυμέσων μπορούν να διευκολύνουν την δόμηση πνευματικών μοντέλων, δημιουργώντας </a:t>
            </a:r>
            <a:r>
              <a:rPr lang="el-GR" sz="3200" b="1" dirty="0" smtClean="0"/>
              <a:t>εννοιολογικά μοντέλα με χρήση διαγραμμάτων </a:t>
            </a:r>
            <a:r>
              <a:rPr lang="el-GR" sz="3200" dirty="0" smtClean="0"/>
              <a:t>υπολογιστών, κινούμενων αναπαραστάσεων κλπ.</a:t>
            </a:r>
            <a:endParaRPr lang="el-GR" sz="28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Μετάγνωση</a:t>
            </a:r>
            <a:r>
              <a:rPr lang="el-GR" dirty="0" smtClean="0"/>
              <a:t> (</a:t>
            </a:r>
            <a:r>
              <a:rPr lang="en-US" dirty="0" smtClean="0"/>
              <a:t>Metacognition</a:t>
            </a:r>
            <a:r>
              <a:rPr lang="en-US" dirty="0" smtClean="0"/>
              <a:t>)</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268760"/>
            <a:ext cx="8964488" cy="6432530"/>
          </a:xfrm>
          <a:prstGeom prst="rect">
            <a:avLst/>
          </a:prstGeom>
        </p:spPr>
        <p:txBody>
          <a:bodyPr wrap="square">
            <a:spAutoFit/>
          </a:bodyPr>
          <a:lstStyle/>
          <a:p>
            <a:pPr>
              <a:buFont typeface="Arial" pitchFamily="34" charset="0"/>
              <a:buChar char="•"/>
            </a:pPr>
            <a:r>
              <a:rPr lang="el-GR" sz="3200" dirty="0" smtClean="0"/>
              <a:t>Είναι η επίγνωση κάποιου για τις γνώσεις που έχει.</a:t>
            </a:r>
          </a:p>
          <a:p>
            <a:pPr>
              <a:buFont typeface="Arial" pitchFamily="34" charset="0"/>
              <a:buChar char="•"/>
            </a:pPr>
            <a:r>
              <a:rPr lang="el-GR" sz="3200" dirty="0" smtClean="0"/>
              <a:t>Οι ερευνητές πιστεύουν ότι οι υψηλού επιπέδου μαθητές έχουν υψηλή γνώση </a:t>
            </a:r>
            <a:r>
              <a:rPr lang="el-GR" sz="3200" i="1" dirty="0" smtClean="0"/>
              <a:t>και </a:t>
            </a:r>
            <a:r>
              <a:rPr lang="el-GR" sz="3200" i="1" dirty="0" smtClean="0"/>
              <a:t>μετάγνωση</a:t>
            </a:r>
            <a:r>
              <a:rPr lang="el-GR" sz="3200" i="1" dirty="0" smtClean="0"/>
              <a:t>. </a:t>
            </a:r>
            <a:r>
              <a:rPr lang="el-GR" sz="3200" dirty="0" smtClean="0"/>
              <a:t>Μπορούν να διακριθούν τέσσερις περιπτώσεις μαθητών:</a:t>
            </a:r>
          </a:p>
          <a:p>
            <a:pPr lvl="1">
              <a:buFont typeface="Wingdings" pitchFamily="2" charset="2"/>
              <a:buChar char="Ø"/>
            </a:pPr>
            <a:r>
              <a:rPr lang="el-GR" sz="2800" dirty="0" smtClean="0"/>
              <a:t>Με Υψηλή Γνώση και Υψηλή </a:t>
            </a:r>
            <a:r>
              <a:rPr lang="el-GR" sz="2800" dirty="0" smtClean="0"/>
              <a:t>Μετάγνωση</a:t>
            </a:r>
            <a:r>
              <a:rPr lang="el-GR" sz="2800" dirty="0" smtClean="0"/>
              <a:t>. Καλοί και</a:t>
            </a:r>
          </a:p>
          <a:p>
            <a:pPr lvl="1"/>
            <a:r>
              <a:rPr lang="el-GR" sz="2800" dirty="0" smtClean="0"/>
              <a:t>αποδοτικοί μαθητές.</a:t>
            </a:r>
          </a:p>
          <a:p>
            <a:pPr lvl="1">
              <a:buFont typeface="Wingdings" pitchFamily="2" charset="2"/>
              <a:buChar char="Ø"/>
            </a:pPr>
            <a:r>
              <a:rPr lang="el-GR" sz="2800" dirty="0" smtClean="0"/>
              <a:t>Με Χαμηλή Γνώση και Χαμηλή </a:t>
            </a:r>
            <a:r>
              <a:rPr lang="el-GR" sz="2800" dirty="0" smtClean="0"/>
              <a:t>Μετάγνωση</a:t>
            </a:r>
            <a:r>
              <a:rPr lang="el-GR" sz="2800" dirty="0" smtClean="0"/>
              <a:t> Κακοί μαθητές</a:t>
            </a:r>
            <a:r>
              <a:rPr lang="en-US" sz="2800" dirty="0" smtClean="0"/>
              <a:t>. </a:t>
            </a:r>
            <a:r>
              <a:rPr lang="el-GR" sz="2800" dirty="0" smtClean="0"/>
              <a:t>Δεν μαθαίνουν αλλά νομίζουν ότι έμαθαν κάτι.</a:t>
            </a:r>
          </a:p>
          <a:p>
            <a:pPr lvl="1">
              <a:buFont typeface="Wingdings" pitchFamily="2" charset="2"/>
              <a:buChar char="Ø"/>
            </a:pPr>
            <a:r>
              <a:rPr lang="el-GR" sz="2800" dirty="0" smtClean="0"/>
              <a:t>Με Υψηλή Γνώση και Χαμηλή </a:t>
            </a:r>
            <a:r>
              <a:rPr lang="el-GR" sz="2800" dirty="0" smtClean="0"/>
              <a:t>Μετάγνωση</a:t>
            </a:r>
            <a:r>
              <a:rPr lang="el-GR" sz="2800" dirty="0" smtClean="0"/>
              <a:t>. Μαθητές που αν και μαθαίνουν προετοιμάζονται υπερβολικά γιατί δεν αισθάνονται σίγουροι για το τι ξέρουν.</a:t>
            </a:r>
            <a:endParaRPr lang="en-US" sz="2800" dirty="0" smtClean="0"/>
          </a:p>
          <a:p>
            <a:pPr lvl="2"/>
            <a:endParaRPr lang="el-GR" sz="2800" dirty="0" smtClean="0"/>
          </a:p>
          <a:p>
            <a:endParaRPr lang="el-GR" sz="28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Μετάγνωση</a:t>
            </a:r>
            <a:r>
              <a:rPr lang="el-GR" dirty="0" smtClean="0"/>
              <a:t> (συνέχεια)</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5632311"/>
          </a:xfrm>
          <a:prstGeom prst="rect">
            <a:avLst/>
          </a:prstGeom>
        </p:spPr>
        <p:txBody>
          <a:bodyPr wrap="square">
            <a:spAutoFit/>
          </a:bodyPr>
          <a:lstStyle/>
          <a:p>
            <a:pPr>
              <a:buFont typeface="Wingdings" pitchFamily="2" charset="2"/>
              <a:buChar char="Ø"/>
            </a:pPr>
            <a:r>
              <a:rPr lang="el-GR" sz="2800" dirty="0" smtClean="0"/>
              <a:t>Με Χαμηλή Γνώση και Υψηλή </a:t>
            </a:r>
            <a:r>
              <a:rPr lang="el-GR" sz="2800" dirty="0" smtClean="0"/>
              <a:t>Μετάγνωση</a:t>
            </a:r>
            <a:r>
              <a:rPr lang="el-GR" sz="2800" dirty="0" smtClean="0"/>
              <a:t>. Μαθητές που</a:t>
            </a:r>
          </a:p>
          <a:p>
            <a:r>
              <a:rPr lang="el-GR" sz="2800" dirty="0" smtClean="0"/>
              <a:t>γνωρίζουν τις αδυναμίες τους και μπορεί να βελτιώσουν τις</a:t>
            </a:r>
          </a:p>
          <a:p>
            <a:r>
              <a:rPr lang="el-GR" sz="2800" dirty="0" smtClean="0"/>
              <a:t>γνώσεις τους όταν προσπαθήσουν.</a:t>
            </a:r>
          </a:p>
          <a:p>
            <a:pPr>
              <a:buFont typeface="Arial" pitchFamily="34" charset="0"/>
              <a:buChar char="•"/>
            </a:pPr>
            <a:r>
              <a:rPr lang="el-GR" sz="3200" dirty="0" smtClean="0"/>
              <a:t>Αν και η </a:t>
            </a:r>
            <a:r>
              <a:rPr lang="el-GR" sz="3200" dirty="0" smtClean="0"/>
              <a:t>μετάγνωση</a:t>
            </a:r>
            <a:r>
              <a:rPr lang="el-GR" sz="3200" dirty="0" smtClean="0"/>
              <a:t> θεωρείται πολύ σημαντική δεν</a:t>
            </a:r>
          </a:p>
          <a:p>
            <a:r>
              <a:rPr lang="el-GR" sz="3200" dirty="0" smtClean="0"/>
              <a:t>υπάρχει ξεκάθαρος τρόπος για το πώς να επιτευχθεί.</a:t>
            </a:r>
          </a:p>
          <a:p>
            <a:pPr>
              <a:buFont typeface="Arial" pitchFamily="34" charset="0"/>
              <a:buChar char="•"/>
            </a:pPr>
            <a:r>
              <a:rPr lang="el-GR" sz="3200" dirty="0" smtClean="0"/>
              <a:t>Προτεινόμενες συνιστώσες </a:t>
            </a:r>
            <a:r>
              <a:rPr lang="el-GR" sz="3200" dirty="0" smtClean="0"/>
              <a:t>μετάγνωσης</a:t>
            </a:r>
            <a:r>
              <a:rPr lang="el-GR" sz="3200" dirty="0" smtClean="0"/>
              <a:t>:</a:t>
            </a:r>
          </a:p>
          <a:p>
            <a:pPr lvl="1">
              <a:buFont typeface="Wingdings" pitchFamily="2" charset="2"/>
              <a:buChar char="Ø"/>
            </a:pPr>
            <a:r>
              <a:rPr lang="el-GR" sz="2800" dirty="0" smtClean="0"/>
              <a:t>Γενική Αυτογνωσία (Γνώσεις, επίπεδα γνώσεων)</a:t>
            </a:r>
          </a:p>
          <a:p>
            <a:pPr lvl="1">
              <a:buFont typeface="Wingdings" pitchFamily="2" charset="2"/>
              <a:buChar char="Ø"/>
            </a:pPr>
            <a:r>
              <a:rPr lang="el-GR" sz="2800" dirty="0" smtClean="0"/>
              <a:t>Στοχασμός</a:t>
            </a:r>
          </a:p>
          <a:p>
            <a:pPr lvl="1">
              <a:buFont typeface="Wingdings" pitchFamily="2" charset="2"/>
              <a:buChar char="Ø"/>
            </a:pPr>
            <a:r>
              <a:rPr lang="el-GR" sz="2800" dirty="0" smtClean="0"/>
              <a:t>Αυτοαξιολόγηση</a:t>
            </a:r>
            <a:r>
              <a:rPr lang="el-GR" sz="2800" dirty="0" smtClean="0"/>
              <a:t>.</a:t>
            </a:r>
          </a:p>
          <a:p>
            <a:pPr>
              <a:buFont typeface="Arial" pitchFamily="34" charset="0"/>
              <a:buChar char="•"/>
            </a:pPr>
            <a:r>
              <a:rPr lang="el-GR" sz="3200" dirty="0" smtClean="0"/>
              <a:t>Μπορεί να επιτευχθεί από περιοδικές στιγμές στοχασμού και συνεργατική μάθηση</a:t>
            </a:r>
            <a:endParaRPr lang="el-GR" sz="32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Μεταγωγή Γνώσεων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5509200"/>
          </a:xfrm>
          <a:prstGeom prst="rect">
            <a:avLst/>
          </a:prstGeom>
        </p:spPr>
        <p:txBody>
          <a:bodyPr wrap="square">
            <a:spAutoFit/>
          </a:bodyPr>
          <a:lstStyle/>
          <a:p>
            <a:pPr>
              <a:buFont typeface="Arial" pitchFamily="34" charset="0"/>
              <a:buChar char="•"/>
            </a:pPr>
            <a:r>
              <a:rPr lang="el-GR" sz="3200" dirty="0" smtClean="0"/>
              <a:t>Η μεταγωγή γνώσεων είναι ο βαθμός εφαρμογής των γνώσεων από το περιβάλλον εκμάθησης (πχ κάποιο μάθημα πολυμέσων) σε κάποιο περιβάλλον χρήσης (εργασία, σε επόμενο μάθημα)</a:t>
            </a:r>
          </a:p>
          <a:p>
            <a:endParaRPr lang="el-GR" sz="3200" dirty="0" smtClean="0"/>
          </a:p>
          <a:p>
            <a:pPr>
              <a:buFont typeface="Arial" pitchFamily="34" charset="0"/>
              <a:buChar char="•"/>
            </a:pPr>
            <a:r>
              <a:rPr lang="el-GR" sz="3200" dirty="0" smtClean="0"/>
              <a:t>Διακρίνεται σε </a:t>
            </a:r>
            <a:r>
              <a:rPr lang="el-GR" sz="3200" b="1" dirty="0" smtClean="0"/>
              <a:t>εγγύς μεταγωγή και άπω μεταγωγή. Με την </a:t>
            </a:r>
            <a:r>
              <a:rPr lang="el-GR" sz="3200" dirty="0" smtClean="0"/>
              <a:t>εγγύς μεταγωγή οι γνώσεις εφαρμόζονται σε ένα περιβάλλον παρόμοιο με το περιβάλλον που αποκτήθηκαν. Η άπω μεταγωγή μπορεί να εφαρμόσει τις αποκτηθείσες γνώσεις σε πολύ διαφορετικά περιβάλλοντα.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Μεταγωγή Γνώσεων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3354765"/>
          </a:xfrm>
          <a:prstGeom prst="rect">
            <a:avLst/>
          </a:prstGeom>
        </p:spPr>
        <p:txBody>
          <a:bodyPr wrap="square">
            <a:spAutoFit/>
          </a:bodyPr>
          <a:lstStyle/>
          <a:p>
            <a:pPr>
              <a:buFont typeface="Arial" pitchFamily="34" charset="0"/>
              <a:buChar char="•"/>
            </a:pPr>
            <a:r>
              <a:rPr lang="el-GR" sz="3200" dirty="0" smtClean="0"/>
              <a:t>Γενικά η χρήση ηλεκτρονικών πολυμέσων (πχ χρήση</a:t>
            </a:r>
            <a:r>
              <a:rPr lang="en-US" sz="3200" dirty="0" smtClean="0"/>
              <a:t> </a:t>
            </a:r>
            <a:r>
              <a:rPr lang="el-GR" sz="3200" dirty="0" smtClean="0"/>
              <a:t>υπολογιστή με ποντίκι και πληκτρολόγιο) παρέχουν πιο μειωμένη </a:t>
            </a:r>
            <a:r>
              <a:rPr lang="el-GR" sz="3200" dirty="0" smtClean="0"/>
              <a:t>διαδραστικότητα</a:t>
            </a:r>
            <a:r>
              <a:rPr lang="el-GR" sz="3200" dirty="0" smtClean="0"/>
              <a:t> σε σχέση με το περιβάλλον διδασκαλίας ή το χώρο εργασίας. </a:t>
            </a:r>
          </a:p>
          <a:p>
            <a:pPr lvl="2">
              <a:buFont typeface="Wingdings" pitchFamily="2" charset="2"/>
              <a:buChar char="Ø"/>
            </a:pPr>
            <a:r>
              <a:rPr lang="el-GR" sz="2800" dirty="0" smtClean="0"/>
              <a:t>Τεχνικές όπως οι </a:t>
            </a:r>
            <a:r>
              <a:rPr lang="el-GR" sz="2800" b="1" dirty="0" smtClean="0"/>
              <a:t>προσομοιώσεις</a:t>
            </a:r>
            <a:r>
              <a:rPr lang="el-GR" sz="2800" dirty="0" smtClean="0"/>
              <a:t> ή η μάθηση με σύμπραξη μπορούν να βοηθήσουν στην μεταγωγή γνώσεων.</a:t>
            </a:r>
            <a:endParaRPr lang="el-GR"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468313" y="476250"/>
            <a:ext cx="8229600" cy="1143000"/>
          </a:xfrm>
        </p:spPr>
        <p:txBody>
          <a:bodyPr/>
          <a:lstStyle/>
          <a:p>
            <a:pPr eaLnBrk="1" hangingPunct="1"/>
            <a:r>
              <a:rPr lang="el-GR" b="1" dirty="0" smtClean="0"/>
              <a:t>Άδειες Χρήσης</a:t>
            </a:r>
          </a:p>
        </p:txBody>
      </p:sp>
      <p:sp>
        <p:nvSpPr>
          <p:cNvPr id="43014"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dirty="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dirty="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43015"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a:t>
            </a:r>
            <a:r>
              <a:rPr lang="en-US" sz="1200" dirty="0" smtClean="0">
                <a:solidFill>
                  <a:schemeClr val="bg1"/>
                </a:solidFill>
              </a:rPr>
              <a:t>,</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Διαφορές Προσωπικοτήτων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196752"/>
            <a:ext cx="8964488" cy="5632311"/>
          </a:xfrm>
          <a:prstGeom prst="rect">
            <a:avLst/>
          </a:prstGeom>
        </p:spPr>
        <p:txBody>
          <a:bodyPr wrap="square">
            <a:spAutoFit/>
          </a:bodyPr>
          <a:lstStyle/>
          <a:p>
            <a:pPr>
              <a:buFont typeface="Arial" pitchFamily="34" charset="0"/>
              <a:buChar char="•"/>
            </a:pPr>
            <a:r>
              <a:rPr lang="el-GR" sz="3200" b="1" dirty="0" smtClean="0"/>
              <a:t>Εκπαιδευτικό Λογισμικό </a:t>
            </a:r>
            <a:r>
              <a:rPr lang="el-GR" sz="3200" dirty="0" smtClean="0"/>
              <a:t>θα πρέπει να μπορεί να</a:t>
            </a:r>
          </a:p>
          <a:p>
            <a:r>
              <a:rPr lang="el-GR" sz="3200" dirty="0" smtClean="0"/>
              <a:t>διαμορφώνεται και ανάλογα με τις προσωπικότητες</a:t>
            </a:r>
          </a:p>
          <a:p>
            <a:r>
              <a:rPr lang="el-GR" sz="3200" dirty="0" smtClean="0"/>
              <a:t>των μαθητών γιατί συνήθως υπάρχουν διαφορές</a:t>
            </a:r>
          </a:p>
          <a:p>
            <a:r>
              <a:rPr lang="el-GR" sz="3200" dirty="0" smtClean="0"/>
              <a:t>στους τρόπους και τα μέσα που μπορεί να είναι</a:t>
            </a:r>
          </a:p>
          <a:p>
            <a:r>
              <a:rPr lang="el-GR" sz="3200" dirty="0" smtClean="0"/>
              <a:t>αποδοτικά σε κάθε περίπτωση.</a:t>
            </a:r>
            <a:endParaRPr lang="en-US" sz="3200" dirty="0" smtClean="0"/>
          </a:p>
          <a:p>
            <a:pPr>
              <a:buFont typeface="Arial" pitchFamily="34" charset="0"/>
              <a:buChar char="•"/>
            </a:pPr>
            <a:r>
              <a:rPr lang="el-GR" sz="3200" dirty="0" smtClean="0"/>
              <a:t>Βασικές διαφορές βρίσκονται στα κίνητρα.</a:t>
            </a:r>
          </a:p>
          <a:p>
            <a:pPr lvl="1">
              <a:buFont typeface="Wingdings" pitchFamily="2" charset="2"/>
              <a:buChar char="Ø"/>
            </a:pPr>
            <a:r>
              <a:rPr lang="el-GR" sz="2800" dirty="0" smtClean="0"/>
              <a:t>Κάτι που είναι ενδιαφέρον για κάποιο μαθητή ίσως</a:t>
            </a:r>
            <a:r>
              <a:rPr lang="en-US" sz="2800" dirty="0" smtClean="0"/>
              <a:t> </a:t>
            </a:r>
            <a:r>
              <a:rPr lang="el-GR" sz="2800" dirty="0" smtClean="0"/>
              <a:t>να είναι ανιαρό για κάποιον άλλο.</a:t>
            </a:r>
            <a:endParaRPr lang="en-US" sz="2800" dirty="0" smtClean="0"/>
          </a:p>
          <a:p>
            <a:pPr lvl="1">
              <a:buFont typeface="Wingdings" pitchFamily="2" charset="2"/>
              <a:buChar char="Ø"/>
            </a:pPr>
            <a:r>
              <a:rPr lang="el-GR" sz="2800" dirty="0" smtClean="0"/>
              <a:t>Διαφορετικές ενισχύσεις μπορεί να έχουν διαφορετική</a:t>
            </a:r>
            <a:r>
              <a:rPr lang="en-US" sz="2800" dirty="0" smtClean="0"/>
              <a:t> </a:t>
            </a:r>
            <a:r>
              <a:rPr lang="el-GR" sz="2800" dirty="0" smtClean="0"/>
              <a:t>επίπτωση (δόξα, χρήμα, βαθμοί, ελεύθερος χρόνος)</a:t>
            </a:r>
            <a:endParaRPr lang="en-US" sz="2800" dirty="0" smtClean="0"/>
          </a:p>
          <a:p>
            <a:pPr lvl="1">
              <a:buFont typeface="Wingdings" pitchFamily="2" charset="2"/>
              <a:buChar char="Ø"/>
            </a:pPr>
            <a:r>
              <a:rPr lang="el-GR" sz="2800" dirty="0" smtClean="0"/>
              <a:t>Άλλη σημαντική διαφορά. Δυνατότητα ανάγνωσης σε</a:t>
            </a:r>
            <a:r>
              <a:rPr lang="en-US" sz="2800" dirty="0" smtClean="0"/>
              <a:t> </a:t>
            </a:r>
            <a:r>
              <a:rPr lang="el-GR" sz="2800" dirty="0" smtClean="0"/>
              <a:t>αντιδιαστολή με ακρόαση.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Κονστρουκτιβισμός</a:t>
            </a:r>
            <a:r>
              <a:rPr lang="en-US" dirty="0" smtClean="0"/>
              <a:t> (Constructivism)</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052736"/>
            <a:ext cx="8964488" cy="5447645"/>
          </a:xfrm>
          <a:prstGeom prst="rect">
            <a:avLst/>
          </a:prstGeom>
        </p:spPr>
        <p:txBody>
          <a:bodyPr wrap="square">
            <a:spAutoFit/>
          </a:bodyPr>
          <a:lstStyle/>
          <a:p>
            <a:r>
              <a:rPr lang="el-GR" sz="3200" dirty="0" smtClean="0"/>
              <a:t>● </a:t>
            </a:r>
            <a:r>
              <a:rPr lang="el-GR" sz="3200" b="1" i="1" dirty="0" smtClean="0"/>
              <a:t>Αντικειμενισμός (</a:t>
            </a:r>
            <a:r>
              <a:rPr lang="en-US" sz="3200" b="1" i="1" dirty="0" smtClean="0"/>
              <a:t>Objectionism</a:t>
            </a:r>
            <a:r>
              <a:rPr lang="en-US" sz="3200" b="1" i="1" dirty="0" smtClean="0"/>
              <a:t>): </a:t>
            </a:r>
            <a:r>
              <a:rPr lang="el-GR" sz="2800" b="1" i="1" dirty="0" smtClean="0"/>
              <a:t>Υπάρχει ένας</a:t>
            </a:r>
            <a:r>
              <a:rPr lang="en-US" sz="2800" b="1" i="1" dirty="0" smtClean="0"/>
              <a:t> </a:t>
            </a:r>
            <a:r>
              <a:rPr lang="el-GR" sz="2800" dirty="0" smtClean="0"/>
              <a:t>αντικειμενικός κόσμος και η διαδικασία της μάθησης</a:t>
            </a:r>
            <a:r>
              <a:rPr lang="en-US" sz="2800" dirty="0" smtClean="0"/>
              <a:t> </a:t>
            </a:r>
            <a:r>
              <a:rPr lang="el-GR" sz="2800" dirty="0" smtClean="0"/>
              <a:t>σκοπεύει στο να παρέχει τις μεθόδους και τα εργαλεία</a:t>
            </a:r>
            <a:r>
              <a:rPr lang="en-US" sz="2800" dirty="0" smtClean="0"/>
              <a:t> </a:t>
            </a:r>
            <a:r>
              <a:rPr lang="el-GR" sz="2800" dirty="0" smtClean="0"/>
              <a:t>για να γίνει κατανοητός</a:t>
            </a:r>
          </a:p>
          <a:p>
            <a:r>
              <a:rPr lang="el-GR" sz="3200" dirty="0" smtClean="0"/>
              <a:t>● </a:t>
            </a:r>
            <a:r>
              <a:rPr lang="el-GR" sz="3200" b="1" i="1" dirty="0" smtClean="0"/>
              <a:t>Κονστρουκτιβισμός : </a:t>
            </a:r>
            <a:r>
              <a:rPr lang="el-GR" sz="2800" b="1" i="1" dirty="0" smtClean="0"/>
              <a:t>Η μόνη πραγματικότητα που</a:t>
            </a:r>
            <a:r>
              <a:rPr lang="en-US" sz="2800" b="1" i="1" dirty="0" smtClean="0"/>
              <a:t> </a:t>
            </a:r>
            <a:r>
              <a:rPr lang="el-GR" sz="2800" dirty="0" smtClean="0"/>
              <a:t>έχει σημασία είναι αυτή που κάποιος χτίζει μέσα του. Η</a:t>
            </a:r>
            <a:r>
              <a:rPr lang="en-US" sz="2800" dirty="0" smtClean="0"/>
              <a:t> </a:t>
            </a:r>
            <a:r>
              <a:rPr lang="el-GR" sz="2800" dirty="0" smtClean="0"/>
              <a:t>γνώση δεν προσλαμβάνεται από τον έξω κόσμο ως</a:t>
            </a:r>
            <a:r>
              <a:rPr lang="en-US" sz="2800" dirty="0" smtClean="0"/>
              <a:t> </a:t>
            </a:r>
            <a:r>
              <a:rPr lang="el-GR" sz="2800" dirty="0" smtClean="0"/>
              <a:t>έχει αλλά δομείτε μέσα μας.</a:t>
            </a:r>
          </a:p>
          <a:p>
            <a:r>
              <a:rPr lang="el-GR" sz="3200" dirty="0" smtClean="0"/>
              <a:t>● </a:t>
            </a:r>
            <a:r>
              <a:rPr lang="el-GR" sz="3200" b="1" i="1" dirty="0" smtClean="0"/>
              <a:t>Κοινωνικός Κονστρουκτιβισμός: </a:t>
            </a:r>
            <a:r>
              <a:rPr lang="el-GR" sz="2800" b="1" i="1" dirty="0" smtClean="0"/>
              <a:t>Η μάθηση είναι</a:t>
            </a:r>
            <a:r>
              <a:rPr lang="en-US" sz="2800" b="1" i="1" dirty="0" smtClean="0"/>
              <a:t> </a:t>
            </a:r>
            <a:r>
              <a:rPr lang="el-GR" sz="2800" dirty="0" smtClean="0"/>
              <a:t>ένα κοινωνικό φαινόμενο. Μαθαίνουμε από τα</a:t>
            </a:r>
            <a:r>
              <a:rPr lang="en-US" sz="2800" dirty="0" smtClean="0"/>
              <a:t> </a:t>
            </a:r>
            <a:r>
              <a:rPr lang="el-GR" sz="2800" dirty="0" smtClean="0"/>
              <a:t>πρότυπα και τις συνήθειες που υπάρχουν στο</a:t>
            </a:r>
            <a:r>
              <a:rPr lang="en-US" sz="2800" dirty="0" smtClean="0"/>
              <a:t> </a:t>
            </a:r>
            <a:r>
              <a:rPr lang="el-GR" sz="2800" dirty="0" smtClean="0"/>
              <a:t>κοινωνικό περιβάλλον. Η γνώση δεν δομείται ατομικά</a:t>
            </a:r>
            <a:r>
              <a:rPr lang="en-US" sz="2800" dirty="0" smtClean="0"/>
              <a:t> </a:t>
            </a:r>
            <a:r>
              <a:rPr lang="el-GR" sz="2800" dirty="0" smtClean="0"/>
              <a:t>αλλά ομαδικά.</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964488" cy="1008112"/>
          </a:xfrm>
          <a:solidFill>
            <a:schemeClr val="bg1"/>
          </a:solidFill>
        </p:spPr>
        <p:txBody>
          <a:bodyPr>
            <a:normAutofit fontScale="90000"/>
          </a:bodyPr>
          <a:lstStyle/>
          <a:p>
            <a:r>
              <a:rPr lang="el-GR" dirty="0" smtClean="0"/>
              <a:t>Εκπαιδευτικός Σχεδιασμός &amp;</a:t>
            </a:r>
            <a:br>
              <a:rPr lang="el-GR" dirty="0" smtClean="0"/>
            </a:br>
            <a:r>
              <a:rPr lang="el-GR" dirty="0" smtClean="0"/>
              <a:t>Κονστρουκτιβισμός</a:t>
            </a:r>
            <a:endParaRPr lang="el-GR" b="1" dirty="0"/>
          </a:p>
        </p:txBody>
      </p:sp>
      <p:sp>
        <p:nvSpPr>
          <p:cNvPr id="7" name="6 - Ορθογώνιο"/>
          <p:cNvSpPr/>
          <p:nvPr/>
        </p:nvSpPr>
        <p:spPr>
          <a:xfrm>
            <a:off x="179512" y="1052736"/>
            <a:ext cx="8964488" cy="5755422"/>
          </a:xfrm>
          <a:prstGeom prst="rect">
            <a:avLst/>
          </a:prstGeom>
        </p:spPr>
        <p:txBody>
          <a:bodyPr wrap="square">
            <a:spAutoFit/>
          </a:bodyPr>
          <a:lstStyle/>
          <a:p>
            <a:r>
              <a:rPr lang="el-GR" sz="3200" dirty="0" smtClean="0"/>
              <a:t>● </a:t>
            </a:r>
            <a:r>
              <a:rPr lang="el-GR" sz="2800" dirty="0" smtClean="0"/>
              <a:t>Η μάθηση είναι διαδικασία δόμησης (σε αντιδιαστολή</a:t>
            </a:r>
            <a:r>
              <a:rPr lang="en-US" sz="2800" dirty="0" smtClean="0"/>
              <a:t> </a:t>
            </a:r>
            <a:r>
              <a:rPr lang="el-GR" sz="2800" dirty="0" smtClean="0"/>
              <a:t>με απομνημόνευση, μίμηση κλπ). Οι εκπαιδευτικοί</a:t>
            </a:r>
            <a:r>
              <a:rPr lang="en-US" sz="2800" dirty="0" smtClean="0"/>
              <a:t> </a:t>
            </a:r>
            <a:r>
              <a:rPr lang="el-GR" sz="2800" dirty="0" smtClean="0"/>
              <a:t>πρέπει να παρέχουν περιβάλλοντα που να</a:t>
            </a:r>
            <a:r>
              <a:rPr lang="en-US" sz="2800" dirty="0" smtClean="0"/>
              <a:t> </a:t>
            </a:r>
            <a:r>
              <a:rPr lang="el-GR" sz="2800" dirty="0" smtClean="0"/>
              <a:t>διευκολύνουν την δόμηση της γνώσης. Θα πρέπει να:</a:t>
            </a:r>
          </a:p>
          <a:p>
            <a:pPr>
              <a:buFont typeface="Wingdings" pitchFamily="2" charset="2"/>
              <a:buChar char="Ø"/>
            </a:pPr>
            <a:r>
              <a:rPr lang="el-GR" sz="2800" dirty="0" smtClean="0"/>
              <a:t>Δίνουν έμφαση στην μάθηση παρά στην διδασκαλία.</a:t>
            </a:r>
          </a:p>
          <a:p>
            <a:pPr>
              <a:buFont typeface="Wingdings" pitchFamily="2" charset="2"/>
              <a:buChar char="Ø"/>
            </a:pPr>
            <a:r>
              <a:rPr lang="el-GR" sz="2800" dirty="0" smtClean="0"/>
              <a:t>Δίνουν έμφαση στις ενέργειες και σκέψη των μαθητών παρά</a:t>
            </a:r>
            <a:r>
              <a:rPr lang="en-US" sz="2800" dirty="0" smtClean="0"/>
              <a:t> </a:t>
            </a:r>
            <a:r>
              <a:rPr lang="el-GR" sz="2800" dirty="0" smtClean="0"/>
              <a:t>των διδασκάλων.</a:t>
            </a:r>
          </a:p>
          <a:p>
            <a:pPr>
              <a:buFont typeface="Wingdings" pitchFamily="2" charset="2"/>
              <a:buChar char="Ø"/>
            </a:pPr>
            <a:r>
              <a:rPr lang="el-GR" sz="2800" dirty="0" smtClean="0"/>
              <a:t>Ενθαρρύνουν την δόμηση πληροφοριών.</a:t>
            </a:r>
          </a:p>
          <a:p>
            <a:pPr>
              <a:buFont typeface="Wingdings" pitchFamily="2" charset="2"/>
              <a:buChar char="Ø"/>
            </a:pPr>
            <a:r>
              <a:rPr lang="el-GR" sz="2800" dirty="0" smtClean="0"/>
              <a:t>Χρησιμοποιούν συνεργατικές μεθόδους μάθησης ή      μεθόδους με σύμπραξη.</a:t>
            </a:r>
          </a:p>
          <a:p>
            <a:pPr>
              <a:buFont typeface="Wingdings" pitchFamily="2" charset="2"/>
              <a:buChar char="Ø"/>
            </a:pPr>
            <a:r>
              <a:rPr lang="el-GR" sz="2800" dirty="0" smtClean="0"/>
              <a:t>Ενθαρρύνουν την προσωπική αυτονομία στους μαθητές.</a:t>
            </a:r>
          </a:p>
          <a:p>
            <a:pPr>
              <a:buFont typeface="Wingdings" pitchFamily="2" charset="2"/>
              <a:buChar char="Ø"/>
            </a:pPr>
            <a:r>
              <a:rPr lang="el-GR" sz="2800" dirty="0" smtClean="0"/>
              <a:t>Χρησιμοποιούν αυθεντικές εργασίες με πολυπλοκότητα</a:t>
            </a:r>
          </a:p>
          <a:p>
            <a:r>
              <a:rPr lang="el-GR" sz="2800" dirty="0" smtClean="0"/>
              <a:t>   κατάλληλη για τον μαθητή.</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964488" cy="1008112"/>
          </a:xfrm>
        </p:spPr>
        <p:txBody>
          <a:bodyPr>
            <a:normAutofit/>
          </a:bodyPr>
          <a:lstStyle/>
          <a:p>
            <a:r>
              <a:rPr lang="el-GR" dirty="0" smtClean="0"/>
              <a:t>Μάθηση αντί Διδασκαλίας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280949"/>
            <a:ext cx="8964488" cy="4524315"/>
          </a:xfrm>
          <a:prstGeom prst="rect">
            <a:avLst/>
          </a:prstGeom>
        </p:spPr>
        <p:txBody>
          <a:bodyPr wrap="square">
            <a:spAutoFit/>
          </a:bodyPr>
          <a:lstStyle/>
          <a:p>
            <a:r>
              <a:rPr lang="el-GR" sz="3200" dirty="0" smtClean="0"/>
              <a:t>● Μειώνεται η σημασία των παρουσιάσεων.</a:t>
            </a:r>
          </a:p>
          <a:p>
            <a:endParaRPr lang="el-GR" sz="3200" dirty="0" smtClean="0"/>
          </a:p>
          <a:p>
            <a:r>
              <a:rPr lang="el-GR" sz="3200" dirty="0" smtClean="0"/>
              <a:t>● Ενισχύεται η συμμετοχή των μαθητών.</a:t>
            </a:r>
          </a:p>
          <a:p>
            <a:endParaRPr lang="el-GR" sz="3200" dirty="0" smtClean="0"/>
          </a:p>
          <a:p>
            <a:r>
              <a:rPr lang="el-GR" sz="3200" dirty="0" smtClean="0"/>
              <a:t>● Ερωτήματα πρέπει να υποβάλλονται από</a:t>
            </a:r>
          </a:p>
          <a:p>
            <a:r>
              <a:rPr lang="el-GR" sz="3200" dirty="0" smtClean="0"/>
              <a:t>μαθητές.</a:t>
            </a:r>
          </a:p>
          <a:p>
            <a:endParaRPr lang="el-GR" sz="3200" dirty="0" smtClean="0"/>
          </a:p>
          <a:p>
            <a:r>
              <a:rPr lang="el-GR" sz="3200" dirty="0" smtClean="0"/>
              <a:t>● Ενισχύονται η ανακάλυψη, η διερεύνηση, η</a:t>
            </a:r>
          </a:p>
          <a:p>
            <a:r>
              <a:rPr lang="el-GR" sz="3200" dirty="0" smtClean="0"/>
              <a:t>διατύπωση ερωτημάτων.</a:t>
            </a:r>
            <a:endParaRPr lang="el-GR"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964488" cy="1008112"/>
          </a:xfrm>
        </p:spPr>
        <p:txBody>
          <a:bodyPr>
            <a:normAutofit/>
          </a:bodyPr>
          <a:lstStyle/>
          <a:p>
            <a:r>
              <a:rPr lang="el-GR" dirty="0" smtClean="0"/>
              <a:t>Κατασκευές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980728"/>
            <a:ext cx="8964488" cy="6001643"/>
          </a:xfrm>
          <a:prstGeom prst="rect">
            <a:avLst/>
          </a:prstGeom>
        </p:spPr>
        <p:txBody>
          <a:bodyPr wrap="square">
            <a:spAutoFit/>
          </a:bodyPr>
          <a:lstStyle/>
          <a:p>
            <a:r>
              <a:rPr lang="el-GR" sz="3200" dirty="0" smtClean="0"/>
              <a:t>● Αν και ο όρος </a:t>
            </a:r>
            <a:r>
              <a:rPr lang="el-GR" sz="3200" b="1" dirty="0" smtClean="0"/>
              <a:t>Κονστρουκτιβισμός</a:t>
            </a:r>
            <a:r>
              <a:rPr lang="el-GR" sz="3200" dirty="0" smtClean="0"/>
              <a:t> περιέχει την</a:t>
            </a:r>
          </a:p>
          <a:p>
            <a:r>
              <a:rPr lang="el-GR" sz="3200" dirty="0" smtClean="0"/>
              <a:t>έννοια της κατασκευής </a:t>
            </a:r>
            <a:r>
              <a:rPr lang="el-GR" sz="3200" b="1" dirty="0" smtClean="0"/>
              <a:t>(</a:t>
            </a:r>
            <a:r>
              <a:rPr lang="el-GR" sz="3200" b="1" dirty="0" smtClean="0"/>
              <a:t>construction</a:t>
            </a:r>
            <a:r>
              <a:rPr lang="el-GR" sz="3200" b="1" dirty="0" smtClean="0"/>
              <a:t>) </a:t>
            </a:r>
            <a:r>
              <a:rPr lang="el-GR" sz="3200" dirty="0" smtClean="0"/>
              <a:t>δεν</a:t>
            </a:r>
          </a:p>
          <a:p>
            <a:r>
              <a:rPr lang="el-GR" sz="3200" dirty="0" smtClean="0"/>
              <a:t>αναφέρεται σε κατασκευάσματα, αλλά στην</a:t>
            </a:r>
          </a:p>
          <a:p>
            <a:r>
              <a:rPr lang="el-GR" sz="3200" dirty="0" smtClean="0"/>
              <a:t>δόμηση της γνώσης.</a:t>
            </a:r>
          </a:p>
          <a:p>
            <a:r>
              <a:rPr lang="el-GR" sz="3200" dirty="0" smtClean="0"/>
              <a:t>● Συχνά όμως ενισχύει δραστηριότητες</a:t>
            </a:r>
          </a:p>
          <a:p>
            <a:r>
              <a:rPr lang="el-GR" sz="3200" dirty="0" smtClean="0"/>
              <a:t>κατασκευής σαν ιδανικές δραστηριότητες</a:t>
            </a:r>
          </a:p>
          <a:p>
            <a:r>
              <a:rPr lang="el-GR" sz="3200" dirty="0" smtClean="0"/>
              <a:t>μάθησης, για παράδειγμα κατασκευή προγραμμάτων, πολυμέσων, παιχνιδιών κλπ.</a:t>
            </a:r>
          </a:p>
          <a:p>
            <a:r>
              <a:rPr lang="el-GR" sz="3200" dirty="0" smtClean="0"/>
              <a:t>● O </a:t>
            </a:r>
            <a:r>
              <a:rPr lang="el-GR" sz="3200" b="1" dirty="0" smtClean="0"/>
              <a:t>Papert</a:t>
            </a:r>
            <a:r>
              <a:rPr lang="el-GR" sz="3200" dirty="0" smtClean="0"/>
              <a:t> και οι συνεργάτες του εισήγαγαν τον</a:t>
            </a:r>
          </a:p>
          <a:p>
            <a:r>
              <a:rPr lang="el-GR" sz="3200" dirty="0" smtClean="0"/>
              <a:t>όρο </a:t>
            </a:r>
            <a:r>
              <a:rPr lang="el-GR" sz="3200" b="1" dirty="0" smtClean="0"/>
              <a:t>Κονστρουκσιονισμό</a:t>
            </a:r>
            <a:r>
              <a:rPr lang="el-GR" sz="3200" b="1" dirty="0" smtClean="0"/>
              <a:t> (</a:t>
            </a:r>
            <a:r>
              <a:rPr lang="en-US" sz="3200" b="1" dirty="0" smtClean="0"/>
              <a:t>Constructionism</a:t>
            </a:r>
            <a:r>
              <a:rPr lang="en-US" sz="3200" b="1" dirty="0" smtClean="0"/>
              <a:t>)</a:t>
            </a:r>
            <a:r>
              <a:rPr lang="en-US" sz="3200" dirty="0" smtClean="0"/>
              <a:t> </a:t>
            </a:r>
            <a:r>
              <a:rPr lang="el-GR" sz="3200" dirty="0" smtClean="0"/>
              <a:t>για</a:t>
            </a:r>
          </a:p>
          <a:p>
            <a:r>
              <a:rPr lang="el-GR" sz="3200" dirty="0" smtClean="0"/>
              <a:t>την αντίληψη χρήσης κατασκευών σαν</a:t>
            </a:r>
          </a:p>
          <a:p>
            <a:r>
              <a:rPr lang="el-GR" sz="3200" dirty="0" smtClean="0"/>
              <a:t>διαδικασία μάθησης.</a:t>
            </a:r>
            <a:endParaRPr lang="el-GR"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Εγκατεστημένη Μάθηση</a:t>
            </a:r>
            <a:br>
              <a:rPr lang="el-GR" dirty="0" smtClean="0"/>
            </a:br>
            <a:r>
              <a:rPr lang="en-US" dirty="0" smtClean="0"/>
              <a:t>(Situated Learning)</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376184"/>
            <a:ext cx="8964488" cy="5509200"/>
          </a:xfrm>
          <a:prstGeom prst="rect">
            <a:avLst/>
          </a:prstGeom>
        </p:spPr>
        <p:txBody>
          <a:bodyPr wrap="square">
            <a:spAutoFit/>
          </a:bodyPr>
          <a:lstStyle/>
          <a:p>
            <a:r>
              <a:rPr lang="el-GR" sz="3200" dirty="0" smtClean="0"/>
              <a:t>● Η άποψη ότι η μάθηση λαμβάνει μέρος σε ένα πλαίσιο (</a:t>
            </a:r>
            <a:r>
              <a:rPr lang="el-GR" sz="3200" dirty="0" smtClean="0"/>
              <a:t>context</a:t>
            </a:r>
            <a:r>
              <a:rPr lang="el-GR" sz="3200" dirty="0" smtClean="0"/>
              <a:t>) και το πλαίσιο επηρεάζει σημαντικά την μάθηση.</a:t>
            </a:r>
          </a:p>
          <a:p>
            <a:r>
              <a:rPr lang="el-GR" sz="3200" dirty="0" smtClean="0"/>
              <a:t>● Η μάθηση μπορεί εύκολα με χρησιμοποιηθεί σε</a:t>
            </a:r>
          </a:p>
          <a:p>
            <a:r>
              <a:rPr lang="el-GR" sz="3200" dirty="0" smtClean="0"/>
              <a:t>περιβάλλοντα παρόμοια με αυτά που αποκτήθηκε.</a:t>
            </a:r>
          </a:p>
          <a:p>
            <a:r>
              <a:rPr lang="el-GR" sz="3200" dirty="0" smtClean="0"/>
              <a:t>● Γνώση που δεν μπορεί να χρησιμοποιηθεί σε</a:t>
            </a:r>
          </a:p>
          <a:p>
            <a:r>
              <a:rPr lang="el-GR" sz="3200" dirty="0" smtClean="0"/>
              <a:t>διαφορετικά περιβάλλοντα ονομάζεται </a:t>
            </a:r>
            <a:r>
              <a:rPr lang="el-GR" sz="3200" b="1" i="1" dirty="0" smtClean="0"/>
              <a:t>αδρανής.</a:t>
            </a:r>
          </a:p>
          <a:p>
            <a:r>
              <a:rPr lang="el-GR" sz="3200" dirty="0" smtClean="0"/>
              <a:t>● Η θεωρία της εγκατεστημένης μάθησης εξετάζει το θέμα σχεδιασμού κατάλληλων περιβαλλόντων ώστε η γνώση που αποκτάται να μπορεί να χρησιμοποιείται σε άλλα περιβάλλοντα </a:t>
            </a:r>
            <a:r>
              <a:rPr lang="el-GR" sz="3200" b="1" dirty="0" smtClean="0"/>
              <a:t>(μεταγωγή)</a:t>
            </a:r>
            <a:endParaRPr lang="el-GR" sz="28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Διδασκαλία με Σύνδεση</a:t>
            </a:r>
            <a:br>
              <a:rPr lang="el-GR" dirty="0" smtClean="0"/>
            </a:br>
            <a:r>
              <a:rPr lang="en-US" dirty="0" smtClean="0"/>
              <a:t>(Anchored </a:t>
            </a:r>
            <a:r>
              <a:rPr lang="en-US" dirty="0" smtClean="0"/>
              <a:t>Learing</a:t>
            </a:r>
            <a:r>
              <a:rPr lang="en-US" dirty="0" smtClean="0"/>
              <a:t>)</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528331"/>
            <a:ext cx="8964488" cy="4708981"/>
          </a:xfrm>
          <a:prstGeom prst="rect">
            <a:avLst/>
          </a:prstGeom>
        </p:spPr>
        <p:txBody>
          <a:bodyPr wrap="square">
            <a:spAutoFit/>
          </a:bodyPr>
          <a:lstStyle/>
          <a:p>
            <a:pPr>
              <a:buFont typeface="Arial" pitchFamily="34" charset="0"/>
              <a:buChar char="•"/>
            </a:pPr>
            <a:r>
              <a:rPr lang="el-GR" sz="3200" dirty="0" smtClean="0"/>
              <a:t>Η άποψη ότι ένα περιβάλλον μάθησης θα πρέπει να συγχωνεύεται σε ένα πλαίσιο παρόμοιο με ένα</a:t>
            </a:r>
          </a:p>
          <a:p>
            <a:r>
              <a:rPr lang="el-GR" sz="3200" dirty="0" smtClean="0"/>
              <a:t>πραγματικό περιβάλλον το οποίο να χρησιμοποιεί</a:t>
            </a:r>
          </a:p>
          <a:p>
            <a:r>
              <a:rPr lang="el-GR" sz="3200" dirty="0" smtClean="0"/>
              <a:t>παρόμοιους στόχους, προϊόντα και προβλήματα με</a:t>
            </a:r>
          </a:p>
          <a:p>
            <a:r>
              <a:rPr lang="el-GR" sz="3200" dirty="0" smtClean="0"/>
              <a:t>πραγματικές καταστάσεις.</a:t>
            </a:r>
          </a:p>
          <a:p>
            <a:pPr>
              <a:buFont typeface="Wingdings" pitchFamily="2" charset="2"/>
              <a:buChar char="Ø"/>
            </a:pPr>
            <a:r>
              <a:rPr lang="el-GR" sz="2800" dirty="0" smtClean="0"/>
              <a:t>π.χ. υπάρχει η άποψη ότι τα μαθηματικά δεν πρέπει να διδάσκονται απομονωμένα σε μια αίθουσα μαθηματικών αλλά σε ένα πραγματικό περιβάλλον όπως μια επιχείρηση όπου τα μαθηματικά χρησιμοποιούνται σαν ένα αναγκαίο εργαλείο επίλυσης προβλημάτων.</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Διδασκαλία με Σύνδεση</a:t>
            </a:r>
            <a:br>
              <a:rPr lang="el-GR" dirty="0" smtClean="0"/>
            </a:br>
            <a:r>
              <a:rPr lang="en-US" dirty="0" smtClean="0"/>
              <a:t>(Anchored </a:t>
            </a:r>
            <a:r>
              <a:rPr lang="en-US" dirty="0" smtClean="0"/>
              <a:t>Learing</a:t>
            </a:r>
            <a:r>
              <a:rPr lang="en-US" dirty="0" smtClean="0"/>
              <a:t>)</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787332"/>
            <a:ext cx="8964488" cy="1569660"/>
          </a:xfrm>
          <a:prstGeom prst="rect">
            <a:avLst/>
          </a:prstGeom>
        </p:spPr>
        <p:txBody>
          <a:bodyPr wrap="square">
            <a:spAutoFit/>
          </a:bodyPr>
          <a:lstStyle/>
          <a:p>
            <a:pPr>
              <a:buFont typeface="Arial" pitchFamily="34" charset="0"/>
              <a:buChar char="•"/>
            </a:pPr>
            <a:r>
              <a:rPr lang="el-GR" sz="3200" dirty="0" smtClean="0"/>
              <a:t> Συχνά η προσέγγιση διδασκαλίας με σύνδεση</a:t>
            </a:r>
          </a:p>
          <a:p>
            <a:r>
              <a:rPr lang="el-GR" sz="3200" dirty="0" smtClean="0"/>
              <a:t>(</a:t>
            </a:r>
            <a:r>
              <a:rPr lang="el-GR" sz="3200" b="1" dirty="0" smtClean="0"/>
              <a:t>anchored</a:t>
            </a:r>
            <a:r>
              <a:rPr lang="el-GR" sz="3200" b="1" dirty="0" smtClean="0"/>
              <a:t> </a:t>
            </a:r>
            <a:r>
              <a:rPr lang="el-GR" sz="3200" b="1" dirty="0" smtClean="0"/>
              <a:t>learning</a:t>
            </a:r>
            <a:r>
              <a:rPr lang="el-GR" sz="3200" dirty="0" smtClean="0"/>
              <a:t>) αποδίδεται στην εγκαταστημένη μάθηση (</a:t>
            </a:r>
            <a:r>
              <a:rPr lang="en-US" sz="3200" b="1" dirty="0" smtClean="0"/>
              <a:t>Situated Learning</a:t>
            </a:r>
            <a:r>
              <a:rPr lang="en-US" sz="3200" dirty="0" smtClean="0"/>
              <a:t>)</a:t>
            </a:r>
            <a:endParaRPr lang="el-GR" sz="28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Συνεργατική &amp; Μάθηση με Σύμπραξη </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216024" y="1273978"/>
            <a:ext cx="8964488" cy="5755422"/>
          </a:xfrm>
          <a:prstGeom prst="rect">
            <a:avLst/>
          </a:prstGeom>
        </p:spPr>
        <p:txBody>
          <a:bodyPr wrap="square">
            <a:spAutoFit/>
          </a:bodyPr>
          <a:lstStyle/>
          <a:p>
            <a:r>
              <a:rPr lang="el-GR" sz="3200" dirty="0" smtClean="0"/>
              <a:t> ● </a:t>
            </a:r>
            <a:r>
              <a:rPr lang="el-GR" sz="3200" b="1" i="1" dirty="0" smtClean="0"/>
              <a:t>Συνεργατική Μάθηση (</a:t>
            </a:r>
            <a:r>
              <a:rPr lang="en-US" sz="3200" b="1" i="1" dirty="0" smtClean="0"/>
              <a:t>Cooperative Learning).</a:t>
            </a:r>
          </a:p>
          <a:p>
            <a:r>
              <a:rPr lang="el-GR" sz="3200" dirty="0" smtClean="0"/>
              <a:t>Υποστηρίζει περιβάλλοντα όπου οι φοιτητές γενικά</a:t>
            </a:r>
          </a:p>
          <a:p>
            <a:r>
              <a:rPr lang="el-GR" sz="3200" dirty="0" smtClean="0"/>
              <a:t>αλληλοβοηθιούνται κατά την διάρκεια της</a:t>
            </a:r>
          </a:p>
          <a:p>
            <a:r>
              <a:rPr lang="el-GR" sz="3200" dirty="0" smtClean="0"/>
              <a:t>εκπαιδευτικής διαδικασίας. </a:t>
            </a:r>
          </a:p>
          <a:p>
            <a:pPr lvl="1">
              <a:buFont typeface="Wingdings" pitchFamily="2" charset="2"/>
              <a:buChar char="Ø"/>
            </a:pPr>
            <a:r>
              <a:rPr lang="el-GR" sz="2800" dirty="0" smtClean="0"/>
              <a:t>π.χ. θα μπορούσε να συμβεί μέσω συζητήσεων, ανταλλαγή απόψεων και ερωταποκρίσεων.</a:t>
            </a:r>
          </a:p>
          <a:p>
            <a:r>
              <a:rPr lang="el-GR" sz="3200" dirty="0" smtClean="0"/>
              <a:t>● </a:t>
            </a:r>
            <a:r>
              <a:rPr lang="el-GR" sz="3200" b="1" i="1" dirty="0" smtClean="0"/>
              <a:t>Μάθηση με Σύμπραξη (</a:t>
            </a:r>
            <a:r>
              <a:rPr lang="el-GR" sz="3200" b="1" i="1" dirty="0" smtClean="0"/>
              <a:t>Collaborative</a:t>
            </a:r>
            <a:r>
              <a:rPr lang="el-GR" sz="3200" b="1" i="1" dirty="0" smtClean="0"/>
              <a:t> Learning). </a:t>
            </a:r>
            <a:r>
              <a:rPr lang="el-GR" sz="3200" dirty="0" smtClean="0"/>
              <a:t>Οι</a:t>
            </a:r>
            <a:r>
              <a:rPr lang="el-GR" sz="3200" b="1" i="1" dirty="0" smtClean="0"/>
              <a:t> </a:t>
            </a:r>
            <a:r>
              <a:rPr lang="el-GR" sz="3200" dirty="0" smtClean="0"/>
              <a:t>μαθητές συμμετέχουν σε κοινή ομάδα με σκοπό την επίτευξη κάποιου στόχου, όπως η κατασκευή ενός έργου κλπ. </a:t>
            </a:r>
          </a:p>
          <a:p>
            <a:pPr lvl="1">
              <a:buFont typeface="Wingdings" pitchFamily="2" charset="2"/>
              <a:buChar char="Ø"/>
            </a:pPr>
            <a:r>
              <a:rPr lang="el-GR" sz="2800" dirty="0" smtClean="0"/>
              <a:t> χρησιμοποιούν τις ιδιαίτερες κλίσεις τους, αλληλοσυμπληρώνουν τις αδυναμίες τους.</a:t>
            </a:r>
            <a:endParaRPr lang="el-GR" sz="28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Μειονεκτήματα Περιβαλλόντων</a:t>
            </a:r>
            <a:br>
              <a:rPr lang="el-GR" dirty="0" smtClean="0"/>
            </a:br>
            <a:r>
              <a:rPr lang="el-GR" dirty="0" smtClean="0"/>
              <a:t>Συνεργασίας / Σύμπραξης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07504" y="1412776"/>
            <a:ext cx="8964488" cy="5509200"/>
          </a:xfrm>
          <a:prstGeom prst="rect">
            <a:avLst/>
          </a:prstGeom>
        </p:spPr>
        <p:txBody>
          <a:bodyPr wrap="square">
            <a:spAutoFit/>
          </a:bodyPr>
          <a:lstStyle/>
          <a:p>
            <a:r>
              <a:rPr lang="el-GR" sz="3200" dirty="0" smtClean="0"/>
              <a:t> ● Ορισμένοι μαθητές ωφελούνται περισσότερο</a:t>
            </a:r>
          </a:p>
          <a:p>
            <a:r>
              <a:rPr lang="el-GR" sz="3200" dirty="0" smtClean="0"/>
              <a:t>από άλλους.</a:t>
            </a:r>
          </a:p>
          <a:p>
            <a:endParaRPr lang="el-GR" sz="3200" dirty="0" smtClean="0"/>
          </a:p>
          <a:p>
            <a:r>
              <a:rPr lang="el-GR" sz="3200" dirty="0" smtClean="0"/>
              <a:t>● Διαχείριση Συμπεριφορών στην αίθουσα.</a:t>
            </a:r>
          </a:p>
          <a:p>
            <a:endParaRPr lang="el-GR" sz="3200" dirty="0" smtClean="0"/>
          </a:p>
          <a:p>
            <a:r>
              <a:rPr lang="el-GR" sz="3200" dirty="0" smtClean="0"/>
              <a:t>● Δίκαιη βαθμολόγηση στην διόρθωση.</a:t>
            </a:r>
          </a:p>
          <a:p>
            <a:endParaRPr lang="el-GR" sz="3200" dirty="0" smtClean="0"/>
          </a:p>
          <a:p>
            <a:r>
              <a:rPr lang="el-GR" sz="3200" dirty="0" smtClean="0"/>
              <a:t>● Κατακύρωση της κυριότητας των παραδοτέων.</a:t>
            </a:r>
          </a:p>
          <a:p>
            <a:endParaRPr lang="el-GR" sz="3200" dirty="0" smtClean="0"/>
          </a:p>
          <a:p>
            <a:r>
              <a:rPr lang="el-GR" sz="3200" dirty="0" smtClean="0"/>
              <a:t>● Δημιουργία ισοδύναμων και ισοσκελισμένων</a:t>
            </a:r>
          </a:p>
          <a:p>
            <a:r>
              <a:rPr lang="el-GR" sz="3200" dirty="0" smtClean="0"/>
              <a:t>ομάδων.</a:t>
            </a:r>
            <a:endParaRPr lang="el-GR" sz="28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468313" y="476250"/>
            <a:ext cx="8229600" cy="1143000"/>
          </a:xfrm>
        </p:spPr>
        <p:txBody>
          <a:bodyPr/>
          <a:lstStyle/>
          <a:p>
            <a:pPr eaLnBrk="1" hangingPunct="1"/>
            <a:r>
              <a:rPr lang="el-GR" b="1" dirty="0" smtClean="0"/>
              <a:t>Χρηματοδότηση</a:t>
            </a:r>
          </a:p>
        </p:txBody>
      </p:sp>
      <p:sp>
        <p:nvSpPr>
          <p:cNvPr id="44038"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dirty="0">
                <a:solidFill>
                  <a:srgbClr val="000000"/>
                </a:solidFill>
                <a:latin typeface="Calibri" pitchFamily="34" charset="0"/>
              </a:rPr>
              <a:t>Το έργο υλοποιείται στο πλαίσιο του Επιχειρησιακού Προγράμματος «</a:t>
            </a:r>
            <a:r>
              <a:rPr lang="el-GR" altLang="el-GR" sz="2000" b="1" dirty="0">
                <a:solidFill>
                  <a:srgbClr val="000000"/>
                </a:solidFill>
                <a:latin typeface="Calibri" pitchFamily="34" charset="0"/>
              </a:rPr>
              <a:t>Εκπαίδευση και Δια Βίου Μάθηση</a:t>
            </a:r>
            <a:r>
              <a:rPr lang="el-GR" altLang="el-GR" sz="2000" dirty="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dirty="0">
                <a:solidFill>
                  <a:srgbClr val="000000"/>
                </a:solidFill>
                <a:latin typeface="Calibri" pitchFamily="34" charset="0"/>
              </a:rPr>
              <a:t>Το έργο «</a:t>
            </a:r>
            <a:r>
              <a:rPr lang="el-GR" altLang="el-GR" sz="2000" b="1" dirty="0">
                <a:solidFill>
                  <a:srgbClr val="000000"/>
                </a:solidFill>
                <a:latin typeface="Calibri" pitchFamily="34" charset="0"/>
              </a:rPr>
              <a:t>Ανοικτά Ακαδημαϊκά Μαθήματα στο TEI Ηπείρου</a:t>
            </a:r>
            <a:r>
              <a:rPr lang="el-GR" altLang="el-GR" sz="2000" dirty="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dirty="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44039"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Αυτονομία, Επιλογή &amp;</a:t>
            </a:r>
            <a:br>
              <a:rPr lang="el-GR" dirty="0" smtClean="0"/>
            </a:br>
            <a:r>
              <a:rPr lang="el-GR" dirty="0" smtClean="0"/>
              <a:t>Διαπραγμάτευση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07504" y="1412776"/>
            <a:ext cx="8964488" cy="5016758"/>
          </a:xfrm>
          <a:prstGeom prst="rect">
            <a:avLst/>
          </a:prstGeom>
        </p:spPr>
        <p:txBody>
          <a:bodyPr wrap="square">
            <a:spAutoFit/>
          </a:bodyPr>
          <a:lstStyle/>
          <a:p>
            <a:r>
              <a:rPr lang="el-GR" sz="3200" dirty="0" smtClean="0"/>
              <a:t>● Συνίσταται η παροχή επιλογών</a:t>
            </a:r>
            <a:r>
              <a:rPr lang="en-US" sz="3200" dirty="0" smtClean="0"/>
              <a:t>.</a:t>
            </a:r>
          </a:p>
          <a:p>
            <a:endParaRPr lang="el-GR" sz="3200" dirty="0" smtClean="0"/>
          </a:p>
          <a:p>
            <a:r>
              <a:rPr lang="el-GR" sz="3200" dirty="0" smtClean="0"/>
              <a:t>● Ορισμένοι στόχοι και δραστηριότητες θα πρέπει</a:t>
            </a:r>
          </a:p>
          <a:p>
            <a:r>
              <a:rPr lang="el-GR" sz="3200" dirty="0" smtClean="0"/>
              <a:t>να είναι αποτέλεσμα διαπραγμάτευσης.</a:t>
            </a:r>
            <a:endParaRPr lang="en-US" sz="3200" dirty="0" smtClean="0"/>
          </a:p>
          <a:p>
            <a:endParaRPr lang="el-GR" sz="3200" dirty="0" smtClean="0"/>
          </a:p>
          <a:p>
            <a:r>
              <a:rPr lang="el-GR" sz="3200" dirty="0" smtClean="0"/>
              <a:t>● Δημιουργείται παρότρυνση γιατί οι μαθητές</a:t>
            </a:r>
          </a:p>
          <a:p>
            <a:r>
              <a:rPr lang="el-GR" sz="3200" dirty="0" smtClean="0"/>
              <a:t>αισθάνονται κυριότητα στις δραστηριότητες.</a:t>
            </a:r>
            <a:endParaRPr lang="en-US" sz="3200" dirty="0" smtClean="0"/>
          </a:p>
          <a:p>
            <a:endParaRPr lang="el-GR" sz="3200" dirty="0" smtClean="0"/>
          </a:p>
          <a:p>
            <a:r>
              <a:rPr lang="el-GR" sz="3200" dirty="0" smtClean="0"/>
              <a:t>● Βελτιώνει τις ικανότητες κατάστρωσης σχεδίων</a:t>
            </a:r>
          </a:p>
          <a:p>
            <a:r>
              <a:rPr lang="el-GR" sz="3200" dirty="0" smtClean="0"/>
              <a:t>και </a:t>
            </a:r>
            <a:r>
              <a:rPr lang="el-GR" sz="3200" dirty="0" smtClean="0"/>
              <a:t>μετάγνωσης</a:t>
            </a:r>
            <a:r>
              <a:rPr lang="el-GR" sz="3200" dirty="0" smtClean="0"/>
              <a:t>.</a:t>
            </a:r>
            <a:endParaRPr lang="el-GR" sz="28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a:bodyPr>
          <a:lstStyle/>
          <a:p>
            <a:r>
              <a:rPr lang="el-GR" dirty="0" smtClean="0"/>
              <a:t>Στοχασμός και Στρατηγική Σκέψη</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07504" y="1412776"/>
            <a:ext cx="8964488" cy="5509200"/>
          </a:xfrm>
          <a:prstGeom prst="rect">
            <a:avLst/>
          </a:prstGeom>
        </p:spPr>
        <p:txBody>
          <a:bodyPr wrap="square">
            <a:spAutoFit/>
          </a:bodyPr>
          <a:lstStyle/>
          <a:p>
            <a:r>
              <a:rPr lang="el-GR" sz="3200" dirty="0" smtClean="0"/>
              <a:t>● Ένα εκπαιδευτικό περιβάλλον θα πρέπει να στηρίζει</a:t>
            </a:r>
            <a:r>
              <a:rPr lang="en-US" sz="3200" dirty="0" smtClean="0"/>
              <a:t> </a:t>
            </a:r>
            <a:r>
              <a:rPr lang="el-GR" sz="3200" dirty="0" smtClean="0"/>
              <a:t>όχι μόνο την απόκτηση γνώσεων αλλά και την</a:t>
            </a:r>
            <a:r>
              <a:rPr lang="en-US" sz="3200" dirty="0" smtClean="0"/>
              <a:t> </a:t>
            </a:r>
            <a:r>
              <a:rPr lang="el-GR" sz="3200" dirty="0" smtClean="0"/>
              <a:t>απόκτηση γνώσεων για το πώς μαθαίνουμε. Οι</a:t>
            </a:r>
          </a:p>
          <a:p>
            <a:r>
              <a:rPr lang="el-GR" sz="3200" dirty="0" smtClean="0"/>
              <a:t>μαθητές θα πρέπει να έχουν την ευκαιρία να</a:t>
            </a:r>
          </a:p>
          <a:p>
            <a:r>
              <a:rPr lang="el-GR" sz="3200" dirty="0" smtClean="0"/>
              <a:t>στοχάζονται για το τι πρόκειται να μάθουν, να</a:t>
            </a:r>
          </a:p>
          <a:p>
            <a:r>
              <a:rPr lang="el-GR" sz="3200" dirty="0" smtClean="0"/>
              <a:t>αναλύουν αποτυχίες, επιτυχίες κλπ.</a:t>
            </a:r>
          </a:p>
          <a:p>
            <a:r>
              <a:rPr lang="el-GR" sz="3200" dirty="0" smtClean="0"/>
              <a:t>● Οι μαθητές θα πρέπει να έχουν την δυνατότητα να</a:t>
            </a:r>
          </a:p>
          <a:p>
            <a:r>
              <a:rPr lang="el-GR" sz="3200" dirty="0" smtClean="0"/>
              <a:t>καταστρώνουν σχέδια για το πώς θα επιτύχουν τους</a:t>
            </a:r>
          </a:p>
          <a:p>
            <a:r>
              <a:rPr lang="el-GR" sz="3200" dirty="0" smtClean="0"/>
              <a:t>στόχους και πώς να αντιμετωπίζουν προβλήματα.</a:t>
            </a:r>
          </a:p>
          <a:p>
            <a:r>
              <a:rPr lang="el-GR" sz="3200" dirty="0" smtClean="0"/>
              <a:t>Κάτι τέτοιο σχετίζεται και με την αύξηση των</a:t>
            </a:r>
          </a:p>
          <a:p>
            <a:r>
              <a:rPr lang="el-GR" sz="3200" dirty="0" smtClean="0"/>
              <a:t>μεταγνωστικών</a:t>
            </a:r>
            <a:r>
              <a:rPr lang="el-GR" sz="3200" dirty="0" smtClean="0"/>
              <a:t> ικανοτήτων των μαθητών.</a:t>
            </a:r>
            <a:endParaRPr lang="el-GR" sz="28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008112"/>
          </a:xfrm>
        </p:spPr>
        <p:txBody>
          <a:bodyPr>
            <a:normAutofit fontScale="90000"/>
          </a:bodyPr>
          <a:lstStyle/>
          <a:p>
            <a:r>
              <a:rPr lang="el-GR" dirty="0" smtClean="0"/>
              <a:t>Αντανάκλαση της πολυπλοκότητας</a:t>
            </a:r>
            <a:br>
              <a:rPr lang="el-GR" dirty="0" smtClean="0"/>
            </a:br>
            <a:r>
              <a:rPr lang="el-GR" dirty="0" smtClean="0"/>
              <a:t>του κόσμου</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07504" y="1412776"/>
            <a:ext cx="8964488" cy="5509200"/>
          </a:xfrm>
          <a:prstGeom prst="rect">
            <a:avLst/>
          </a:prstGeom>
        </p:spPr>
        <p:txBody>
          <a:bodyPr wrap="square">
            <a:spAutoFit/>
          </a:bodyPr>
          <a:lstStyle/>
          <a:p>
            <a:r>
              <a:rPr lang="el-GR" sz="3200" dirty="0" smtClean="0"/>
              <a:t>● Ένα θέμα που θέτουν οι υποστηρικτές του</a:t>
            </a:r>
          </a:p>
          <a:p>
            <a:r>
              <a:rPr lang="el-GR" sz="3200" dirty="0" smtClean="0"/>
              <a:t>κονστρουκτιβισμού είναι ότι τα εκπαιδευτικά</a:t>
            </a:r>
          </a:p>
          <a:p>
            <a:r>
              <a:rPr lang="el-GR" sz="3200" dirty="0" smtClean="0"/>
              <a:t>περιβάλλοντα είναι πολύ απλοϊκά και δεν</a:t>
            </a:r>
          </a:p>
          <a:p>
            <a:r>
              <a:rPr lang="el-GR" sz="3200" dirty="0" smtClean="0"/>
              <a:t>αντανακλούν τις πολυπλοκότητες και τις</a:t>
            </a:r>
          </a:p>
          <a:p>
            <a:r>
              <a:rPr lang="el-GR" sz="3200" dirty="0" smtClean="0"/>
              <a:t>ανάγκες του πραγματικού κόσμου.</a:t>
            </a:r>
          </a:p>
          <a:p>
            <a:r>
              <a:rPr lang="el-GR" sz="3200" dirty="0" smtClean="0"/>
              <a:t>● Αυτό το σημείο σχετίζεται και με την ιδέα της</a:t>
            </a:r>
          </a:p>
          <a:p>
            <a:r>
              <a:rPr lang="el-GR" sz="3200" dirty="0" smtClean="0"/>
              <a:t>μεταγωγής γνώσεων.</a:t>
            </a:r>
          </a:p>
          <a:p>
            <a:r>
              <a:rPr lang="el-GR" sz="3200" dirty="0" smtClean="0"/>
              <a:t>● Ένα ανοικτό ζήτημα για έρευνα είναι πόση από</a:t>
            </a:r>
          </a:p>
          <a:p>
            <a:r>
              <a:rPr lang="el-GR" sz="3200" dirty="0" smtClean="0"/>
              <a:t>την πολυπλοκότητα του πραγματικού κόσμου</a:t>
            </a:r>
          </a:p>
          <a:p>
            <a:r>
              <a:rPr lang="el-GR" sz="3200" dirty="0" smtClean="0"/>
              <a:t>θα πρέπει να αναπαρασταθεί σε ένα</a:t>
            </a:r>
          </a:p>
          <a:p>
            <a:r>
              <a:rPr lang="el-GR" sz="3200" dirty="0" smtClean="0"/>
              <a:t>εκπαιδευτικό περιβάλλον.</a:t>
            </a:r>
            <a:endParaRPr lang="el-GR" sz="28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Βιβλιογραφία</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Θέση περιεχομένου 2"/>
          <p:cNvSpPr txBox="1">
            <a:spLocks/>
          </p:cNvSpPr>
          <p:nvPr/>
        </p:nvSpPr>
        <p:spPr>
          <a:xfrm>
            <a:off x="438150" y="166020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William Horton (2001). </a:t>
            </a:r>
            <a:r>
              <a:rPr lang="en-US" sz="1400" i="1" kern="0" dirty="0" smtClean="0">
                <a:solidFill>
                  <a:srgbClr val="000000"/>
                </a:solidFill>
                <a:latin typeface="Calibri" pitchFamily="34" charset="0"/>
                <a:ea typeface="Arial Unicode MS"/>
                <a:cs typeface="Times New Roman" pitchFamily="18" charset="0"/>
              </a:rPr>
              <a:t>E-learning by </a:t>
            </a:r>
            <a:r>
              <a:rPr lang="en-US" sz="1400" i="1" kern="0" dirty="0" err="1" smtClean="0">
                <a:solidFill>
                  <a:srgbClr val="000000"/>
                </a:solidFill>
                <a:latin typeface="Calibri" pitchFamily="34" charset="0"/>
                <a:ea typeface="Arial Unicode MS"/>
                <a:cs typeface="Times New Roman" pitchFamily="18" charset="0"/>
              </a:rPr>
              <a:t>Design</a:t>
            </a:r>
            <a:r>
              <a:rPr lang="en-US" sz="1400" kern="0" dirty="0" err="1" smtClean="0">
                <a:solidFill>
                  <a:srgbClr val="000000"/>
                </a:solidFill>
                <a:latin typeface="Calibri" pitchFamily="34" charset="0"/>
                <a:ea typeface="Arial Unicode MS"/>
                <a:cs typeface="Times New Roman" pitchFamily="18" charset="0"/>
              </a:rPr>
              <a:t>,.Pfeifer</a:t>
            </a: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Clark</a:t>
            </a:r>
            <a:r>
              <a:rPr lang="el-GR" sz="1400" kern="0" dirty="0" smtClean="0">
                <a:solidFill>
                  <a:srgbClr val="000000"/>
                </a:solidFill>
                <a:latin typeface="Calibri" pitchFamily="34" charset="0"/>
                <a:ea typeface="Arial Unicode MS"/>
                <a:cs typeface="Times New Roman" pitchFamily="18" charset="0"/>
              </a:rPr>
              <a:t>, </a:t>
            </a:r>
            <a:r>
              <a:rPr lang="en-US" sz="1400" kern="0" dirty="0" smtClean="0">
                <a:solidFill>
                  <a:srgbClr val="000000"/>
                </a:solidFill>
                <a:latin typeface="Calibri" pitchFamily="34" charset="0"/>
                <a:ea typeface="Arial Unicode MS"/>
                <a:cs typeface="Times New Roman" pitchFamily="18" charset="0"/>
              </a:rPr>
              <a:t>R. &amp; Mayer, R. (2008).  </a:t>
            </a:r>
            <a:r>
              <a:rPr lang="en-US" sz="1400" i="1" kern="0" dirty="0" smtClean="0">
                <a:solidFill>
                  <a:srgbClr val="000000"/>
                </a:solidFill>
                <a:latin typeface="Calibri" pitchFamily="34" charset="0"/>
                <a:ea typeface="Arial Unicode MS"/>
                <a:cs typeface="Times New Roman" pitchFamily="18" charset="0"/>
              </a:rPr>
              <a:t>E-Learning and the Science of Instruction</a:t>
            </a:r>
            <a:r>
              <a:rPr lang="en-US" sz="1400" kern="0" dirty="0" smtClean="0">
                <a:solidFill>
                  <a:srgbClr val="000000"/>
                </a:solidFill>
                <a:latin typeface="Calibri" pitchFamily="34" charset="0"/>
                <a:ea typeface="Arial Unicode MS"/>
                <a:cs typeface="Times New Roman" pitchFamily="18" charset="0"/>
              </a:rPr>
              <a:t>. Pfeifer</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Alessi</a:t>
            </a:r>
            <a:r>
              <a:rPr lang="en-US" sz="1400" kern="0" dirty="0" smtClean="0">
                <a:solidFill>
                  <a:srgbClr val="000000"/>
                </a:solidFill>
                <a:latin typeface="Calibri" pitchFamily="34" charset="0"/>
                <a:ea typeface="Arial Unicode MS"/>
                <a:cs typeface="Times New Roman" pitchFamily="18" charset="0"/>
              </a:rPr>
              <a:t>, S.  &amp;  </a:t>
            </a:r>
            <a:r>
              <a:rPr lang="en-US" sz="1400" kern="0" dirty="0" err="1" smtClean="0">
                <a:solidFill>
                  <a:srgbClr val="000000"/>
                </a:solidFill>
                <a:latin typeface="Calibri" pitchFamily="34" charset="0"/>
                <a:ea typeface="Arial Unicode MS"/>
                <a:cs typeface="Times New Roman" pitchFamily="18" charset="0"/>
              </a:rPr>
              <a:t>Trolip</a:t>
            </a:r>
            <a:r>
              <a:rPr lang="en-US" sz="1400" kern="0" dirty="0" smtClean="0">
                <a:solidFill>
                  <a:srgbClr val="000000"/>
                </a:solidFill>
                <a:latin typeface="Calibri" pitchFamily="34" charset="0"/>
                <a:ea typeface="Arial Unicode MS"/>
                <a:cs typeface="Times New Roman" pitchFamily="18" charset="0"/>
              </a:rPr>
              <a:t>,  S. (2005). </a:t>
            </a:r>
            <a:r>
              <a:rPr lang="el-GR" sz="1400" i="1" kern="0" dirty="0" smtClean="0">
                <a:solidFill>
                  <a:srgbClr val="000000"/>
                </a:solidFill>
                <a:latin typeface="Calibri" pitchFamily="34" charset="0"/>
                <a:ea typeface="Arial Unicode MS"/>
                <a:cs typeface="Times New Roman" pitchFamily="18" charset="0"/>
              </a:rPr>
              <a:t>ΠΟΛΥΜΕΣΑ και ΕΚΠΑΙΔΕΥΣΗ</a:t>
            </a:r>
            <a:r>
              <a:rPr lang="en-US" sz="1400" kern="0" dirty="0" smtClean="0">
                <a:solidFill>
                  <a:srgbClr val="000000"/>
                </a:solidFill>
                <a:latin typeface="Calibri" pitchFamily="34" charset="0"/>
                <a:ea typeface="Arial Unicode MS"/>
                <a:cs typeface="Times New Roman" pitchFamily="18" charset="0"/>
              </a:rPr>
              <a:t>. </a:t>
            </a:r>
            <a:r>
              <a:rPr lang="el-GR" sz="1400" kern="0" dirty="0" smtClean="0">
                <a:solidFill>
                  <a:srgbClr val="000000"/>
                </a:solidFill>
                <a:latin typeface="Calibri" pitchFamily="34" charset="0"/>
                <a:ea typeface="Arial Unicode MS"/>
                <a:cs typeface="Times New Roman" pitchFamily="18" charset="0"/>
              </a:rPr>
              <a:t>Εκδόσεις Μ </a:t>
            </a:r>
            <a:r>
              <a:rPr lang="el-GR" sz="1400" kern="0" dirty="0" err="1" smtClean="0">
                <a:solidFill>
                  <a:srgbClr val="000000"/>
                </a:solidFill>
                <a:latin typeface="Calibri" pitchFamily="34" charset="0"/>
                <a:ea typeface="Arial Unicode MS"/>
                <a:cs typeface="Times New Roman" pitchFamily="18" charset="0"/>
              </a:rPr>
              <a:t>Γκιούρδας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Nash, S.  &amp;  Moore, M.  </a:t>
            </a:r>
            <a:r>
              <a:rPr lang="el-GR" sz="1400" kern="0" dirty="0" smtClean="0">
                <a:solidFill>
                  <a:srgbClr val="000000"/>
                </a:solidFill>
                <a:latin typeface="Calibri" pitchFamily="34" charset="0"/>
                <a:ea typeface="Arial Unicode MS"/>
                <a:cs typeface="Times New Roman" pitchFamily="18" charset="0"/>
              </a:rPr>
              <a:t>(2014). </a:t>
            </a:r>
            <a:r>
              <a:rPr lang="en-US" sz="1400" i="1" kern="0" dirty="0" err="1" smtClean="0">
                <a:solidFill>
                  <a:srgbClr val="000000"/>
                </a:solidFill>
                <a:latin typeface="Calibri" pitchFamily="34" charset="0"/>
                <a:ea typeface="Arial Unicode MS"/>
                <a:cs typeface="Times New Roman" pitchFamily="18" charset="0"/>
              </a:rPr>
              <a:t>Moodle</a:t>
            </a:r>
            <a:r>
              <a:rPr lang="en-US" sz="1400" i="1" kern="0" dirty="0" smtClean="0">
                <a:solidFill>
                  <a:srgbClr val="000000"/>
                </a:solidFill>
                <a:latin typeface="Calibri" pitchFamily="34" charset="0"/>
                <a:ea typeface="Arial Unicode MS"/>
                <a:cs typeface="Times New Roman" pitchFamily="18" charset="0"/>
              </a:rPr>
              <a:t> Course Design Best Practices</a:t>
            </a:r>
            <a:r>
              <a:rPr lang="en-US" sz="1400" kern="0" dirty="0" smtClean="0">
                <a:solidFill>
                  <a:srgbClr val="000000"/>
                </a:solidFill>
                <a:latin typeface="Calibri" pitchFamily="34" charset="0"/>
                <a:ea typeface="Arial Unicode MS"/>
                <a:cs typeface="Times New Roman" pitchFamily="18" charset="0"/>
              </a:rPr>
              <a:t>. </a:t>
            </a:r>
            <a:r>
              <a:rPr lang="en-US" sz="1400" kern="0" dirty="0" err="1" smtClean="0">
                <a:solidFill>
                  <a:srgbClr val="000000"/>
                </a:solidFill>
                <a:latin typeface="Calibri" pitchFamily="34" charset="0"/>
                <a:ea typeface="Arial Unicode MS"/>
                <a:cs typeface="Times New Roman" pitchFamily="18" charset="0"/>
              </a:rPr>
              <a:t>Packt</a:t>
            </a: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Newby J. Timothy,  </a:t>
            </a:r>
            <a:r>
              <a:rPr lang="en-US" sz="1400" kern="0" dirty="0" err="1" smtClean="0">
                <a:solidFill>
                  <a:srgbClr val="000000"/>
                </a:solidFill>
                <a:latin typeface="Calibri" pitchFamily="34" charset="0"/>
                <a:ea typeface="Arial Unicode MS"/>
                <a:cs typeface="Times New Roman" pitchFamily="18" charset="0"/>
              </a:rPr>
              <a:t>Stepich</a:t>
            </a:r>
            <a:r>
              <a:rPr lang="en-US" sz="1400" kern="0" dirty="0" smtClean="0">
                <a:solidFill>
                  <a:srgbClr val="000000"/>
                </a:solidFill>
                <a:latin typeface="Calibri" pitchFamily="34" charset="0"/>
                <a:ea typeface="Arial Unicode MS"/>
                <a:cs typeface="Times New Roman" pitchFamily="18" charset="0"/>
              </a:rPr>
              <a:t> A. Donald, Lehman D. James,  &amp; </a:t>
            </a:r>
            <a:r>
              <a:rPr lang="en-US" sz="1400" kern="0" dirty="0" err="1" smtClean="0">
                <a:solidFill>
                  <a:srgbClr val="000000"/>
                </a:solidFill>
                <a:latin typeface="Calibri" pitchFamily="34" charset="0"/>
                <a:ea typeface="Arial Unicode MS"/>
                <a:cs typeface="Times New Roman" pitchFamily="18" charset="0"/>
              </a:rPr>
              <a:t>Russel</a:t>
            </a:r>
            <a:r>
              <a:rPr lang="en-US" sz="1400" kern="0" dirty="0" smtClean="0">
                <a:solidFill>
                  <a:srgbClr val="000000"/>
                </a:solidFill>
                <a:latin typeface="Calibri" pitchFamily="34" charset="0"/>
                <a:ea typeface="Arial Unicode MS"/>
                <a:cs typeface="Times New Roman" pitchFamily="18" charset="0"/>
              </a:rPr>
              <a:t> D James. (2009).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i="1" kern="0" dirty="0" smtClean="0">
                <a:solidFill>
                  <a:srgbClr val="000000"/>
                </a:solidFill>
                <a:latin typeface="Calibri" pitchFamily="34" charset="0"/>
                <a:ea typeface="Arial Unicode MS"/>
                <a:cs typeface="Times New Roman" pitchFamily="18" charset="0"/>
              </a:rPr>
              <a:t>Εκπαιδευτική τεχνολογία για διδασκαλία και μάθηση</a:t>
            </a:r>
            <a:r>
              <a:rPr lang="en-US" sz="1400" kern="0" dirty="0" smtClean="0">
                <a:solidFill>
                  <a:srgbClr val="000000"/>
                </a:solidFill>
                <a:latin typeface="Calibri" pitchFamily="34" charset="0"/>
                <a:ea typeface="Arial Unicode MS"/>
                <a:cs typeface="Times New Roman" pitchFamily="18" charset="0"/>
              </a:rPr>
              <a:t>. </a:t>
            </a:r>
            <a:r>
              <a:rPr lang="el-GR" sz="1400" kern="0" dirty="0" smtClean="0">
                <a:solidFill>
                  <a:srgbClr val="000000"/>
                </a:solidFill>
                <a:latin typeface="Calibri" pitchFamily="34" charset="0"/>
                <a:ea typeface="Arial Unicode MS"/>
                <a:cs typeface="Times New Roman" pitchFamily="18" charset="0"/>
              </a:rPr>
              <a:t>Εκδόσεις Επίκεντρο</a:t>
            </a:r>
            <a:r>
              <a:rPr lang="en-US" sz="1400" kern="0" dirty="0" smtClean="0">
                <a:solidFill>
                  <a:srgbClr val="000000"/>
                </a:solidFill>
                <a:latin typeface="Calibri" pitchFamily="34" charset="0"/>
                <a:ea typeface="Arial Unicode MS"/>
                <a:cs typeface="Times New Roman" pitchFamily="18" charset="0"/>
              </a:rPr>
              <a:t>.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Σημείωμα Αναφοράς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Δημήτριος </a:t>
            </a:r>
            <a:r>
              <a:rPr lang="el-GR" sz="2400" dirty="0" err="1" smtClean="0">
                <a:solidFill>
                  <a:prstClr val="white">
                    <a:lumMod val="50000"/>
                  </a:prstClr>
                </a:solidFill>
              </a:rPr>
              <a:t>Λιαροκάπης</a:t>
            </a:r>
            <a:r>
              <a:rPr lang="el-GR" sz="2400" dirty="0" smtClean="0">
                <a:solidFill>
                  <a:prstClr val="white">
                    <a:lumMod val="50000"/>
                  </a:prstClr>
                </a:solidFill>
              </a:rPr>
              <a:t>.</a:t>
            </a:r>
          </a:p>
          <a:p>
            <a:pPr lvl="0" algn="just"/>
            <a:r>
              <a:rPr lang="el-GR" sz="2400" dirty="0" smtClean="0">
                <a:solidFill>
                  <a:prstClr val="white">
                    <a:lumMod val="50000"/>
                  </a:prstClr>
                </a:solidFill>
              </a:rPr>
              <a:t> Συστήματα </a:t>
            </a:r>
            <a:r>
              <a:rPr lang="el-GR" sz="2400" dirty="0" err="1" smtClean="0">
                <a:solidFill>
                  <a:prstClr val="white">
                    <a:lumMod val="50000"/>
                  </a:prstClr>
                </a:solidFill>
              </a:rPr>
              <a:t>Τηλεκπαίδευσης</a:t>
            </a:r>
            <a:endParaRPr lang="el-GR" sz="2400" dirty="0" smtClean="0">
              <a:solidFill>
                <a:prstClr val="white">
                  <a:lumMod val="50000"/>
                </a:prstClr>
              </a:solidFill>
            </a:endParaRPr>
          </a:p>
          <a:p>
            <a:pPr lvl="0" algn="just"/>
            <a:r>
              <a:rPr lang="el-GR" sz="2400" dirty="0" smtClean="0">
                <a:solidFill>
                  <a:prstClr val="white">
                    <a:lumMod val="50000"/>
                  </a:prstClr>
                </a:solidFill>
              </a:rPr>
              <a:t>Έκδοση: 1.0  Άρτα, 2015. Διαθέσιμο από τη δικτυακή διεύθυνση</a:t>
            </a:r>
            <a:r>
              <a:rPr lang="en-US" sz="2400" dirty="0" smtClean="0">
                <a:solidFill>
                  <a:prstClr val="white">
                    <a:lumMod val="50000"/>
                  </a:prstClr>
                </a:solidFill>
              </a:rPr>
              <a:t>: </a:t>
            </a:r>
            <a:r>
              <a:rPr lang="en-US" sz="2400" dirty="0" smtClean="0">
                <a:solidFill>
                  <a:prstClr val="white">
                    <a:lumMod val="50000"/>
                  </a:prstClr>
                </a:solidFill>
                <a:hlinkClick r:id="rId4"/>
              </a:rPr>
              <a:t>http://eclass.teiep.gr/OpenClass/courses/COMP119/</a:t>
            </a:r>
            <a:endParaRPr lang="en-US"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Σημείωμα </a:t>
            </a:r>
            <a:r>
              <a:rPr lang="el-GR" dirty="0" err="1" smtClean="0"/>
              <a:t>Αδειοδότησης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 6</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Άρτα,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57200" y="1333500"/>
            <a:ext cx="8229600" cy="3771636"/>
          </a:xfrm>
          <a:prstGeom prst="rect">
            <a:avLst/>
          </a:prstGeom>
        </p:spPr>
        <p:txBody>
          <a:bodyPr vert="horz" lIns="91440" tIns="45720" rIns="91440" bIns="45720" rtlCol="0">
            <a:normAutofit/>
          </a:bodyPr>
          <a:lstStyle/>
          <a:p>
            <a:pPr>
              <a:buFont typeface="Arial" pitchFamily="34" charset="0"/>
              <a:buChar char="•"/>
            </a:pPr>
            <a:r>
              <a:rPr lang="el-GR" sz="3200" dirty="0" smtClean="0"/>
              <a:t>Εξοικείωση με τις βασικές αρχές της Θεωρίας του </a:t>
            </a:r>
            <a:r>
              <a:rPr lang="el-GR" sz="3200" dirty="0" smtClean="0"/>
              <a:t>Εποικοδομητισμού</a:t>
            </a:r>
            <a:r>
              <a:rPr lang="el-GR" sz="3200" dirty="0" smtClean="0"/>
              <a:t> (</a:t>
            </a:r>
            <a:r>
              <a:rPr lang="el-GR" sz="3200" dirty="0" smtClean="0"/>
              <a:t>Constructivism</a:t>
            </a:r>
            <a:r>
              <a:rPr lang="el-GR" sz="3200" dirty="0" smtClean="0"/>
              <a:t>)</a:t>
            </a:r>
          </a:p>
          <a:p>
            <a:pPr marL="0" marR="0" lvl="0" indent="-342900" algn="l" defTabSz="914400" rtl="0" eaLnBrk="1" fontAlgn="auto" latinLnBrk="0" hangingPunct="1">
              <a:lnSpc>
                <a:spcPct val="100000"/>
              </a:lnSpc>
              <a:spcBef>
                <a:spcPct val="20000"/>
              </a:spcBef>
              <a:spcAft>
                <a:spcPts val="0"/>
              </a:spcAft>
              <a:buClrTx/>
              <a:buSzTx/>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solidFill>
                  <a:prstClr val="black"/>
                </a:solidFill>
              </a:rPr>
              <a:t>Περιεχόμενα ενότητας</a:t>
            </a:r>
            <a:endParaRPr lang="el-GR" b="1" dirty="0"/>
          </a:p>
        </p:txBody>
      </p:sp>
      <p:sp>
        <p:nvSpPr>
          <p:cNvPr id="4" name="3 - TextBox"/>
          <p:cNvSpPr txBox="1"/>
          <p:nvPr/>
        </p:nvSpPr>
        <p:spPr>
          <a:xfrm>
            <a:off x="0" y="1"/>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484784"/>
            <a:ext cx="8712968" cy="3771636"/>
          </a:xfrm>
          <a:prstGeom prst="rect">
            <a:avLst/>
          </a:prstGeom>
        </p:spPr>
        <p:txBody>
          <a:bodyPr vert="horz" lIns="91440" tIns="45720" rIns="91440" bIns="45720" rtlCol="0">
            <a:noAutofit/>
          </a:bodyPr>
          <a:lstStyle/>
          <a:p>
            <a:pPr lvl="0" indent="-342900">
              <a:spcBef>
                <a:spcPct val="20000"/>
              </a:spcBef>
              <a:buFont typeface="Arial" pitchFamily="34" charset="0"/>
              <a:buChar char="•"/>
            </a:pPr>
            <a:r>
              <a:rPr lang="el-GR" sz="3200" dirty="0" smtClean="0"/>
              <a:t>Θεωρία Σχηματικής Αποτύπωσης</a:t>
            </a:r>
          </a:p>
          <a:p>
            <a:pPr lvl="0" indent="-342900">
              <a:spcBef>
                <a:spcPct val="20000"/>
              </a:spcBef>
              <a:buFont typeface="Arial" pitchFamily="34" charset="0"/>
              <a:buChar char="•"/>
            </a:pPr>
            <a:r>
              <a:rPr lang="el-GR" sz="3200" dirty="0" smtClean="0"/>
              <a:t>Θεωρία </a:t>
            </a:r>
            <a:r>
              <a:rPr lang="en-US" sz="3200" dirty="0" smtClean="0"/>
              <a:t>Keller – ARCS</a:t>
            </a:r>
            <a:endParaRPr lang="el-GR" sz="3200" dirty="0" smtClean="0"/>
          </a:p>
          <a:p>
            <a:pPr lvl="0" indent="-342900">
              <a:spcBef>
                <a:spcPct val="20000"/>
              </a:spcBef>
              <a:buFont typeface="Arial" pitchFamily="34" charset="0"/>
              <a:buChar char="•"/>
            </a:pPr>
            <a:r>
              <a:rPr lang="el-GR" sz="3200" dirty="0" smtClean="0"/>
              <a:t>Πνευματικό Μοντέλο</a:t>
            </a:r>
          </a:p>
          <a:p>
            <a:pPr lvl="0" indent="-342900">
              <a:spcBef>
                <a:spcPct val="20000"/>
              </a:spcBef>
              <a:buFont typeface="Arial" pitchFamily="34" charset="0"/>
              <a:buChar char="•"/>
            </a:pPr>
            <a:r>
              <a:rPr lang="el-GR" sz="3200" dirty="0" smtClean="0"/>
              <a:t>Μετάγνωση</a:t>
            </a:r>
            <a:r>
              <a:rPr lang="el-GR" sz="3200" dirty="0" smtClean="0"/>
              <a:t> </a:t>
            </a:r>
          </a:p>
          <a:p>
            <a:pPr lvl="0" indent="-342900">
              <a:spcBef>
                <a:spcPct val="20000"/>
              </a:spcBef>
              <a:buFont typeface="Arial" pitchFamily="34" charset="0"/>
              <a:buChar char="•"/>
            </a:pPr>
            <a:r>
              <a:rPr lang="el-GR" sz="3200" dirty="0" smtClean="0"/>
              <a:t>Μεταγωγή Γνώσεων</a:t>
            </a:r>
            <a:endParaRPr lang="en-US" sz="3200" dirty="0" smtClean="0"/>
          </a:p>
          <a:p>
            <a:pPr lvl="0" indent="-342900">
              <a:spcBef>
                <a:spcPct val="20000"/>
              </a:spcBef>
              <a:buFont typeface="Arial" pitchFamily="34" charset="0"/>
              <a:buChar char="•"/>
            </a:pPr>
            <a:r>
              <a:rPr lang="el-GR" sz="3200" dirty="0" smtClean="0"/>
              <a:t>Κονστρουκτιβισμός (</a:t>
            </a:r>
            <a:r>
              <a:rPr lang="en-US" sz="3200" dirty="0" smtClean="0"/>
              <a:t>Constructivism</a:t>
            </a:r>
            <a:r>
              <a:rPr lang="el-GR" sz="3200" dirty="0" smtClean="0"/>
              <a:t>)</a:t>
            </a:r>
          </a:p>
          <a:p>
            <a:pPr lvl="0" indent="-342900">
              <a:spcBef>
                <a:spcPct val="20000"/>
              </a:spcBef>
              <a:buFont typeface="Arial" pitchFamily="34" charset="0"/>
              <a:buChar char="•"/>
            </a:pPr>
            <a:r>
              <a:rPr lang="el-GR" sz="3200" dirty="0" smtClean="0"/>
              <a:t>Εκπαιδευτικός Σχεδιασμός &amp;</a:t>
            </a:r>
            <a:r>
              <a:rPr lang="en-US" sz="3200" dirty="0" smtClean="0"/>
              <a:t> </a:t>
            </a:r>
            <a:r>
              <a:rPr lang="el-GR" sz="3200" dirty="0" smtClean="0"/>
              <a:t>Κονστρουκτιβισμός</a:t>
            </a:r>
            <a:endParaRPr lang="en-US" sz="3200" dirty="0" smtClean="0"/>
          </a:p>
          <a:p>
            <a:pPr lvl="0" indent="-342900">
              <a:spcBef>
                <a:spcPct val="20000"/>
              </a:spcBef>
              <a:buFont typeface="Arial" pitchFamily="34" charset="0"/>
              <a:buChar char="•"/>
            </a:pPr>
            <a:r>
              <a:rPr lang="el-GR" sz="3200" dirty="0" smtClean="0"/>
              <a:t>Συνεργατική Μάθηση </a:t>
            </a:r>
            <a:endParaRPr lang="en-US" sz="3200" dirty="0" smtClean="0"/>
          </a:p>
          <a:p>
            <a:pPr lvl="0" indent="-342900">
              <a:spcBef>
                <a:spcPct val="20000"/>
              </a:spcBef>
              <a:buFont typeface="Arial" pitchFamily="34" charset="0"/>
              <a:buChar char="•"/>
            </a:pPr>
            <a:r>
              <a:rPr lang="el-GR" sz="3200" dirty="0" smtClean="0"/>
              <a:t>Μάθηση με Σύμπραξη </a:t>
            </a:r>
            <a:endParaRPr lang="en-US" sz="3200" dirty="0" smtClean="0"/>
          </a:p>
          <a:p>
            <a:pPr lvl="0" indent="-342900">
              <a:spcBef>
                <a:spcPct val="20000"/>
              </a:spcBef>
            </a:pPr>
            <a:endParaRPr lang="en-US" sz="3200" dirty="0" smtClean="0"/>
          </a:p>
          <a:p>
            <a:pPr indent="-342900">
              <a:spcBef>
                <a:spcPct val="20000"/>
              </a:spcBef>
            </a:pP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n-US"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Συστήματα Τηλεκπαίδευσης</a:t>
            </a:r>
            <a:endParaRPr lang="el-GR" dirty="0"/>
          </a:p>
        </p:txBody>
      </p:sp>
      <p:sp>
        <p:nvSpPr>
          <p:cNvPr id="5" name="Υπότιτλος 4"/>
          <p:cNvSpPr>
            <a:spLocks noGrp="1"/>
          </p:cNvSpPr>
          <p:nvPr>
            <p:ph type="subTitle" idx="1"/>
          </p:nvPr>
        </p:nvSpPr>
        <p:spPr/>
        <p:txBody>
          <a:bodyPr/>
          <a:lstStyle/>
          <a:p>
            <a:r>
              <a:rPr lang="el-GR" dirty="0" smtClean="0"/>
              <a:t>Μαθησιακές Θεωρίες</a:t>
            </a:r>
            <a:r>
              <a:rPr lang="en-US" dirty="0" smtClean="0"/>
              <a:t> II</a:t>
            </a:r>
            <a:endParaRPr lang="el-GR" dirty="0" smtClean="0"/>
          </a:p>
        </p:txBody>
      </p:sp>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143000"/>
          </a:xfrm>
        </p:spPr>
        <p:txBody>
          <a:bodyPr>
            <a:normAutofit fontScale="90000"/>
          </a:bodyPr>
          <a:lstStyle/>
          <a:p>
            <a:r>
              <a:rPr lang="el-GR" dirty="0" smtClean="0"/>
              <a:t>Θεωρία Σχηματικής Αποτύπωσης</a:t>
            </a:r>
            <a:br>
              <a:rPr lang="el-GR" dirty="0" smtClean="0"/>
            </a:br>
            <a:r>
              <a:rPr lang="en-US" dirty="0" smtClean="0"/>
              <a:t>(Schema Theory)</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44016" y="1833786"/>
            <a:ext cx="8892480" cy="5016758"/>
          </a:xfrm>
          <a:prstGeom prst="rect">
            <a:avLst/>
          </a:prstGeom>
        </p:spPr>
        <p:txBody>
          <a:bodyPr wrap="square">
            <a:spAutoFit/>
          </a:bodyPr>
          <a:lstStyle/>
          <a:p>
            <a:pPr>
              <a:buFont typeface="Arial" pitchFamily="34" charset="0"/>
              <a:buChar char="•"/>
            </a:pPr>
            <a:r>
              <a:rPr lang="el-GR" sz="3200" dirty="0" smtClean="0"/>
              <a:t>Αρχικά προτάθηκε από τον </a:t>
            </a:r>
            <a:r>
              <a:rPr lang="el-GR" sz="3200" b="1" dirty="0" smtClean="0"/>
              <a:t>Sir</a:t>
            </a:r>
            <a:r>
              <a:rPr lang="el-GR" sz="3200" b="1" dirty="0" smtClean="0"/>
              <a:t> </a:t>
            </a:r>
            <a:r>
              <a:rPr lang="el-GR" sz="3200" b="1" dirty="0" smtClean="0"/>
              <a:t>Frederick</a:t>
            </a:r>
            <a:endParaRPr lang="el-GR" sz="3200" b="1" dirty="0" smtClean="0"/>
          </a:p>
          <a:p>
            <a:r>
              <a:rPr lang="en-US" sz="3200" dirty="0" smtClean="0"/>
              <a:t>Bartlett.</a:t>
            </a:r>
          </a:p>
          <a:p>
            <a:pPr>
              <a:buFont typeface="Arial" pitchFamily="34" charset="0"/>
              <a:buChar char="•"/>
            </a:pPr>
            <a:r>
              <a:rPr lang="el-GR" sz="3200" dirty="0" smtClean="0"/>
              <a:t>Τα </a:t>
            </a:r>
            <a:r>
              <a:rPr lang="el-GR" sz="3200" b="1" dirty="0" smtClean="0"/>
              <a:t>σχήματα είναι συλλογές πληροφοριών</a:t>
            </a:r>
          </a:p>
          <a:p>
            <a:r>
              <a:rPr lang="el-GR" sz="3200" dirty="0" smtClean="0"/>
              <a:t>υψηλής οργάνωσης και των σχέσεών τους.</a:t>
            </a:r>
          </a:p>
          <a:p>
            <a:endParaRPr lang="el-GR" sz="3200" dirty="0" smtClean="0"/>
          </a:p>
          <a:p>
            <a:pPr>
              <a:buFont typeface="Arial" pitchFamily="34" charset="0"/>
              <a:buChar char="•"/>
            </a:pPr>
            <a:r>
              <a:rPr lang="el-GR" sz="3200" b="1" u="sng" dirty="0" smtClean="0"/>
              <a:t>Υπόθεση: </a:t>
            </a:r>
            <a:r>
              <a:rPr lang="el-GR" sz="3200" i="1" dirty="0" smtClean="0"/>
              <a:t>Υπαρκτές γνώσεις αποτελούνται από</a:t>
            </a:r>
          </a:p>
          <a:p>
            <a:r>
              <a:rPr lang="el-GR" sz="3200" dirty="0" smtClean="0"/>
              <a:t>συλλογές τέτοιων σχημάτων.</a:t>
            </a:r>
          </a:p>
          <a:p>
            <a:pPr>
              <a:buFont typeface="Arial" pitchFamily="34" charset="0"/>
              <a:buChar char="•"/>
            </a:pPr>
            <a:r>
              <a:rPr lang="el-GR" sz="3200" dirty="0" smtClean="0"/>
              <a:t>Οι νέες γνώσεις ίσως τροποποιηθούν για να</a:t>
            </a:r>
          </a:p>
          <a:p>
            <a:r>
              <a:rPr lang="el-GR" sz="3200" dirty="0" smtClean="0"/>
              <a:t>αφομοιωθούν, ή τα σχήματα μπορεί να</a:t>
            </a:r>
          </a:p>
          <a:p>
            <a:r>
              <a:rPr lang="el-GR" sz="3200" dirty="0" smtClean="0"/>
              <a:t>προσαρμοστούν στις νέες γνώσεις.</a:t>
            </a:r>
            <a:endParaRPr lang="el-GR"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8964488" cy="1143000"/>
          </a:xfrm>
        </p:spPr>
        <p:txBody>
          <a:bodyPr>
            <a:normAutofit fontScale="90000"/>
          </a:bodyPr>
          <a:lstStyle/>
          <a:p>
            <a:r>
              <a:rPr lang="el-GR" dirty="0" smtClean="0"/>
              <a:t>Γνωστική Θεωρία και Εκπαιδευτικός</a:t>
            </a:r>
            <a:br>
              <a:rPr lang="el-GR" dirty="0" smtClean="0"/>
            </a:br>
            <a:r>
              <a:rPr lang="el-GR" dirty="0" smtClean="0"/>
              <a:t>Σχεδιασμός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7,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179512" y="1484784"/>
            <a:ext cx="8964488" cy="5940088"/>
          </a:xfrm>
          <a:prstGeom prst="rect">
            <a:avLst/>
          </a:prstGeom>
        </p:spPr>
        <p:txBody>
          <a:bodyPr wrap="square">
            <a:spAutoFit/>
          </a:bodyPr>
          <a:lstStyle/>
          <a:p>
            <a:r>
              <a:rPr lang="el-GR" sz="3200" dirty="0" smtClean="0"/>
              <a:t>Τομείς που μελετά η Γνωστική Ψυχολογία - σημαντικοί στον εκπαιδευτικό σχεδιασμό</a:t>
            </a:r>
            <a:r>
              <a:rPr lang="en-US" sz="3200" dirty="0" smtClean="0"/>
              <a:t>:</a:t>
            </a:r>
          </a:p>
          <a:p>
            <a:pPr lvl="1">
              <a:buFont typeface="Wingdings" pitchFamily="2" charset="2"/>
              <a:buChar char="Ø"/>
            </a:pPr>
            <a:r>
              <a:rPr lang="el-GR" sz="2800" dirty="0" smtClean="0"/>
              <a:t>Προσοχή / Προσήλωση</a:t>
            </a:r>
          </a:p>
          <a:p>
            <a:pPr lvl="1">
              <a:buFont typeface="Wingdings" pitchFamily="2" charset="2"/>
              <a:buChar char="Ø"/>
            </a:pPr>
            <a:r>
              <a:rPr lang="el-GR" sz="2800" dirty="0" smtClean="0"/>
              <a:t>Κωδικοποίηση Πληροφοριών</a:t>
            </a:r>
          </a:p>
          <a:p>
            <a:pPr lvl="1">
              <a:buFont typeface="Wingdings" pitchFamily="2" charset="2"/>
              <a:buChar char="Ø"/>
            </a:pPr>
            <a:r>
              <a:rPr lang="el-GR" sz="2800" dirty="0" smtClean="0"/>
              <a:t> Μνήμη</a:t>
            </a:r>
          </a:p>
          <a:p>
            <a:pPr lvl="1">
              <a:buFont typeface="Wingdings" pitchFamily="2" charset="2"/>
              <a:buChar char="Ø"/>
            </a:pPr>
            <a:r>
              <a:rPr lang="el-GR" sz="2800" dirty="0" smtClean="0"/>
              <a:t> Κατανόηση</a:t>
            </a:r>
          </a:p>
          <a:p>
            <a:pPr lvl="1">
              <a:buFont typeface="Wingdings" pitchFamily="2" charset="2"/>
              <a:buChar char="Ø"/>
            </a:pPr>
            <a:r>
              <a:rPr lang="el-GR" sz="2800" dirty="0" smtClean="0"/>
              <a:t> Κίνητρο</a:t>
            </a:r>
          </a:p>
          <a:p>
            <a:pPr lvl="1">
              <a:buFont typeface="Wingdings" pitchFamily="2" charset="2"/>
              <a:buChar char="Ø"/>
            </a:pPr>
            <a:r>
              <a:rPr lang="el-GR" sz="2800" dirty="0" smtClean="0"/>
              <a:t> Άσκηση Ελέγχου</a:t>
            </a:r>
          </a:p>
          <a:p>
            <a:pPr lvl="1">
              <a:buFont typeface="Wingdings" pitchFamily="2" charset="2"/>
              <a:buChar char="Ø"/>
            </a:pPr>
            <a:r>
              <a:rPr lang="el-GR" sz="2800" dirty="0" smtClean="0"/>
              <a:t> Πνευματικά Μοντέλα</a:t>
            </a:r>
          </a:p>
          <a:p>
            <a:pPr lvl="1">
              <a:buFont typeface="Wingdings" pitchFamily="2" charset="2"/>
              <a:buChar char="Ø"/>
            </a:pPr>
            <a:r>
              <a:rPr lang="el-GR" sz="2800" dirty="0" smtClean="0"/>
              <a:t> </a:t>
            </a:r>
            <a:r>
              <a:rPr lang="el-GR" sz="2800" dirty="0" smtClean="0"/>
              <a:t>Μετάγνωση</a:t>
            </a:r>
            <a:endParaRPr lang="el-GR" sz="2800" dirty="0" smtClean="0"/>
          </a:p>
          <a:p>
            <a:pPr lvl="1">
              <a:buFont typeface="Wingdings" pitchFamily="2" charset="2"/>
              <a:buChar char="Ø"/>
            </a:pPr>
            <a:r>
              <a:rPr lang="el-GR" sz="2800" dirty="0" smtClean="0"/>
              <a:t> Μεταγωγή Γνώσεων</a:t>
            </a:r>
          </a:p>
          <a:p>
            <a:pPr lvl="1">
              <a:buFont typeface="Wingdings" pitchFamily="2" charset="2"/>
              <a:buChar char="Ø"/>
            </a:pPr>
            <a:r>
              <a:rPr lang="el-GR" sz="2800" dirty="0" smtClean="0"/>
              <a:t> Διαφορές Προσωπικοτήτων</a:t>
            </a:r>
          </a:p>
          <a:p>
            <a:endParaRPr lang="el-GR"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3176</Words>
  <Application>Microsoft Office PowerPoint</Application>
  <PresentationFormat>Προβολή στην οθόνη (4:3)</PresentationFormat>
  <Paragraphs>454</Paragraphs>
  <Slides>47</Slides>
  <Notes>4</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Θέμα του Office</vt:lpstr>
      <vt:lpstr>2_Θέμα του Office</vt:lpstr>
      <vt:lpstr>Συστήματα Τηλεκπαίδευσης</vt:lpstr>
      <vt:lpstr>Διαφάνεια 2</vt:lpstr>
      <vt:lpstr>Άδειες Χρήσης</vt:lpstr>
      <vt:lpstr>Χρηματοδότηση</vt:lpstr>
      <vt:lpstr>Σκοποί  ενότητας</vt:lpstr>
      <vt:lpstr>Περιεχόμενα ενότητας</vt:lpstr>
      <vt:lpstr>Συστήματα Τηλεκπαίδευσης</vt:lpstr>
      <vt:lpstr>Θεωρία Σχηματικής Αποτύπωσης (Schema Theory)</vt:lpstr>
      <vt:lpstr>Γνωστική Θεωρία και Εκπαιδευτικός Σχεδιασμός</vt:lpstr>
      <vt:lpstr>Αντίληψη - Προσήλωση</vt:lpstr>
      <vt:lpstr>Κωδικοποίηση Πληροφοριών</vt:lpstr>
      <vt:lpstr>Μνήμη</vt:lpstr>
      <vt:lpstr>Κατανόηση</vt:lpstr>
      <vt:lpstr>Ενεργός Μάθηση</vt:lpstr>
      <vt:lpstr>Κίνητρα</vt:lpstr>
      <vt:lpstr>Βελτίωση Εσωτερικών Κινήτρων</vt:lpstr>
      <vt:lpstr>Βελτίωση Εσωτερικών Κινήτρων</vt:lpstr>
      <vt:lpstr>Βελτίωση Εσωτερικών Κινήτρων</vt:lpstr>
      <vt:lpstr>Προτάσεις για ενδυνάμωση εσωτερικών κινήτρων</vt:lpstr>
      <vt:lpstr>Θεωρία Keller - ARCS</vt:lpstr>
      <vt:lpstr>Θεωρία Keller - ARCS</vt:lpstr>
      <vt:lpstr>Άσκηση Ελέγχου</vt:lpstr>
      <vt:lpstr>Άσκηση Ελέγχου</vt:lpstr>
      <vt:lpstr>Πνευματικό Μοντέλο</vt:lpstr>
      <vt:lpstr>Πνευματικό Μοντέλο</vt:lpstr>
      <vt:lpstr>Μετάγνωση (Metacognition)</vt:lpstr>
      <vt:lpstr>Μετάγνωση (συνέχεια)</vt:lpstr>
      <vt:lpstr>Μεταγωγή Γνώσεων</vt:lpstr>
      <vt:lpstr>Μεταγωγή Γνώσεων</vt:lpstr>
      <vt:lpstr>Διαφορές Προσωπικοτήτων</vt:lpstr>
      <vt:lpstr>Κονστρουκτιβισμός (Constructivism)</vt:lpstr>
      <vt:lpstr>Εκπαιδευτικός Σχεδιασμός &amp; Κονστρουκτιβισμός</vt:lpstr>
      <vt:lpstr>Μάθηση αντί Διδασκαλίας</vt:lpstr>
      <vt:lpstr>Κατασκευές</vt:lpstr>
      <vt:lpstr>Εγκατεστημένη Μάθηση (Situated Learning)</vt:lpstr>
      <vt:lpstr>Διδασκαλία με Σύνδεση (Anchored Learing)</vt:lpstr>
      <vt:lpstr>Διδασκαλία με Σύνδεση (Anchored Learing)</vt:lpstr>
      <vt:lpstr>Συνεργατική &amp; Μάθηση με Σύμπραξη </vt:lpstr>
      <vt:lpstr>Μειονεκτήματα Περιβαλλόντων Συνεργασίας / Σύμπραξης</vt:lpstr>
      <vt:lpstr>Αυτονομία, Επιλογή &amp; Διαπραγμάτευση</vt:lpstr>
      <vt:lpstr>Στοχασμός και Στρατηγική Σκέψη</vt:lpstr>
      <vt:lpstr>Αντανάκλαση της πολυπλοκότητας του κόσμου</vt:lpstr>
      <vt:lpstr>Βιβλιογραφία</vt:lpstr>
      <vt:lpstr>Σημείωμα Αναφοράς</vt:lpstr>
      <vt:lpstr>Σημείωμα Αδειοδότησης</vt:lpstr>
      <vt:lpstr>Διαφάνεια 46</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User</cp:lastModifiedBy>
  <cp:revision>123</cp:revision>
  <dcterms:created xsi:type="dcterms:W3CDTF">2015-04-14T16:45:01Z</dcterms:created>
  <dcterms:modified xsi:type="dcterms:W3CDTF">2015-11-22T11:25:57Z</dcterms:modified>
</cp:coreProperties>
</file>