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0" r:id="rId14"/>
    <p:sldId id="295" r:id="rId15"/>
    <p:sldId id="291" r:id="rId16"/>
    <p:sldId id="292" r:id="rId17"/>
    <p:sldId id="293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Ένζυμα: όξινη </a:t>
            </a:r>
            <a:r>
              <a:rPr lang="el-GR" sz="800" dirty="0" err="1" smtClean="0">
                <a:solidFill>
                  <a:schemeClr val="bg1"/>
                </a:solidFill>
              </a:rPr>
              <a:t>φωσφατάση</a:t>
            </a:r>
            <a:r>
              <a:rPr lang="el-GR" sz="800" dirty="0" smtClean="0">
                <a:solidFill>
                  <a:schemeClr val="bg1"/>
                </a:solidFill>
              </a:rPr>
              <a:t>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sciencesit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freeman.com/Berg7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5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Ένζυμα: όξινη </a:t>
            </a:r>
            <a:r>
              <a:rPr lang="el-GR" sz="2800" b="1" dirty="0" err="1" smtClean="0"/>
              <a:t>φωσφατάση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0304"/>
          </a:xfrm>
        </p:spPr>
        <p:txBody>
          <a:bodyPr>
            <a:normAutofit fontScale="47500" lnSpcReduction="20000"/>
          </a:bodyPr>
          <a:lstStyle/>
          <a:p>
            <a:r>
              <a:rPr lang="el-GR" i="1" dirty="0"/>
              <a:t>Δοκιμασία της </a:t>
            </a:r>
            <a:r>
              <a:rPr lang="el-GR" i="1" dirty="0" err="1"/>
              <a:t>θερμοανθεκτικότητας</a:t>
            </a:r>
            <a:r>
              <a:rPr lang="el-GR" i="1" dirty="0"/>
              <a:t> του ενζύμου</a:t>
            </a:r>
            <a:r>
              <a:rPr lang="el-GR" dirty="0"/>
              <a:t>: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δύο δοκιμαστικούς σωλήνες (ή σωληνάκια </a:t>
            </a:r>
            <a:r>
              <a:rPr lang="en-US" dirty="0"/>
              <a:t>Eppendorf</a:t>
            </a:r>
            <a:r>
              <a:rPr lang="el-GR" dirty="0"/>
              <a:t>) τοποθετούνται ποσότητες (π.χ. 40 μ</a:t>
            </a:r>
            <a:r>
              <a:rPr lang="en-US" dirty="0"/>
              <a:t>L</a:t>
            </a:r>
            <a:r>
              <a:rPr lang="el-GR" dirty="0"/>
              <a:t>) φυτικού εκχυλίσματος από τον βλαστό (έχει συνήθως τη μεγαλύτερη δραστικότητα όξινης </a:t>
            </a:r>
            <a:r>
              <a:rPr lang="el-GR" dirty="0" err="1"/>
              <a:t>φωσφατάσης</a:t>
            </a:r>
            <a:r>
              <a:rPr lang="el-GR" dirty="0"/>
              <a:t>).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σωλήνες ή τα σωληνάκια τοποθετούνται ένας στο </a:t>
            </a:r>
            <a:r>
              <a:rPr lang="el-GR" dirty="0" err="1"/>
              <a:t>υδατόλουτρο</a:t>
            </a:r>
            <a:r>
              <a:rPr lang="el-GR" dirty="0"/>
              <a:t> των 55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el-GR" dirty="0"/>
              <a:t>και ο άλλος σε δοχείο ζέσεως με νερό που κοχλάζει (αν χρησιμοποιηθούν σωληνάκια τότε είναι καλύτερα να μπουν σε αφρώδες πλαστικό υλικό ώστε να επιπλέουν). </a:t>
            </a:r>
            <a:endParaRPr lang="el-GR" dirty="0" smtClean="0"/>
          </a:p>
          <a:p>
            <a:r>
              <a:rPr lang="el-GR" dirty="0" smtClean="0"/>
              <a:t>Αφήνουμε </a:t>
            </a:r>
            <a:r>
              <a:rPr lang="el-GR" dirty="0"/>
              <a:t>όλα τα δείγματα για 10΄ στην αντίστοιχη θερμοκρασία. Στα 10΄ αφαιρούμε προσεκτικά (με γάντια τους σωλήνες με λαβίδα τα </a:t>
            </a:r>
            <a:r>
              <a:rPr lang="en-US" dirty="0"/>
              <a:t>Eppendorf</a:t>
            </a:r>
            <a:r>
              <a:rPr lang="el-GR" dirty="0"/>
              <a:t>) και τα αφήνουμε να επανέλθουν σε θερμοκρασία δωματίου (συνήθως σε 10-15΄). </a:t>
            </a:r>
            <a:endParaRPr lang="el-GR" dirty="0" smtClean="0"/>
          </a:p>
          <a:p>
            <a:r>
              <a:rPr lang="el-GR" dirty="0" smtClean="0"/>
              <a:t>Προσθέτουμε </a:t>
            </a:r>
            <a:r>
              <a:rPr lang="el-GR" dirty="0"/>
              <a:t>σε κάθε σωλήνα 1 </a:t>
            </a:r>
            <a:r>
              <a:rPr lang="en-US" dirty="0"/>
              <a:t>ml</a:t>
            </a:r>
            <a:r>
              <a:rPr lang="el-GR" dirty="0"/>
              <a:t> ρυθμιστικού διαλύματος υποστρώματος και αφήνουμε για επώαση άλλα 10΄. </a:t>
            </a:r>
            <a:endParaRPr lang="el-GR" dirty="0" smtClean="0"/>
          </a:p>
          <a:p>
            <a:r>
              <a:rPr lang="el-GR" dirty="0" smtClean="0"/>
              <a:t>Στη </a:t>
            </a:r>
            <a:r>
              <a:rPr lang="el-GR" dirty="0"/>
              <a:t>συνέχεια προσθέτουμε 1 </a:t>
            </a:r>
            <a:r>
              <a:rPr lang="en-US" dirty="0"/>
              <a:t>ml </a:t>
            </a:r>
            <a:r>
              <a:rPr lang="el-GR" dirty="0"/>
              <a:t>διαλύματος 5Ν </a:t>
            </a:r>
            <a:r>
              <a:rPr lang="en-US" dirty="0" err="1"/>
              <a:t>NaOH</a:t>
            </a:r>
            <a:r>
              <a:rPr lang="el-GR" dirty="0"/>
              <a:t> (</a:t>
            </a:r>
            <a:r>
              <a:rPr lang="el-GR" b="1" dirty="0"/>
              <a:t>Προσοχή Πολύ Καυστικό Διάλυμα</a:t>
            </a:r>
            <a:r>
              <a:rPr lang="el-GR" dirty="0"/>
              <a:t>!!) σε κάθε δοκιμαστικό σωλήνα, αναδεύουμε το περιεχόμενο με προσοχή, και όταν διαπιστώσουμε ότι έχει ομοιογενές χρώμα το μεταφέρουμε σε πλαστική κυψελίδα για μέτρηση της απορροφητικότητας στο 405 </a:t>
            </a:r>
            <a:r>
              <a:rPr lang="en-US" dirty="0"/>
              <a:t>nm</a:t>
            </a:r>
            <a:r>
              <a:rPr lang="el-GR" dirty="0"/>
              <a:t>, στο </a:t>
            </a:r>
            <a:r>
              <a:rPr lang="el-GR" dirty="0" err="1"/>
              <a:t>φασματοφωτόμετρο</a:t>
            </a:r>
            <a:r>
              <a:rPr lang="el-GR" dirty="0"/>
              <a:t> ορατού-υπεριώδους.  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49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txBody>
          <a:bodyPr>
            <a:normAutofit fontScale="55000" lnSpcReduction="20000"/>
          </a:bodyPr>
          <a:lstStyle/>
          <a:p>
            <a:r>
              <a:rPr lang="el-GR" i="1" dirty="0"/>
              <a:t>Δοκιμασία απαίτησης του ενζύμου για δισθενή-τρισθενή μεταλλικά κατιόντα</a:t>
            </a:r>
            <a:r>
              <a:rPr lang="el-GR" dirty="0"/>
              <a:t>: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3 δοκιμαστικούς σωλήνες ή σωληνάκια </a:t>
            </a:r>
            <a:r>
              <a:rPr lang="en-US" dirty="0"/>
              <a:t>Eppendorf</a:t>
            </a:r>
            <a:r>
              <a:rPr lang="el-GR" dirty="0"/>
              <a:t>, προσθέτουμε ικανή ποσότητα ενζύμου από βλαστό (π.χ. από 40 μ</a:t>
            </a:r>
            <a:r>
              <a:rPr lang="en-US" dirty="0"/>
              <a:t>L</a:t>
            </a:r>
            <a:r>
              <a:rPr lang="el-GR" dirty="0"/>
              <a:t>) και 1 μ</a:t>
            </a:r>
            <a:r>
              <a:rPr lang="en-US" dirty="0"/>
              <a:t>L</a:t>
            </a:r>
            <a:r>
              <a:rPr lang="el-GR" dirty="0"/>
              <a:t>, 5 μ</a:t>
            </a:r>
            <a:r>
              <a:rPr lang="en-US" dirty="0"/>
              <a:t>L </a:t>
            </a:r>
            <a:r>
              <a:rPr lang="el-GR" dirty="0"/>
              <a:t>και 15 μ</a:t>
            </a:r>
            <a:r>
              <a:rPr lang="en-US" dirty="0"/>
              <a:t>L </a:t>
            </a:r>
            <a:r>
              <a:rPr lang="el-GR" dirty="0"/>
              <a:t>από το διάλυμα 1 Μ Ε</a:t>
            </a:r>
            <a:r>
              <a:rPr lang="en-US" dirty="0"/>
              <a:t>DTA</a:t>
            </a:r>
            <a:r>
              <a:rPr lang="el-GR" dirty="0"/>
              <a:t>, με απαλή ανάδευση ώστε να επέλθει μείξη. </a:t>
            </a:r>
            <a:endParaRPr lang="el-GR" dirty="0" smtClean="0"/>
          </a:p>
          <a:p>
            <a:r>
              <a:rPr lang="el-GR" dirty="0" smtClean="0"/>
              <a:t>Αφήνουμε </a:t>
            </a:r>
            <a:r>
              <a:rPr lang="el-GR" dirty="0"/>
              <a:t>τα δείγματα να επωαστούν για 20΄, αρκετό χρόνο ώστε το </a:t>
            </a:r>
            <a:r>
              <a:rPr lang="en-US" dirty="0"/>
              <a:t>EDTA </a:t>
            </a:r>
            <a:r>
              <a:rPr lang="el-GR" dirty="0"/>
              <a:t>να μπορέσει να αφαιρέσει τυχόν δισθενή ή τρισθενή κατιόντα που είναι δεσμευμένα στο ένζυμο. </a:t>
            </a:r>
            <a:endParaRPr lang="el-GR" dirty="0" smtClean="0"/>
          </a:p>
          <a:p>
            <a:r>
              <a:rPr lang="el-GR" dirty="0" smtClean="0"/>
              <a:t>Μετά </a:t>
            </a:r>
            <a:r>
              <a:rPr lang="el-GR" dirty="0"/>
              <a:t>20΄ προσθέτουμε σε κάθε σωλήνα 1 </a:t>
            </a:r>
            <a:r>
              <a:rPr lang="en-US" dirty="0"/>
              <a:t>ml</a:t>
            </a:r>
            <a:r>
              <a:rPr lang="el-GR" dirty="0"/>
              <a:t> ρυθμιστικού διαλύματος υποστρώματος και αφήνουμε για επώαση άλλα 10΄. </a:t>
            </a:r>
            <a:endParaRPr lang="el-GR" dirty="0" smtClean="0"/>
          </a:p>
          <a:p>
            <a:r>
              <a:rPr lang="el-GR" dirty="0" smtClean="0"/>
              <a:t>Στη </a:t>
            </a:r>
            <a:r>
              <a:rPr lang="el-GR" dirty="0"/>
              <a:t>συνέχεια προσθέτουμε 1 </a:t>
            </a:r>
            <a:r>
              <a:rPr lang="en-US" dirty="0"/>
              <a:t>ml </a:t>
            </a:r>
            <a:r>
              <a:rPr lang="el-GR" dirty="0"/>
              <a:t>διαλύματος 5Ν </a:t>
            </a:r>
            <a:r>
              <a:rPr lang="en-US" dirty="0" err="1"/>
              <a:t>NaOH</a:t>
            </a:r>
            <a:r>
              <a:rPr lang="el-GR" dirty="0"/>
              <a:t> (</a:t>
            </a:r>
            <a:r>
              <a:rPr lang="el-GR" b="1" dirty="0"/>
              <a:t>Προσοχή Πολύ Καυστικό Διάλυμα</a:t>
            </a:r>
            <a:r>
              <a:rPr lang="el-GR" dirty="0"/>
              <a:t>!!) σε κάθε δοκιμαστικό σωλήνα, αναδεύουμε το περιεχόμενο με προσοχή, και όταν διαπιστώσουμε ότι έχει ομοιογενές χρώμα το μεταφέρουμε σε πλαστική κυψελίδα για μέτρηση της απορροφητικότητας στο 405 </a:t>
            </a:r>
            <a:r>
              <a:rPr lang="en-US" dirty="0"/>
              <a:t>nm</a:t>
            </a:r>
            <a:r>
              <a:rPr lang="el-GR" dirty="0"/>
              <a:t>, στο </a:t>
            </a:r>
            <a:r>
              <a:rPr lang="el-GR" dirty="0" err="1"/>
              <a:t>φασματοφωτόμετρο</a:t>
            </a:r>
            <a:r>
              <a:rPr lang="el-GR" dirty="0"/>
              <a:t> ορατού-υπεριώδους.  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49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i="1" dirty="0"/>
              <a:t>Αναφορά </a:t>
            </a:r>
            <a:r>
              <a:rPr lang="el-GR" i="1" dirty="0" smtClean="0"/>
              <a:t>αποτελεσμάτων:</a:t>
            </a:r>
            <a:endParaRPr lang="el-GR" dirty="0"/>
          </a:p>
          <a:p>
            <a:r>
              <a:rPr lang="el-GR" dirty="0"/>
              <a:t>Να κατασκευάσετε πίνακες με τα αποτελέσματά σας στην </a:t>
            </a:r>
            <a:r>
              <a:rPr lang="el-GR" dirty="0" err="1"/>
              <a:t>ενζυμική</a:t>
            </a:r>
            <a:r>
              <a:rPr lang="el-GR" dirty="0"/>
              <a:t> δοκιμασία, </a:t>
            </a:r>
            <a:r>
              <a:rPr lang="el-GR" i="1" dirty="0"/>
              <a:t>α</a:t>
            </a:r>
            <a:r>
              <a:rPr lang="el-GR" dirty="0"/>
              <a:t>. ως συνάρτηση της ποσότητας του προστιθέμενου ενζύμου από τρεις διαφορετικές πηγές του φυτικού ιστού, </a:t>
            </a:r>
            <a:r>
              <a:rPr lang="el-GR" i="1" dirty="0"/>
              <a:t>β</a:t>
            </a:r>
            <a:r>
              <a:rPr lang="el-GR" dirty="0"/>
              <a:t>. ως συνάρτηση της θερμοκρασία, και </a:t>
            </a:r>
            <a:r>
              <a:rPr lang="el-GR" i="1" dirty="0"/>
              <a:t>γ</a:t>
            </a:r>
            <a:r>
              <a:rPr lang="el-GR" dirty="0"/>
              <a:t>. ως συνάρτηση της συγκέντρωσης </a:t>
            </a:r>
            <a:r>
              <a:rPr lang="en-US" dirty="0"/>
              <a:t>EDTA</a:t>
            </a:r>
            <a:r>
              <a:rPr lang="el-GR" dirty="0"/>
              <a:t> (δηλ. παρουσία δισθενών/τρισθενών μεταλλικών κατιόντων).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531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64936"/>
            <a:ext cx="8496944" cy="3852804"/>
          </a:xfrm>
        </p:spPr>
        <p:txBody>
          <a:bodyPr>
            <a:noAutofit/>
          </a:bodyPr>
          <a:lstStyle/>
          <a:p>
            <a:r>
              <a:rPr lang="en-GB" sz="1600" dirty="0"/>
              <a:t>1. </a:t>
            </a:r>
            <a:r>
              <a:rPr lang="en-US" sz="1600" dirty="0"/>
              <a:t>John Clark</a:t>
            </a:r>
            <a:r>
              <a:rPr lang="en-GB" sz="1600" dirty="0"/>
              <a:t>, </a:t>
            </a:r>
            <a:r>
              <a:rPr lang="en-US" sz="1600" dirty="0"/>
              <a:t>Robert Switzer</a:t>
            </a:r>
            <a:r>
              <a:rPr lang="en-GB" sz="1600" dirty="0"/>
              <a:t>. </a:t>
            </a:r>
            <a:r>
              <a:rPr lang="el-GR" sz="1600" dirty="0"/>
              <a:t>ΠΕΙΡΑΜΑΤΙΚΗ ΒΙΟΧΗΜΕΙΑ</a:t>
            </a:r>
            <a:r>
              <a:rPr lang="en-GB" sz="1600" dirty="0"/>
              <a:t>. </a:t>
            </a:r>
            <a:r>
              <a:rPr lang="el-GR" sz="1600" dirty="0"/>
              <a:t>Παν</a:t>
            </a:r>
            <a:r>
              <a:rPr lang="en-GB" sz="1600" dirty="0"/>
              <a:t>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</a:t>
            </a:r>
            <a:r>
              <a:rPr lang="en-GB" sz="1600" dirty="0"/>
              <a:t>, </a:t>
            </a:r>
            <a:r>
              <a:rPr lang="el-GR" sz="1600" dirty="0"/>
              <a:t>Ηράκλειο</a:t>
            </a:r>
            <a:r>
              <a:rPr lang="en-GB" sz="1600" dirty="0"/>
              <a:t>, 1992, 2</a:t>
            </a:r>
            <a:r>
              <a:rPr lang="el-GR" sz="1600" baseline="30000" dirty="0"/>
              <a:t>η</a:t>
            </a:r>
            <a:r>
              <a:rPr lang="el-GR" sz="1600" dirty="0"/>
              <a:t> εκτύπωση</a:t>
            </a:r>
            <a:r>
              <a:rPr lang="en-GB" sz="1600" dirty="0"/>
              <a:t>, 2001.</a:t>
            </a:r>
            <a:endParaRPr lang="el-GR" sz="1600" dirty="0"/>
          </a:p>
          <a:p>
            <a:r>
              <a:rPr lang="en-GB" sz="1600" dirty="0"/>
              <a:t> </a:t>
            </a:r>
            <a:r>
              <a:rPr lang="el-GR" sz="1600" dirty="0" smtClean="0"/>
              <a:t>2</a:t>
            </a:r>
            <a:r>
              <a:rPr lang="el-GR" sz="1600" dirty="0"/>
              <a:t>. ΙΓ </a:t>
            </a:r>
            <a:r>
              <a:rPr lang="el-GR" sz="1600" dirty="0" err="1"/>
              <a:t>Γεωργάτσου</a:t>
            </a:r>
            <a:r>
              <a:rPr lang="el-GR" sz="1600" dirty="0"/>
              <a:t>, Δ. Κυριακίδης, Τ. </a:t>
            </a:r>
            <a:r>
              <a:rPr lang="el-GR" sz="1600" dirty="0" err="1"/>
              <a:t>Γιουψάνης</a:t>
            </a:r>
            <a:r>
              <a:rPr lang="el-GR" sz="1600" dirty="0"/>
              <a:t>, κ.ά. Εργαστηριακές Ασκήσεις Βιοχημείας. Εκδόσεις Ζήτη. Θεσσαλονίκη, 2004.</a:t>
            </a:r>
          </a:p>
          <a:p>
            <a:r>
              <a:rPr lang="el-GR" sz="1600" dirty="0"/>
              <a:t> </a:t>
            </a:r>
            <a:r>
              <a:rPr lang="en-GB" sz="1600" dirty="0" err="1" smtClean="0"/>
              <a:t>Kandeel</a:t>
            </a:r>
            <a:r>
              <a:rPr lang="en-GB" sz="1600" dirty="0" smtClean="0"/>
              <a:t> </a:t>
            </a:r>
            <a:r>
              <a:rPr lang="en-GB" sz="1600" dirty="0"/>
              <a:t>M., Yosef T., Al-</a:t>
            </a:r>
            <a:r>
              <a:rPr lang="en-GB" sz="1600" dirty="0" err="1"/>
              <a:t>Julaifi</a:t>
            </a:r>
            <a:r>
              <a:rPr lang="en-GB" sz="1600" dirty="0"/>
              <a:t> M., AL-</a:t>
            </a:r>
            <a:r>
              <a:rPr lang="en-GB" sz="1600" dirty="0" err="1"/>
              <a:t>Rizki</a:t>
            </a:r>
            <a:r>
              <a:rPr lang="en-GB" sz="1600" dirty="0"/>
              <a:t> A., and </a:t>
            </a:r>
            <a:r>
              <a:rPr lang="en-GB" sz="1600" dirty="0" err="1"/>
              <a:t>Kitade</a:t>
            </a:r>
            <a:r>
              <a:rPr lang="en-GB" sz="1600" dirty="0"/>
              <a:t> Y. Chelating efficiency and mechanisms of interaction of some toxic and biologically important cations with EDTA by isothermal titration calorimetry. Life Science Journal 2013;10(4) </a:t>
            </a:r>
            <a:r>
              <a:rPr lang="en-GB" sz="1600" u="sng" dirty="0">
                <a:hlinkClick r:id="rId3"/>
              </a:rPr>
              <a:t>http://www.lifesciencesite.com</a:t>
            </a:r>
            <a:r>
              <a:rPr lang="en-GB" sz="1600" dirty="0"/>
              <a:t> </a:t>
            </a:r>
            <a:endParaRPr lang="el-GR" sz="1600" dirty="0"/>
          </a:p>
          <a:p>
            <a:r>
              <a:rPr lang="en-GB" sz="1600" dirty="0"/>
              <a:t> </a:t>
            </a:r>
            <a:r>
              <a:rPr lang="en-GB" sz="1600" dirty="0" smtClean="0"/>
              <a:t>4</a:t>
            </a:r>
            <a:r>
              <a:rPr lang="en-GB" sz="1600" dirty="0"/>
              <a:t>. </a:t>
            </a:r>
            <a:r>
              <a:rPr lang="en-US" sz="1600" dirty="0"/>
              <a:t>Jeremy M. Berg, John L. </a:t>
            </a:r>
            <a:r>
              <a:rPr lang="en-US" sz="1600" dirty="0" err="1"/>
              <a:t>Tymoczo</a:t>
            </a:r>
            <a:r>
              <a:rPr lang="en-US" sz="1600" dirty="0"/>
              <a:t>, </a:t>
            </a:r>
            <a:r>
              <a:rPr lang="en-US" sz="1600" dirty="0" err="1"/>
              <a:t>Lubert</a:t>
            </a:r>
            <a:r>
              <a:rPr lang="en-US" sz="1600" dirty="0"/>
              <a:t> </a:t>
            </a:r>
            <a:r>
              <a:rPr lang="en-US" sz="1600" dirty="0" err="1"/>
              <a:t>Stryer</a:t>
            </a:r>
            <a:r>
              <a:rPr lang="en-US" sz="1600" dirty="0"/>
              <a:t>, </a:t>
            </a:r>
            <a:r>
              <a:rPr lang="el-GR" sz="1600" dirty="0"/>
              <a:t>ΒΙΟΧΗΜΕΙΑ</a:t>
            </a:r>
            <a:r>
              <a:rPr lang="en-US" sz="1600" dirty="0"/>
              <a:t>, 5</a:t>
            </a:r>
            <a:r>
              <a:rPr lang="el-GR" sz="1600" baseline="30000" dirty="0"/>
              <a:t>η</a:t>
            </a:r>
            <a:r>
              <a:rPr lang="el-GR" sz="1600" dirty="0"/>
              <a:t> έκδοση</a:t>
            </a:r>
            <a:r>
              <a:rPr lang="en-US" sz="1600" dirty="0"/>
              <a:t>, </a:t>
            </a:r>
            <a:r>
              <a:rPr lang="el-GR" sz="1600" dirty="0"/>
              <a:t>Α τόμος</a:t>
            </a:r>
            <a:r>
              <a:rPr lang="en-US" sz="1600" dirty="0"/>
              <a:t>, </a:t>
            </a:r>
            <a:r>
              <a:rPr lang="el-GR" sz="1600" dirty="0"/>
              <a:t>Παν</a:t>
            </a:r>
            <a:r>
              <a:rPr lang="en-US" sz="1600" dirty="0"/>
              <a:t>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</a:t>
            </a:r>
            <a:r>
              <a:rPr lang="en-US" sz="1600" dirty="0"/>
              <a:t>, </a:t>
            </a:r>
            <a:r>
              <a:rPr lang="el-GR" sz="1600" dirty="0"/>
              <a:t>Ηράκλειο</a:t>
            </a:r>
            <a:r>
              <a:rPr lang="en-US" sz="1600" dirty="0"/>
              <a:t>, 2004. </a:t>
            </a:r>
            <a:r>
              <a:rPr lang="el-GR" sz="1600" dirty="0"/>
              <a:t>Βλέπε και διαδικτυακό τόπο του βιβλίου </a:t>
            </a:r>
            <a:r>
              <a:rPr lang="en-US" sz="1600" u="sng" dirty="0">
                <a:hlinkClick r:id="rId4"/>
              </a:rPr>
              <a:t>www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whfreeman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com</a:t>
            </a:r>
            <a:r>
              <a:rPr lang="el-GR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Berg</a:t>
            </a:r>
            <a:r>
              <a:rPr lang="el-GR" sz="1600" u="sng" dirty="0">
                <a:hlinkClick r:id="rId4"/>
              </a:rPr>
              <a:t>7</a:t>
            </a:r>
            <a:r>
              <a:rPr lang="en-US" sz="1600" u="sng" dirty="0">
                <a:hlinkClick r:id="rId4"/>
              </a:rPr>
              <a:t>e</a:t>
            </a:r>
            <a:r>
              <a:rPr lang="el-GR" sz="1600" u="sng" dirty="0">
                <a:hlinkClick r:id="rId4"/>
              </a:rPr>
              <a:t>/</a:t>
            </a:r>
            <a:r>
              <a:rPr lang="el-GR" sz="1600" dirty="0"/>
              <a:t>. Προσεχώς κυκλοφορεί η 7</a:t>
            </a:r>
            <a:r>
              <a:rPr lang="el-GR" sz="1600" baseline="30000" dirty="0"/>
              <a:t>η</a:t>
            </a:r>
            <a:r>
              <a:rPr lang="el-GR" sz="1600" dirty="0"/>
              <a:t> έκδοση. </a:t>
            </a:r>
          </a:p>
          <a:p>
            <a:r>
              <a:rPr lang="el-GR" sz="1600" dirty="0"/>
              <a:t> </a:t>
            </a:r>
            <a:r>
              <a:rPr lang="el-GR" sz="1600" dirty="0" smtClean="0"/>
              <a:t>5</a:t>
            </a:r>
            <a:r>
              <a:rPr lang="el-GR" sz="1600" dirty="0"/>
              <a:t>. </a:t>
            </a:r>
            <a:r>
              <a:rPr lang="el-GR" sz="1600" dirty="0" err="1"/>
              <a:t>Διαμαντίδη</a:t>
            </a:r>
            <a:r>
              <a:rPr lang="el-GR" sz="1600" dirty="0"/>
              <a:t> </a:t>
            </a:r>
            <a:r>
              <a:rPr lang="el-GR" sz="1600" dirty="0" err="1"/>
              <a:t>Γρ</a:t>
            </a:r>
            <a:r>
              <a:rPr lang="el-GR" sz="1600" dirty="0"/>
              <a:t>., ΕΙΣΑΓΩΓΗ ΣΤΗ ΒΙΟΧΗΜΕΙΑ, 3</a:t>
            </a:r>
            <a:r>
              <a:rPr lang="el-GR" sz="1600" baseline="30000" dirty="0"/>
              <a:t>η</a:t>
            </a:r>
            <a:r>
              <a:rPr lang="el-GR" sz="1600" dirty="0"/>
              <a:t> έκδοση, </a:t>
            </a:r>
            <a:r>
              <a:rPr lang="en-US" sz="1600" dirty="0"/>
              <a:t>University Studio Press</a:t>
            </a:r>
            <a:r>
              <a:rPr lang="el-GR" sz="1600" dirty="0"/>
              <a:t>, Θεσσαλονίκη, 2007/2010.</a:t>
            </a:r>
          </a:p>
          <a:p>
            <a:r>
              <a:rPr lang="el-GR" sz="1600" dirty="0"/>
              <a:t> </a:t>
            </a:r>
            <a:r>
              <a:rPr lang="en-US" sz="1600" dirty="0" smtClean="0"/>
              <a:t>6</a:t>
            </a:r>
            <a:r>
              <a:rPr lang="en-US" sz="1600" dirty="0"/>
              <a:t>. </a:t>
            </a:r>
            <a:r>
              <a:rPr lang="pt-BR" sz="1600" dirty="0"/>
              <a:t>Campbell NA</a:t>
            </a:r>
            <a:r>
              <a:rPr lang="el-GR" sz="1600" dirty="0"/>
              <a:t>, </a:t>
            </a:r>
            <a:r>
              <a:rPr lang="pt-BR" sz="1600" dirty="0"/>
              <a:t>Reece JB</a:t>
            </a:r>
            <a:r>
              <a:rPr lang="el-GR" sz="1600" dirty="0"/>
              <a:t>. </a:t>
            </a:r>
            <a:r>
              <a:rPr lang="el-GR" sz="1600" i="1" dirty="0"/>
              <a:t>Βιολογία</a:t>
            </a:r>
            <a:r>
              <a:rPr lang="el-GR" sz="1600" dirty="0"/>
              <a:t>, τόμος Ι. 8</a:t>
            </a:r>
            <a:r>
              <a:rPr lang="el-GR" sz="1600" baseline="30000" dirty="0"/>
              <a:t>η</a:t>
            </a:r>
            <a:r>
              <a:rPr lang="el-GR" sz="1600" dirty="0"/>
              <a:t> έκδοση, Πανεπιστημιακές Εκδόσεις Κρήτης, Ηράκλειο, 2010.</a:t>
            </a:r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Ένζυμα: </a:t>
            </a:r>
            <a:r>
              <a:rPr lang="el-GR" dirty="0" smtClean="0"/>
              <a:t>όξινη </a:t>
            </a:r>
            <a:r>
              <a:rPr lang="el-GR" dirty="0" err="1" smtClean="0"/>
              <a:t>φωσφατάση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5:</a:t>
            </a:r>
            <a:r>
              <a:rPr lang="en-US" sz="2800" dirty="0" smtClean="0"/>
              <a:t> </a:t>
            </a:r>
            <a:r>
              <a:rPr lang="el-GR" sz="2800" dirty="0"/>
              <a:t>Ένζυμα: όξινη </a:t>
            </a:r>
            <a:r>
              <a:rPr lang="el-GR" sz="2800" dirty="0" err="1"/>
              <a:t>φωσφατάση</a:t>
            </a:r>
            <a:endParaRPr lang="el-GR" sz="2800" dirty="0"/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της άσκησης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Μελέτη των ιδιοτήτων του ενζύμου της όξινης </a:t>
            </a:r>
            <a:r>
              <a:rPr lang="el-GR" dirty="0" err="1"/>
              <a:t>φωσφατάσης</a:t>
            </a:r>
            <a:r>
              <a:rPr lang="el-GR" dirty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56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Σκεύη - Αντιδραστήρια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dirty="0"/>
              <a:t>1. Ενζυμο (διάλυμα), ή φυτικός ιστός (προτιμητέος, επειδή το καθαρό ένζυμο από το εμπόριο είναι ακριβό)</a:t>
            </a:r>
          </a:p>
          <a:p>
            <a:pPr marL="0" indent="0">
              <a:buNone/>
            </a:pPr>
            <a:r>
              <a:rPr lang="el-GR" dirty="0"/>
              <a:t>2. Υπόστρωμα (</a:t>
            </a:r>
            <a:r>
              <a:rPr lang="el-GR" i="1" dirty="0"/>
              <a:t>π</a:t>
            </a:r>
            <a:r>
              <a:rPr lang="el-GR" dirty="0"/>
              <a:t>-</a:t>
            </a:r>
            <a:r>
              <a:rPr lang="el-GR" dirty="0" err="1"/>
              <a:t>νιτρο</a:t>
            </a:r>
            <a:r>
              <a:rPr lang="el-GR" dirty="0"/>
              <a:t>-φωσφορικός εστέρας) σε ταμπλέτες</a:t>
            </a:r>
          </a:p>
          <a:p>
            <a:pPr marL="0" indent="0">
              <a:buNone/>
            </a:pPr>
            <a:r>
              <a:rPr lang="el-GR" dirty="0"/>
              <a:t>3. Ρυθμιστικά διαλύματα </a:t>
            </a:r>
            <a:r>
              <a:rPr lang="el-GR" dirty="0" err="1"/>
              <a:t>αιθυλενοδιαμίνης</a:t>
            </a:r>
            <a:r>
              <a:rPr lang="el-GR" dirty="0"/>
              <a:t>-κιτρικού οξέος σε </a:t>
            </a:r>
            <a:r>
              <a:rPr lang="el-GR" dirty="0" err="1"/>
              <a:t>pΗ</a:t>
            </a:r>
            <a:r>
              <a:rPr lang="el-GR" dirty="0"/>
              <a:t> 5,0. (αν υπάρχει χρόνος ας παρασκευαστούν και μικροί όγκοι (5-10 </a:t>
            </a:r>
            <a:r>
              <a:rPr lang="en-US" dirty="0"/>
              <a:t>ml </a:t>
            </a:r>
            <a:r>
              <a:rPr lang="el-GR" dirty="0"/>
              <a:t>για όλα τα τμήματα), από ρυθμιστικά διαλύματα </a:t>
            </a:r>
            <a:r>
              <a:rPr lang="en-US" dirty="0"/>
              <a:t>pH </a:t>
            </a:r>
            <a:r>
              <a:rPr lang="el-GR" dirty="0"/>
              <a:t>3,2, 4,2, 6,2 και 7,2).</a:t>
            </a:r>
          </a:p>
          <a:p>
            <a:pPr marL="0" indent="0">
              <a:buNone/>
            </a:pPr>
            <a:r>
              <a:rPr lang="el-GR" dirty="0"/>
              <a:t>4. Διάλυμα 5Ν </a:t>
            </a:r>
            <a:r>
              <a:rPr lang="en-US" dirty="0" err="1"/>
              <a:t>NaOH</a:t>
            </a: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5. Διάλυμα 1 Μ, Ε</a:t>
            </a:r>
            <a:r>
              <a:rPr lang="en-US" dirty="0"/>
              <a:t>DTA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6. Γουδί, γουδοχέρι, </a:t>
            </a:r>
            <a:r>
              <a:rPr lang="el-GR" dirty="0" err="1"/>
              <a:t>ψαλλίδι</a:t>
            </a:r>
            <a:r>
              <a:rPr lang="el-GR" dirty="0"/>
              <a:t> ή χειρουργική λεπίδα-νυστέρι</a:t>
            </a:r>
          </a:p>
          <a:p>
            <a:pPr marL="0" indent="0">
              <a:buNone/>
            </a:pPr>
            <a:r>
              <a:rPr lang="el-GR" dirty="0"/>
              <a:t>7. </a:t>
            </a:r>
            <a:r>
              <a:rPr lang="el-GR" dirty="0" err="1"/>
              <a:t>Φασματοφωτόμετρο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8. </a:t>
            </a:r>
            <a:r>
              <a:rPr lang="el-GR" dirty="0" err="1"/>
              <a:t>Υδατόλουτρο</a:t>
            </a:r>
            <a:r>
              <a:rPr lang="el-GR" dirty="0"/>
              <a:t>, θερμαντικό</a:t>
            </a:r>
          </a:p>
          <a:p>
            <a:pPr marL="0" indent="0">
              <a:buNone/>
            </a:pPr>
            <a:r>
              <a:rPr lang="el-GR" dirty="0"/>
              <a:t>9. Δοχείο ζέσεως, δοκιμαστικοί σωλήνες, πλαστικά σωληνάκια τύπου </a:t>
            </a:r>
            <a:r>
              <a:rPr lang="en-US" dirty="0"/>
              <a:t>Eppendorf</a:t>
            </a:r>
            <a:r>
              <a:rPr lang="el-GR" dirty="0"/>
              <a:t>, όγκου 2 </a:t>
            </a:r>
            <a:r>
              <a:rPr lang="en-US" dirty="0"/>
              <a:t>ml</a:t>
            </a:r>
            <a:r>
              <a:rPr lang="el-GR" dirty="0"/>
              <a:t>, κυψελίδες </a:t>
            </a:r>
            <a:r>
              <a:rPr lang="el-GR" dirty="0" err="1"/>
              <a:t>φασματοφωτομέτρου</a:t>
            </a:r>
            <a:r>
              <a:rPr lang="el-GR" dirty="0"/>
              <a:t> (πλαστικές)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12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i="1" dirty="0"/>
              <a:t>Απομόνωση ενζύμου από φυτικό ιστό</a:t>
            </a:r>
            <a:r>
              <a:rPr lang="el-GR" dirty="0"/>
              <a:t>: ένα φυτό (π.χ. λάπατο, </a:t>
            </a:r>
            <a:r>
              <a:rPr lang="en-US" i="1" dirty="0" err="1"/>
              <a:t>Rumex</a:t>
            </a:r>
            <a:r>
              <a:rPr lang="en-US" i="1" dirty="0"/>
              <a:t> </a:t>
            </a:r>
            <a:r>
              <a:rPr lang="en-US" i="1" dirty="0" err="1"/>
              <a:t>acetosa</a:t>
            </a:r>
            <a:r>
              <a:rPr lang="el-GR" dirty="0"/>
              <a:t>). </a:t>
            </a:r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/>
              <a:t>προσοχή ξεριζώνεται ένα ολόκληρο φυτό λάπατο σε υγιή κατάσταση. Ξεχωρίζει ο διδάσκων ρίζα, βλαστό και φύλλα. </a:t>
            </a:r>
            <a:endParaRPr lang="el-GR" dirty="0" smtClean="0"/>
          </a:p>
          <a:p>
            <a:r>
              <a:rPr lang="el-GR" dirty="0" smtClean="0"/>
              <a:t>Κάθε </a:t>
            </a:r>
            <a:r>
              <a:rPr lang="el-GR" dirty="0"/>
              <a:t>ομάδα παίρνει ένα από αυτά τα τρία τμήματα, το ζυγίσει στον ζυγό με ακρίβεια 0,01 </a:t>
            </a:r>
            <a:r>
              <a:rPr lang="en-US" dirty="0"/>
              <a:t>g</a:t>
            </a:r>
            <a:r>
              <a:rPr lang="el-GR" dirty="0"/>
              <a:t>, κόβει τον ιστό σε πολύ μικρά τεμάχια με ψαλίδι και λεπίδα, τοποθετεί τον τεμαχισμένο ιστό σε γουδί, και προσθέτει ρυθμιστικό διάλυμα ανάλογα με τη μάζα του τεμαχισμένου ιστού (αναλογία 4-5 </a:t>
            </a:r>
            <a:r>
              <a:rPr lang="en-US" dirty="0"/>
              <a:t>ml</a:t>
            </a:r>
            <a:r>
              <a:rPr lang="el-GR" dirty="0"/>
              <a:t>/ </a:t>
            </a:r>
            <a:r>
              <a:rPr lang="en-US" dirty="0"/>
              <a:t>g </a:t>
            </a:r>
            <a:r>
              <a:rPr lang="el-GR" dirty="0"/>
              <a:t>ιστού). </a:t>
            </a:r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/>
              <a:t>διαρκή τριβή του γουδοχεριού, ο ιστός σταδιακά </a:t>
            </a:r>
            <a:r>
              <a:rPr lang="el-GR" dirty="0" err="1"/>
              <a:t>εναιωρείται</a:t>
            </a:r>
            <a:r>
              <a:rPr lang="el-GR" dirty="0"/>
              <a:t> στο ρυθμιστικό διάλυμα. Με πολλή προσοχή το διαλυτό μέρος του ιστού τοποθετείται σε δοκιμαστικό σωλήνα και αυτός σε ένα </a:t>
            </a:r>
            <a:r>
              <a:rPr lang="el-GR" dirty="0" err="1"/>
              <a:t>στατώ</a:t>
            </a:r>
            <a:r>
              <a:rPr lang="el-GR" dirty="0"/>
              <a:t> σε όρθια θέση για 20΄ (εναλλακτικά </a:t>
            </a:r>
            <a:r>
              <a:rPr lang="el-GR" dirty="0" err="1"/>
              <a:t>φυγοκεντρείται</a:t>
            </a:r>
            <a:r>
              <a:rPr lang="el-GR" dirty="0"/>
              <a:t> το εκχύλισμα και κατακρατείται το υπερκείμενο). 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364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i="1" dirty="0"/>
              <a:t>Παρασκευή ρυθμιστικού διαλύματος με υπόστρωμα</a:t>
            </a:r>
            <a:r>
              <a:rPr lang="el-GR" dirty="0"/>
              <a:t>: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κάθε ομάδα βάζει σε ένα δοκιμαστικό σωλήνα 1 ταμπλέτα υποστρώματος και 5 </a:t>
            </a:r>
            <a:r>
              <a:rPr lang="en-US" dirty="0"/>
              <a:t>ml </a:t>
            </a:r>
            <a:r>
              <a:rPr lang="el-GR" dirty="0"/>
              <a:t>από το αντίστοιχο ρυθμιστικό διάλυμα. </a:t>
            </a:r>
            <a:endParaRPr lang="el-GR" dirty="0" smtClean="0"/>
          </a:p>
          <a:p>
            <a:r>
              <a:rPr lang="el-GR" dirty="0" smtClean="0"/>
              <a:t>H </a:t>
            </a:r>
            <a:r>
              <a:rPr lang="el-GR" dirty="0"/>
              <a:t>διάλυση και </a:t>
            </a:r>
            <a:r>
              <a:rPr lang="el-GR" dirty="0" err="1"/>
              <a:t>ομογενοποίηση</a:t>
            </a:r>
            <a:r>
              <a:rPr lang="el-GR" dirty="0"/>
              <a:t> του διαλύματος επιτυγχάνεται με τη χρήση συσκευής </a:t>
            </a:r>
            <a:r>
              <a:rPr lang="en-US" dirty="0"/>
              <a:t>Vortex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144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i="1" dirty="0"/>
              <a:t>Δοκιμασία παρακολούθησης της </a:t>
            </a:r>
            <a:r>
              <a:rPr lang="el-GR" i="1" dirty="0" err="1"/>
              <a:t>ενζυμικής</a:t>
            </a:r>
            <a:r>
              <a:rPr lang="el-GR" i="1" dirty="0"/>
              <a:t> δραστικότητας</a:t>
            </a:r>
            <a:r>
              <a:rPr lang="el-GR" dirty="0"/>
              <a:t>: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διάφορους δοκιμαστικούς σωλήνες τοποθετούμε από 1 </a:t>
            </a:r>
            <a:r>
              <a:rPr lang="en-US" dirty="0"/>
              <a:t>ml </a:t>
            </a:r>
            <a:r>
              <a:rPr lang="el-GR" dirty="0"/>
              <a:t>διαλύματος υποστρώματος και δύο ή τρεις διαφορετικούς όγκους (π.χ. 2 μ</a:t>
            </a:r>
            <a:r>
              <a:rPr lang="en-US" dirty="0"/>
              <a:t>L</a:t>
            </a:r>
            <a:r>
              <a:rPr lang="el-GR" dirty="0"/>
              <a:t>, 10 μ</a:t>
            </a:r>
            <a:r>
              <a:rPr lang="en-US" dirty="0"/>
              <a:t>L </a:t>
            </a:r>
            <a:r>
              <a:rPr lang="el-GR" dirty="0"/>
              <a:t>και 40 μ</a:t>
            </a:r>
            <a:r>
              <a:rPr lang="en-US" dirty="0"/>
              <a:t>L</a:t>
            </a:r>
            <a:r>
              <a:rPr lang="el-GR" dirty="0"/>
              <a:t>) από την κάθε πηγή φυτικού ιστού (σύνολο 6 ή 9 σωλήνες</a:t>
            </a:r>
            <a:r>
              <a:rPr lang="el-GR" dirty="0" smtClean="0"/>
              <a:t>).</a:t>
            </a:r>
          </a:p>
          <a:p>
            <a:r>
              <a:rPr lang="el-GR" dirty="0" smtClean="0"/>
              <a:t> </a:t>
            </a:r>
            <a:r>
              <a:rPr lang="el-GR" dirty="0"/>
              <a:t>Έχουμε αντίστοιχα τυφλά δείγματα με 1 </a:t>
            </a:r>
            <a:r>
              <a:rPr lang="en-US" dirty="0"/>
              <a:t>ml </a:t>
            </a:r>
            <a:r>
              <a:rPr lang="el-GR" dirty="0"/>
              <a:t>ρυθμιστικού διαλύματος </a:t>
            </a:r>
            <a:r>
              <a:rPr lang="el-GR" i="1" dirty="0"/>
              <a:t>χωρίς</a:t>
            </a:r>
            <a:r>
              <a:rPr lang="el-GR" dirty="0"/>
              <a:t> υπόστρωμα, συν την μεγαλύτερη ποσότητα από κάθε πηγή φυτικού ιστού. Αφήνουμε όλα τα δείγματα για 10΄ σε θερμοκρασία δωματίου. </a:t>
            </a:r>
            <a:endParaRPr lang="el-GR" dirty="0" smtClean="0"/>
          </a:p>
          <a:p>
            <a:r>
              <a:rPr lang="el-GR" dirty="0" smtClean="0"/>
              <a:t>Στα </a:t>
            </a:r>
            <a:r>
              <a:rPr lang="el-GR" dirty="0"/>
              <a:t>10΄ προσθέτουμε 1 </a:t>
            </a:r>
            <a:r>
              <a:rPr lang="en-US" dirty="0"/>
              <a:t>ml </a:t>
            </a:r>
            <a:r>
              <a:rPr lang="el-GR" dirty="0"/>
              <a:t>διαλύματος 5Ν </a:t>
            </a:r>
            <a:r>
              <a:rPr lang="en-US" dirty="0" err="1"/>
              <a:t>NaOH</a:t>
            </a:r>
            <a:r>
              <a:rPr lang="el-GR" dirty="0"/>
              <a:t> (</a:t>
            </a:r>
            <a:r>
              <a:rPr lang="el-GR" b="1" dirty="0" smtClean="0"/>
              <a:t>Προσοχή </a:t>
            </a:r>
            <a:r>
              <a:rPr lang="el-GR" b="1" dirty="0"/>
              <a:t>Πολύ Καυστικό Διάλυμα</a:t>
            </a:r>
            <a:r>
              <a:rPr lang="el-GR" dirty="0"/>
              <a:t>!!) σε κάθε δοκιμαστικό σωλήνα, αναδεύουμε το περιεχόμενο με προσοχή, και όταν διαπιστώσουμε ότι έχει ομοιογενές χρώμα το μεταφέρουμε σε πλαστική κυψελίδα για μέτρηση της απορροφητικότητας στο 405 </a:t>
            </a:r>
            <a:r>
              <a:rPr lang="en-US" dirty="0"/>
              <a:t>nm</a:t>
            </a:r>
            <a:r>
              <a:rPr lang="el-GR" dirty="0"/>
              <a:t>, στο </a:t>
            </a:r>
            <a:r>
              <a:rPr lang="el-GR" dirty="0" err="1"/>
              <a:t>φασματοφωτόμετρο</a:t>
            </a:r>
            <a:r>
              <a:rPr lang="el-GR" dirty="0"/>
              <a:t> ορατού-υπεριώδους.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1193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1402</TotalTime>
  <Words>1216</Words>
  <Application>Microsoft Office PowerPoint</Application>
  <PresentationFormat>Προβολή στην οθόνη (16:10)</PresentationFormat>
  <Paragraphs>112</Paragraphs>
  <Slides>18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Σκοπός της άσκησης </vt:lpstr>
      <vt:lpstr>Σκεύη - Αντιδραστήρια</vt:lpstr>
      <vt:lpstr>Πορεία εργασίας</vt:lpstr>
      <vt:lpstr>Πορεία εργασίας</vt:lpstr>
      <vt:lpstr>Πορεία εργασίας</vt:lpstr>
      <vt:lpstr>Πορεία εργασίας</vt:lpstr>
      <vt:lpstr>Πορεία εργασίας</vt:lpstr>
      <vt:lpstr>Πορεία εργασίας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183</cp:revision>
  <dcterms:created xsi:type="dcterms:W3CDTF">2012-09-06T09:03:05Z</dcterms:created>
  <dcterms:modified xsi:type="dcterms:W3CDTF">2015-11-20T18:13:30Z</dcterms:modified>
</cp:coreProperties>
</file>