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89" r:id="rId3"/>
    <p:sldId id="257" r:id="rId4"/>
    <p:sldId id="259" r:id="rId5"/>
    <p:sldId id="261" r:id="rId6"/>
    <p:sldId id="262" r:id="rId7"/>
    <p:sldId id="492" r:id="rId8"/>
    <p:sldId id="352" r:id="rId9"/>
    <p:sldId id="490" r:id="rId10"/>
    <p:sldId id="491" r:id="rId11"/>
    <p:sldId id="343" r:id="rId12"/>
    <p:sldId id="441" r:id="rId13"/>
    <p:sldId id="44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3" r:id="rId61"/>
    <p:sldId id="494" r:id="rId62"/>
    <p:sldId id="495" r:id="rId63"/>
    <p:sldId id="496" r:id="rId64"/>
    <p:sldId id="497" r:id="rId65"/>
    <p:sldId id="292" r:id="rId66"/>
    <p:sldId id="293" r:id="rId67"/>
    <p:sldId id="294" r:id="rId68"/>
    <p:sldId id="295" r:id="rId69"/>
    <p:sldId id="280" r:id="rId70"/>
  </p:sldIdLst>
  <p:sldSz cx="9144000" cy="5715000" type="screen16x10"/>
  <p:notesSz cx="6858000" cy="9144000"/>
  <p:custDataLst>
    <p:tags r:id="rId7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360" y="-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41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51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70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6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 smtClean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gr/documents/psychiatry/20.3-GR-2009-245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imaka.org.gr/%CE%94%CE%B9%CE%B1%CF%84%CE%B1%CF%81%CE%B1%CF%87%CE%AD%CF%82%20%CF%80%CF%81%CE%BF%CF%83%CF%89%CF%80%CE%B9%CE%BA%CF%8C%CF%84%CE%B7%CF%84%CE%B1%CF%82.%202doc.pdf" TargetMode="External"/><Relationship Id="rId3" Type="http://schemas.openxmlformats.org/officeDocument/2006/relationships/hyperlink" Target="http://www.encephalos.gr/full/47-1-01g.htm" TargetMode="External"/><Relationship Id="rId7" Type="http://schemas.openxmlformats.org/officeDocument/2006/relationships/hyperlink" Target="http://www.nhs.uk/conditions/personality-disorder/Pages/Definition.aspx" TargetMode="External"/><Relationship Id="rId2" Type="http://schemas.openxmlformats.org/officeDocument/2006/relationships/hyperlink" Target="http://www.psychiatry-pulse.gr/yliko/ariet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ntalhealthamerica.net/conditions/personality-disorder" TargetMode="External"/><Relationship Id="rId5" Type="http://schemas.openxmlformats.org/officeDocument/2006/relationships/hyperlink" Target="http://psychcentral.com/personality/" TargetMode="External"/><Relationship Id="rId4" Type="http://schemas.openxmlformats.org/officeDocument/2006/relationships/hyperlink" Target="http://www.helpguide.org/articles" TargetMode="External"/><Relationship Id="rId9" Type="http://schemas.openxmlformats.org/officeDocument/2006/relationships/hyperlink" Target="http://www.experimentalphysiology.gr/UserFiles/Research/psyYgeia/DIATARAXES%20PROSOPIKOTHTAS.pdf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Διαταραχές Προσωπικότητας</a:t>
            </a:r>
          </a:p>
          <a:p>
            <a:endParaRPr lang="el-GR" sz="2800" b="1" dirty="0" smtClean="0"/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(4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lnSpcReduction="10000"/>
          </a:bodyPr>
          <a:lstStyle/>
          <a:p>
            <a:pPr marL="800100" lvl="2" indent="0">
              <a:buNone/>
            </a:pPr>
            <a:r>
              <a:rPr lang="el-GR" dirty="0" smtClean="0"/>
              <a:t>3.2.5. Ναρκισσιστική διαταραχή προσωπικότητας</a:t>
            </a:r>
            <a:endParaRPr lang="en-US" dirty="0" smtClean="0"/>
          </a:p>
          <a:p>
            <a:pPr marL="800100" lvl="2" indent="0">
              <a:buNone/>
            </a:pPr>
            <a:r>
              <a:rPr lang="el-GR" dirty="0" smtClean="0"/>
              <a:t>3.2.6. Αιτιολογία της Ναρκισσιστικής διαταραχής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l-GR" dirty="0" smtClean="0"/>
              <a:t>προσωπικότητας</a:t>
            </a:r>
          </a:p>
          <a:p>
            <a:pPr marL="800100" lvl="2" indent="0">
              <a:buNone/>
            </a:pPr>
            <a:r>
              <a:rPr lang="el-GR" dirty="0"/>
              <a:t>3.2.7. Αντικοινωνική διαταραχή </a:t>
            </a:r>
            <a:r>
              <a:rPr lang="el-GR" dirty="0" smtClean="0"/>
              <a:t>προσωπικότητας</a:t>
            </a:r>
          </a:p>
          <a:p>
            <a:pPr marL="800100" lvl="2" indent="0">
              <a:buNone/>
            </a:pPr>
            <a:r>
              <a:rPr lang="el-GR" dirty="0"/>
              <a:t>3.2.8. </a:t>
            </a:r>
            <a:r>
              <a:rPr lang="el-GR" dirty="0" smtClean="0"/>
              <a:t>Αιτιολογία της Αντικοινωνικής διαταραχής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l-GR" dirty="0" smtClean="0"/>
              <a:t>προσωπικότητας</a:t>
            </a:r>
          </a:p>
          <a:p>
            <a:pPr marL="800100" lvl="2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606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Διαταραχές </a:t>
            </a:r>
            <a:r>
              <a:rPr lang="el-GR" dirty="0" smtClean="0"/>
              <a:t>Προσωπικότητας Ι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Ταξινομητικό σύστημα </a:t>
            </a:r>
            <a:r>
              <a:rPr lang="en-US" altLang="el-GR" dirty="0" smtClean="0"/>
              <a:t>DSM</a:t>
            </a:r>
            <a:r>
              <a:rPr lang="el-GR" altLang="el-GR" dirty="0" smtClean="0"/>
              <a:t> (1 από 2)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Άξονας Ι</a:t>
            </a:r>
            <a:r>
              <a:rPr lang="el-GR" altLang="el-GR" sz="2800" dirty="0" smtClean="0"/>
              <a:t>: Κλινικά σύνδρομα + άλλες καταστάσεις που επηρεάζουν την κλινική πορεία (πένθος, διαταραγμένες  ενδοοικογενειακές σχέσεις κ.τ.λ.)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b="1" dirty="0" smtClean="0"/>
              <a:t>Άξονας ΙΙ</a:t>
            </a:r>
            <a:r>
              <a:rPr lang="el-GR" altLang="el-GR" sz="2800" dirty="0" smtClean="0"/>
              <a:t>: Διαταραχές προσωπικότητας και νοητική υστέρηση, τα </a:t>
            </a:r>
            <a:r>
              <a:rPr lang="el-GR" altLang="el-GR" sz="2800" dirty="0" err="1" smtClean="0"/>
              <a:t>δυσπροσαρμοστικά</a:t>
            </a:r>
            <a:r>
              <a:rPr lang="el-GR" altLang="el-GR" sz="2800" dirty="0" smtClean="0"/>
              <a:t> χαρακτηριστικά της προσωπικότητας, η χρήση συγκεκριμένων μηχανισμών άμυνας</a:t>
            </a:r>
          </a:p>
        </p:txBody>
      </p:sp>
    </p:spTree>
    <p:extLst>
      <p:ext uri="{BB962C8B-B14F-4D97-AF65-F5344CB8AC3E}">
        <p14:creationId xmlns:p14="http://schemas.microsoft.com/office/powerpoint/2010/main" val="364880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Ταξινομητικό σύστημα </a:t>
            </a:r>
            <a:r>
              <a:rPr lang="en-US" altLang="el-GR" dirty="0" smtClean="0"/>
              <a:t>DSM</a:t>
            </a:r>
            <a:r>
              <a:rPr lang="el-GR" altLang="el-GR" dirty="0" smtClean="0"/>
              <a:t> (2 από 2)</a:t>
            </a:r>
          </a:p>
        </p:txBody>
      </p:sp>
      <p:sp>
        <p:nvSpPr>
          <p:cNvPr id="409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Άξονας ΙΙΙ</a:t>
            </a:r>
            <a:r>
              <a:rPr lang="el-GR" altLang="el-GR" sz="2800" dirty="0" smtClean="0"/>
              <a:t>: Τρέχοντα ή παρελθόντα αρνητικά </a:t>
            </a:r>
            <a:r>
              <a:rPr lang="el-GR" altLang="el-GR" sz="2800" dirty="0" err="1" smtClean="0"/>
              <a:t>ψυχοπιεστικά</a:t>
            </a:r>
            <a:r>
              <a:rPr lang="el-GR" altLang="el-GR" sz="2800" dirty="0" smtClean="0"/>
              <a:t> ή θετικά γεγονότα στη ζωή του ασθενούς, αλλά και περιβαλλοντικά προβλήματα (τραυματισμός, κακοποίηση, απώλεια εργασίας κ.τ.λ.)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b="1" dirty="0" smtClean="0"/>
              <a:t>Άξονας IV</a:t>
            </a:r>
            <a:r>
              <a:rPr lang="el-GR" altLang="el-GR" sz="2800" dirty="0" smtClean="0"/>
              <a:t>: Συνολική εκτίμηση λειτουργικότητας στο ψυχολογικό, κοινωνικό και επαγγελματικό τομέα (</a:t>
            </a:r>
            <a:r>
              <a:rPr lang="el-GR" altLang="el-GR" sz="2800" dirty="0" err="1" smtClean="0"/>
              <a:t>Global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Assessment</a:t>
            </a:r>
            <a:r>
              <a:rPr lang="el-GR" altLang="el-GR" sz="2800" dirty="0" smtClean="0"/>
              <a:t> of </a:t>
            </a:r>
            <a:r>
              <a:rPr lang="el-GR" altLang="el-GR" sz="2800" dirty="0" err="1" smtClean="0"/>
              <a:t>Function</a:t>
            </a:r>
            <a:r>
              <a:rPr lang="el-GR" altLang="el-GR" sz="2800" dirty="0" smtClean="0"/>
              <a:t>, GAF)</a:t>
            </a:r>
          </a:p>
          <a:p>
            <a:pPr marL="0" indent="0"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37767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4"/>
          <p:cNvSpPr>
            <a:spLocks noGrp="1" noChangeArrowheads="1"/>
          </p:cNvSpPr>
          <p:nvPr>
            <p:ph type="title"/>
          </p:nvPr>
        </p:nvSpPr>
        <p:spPr>
          <a:xfrm>
            <a:off x="457200" y="642921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Γενικά (1 από 4) </a:t>
            </a:r>
          </a:p>
        </p:txBody>
      </p:sp>
      <p:sp>
        <p:nvSpPr>
          <p:cNvPr id="512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altLang="el-GR" sz="3000" dirty="0" smtClean="0"/>
              <a:t>Αυτά τα προβληματικά μοτίβα εκδηλώνονται σε </a:t>
            </a:r>
            <a:r>
              <a:rPr lang="el-GR" altLang="el-GR" sz="3000" b="1" dirty="0" smtClean="0"/>
              <a:t>δυο τουλάχιστον </a:t>
            </a:r>
            <a:r>
              <a:rPr lang="el-GR" altLang="el-GR" sz="3000" dirty="0" smtClean="0"/>
              <a:t>από τους παρακάτω τομείς: </a:t>
            </a:r>
            <a:br>
              <a:rPr lang="el-GR" altLang="el-GR" sz="3000" dirty="0" smtClean="0"/>
            </a:br>
            <a:r>
              <a:rPr lang="el-GR" altLang="el-GR" sz="3000" dirty="0" smtClean="0"/>
              <a:t> </a:t>
            </a:r>
            <a:r>
              <a:rPr lang="el-GR" altLang="el-GR" sz="30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000" dirty="0" smtClean="0"/>
              <a:t>γνωστική λειτουργία</a:t>
            </a:r>
            <a:br>
              <a:rPr lang="el-GR" altLang="el-GR" sz="3000" dirty="0" smtClean="0"/>
            </a:br>
            <a:r>
              <a:rPr lang="el-GR" altLang="el-GR" sz="30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000" dirty="0" smtClean="0"/>
              <a:t>συναισθήματα</a:t>
            </a:r>
            <a:br>
              <a:rPr lang="el-GR" altLang="el-GR" sz="3000" dirty="0" smtClean="0"/>
            </a:br>
            <a:r>
              <a:rPr lang="el-GR" altLang="el-GR" sz="30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000" dirty="0" smtClean="0"/>
              <a:t>σχέσεις </a:t>
            </a:r>
            <a:br>
              <a:rPr lang="el-GR" altLang="el-GR" sz="3000" dirty="0" smtClean="0"/>
            </a:br>
            <a:r>
              <a:rPr lang="el-GR" altLang="el-GR" sz="3000" dirty="0" smtClean="0">
                <a:sym typeface="Wingdings 2" panose="05020102010507070707" pitchFamily="18" charset="2"/>
              </a:rPr>
              <a:t>  </a:t>
            </a:r>
            <a:r>
              <a:rPr lang="el-GR" altLang="el-GR" sz="3000" dirty="0" smtClean="0"/>
              <a:t>έλεγχο των παρορμήσεων</a:t>
            </a:r>
          </a:p>
          <a:p>
            <a:pPr>
              <a:buNone/>
            </a:pPr>
            <a:r>
              <a:rPr lang="el-GR" altLang="el-GR" sz="3000" dirty="0" smtClean="0"/>
              <a:t>Η διάγνωσή τους γίνεται μόνο εφόσον προκαλούν στο άτομο </a:t>
            </a:r>
            <a:r>
              <a:rPr lang="el-GR" altLang="el-GR" sz="3000" b="1" dirty="0" smtClean="0"/>
              <a:t>δυσφορία</a:t>
            </a:r>
            <a:r>
              <a:rPr lang="el-GR" altLang="el-GR" sz="3000" dirty="0" smtClean="0"/>
              <a:t> ή </a:t>
            </a:r>
            <a:r>
              <a:rPr lang="el-GR" altLang="el-GR" sz="3000" b="1" dirty="0" smtClean="0"/>
              <a:t>μείωση της λειτουργικότητας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445817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Γενικά (2 από 4)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Οι διαταραχές προσωπικότητας αποτελούν μια </a:t>
            </a:r>
            <a:r>
              <a:rPr lang="el-GR" altLang="el-GR" sz="2800" u="sng" dirty="0" smtClean="0"/>
              <a:t>ετερογενή ομάδα </a:t>
            </a:r>
            <a:r>
              <a:rPr lang="el-GR" altLang="el-GR" sz="2800" dirty="0" smtClean="0"/>
              <a:t>διαταραχών που ορίζονται από </a:t>
            </a:r>
            <a:r>
              <a:rPr lang="el-GR" altLang="el-GR" sz="2800" b="1" dirty="0" smtClean="0"/>
              <a:t>μακροχρόνια</a:t>
            </a:r>
            <a:r>
              <a:rPr lang="el-GR" altLang="el-GR" sz="2800" dirty="0" smtClean="0"/>
              <a:t>, </a:t>
            </a:r>
            <a:r>
              <a:rPr lang="el-GR" altLang="el-GR" sz="2800" b="1" dirty="0" smtClean="0"/>
              <a:t>διάχυτα</a:t>
            </a:r>
            <a:r>
              <a:rPr lang="el-GR" altLang="el-GR" sz="2800" dirty="0" smtClean="0"/>
              <a:t>, </a:t>
            </a:r>
            <a:r>
              <a:rPr lang="el-GR" altLang="el-GR" sz="2800" b="1" dirty="0" smtClean="0"/>
              <a:t>άκαμπτα μοτίβα συμπεριφοράς </a:t>
            </a:r>
            <a:r>
              <a:rPr lang="el-GR" altLang="el-GR" sz="2800" dirty="0" smtClean="0"/>
              <a:t>και </a:t>
            </a:r>
            <a:r>
              <a:rPr lang="el-GR" altLang="el-GR" sz="2800" b="1" dirty="0" smtClean="0"/>
              <a:t>εσωτερικής εμπειρίας </a:t>
            </a:r>
            <a:r>
              <a:rPr lang="el-GR" altLang="el-GR" sz="2800" dirty="0" smtClean="0"/>
              <a:t>και τα οποία αποκλίνουν από τις προσδοκίες του πολιτισμικού πλαισίου στο οποίο ανήκει το άτομο</a:t>
            </a:r>
          </a:p>
          <a:p>
            <a:pPr marL="0" indent="0"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pPr marL="0" indent="0">
              <a:buNone/>
            </a:pP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8129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Γενικά (3 από 4) </a:t>
            </a:r>
          </a:p>
        </p:txBody>
      </p:sp>
      <p:sp>
        <p:nvSpPr>
          <p:cNvPr id="7170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Έχουν </a:t>
            </a:r>
            <a:r>
              <a:rPr lang="el-GR" altLang="el-GR" sz="2800" u="sng" dirty="0" smtClean="0"/>
              <a:t>πρώιμη έναρξη</a:t>
            </a:r>
            <a:r>
              <a:rPr lang="el-GR" altLang="el-GR" sz="2800" dirty="0" smtClean="0"/>
              <a:t>, στην εφηβεία </a:t>
            </a:r>
          </a:p>
          <a:p>
            <a:r>
              <a:rPr lang="el-GR" altLang="el-GR" sz="2800" dirty="0" smtClean="0"/>
              <a:t>Είναι </a:t>
            </a:r>
            <a:r>
              <a:rPr lang="el-GR" altLang="el-GR" sz="2800" u="sng" dirty="0" smtClean="0"/>
              <a:t>παρούσες</a:t>
            </a:r>
            <a:r>
              <a:rPr lang="el-GR" altLang="el-GR" sz="2800" dirty="0" smtClean="0"/>
              <a:t> στις διάφορες εκφάνσεις της ζωής του ατόμου: προσωπική, κοινωνική, επαγγελματική</a:t>
            </a:r>
          </a:p>
          <a:p>
            <a:r>
              <a:rPr lang="el-GR" altLang="el-GR" sz="2800" dirty="0" smtClean="0"/>
              <a:t>Τα βασικά χαρακτηριστικά είναι </a:t>
            </a:r>
            <a:r>
              <a:rPr lang="el-GR" altLang="el-GR" sz="2800" u="sng" dirty="0" smtClean="0"/>
              <a:t>αμετάβλητα</a:t>
            </a:r>
            <a:r>
              <a:rPr lang="el-GR" altLang="el-GR" sz="2800" dirty="0" smtClean="0"/>
              <a:t> </a:t>
            </a:r>
          </a:p>
          <a:p>
            <a:r>
              <a:rPr lang="el-GR" altLang="el-GR" sz="2800" dirty="0" smtClean="0"/>
              <a:t>Είναι </a:t>
            </a:r>
            <a:r>
              <a:rPr lang="el-GR" altLang="el-GR" sz="2800" u="sng" dirty="0" smtClean="0"/>
              <a:t>ανθεκτικές</a:t>
            </a:r>
            <a:r>
              <a:rPr lang="el-GR" altLang="el-GR" sz="2800" dirty="0" smtClean="0"/>
              <a:t> στη θεραπεία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14030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3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ΠΡΟΣΟΧΗ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altLang="el-GR" sz="3000" dirty="0" smtClean="0"/>
              <a:t>Όλοι μας μπορεί να συμπεριφερόμαστε, να σκεφτόμαστε και να αισθανόμαστε με τρόπους που θυμίζουν  κάποια από τα συμπτώματα των διαταραχών προσωπικότητας</a:t>
            </a:r>
            <a:br>
              <a:rPr lang="el-GR" altLang="el-GR" sz="3000" dirty="0" smtClean="0"/>
            </a:b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b="1" dirty="0" smtClean="0"/>
              <a:t>Διαφορά</a:t>
            </a:r>
            <a:r>
              <a:rPr lang="el-GR" altLang="el-GR" sz="3000" dirty="0" smtClean="0"/>
              <a:t>: οι διαταραχές αυτές χαρακτηρίζονται από τον </a:t>
            </a:r>
            <a:r>
              <a:rPr lang="el-GR" altLang="el-GR" sz="3000" u="sng" dirty="0" smtClean="0"/>
              <a:t>ακραίο</a:t>
            </a:r>
            <a:r>
              <a:rPr lang="el-GR" altLang="el-GR" sz="3000" dirty="0" smtClean="0"/>
              <a:t>, </a:t>
            </a:r>
            <a:r>
              <a:rPr lang="el-GR" altLang="el-GR" sz="3000" u="sng" dirty="0" smtClean="0"/>
              <a:t>άκαμπτο</a:t>
            </a:r>
            <a:r>
              <a:rPr lang="el-GR" altLang="el-GR" sz="3000" dirty="0" smtClean="0"/>
              <a:t> και </a:t>
            </a:r>
            <a:r>
              <a:rPr lang="el-GR" altLang="el-GR" sz="3000" u="sng" dirty="0" err="1" smtClean="0"/>
              <a:t>δυσπροσαρμοστικό</a:t>
            </a:r>
            <a:r>
              <a:rPr lang="el-GR" altLang="el-GR" sz="3000" u="sng" dirty="0" smtClean="0"/>
              <a:t> τρόπο</a:t>
            </a:r>
            <a:r>
              <a:rPr lang="el-GR" altLang="el-GR" sz="3000" dirty="0" smtClean="0"/>
              <a:t> με τον οποίο εκδηλώνονται, ενώ τα συμπτώματά τους είναι </a:t>
            </a:r>
            <a:r>
              <a:rPr lang="el-GR" altLang="el-GR" sz="3000" b="1" dirty="0" smtClean="0"/>
              <a:t>διάχυτα</a:t>
            </a:r>
            <a:r>
              <a:rPr lang="el-GR" altLang="el-GR" sz="3000" dirty="0" smtClean="0"/>
              <a:t> και </a:t>
            </a:r>
            <a:r>
              <a:rPr lang="el-GR" altLang="el-GR" sz="3000" b="1" dirty="0" smtClean="0"/>
              <a:t>διαρκούν στο χρόνο</a:t>
            </a:r>
            <a:br>
              <a:rPr lang="el-GR" altLang="el-GR" sz="3000" b="1" dirty="0" smtClean="0"/>
            </a:br>
            <a:endParaRPr lang="el-GR" altLang="el-GR" sz="3000" b="1" dirty="0" smtClean="0"/>
          </a:p>
          <a:p>
            <a:pPr marL="0" indent="0" algn="r">
              <a:buNone/>
            </a:pPr>
            <a:r>
              <a:rPr lang="el-GR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 marL="0" indent="0">
              <a:buNone/>
            </a:pPr>
            <a:endParaRPr lang="el-GR" altLang="el-GR" sz="3000" b="1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47020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4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Γενικά (4 από 4) </a:t>
            </a:r>
          </a:p>
        </p:txBody>
      </p:sp>
      <p:sp>
        <p:nvSpPr>
          <p:cNvPr id="9218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800" dirty="0" smtClean="0"/>
              <a:t>Συχνά παρουσιάζουν </a:t>
            </a:r>
            <a:r>
              <a:rPr lang="el-GR" altLang="el-GR" sz="2800" b="1" dirty="0" smtClean="0"/>
              <a:t>συννοσηρότητα</a:t>
            </a:r>
            <a:r>
              <a:rPr lang="el-GR" altLang="el-GR" sz="2800" dirty="0" smtClean="0"/>
              <a:t> με διαταραχές από τον Άξονα Ι</a:t>
            </a:r>
            <a:br>
              <a:rPr lang="el-GR" altLang="el-GR" sz="2800" dirty="0" smtClean="0"/>
            </a:br>
            <a:r>
              <a:rPr lang="el-GR" altLang="el-GR" sz="2800" dirty="0" smtClean="0"/>
              <a:t> </a:t>
            </a:r>
          </a:p>
          <a:p>
            <a:r>
              <a:rPr lang="el-GR" altLang="el-GR" sz="2800" dirty="0" smtClean="0"/>
              <a:t>Σ’  αυτές τις περιπτώσεις, η διαταραχή προσωπικότητας διαμορφώνει τη μορφή των συμπτωμάτων του Άξονα Ι</a:t>
            </a:r>
            <a:r>
              <a:rPr lang="el-GR" altLang="el-GR" sz="2800" u="sng" dirty="0" smtClean="0"/>
              <a:t/>
            </a:r>
            <a:br>
              <a:rPr lang="el-GR" altLang="el-GR" sz="2800" u="sng" dirty="0" smtClean="0"/>
            </a:br>
            <a:endParaRPr lang="el-GR" altLang="el-GR" sz="2800" u="sng" dirty="0" smtClean="0"/>
          </a:p>
          <a:p>
            <a:r>
              <a:rPr lang="el-GR" altLang="el-GR" sz="2800" dirty="0" err="1" smtClean="0"/>
              <a:t>Συννοσηρότητα</a:t>
            </a:r>
            <a:r>
              <a:rPr lang="el-GR" altLang="el-GR" sz="2800" dirty="0" smtClean="0"/>
              <a:t> με άλλες διαταραχές</a:t>
            </a:r>
          </a:p>
        </p:txBody>
      </p:sp>
    </p:spTree>
    <p:extLst>
      <p:ext uri="{BB962C8B-B14F-4D97-AF65-F5344CB8AC3E}">
        <p14:creationId xmlns:p14="http://schemas.microsoft.com/office/powerpoint/2010/main" val="214663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Ταξινόμηση στο </a:t>
            </a:r>
            <a:r>
              <a:rPr lang="en-US" altLang="el-GR" dirty="0" smtClean="0"/>
              <a:t>DSM</a:t>
            </a:r>
            <a:endParaRPr lang="el-GR" alt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8"/>
            <a:ext cx="8229600" cy="4319338"/>
          </a:xfrm>
        </p:spPr>
        <p:txBody>
          <a:bodyPr>
            <a:noAutofit/>
          </a:bodyPr>
          <a:lstStyle/>
          <a:p>
            <a:r>
              <a:rPr lang="en-US" altLang="el-GR" sz="2800" dirty="0" smtClean="0"/>
              <a:t>10 </a:t>
            </a:r>
            <a:r>
              <a:rPr lang="el-GR" altLang="el-GR" sz="2800" dirty="0" smtClean="0"/>
              <a:t>διαταραχές προσωπικότητας ταξινομούνται στο </a:t>
            </a:r>
            <a:r>
              <a:rPr lang="en-US" altLang="el-GR" sz="2800" dirty="0" smtClean="0"/>
              <a:t>DSM</a:t>
            </a:r>
            <a:r>
              <a:rPr lang="el-GR" altLang="el-GR" sz="2800" dirty="0" smtClean="0"/>
              <a:t>, με βάση </a:t>
            </a:r>
            <a:r>
              <a:rPr lang="el-GR" altLang="el-GR" sz="2800" u="sng" dirty="0" smtClean="0"/>
              <a:t>χαρακτηριστικές συμπεριφορές</a:t>
            </a:r>
            <a:br>
              <a:rPr lang="el-GR" altLang="el-GR" sz="2800" u="sng" dirty="0" smtClean="0"/>
            </a:br>
            <a:endParaRPr lang="el-GR" altLang="el-GR" sz="2800" u="sng" dirty="0" smtClean="0"/>
          </a:p>
          <a:p>
            <a:pPr marL="0" indent="0">
              <a:buNone/>
            </a:pPr>
            <a:r>
              <a:rPr lang="el-GR" altLang="el-GR" sz="2800" b="1" dirty="0" smtClean="0"/>
              <a:t>Ομάδα Α: </a:t>
            </a:r>
            <a:r>
              <a:rPr lang="el-GR" altLang="el-GR" sz="2800" dirty="0" smtClean="0"/>
              <a:t> χαρακτηρίζεται </a:t>
            </a:r>
            <a:r>
              <a:rPr lang="el-GR" altLang="el-GR" sz="2800" u="sng" dirty="0" smtClean="0"/>
              <a:t>από παράξενη – εκκεντρική </a:t>
            </a:r>
            <a:br>
              <a:rPr lang="el-GR" altLang="el-GR" sz="2800" u="sng" dirty="0" smtClean="0"/>
            </a:br>
            <a:r>
              <a:rPr lang="el-GR" altLang="el-GR" sz="2800" dirty="0" smtClean="0"/>
              <a:t>                    </a:t>
            </a:r>
            <a:r>
              <a:rPr lang="el-GR" altLang="el-GR" sz="2800" u="sng" dirty="0" smtClean="0"/>
              <a:t>συμπεριφορά</a:t>
            </a:r>
          </a:p>
          <a:p>
            <a:pPr marL="0" indent="0">
              <a:buNone/>
            </a:pPr>
            <a:r>
              <a:rPr lang="el-GR" altLang="el-GR" sz="2800" b="1" dirty="0" smtClean="0"/>
              <a:t>Ομάδα Β:</a:t>
            </a:r>
            <a:r>
              <a:rPr lang="el-GR" altLang="el-GR" sz="2800" dirty="0" smtClean="0"/>
              <a:t> χαρακτηρίζεται από </a:t>
            </a:r>
            <a:r>
              <a:rPr lang="el-GR" altLang="el-GR" sz="2800" u="sng" dirty="0" smtClean="0"/>
              <a:t>δραματική, </a:t>
            </a:r>
            <a:br>
              <a:rPr lang="el-GR" altLang="el-GR" sz="2800" u="sng" dirty="0" smtClean="0"/>
            </a:br>
            <a:r>
              <a:rPr lang="el-GR" altLang="el-GR" sz="2800" dirty="0" smtClean="0"/>
              <a:t>                   </a:t>
            </a:r>
            <a:r>
              <a:rPr lang="el-GR" altLang="el-GR" sz="2800" u="sng" dirty="0" smtClean="0"/>
              <a:t>συναισθηματική ή ασταθή συμπεριφορά</a:t>
            </a:r>
          </a:p>
          <a:p>
            <a:pPr marL="0" indent="0">
              <a:buNone/>
            </a:pPr>
            <a:r>
              <a:rPr lang="el-GR" altLang="el-GR" sz="2800" b="1" dirty="0" smtClean="0"/>
              <a:t>Ομάδα Γ</a:t>
            </a:r>
            <a:r>
              <a:rPr lang="el-GR" altLang="el-GR" sz="2800" dirty="0" smtClean="0"/>
              <a:t> : χαρακτηρίζεται από </a:t>
            </a:r>
            <a:r>
              <a:rPr lang="el-GR" altLang="el-GR" sz="2800" u="sng" dirty="0" smtClean="0"/>
              <a:t>αγχώδη ή φοβισμένη </a:t>
            </a:r>
            <a:br>
              <a:rPr lang="el-GR" altLang="el-GR" sz="2800" u="sng" dirty="0" smtClean="0"/>
            </a:br>
            <a:r>
              <a:rPr lang="el-GR" altLang="el-GR" sz="2800" dirty="0" smtClean="0"/>
              <a:t>                   </a:t>
            </a:r>
            <a:r>
              <a:rPr lang="el-GR" altLang="el-GR" sz="2800" u="sng" dirty="0" smtClean="0"/>
              <a:t>συμπεριφορά </a:t>
            </a:r>
          </a:p>
        </p:txBody>
      </p:sp>
    </p:spTree>
    <p:extLst>
      <p:ext uri="{BB962C8B-B14F-4D97-AF65-F5344CB8AC3E}">
        <p14:creationId xmlns:p14="http://schemas.microsoft.com/office/powerpoint/2010/main" val="41136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6</a:t>
            </a:r>
            <a:r>
              <a:rPr lang="en-US" sz="2800" b="1" dirty="0" smtClean="0"/>
              <a:t>.1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Διαταραχές </a:t>
            </a:r>
            <a:r>
              <a:rPr lang="el-GR" sz="2800" b="1" dirty="0" smtClean="0"/>
              <a:t>Προσωπικότητας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457200" y="642922"/>
            <a:ext cx="8229600" cy="285752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4000" dirty="0" smtClean="0"/>
              <a:t>Ομάδα Α (1 από 12) </a:t>
            </a:r>
            <a:br>
              <a:rPr lang="el-GR" altLang="el-GR" sz="4000" dirty="0" smtClean="0"/>
            </a:br>
            <a:endParaRPr lang="el-GR" altLang="el-GR" sz="40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329642" cy="3771636"/>
          </a:xfrm>
        </p:spPr>
        <p:txBody>
          <a:bodyPr/>
          <a:lstStyle/>
          <a:p>
            <a:pPr>
              <a:buNone/>
            </a:pPr>
            <a:r>
              <a:rPr lang="el-GR" b="1" dirty="0"/>
              <a:t>Άτομα με παράξενη – </a:t>
            </a:r>
            <a:r>
              <a:rPr lang="el-GR" b="1" dirty="0" smtClean="0"/>
              <a:t>εκκεντρική συμπεριφορά </a:t>
            </a:r>
            <a:endParaRPr lang="el-G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Παρανοειδής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Σχιζοειδής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err="1" smtClean="0"/>
              <a:t>Σχιζότυπη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082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(2 από 12)</a:t>
            </a:r>
            <a:endParaRPr lang="el-GR" alt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4100" dirty="0" smtClean="0"/>
              <a:t>1. </a:t>
            </a:r>
            <a:r>
              <a:rPr lang="el-GR" altLang="el-GR" sz="3000" b="1" dirty="0" smtClean="0"/>
              <a:t>Παρανοειδής Διαταραχή της Προσωπικότητας</a:t>
            </a: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2800" dirty="0" smtClean="0"/>
              <a:t>Το άτομο παρουσιάζει τουλάχιστον </a:t>
            </a:r>
            <a:r>
              <a:rPr lang="el-GR" altLang="el-GR" sz="2800" b="1" dirty="0" smtClean="0"/>
              <a:t>τέσσερα</a:t>
            </a:r>
            <a:r>
              <a:rPr lang="el-GR" altLang="el-GR" sz="2800" dirty="0" smtClean="0"/>
              <a:t> από τα παρακάτω: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 </a:t>
            </a:r>
            <a:r>
              <a:rPr lang="el-GR" altLang="el-GR" sz="2800" u="sng" dirty="0" smtClean="0"/>
              <a:t>Διάχυτη καχυποψία </a:t>
            </a:r>
            <a:r>
              <a:rPr lang="el-GR" altLang="el-GR" sz="2800" dirty="0" smtClean="0"/>
              <a:t>ότι οι άλλοι το βλάπτουν, το εξαπατούν και το εκμεταλλεύονται 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u="sng" dirty="0" smtClean="0"/>
              <a:t>Αμφιβάλλει</a:t>
            </a:r>
            <a:r>
              <a:rPr lang="el-GR" altLang="el-GR" sz="2800" dirty="0" smtClean="0"/>
              <a:t> αδικαιολόγητα για την  αξιοπιστία και την αφοσίωση φίλων και συνεργατών </a:t>
            </a:r>
          </a:p>
        </p:txBody>
      </p:sp>
    </p:spTree>
    <p:extLst>
      <p:ext uri="{BB962C8B-B14F-4D97-AF65-F5344CB8AC3E}">
        <p14:creationId xmlns:p14="http://schemas.microsoft.com/office/powerpoint/2010/main" val="18186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(3 από 12)</a:t>
            </a:r>
            <a:endParaRPr lang="el-GR" altLang="el-G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/>
              <a:t>Είναι απρόθυμο να εμπιστευτεί τους άλλους, εξαιτίας της καχυποψίας </a:t>
            </a:r>
            <a:r>
              <a:rPr lang="el-GR" altLang="el-GR" sz="2800" dirty="0" smtClean="0"/>
              <a:t>του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Κρατά επίμονα κακία για αδικίες που θεωρεί ότι κάνουν οι άλλοι σε βάρος του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Αντιδρά επιθετικά σε επιθέσεις που θεωρεί ότι γίνονται ενάντια στο χαρακτήρα ή στη φήμη του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Αμφιβάλλει αδικαιολόγητα για την πιστότητα του  από  της συντρόφου του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925431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457200" y="285731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(4 από 12)</a:t>
            </a:r>
            <a:endParaRPr lang="el-GR" altLang="el-GR" dirty="0"/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4"/>
            <a:ext cx="8229600" cy="4176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1. </a:t>
            </a:r>
            <a:r>
              <a:rPr lang="el-GR" altLang="el-GR" sz="2800" b="1" dirty="0" smtClean="0"/>
              <a:t>Παρανοειδής Διαταραχή της Προσωπικότητας</a:t>
            </a:r>
            <a:br>
              <a:rPr lang="el-GR" altLang="el-GR" sz="2800" b="1" dirty="0" smtClean="0"/>
            </a:br>
            <a:r>
              <a:rPr lang="el-GR" altLang="el-GR" sz="2800" b="1" dirty="0" smtClean="0"/>
              <a:t>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Η διαταραχή είναι </a:t>
            </a:r>
            <a:r>
              <a:rPr lang="el-GR" altLang="el-GR" sz="2800" b="1" dirty="0" smtClean="0"/>
              <a:t>διαφορετική </a:t>
            </a:r>
            <a:r>
              <a:rPr lang="el-GR" altLang="el-GR" sz="2800" dirty="0" smtClean="0"/>
              <a:t>από τη </a:t>
            </a:r>
            <a:r>
              <a:rPr lang="el-GR" altLang="el-GR" sz="2800" b="1" dirty="0" smtClean="0"/>
              <a:t>σχιζοφρένεια παρανοϊκού τύπου </a:t>
            </a:r>
            <a:r>
              <a:rPr lang="el-GR" altLang="el-GR" sz="2800" dirty="0" smtClean="0"/>
              <a:t>γιατί </a:t>
            </a:r>
            <a:r>
              <a:rPr lang="el-GR" altLang="el-GR" sz="2800" b="1" u="sng" dirty="0" smtClean="0"/>
              <a:t>δεν</a:t>
            </a:r>
            <a:r>
              <a:rPr lang="el-GR" altLang="el-GR" sz="2800" b="1" dirty="0" smtClean="0"/>
              <a:t> </a:t>
            </a:r>
            <a:r>
              <a:rPr lang="el-GR" altLang="el-GR" sz="2800" dirty="0" smtClean="0"/>
              <a:t>περιλαμβάνει άλλα συμπτώματα της σχιζοφρένειας, όπως είναι οι ψευδαισθήσεις και η σημαντική μείωση της κοινωνικής και επαγγελματικής λειτουργικότητας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005796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(5 από 12)</a:t>
            </a:r>
            <a:endParaRPr lang="el-GR" altLang="el-G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dirty="0" smtClean="0"/>
              <a:t>  </a:t>
            </a:r>
            <a:r>
              <a:rPr lang="el-GR" altLang="el-GR" sz="2800" b="1" dirty="0" smtClean="0"/>
              <a:t>2. Σχιζοειδής Διαταραχή Προσωπικότητας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Το άτομο παρουσιάζει τουλάχιστον </a:t>
            </a:r>
            <a:r>
              <a:rPr lang="el-GR" altLang="el-GR" sz="2800" b="1" dirty="0" smtClean="0"/>
              <a:t>τέσσερα</a:t>
            </a:r>
            <a:r>
              <a:rPr lang="el-GR" altLang="el-GR" sz="2800" dirty="0" smtClean="0"/>
              <a:t> από τα παρακάτω: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u="sng" dirty="0" smtClean="0"/>
              <a:t>Δεν επιθυμεί ή δεν απολαμβάνει τις στενές σχέσεις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Προτιμά να είναι </a:t>
            </a:r>
            <a:r>
              <a:rPr lang="el-GR" altLang="el-GR" sz="2800" u="sng" dirty="0" smtClean="0"/>
              <a:t>μόνος / μόνη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Ενδιαφέρεται </a:t>
            </a:r>
            <a:r>
              <a:rPr lang="el-GR" altLang="el-GR" sz="2800" u="sng" dirty="0" smtClean="0"/>
              <a:t>ελάχιστα για σεξουαλική επαφή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2800" u="sng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209778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(6 από 12)</a:t>
            </a:r>
            <a:endParaRPr lang="el-GR" altLang="el-GR" dirty="0"/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329642" cy="403358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11200" dirty="0" smtClean="0"/>
              <a:t>Έχει ελάχιστες ή καθόλου πηγές ευχαρίστησης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11200" dirty="0" smtClean="0"/>
              <a:t>Δεν έχει φίλους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11200" dirty="0" smtClean="0"/>
              <a:t>Αδιαφορεί για τον έπαινο ή για την κριτική των άλλων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11200" dirty="0" smtClean="0"/>
              <a:t>Παρουσιάζει επίπεδο συναίσθημα ή συναισθηματική αποστασιοποίηση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11200" dirty="0" smtClean="0"/>
              <a:t>Ίσως η ανάγκη για αγάπη και αποδοχή να μην αναπτύχθηκε ποτέ, να εξαφανίστηκε ή να δυσλειτουργεί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5900" dirty="0" smtClean="0"/>
          </a:p>
        </p:txBody>
      </p:sp>
    </p:spTree>
    <p:extLst>
      <p:ext uri="{BB962C8B-B14F-4D97-AF65-F5344CB8AC3E}">
        <p14:creationId xmlns:p14="http://schemas.microsoft.com/office/powerpoint/2010/main" val="3016296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31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(7 από 12)</a:t>
            </a:r>
            <a:endParaRPr lang="el-GR" altLang="el-G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altLang="el-GR" sz="5100" b="1" dirty="0" smtClean="0"/>
              <a:t>3. </a:t>
            </a:r>
            <a:r>
              <a:rPr lang="el-GR" altLang="el-GR" sz="4500" b="1" dirty="0" err="1" smtClean="0"/>
              <a:t>Σχιζότυπη</a:t>
            </a:r>
            <a:r>
              <a:rPr lang="el-GR" altLang="el-GR" sz="4500" b="1" dirty="0" smtClean="0"/>
              <a:t> Διαταραχή της Προσωπικότητας</a:t>
            </a:r>
            <a:r>
              <a:rPr lang="el-GR" altLang="el-GR" sz="4500" dirty="0" smtClean="0"/>
              <a:t/>
            </a:r>
            <a:br>
              <a:rPr lang="el-GR" altLang="el-GR" sz="4500" dirty="0" smtClean="0"/>
            </a:br>
            <a:r>
              <a:rPr lang="el-GR" altLang="el-GR" sz="4500" dirty="0" smtClean="0"/>
              <a:t>Το άτομο θα πρέπει να παρουσιάζει τουλάχιστον </a:t>
            </a:r>
            <a:r>
              <a:rPr lang="el-GR" altLang="el-GR" sz="4500" b="1" dirty="0" smtClean="0"/>
              <a:t>πέντε </a:t>
            </a:r>
            <a:r>
              <a:rPr lang="el-GR" altLang="el-GR" sz="4500" dirty="0" smtClean="0"/>
              <a:t>από τα παρακάτω:</a:t>
            </a:r>
            <a:br>
              <a:rPr lang="el-GR" altLang="el-GR" sz="4500" dirty="0" smtClean="0"/>
            </a:br>
            <a:endParaRPr lang="el-GR" altLang="el-GR" sz="4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4500" b="1" dirty="0" smtClean="0"/>
              <a:t>Ιδέες αναφοράς </a:t>
            </a:r>
            <a:br>
              <a:rPr lang="el-GR" altLang="el-GR" sz="4500" b="1" dirty="0" smtClean="0"/>
            </a:br>
            <a:r>
              <a:rPr lang="el-GR" altLang="el-GR" sz="4500" dirty="0" smtClean="0"/>
              <a:t>(π.χ. πιστεύουν ότι τα γεγονότα έχουν ένα συγκεκριμένο και παράξενο νόημα που τους αφορά προσωπικά)</a:t>
            </a:r>
            <a:br>
              <a:rPr lang="el-GR" altLang="el-GR" sz="4500" dirty="0" smtClean="0"/>
            </a:br>
            <a:endParaRPr lang="el-GR" altLang="el-GR" sz="4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4500" b="1" dirty="0" smtClean="0"/>
              <a:t>Παράδοξες πεποιθήσεις ή «μαγική σκέψη» </a:t>
            </a:r>
            <a:br>
              <a:rPr lang="el-GR" altLang="el-GR" sz="4500" b="1" dirty="0" smtClean="0"/>
            </a:br>
            <a:r>
              <a:rPr lang="el-GR" altLang="el-GR" sz="4500" dirty="0" smtClean="0"/>
              <a:t>(π.χ. η πεποίθηση ότι υπάρχει «έκτη αίσθηση», ότι έχουν τηλεπαθητικές ή μαντικές ικανότητες)</a:t>
            </a:r>
          </a:p>
          <a:p>
            <a:endParaRPr lang="el-GR" altLang="el-GR" sz="45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063868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(8 από 12)</a:t>
            </a:r>
            <a:endParaRPr lang="el-GR" altLang="el-G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214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3.</a:t>
            </a:r>
            <a:r>
              <a:rPr lang="el-GR" altLang="el-GR" sz="2800" dirty="0" smtClean="0"/>
              <a:t> </a:t>
            </a:r>
            <a:r>
              <a:rPr lang="el-GR" altLang="el-GR" sz="2800" b="1" dirty="0" err="1" smtClean="0"/>
              <a:t>Σχιζότυπη</a:t>
            </a:r>
            <a:r>
              <a:rPr lang="el-GR" altLang="el-GR" sz="2800" b="1" dirty="0" smtClean="0"/>
              <a:t> Διαταραχή της Προσωπικότητας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b="1" dirty="0" smtClean="0"/>
              <a:t>Ασυνήθιστες αντιληπτικές εμπειρίες 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r>
              <a:rPr lang="el-GR" altLang="el-GR" sz="2800" dirty="0" smtClean="0"/>
              <a:t>(π.χ. στρεβλωμένη αίσθηση του σώματος ή την παρουσία μιας ανώτερης δύναμης δίπλα τους)</a:t>
            </a:r>
            <a:endParaRPr lang="en-US" alt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b="1" dirty="0" smtClean="0"/>
              <a:t>Παράδοξο τρόπο ομιλίας 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r>
              <a:rPr lang="el-GR" altLang="el-GR" sz="2800" dirty="0" smtClean="0"/>
              <a:t>(π.χ. «αυτός δεν είναι πολύ </a:t>
            </a:r>
            <a:r>
              <a:rPr lang="el-GR" altLang="el-GR" sz="2800" dirty="0" err="1" smtClean="0"/>
              <a:t>ομιλήσιμος</a:t>
            </a:r>
            <a:r>
              <a:rPr lang="el-GR" altLang="el-GR" sz="2800" dirty="0" smtClean="0"/>
              <a:t>», εννοώντας κάποιον στον οποίον είναι δύσκολο να μιλήσει κανείς)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b="1" dirty="0" smtClean="0"/>
              <a:t>Καχυποψία ή παρανοειδή ιδεασμό</a:t>
            </a:r>
          </a:p>
        </p:txBody>
      </p:sp>
    </p:spTree>
    <p:extLst>
      <p:ext uri="{BB962C8B-B14F-4D97-AF65-F5344CB8AC3E}">
        <p14:creationId xmlns:p14="http://schemas.microsoft.com/office/powerpoint/2010/main" val="2191560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3 - Τίτλος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(9 από 12)</a:t>
            </a:r>
            <a:endParaRPr lang="el-GR" altLang="el-GR" dirty="0"/>
          </a:p>
        </p:txBody>
      </p:sp>
      <p:sp>
        <p:nvSpPr>
          <p:cNvPr id="1945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l-GR" sz="3800" dirty="0" smtClean="0"/>
              <a:t>   </a:t>
            </a:r>
            <a:r>
              <a:rPr lang="el-GR" altLang="el-GR" sz="3300" b="1" dirty="0" smtClean="0"/>
              <a:t>3. </a:t>
            </a:r>
            <a:r>
              <a:rPr lang="el-GR" altLang="el-GR" sz="3300" b="1" dirty="0" err="1" smtClean="0"/>
              <a:t>Σχιζότυπη</a:t>
            </a:r>
            <a:r>
              <a:rPr lang="el-GR" altLang="el-GR" sz="3300" b="1" dirty="0" smtClean="0"/>
              <a:t> Διαταραχή της Προσωπικότητας</a:t>
            </a:r>
            <a:endParaRPr lang="en-US" altLang="el-GR" sz="33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3300" dirty="0" smtClean="0"/>
              <a:t>Παράξενη συμπεριφορά ή περίεργη εμφάνιση </a:t>
            </a:r>
            <a:r>
              <a:rPr lang="en-US" altLang="el-GR" sz="3300" dirty="0" smtClean="0"/>
              <a:t/>
            </a:r>
            <a:br>
              <a:rPr lang="en-US" altLang="el-GR" sz="3300" dirty="0" smtClean="0"/>
            </a:br>
            <a:r>
              <a:rPr lang="el-GR" altLang="el-GR" sz="3300" dirty="0" smtClean="0"/>
              <a:t>(π.χ. μπορεί να φοράει μόνιμα τσαλακωμένα ρούχα)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3300" dirty="0" smtClean="0"/>
              <a:t>Απρόσφορο ή περισφιγμένο συναίσθημα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3300" dirty="0" smtClean="0"/>
              <a:t>Έλλειψη στενών φίλων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3300" dirty="0" smtClean="0"/>
              <a:t>Νιώθει άγχος, όταν βρίσκεται με άλλους ανθρώπους και το άγχος αυτό δεν περιορίζεται, όταν τους γνωρίζει</a:t>
            </a:r>
          </a:p>
          <a:p>
            <a:pPr algn="r">
              <a:buNone/>
            </a:pPr>
            <a:r>
              <a:rPr lang="el-GR" sz="2600" dirty="0" smtClean="0"/>
              <a:t>(</a:t>
            </a:r>
            <a:r>
              <a:rPr lang="en-US" sz="2600" dirty="0" err="1" smtClean="0"/>
              <a:t>Kring</a:t>
            </a:r>
            <a:r>
              <a:rPr lang="en-US" sz="2600" dirty="0" smtClean="0"/>
              <a:t> A.M., Davison G.C., Neale J.M., Johnson S.L., 2010)</a:t>
            </a:r>
            <a:endParaRPr lang="el-GR" sz="2600" dirty="0" smtClean="0"/>
          </a:p>
          <a:p>
            <a:pPr>
              <a:buNone/>
            </a:pPr>
            <a:endParaRPr lang="el-GR" altLang="el-GR" sz="3300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altLang="el-GR" sz="33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836421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(10 από 12)  </a:t>
            </a:r>
            <a:endParaRPr lang="el-GR" altLang="el-G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Αιτιολογία</a:t>
            </a:r>
          </a:p>
          <a:p>
            <a:r>
              <a:rPr lang="el-GR" altLang="el-GR" sz="2800" dirty="0" smtClean="0"/>
              <a:t>Τι προκαλεί τις παράξενες σκέψεις, την αλλόκοτη συμπεριφορά και τις δυσκολίες στις διαπροσωπικές σχέσεις;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u="sng" dirty="0" smtClean="0"/>
              <a:t>Υπόθεση</a:t>
            </a:r>
            <a:r>
              <a:rPr lang="el-GR" altLang="el-GR" sz="2800" dirty="0" smtClean="0"/>
              <a:t>: οι διαταραχές αυτές συνδέονται </a:t>
            </a:r>
            <a:r>
              <a:rPr lang="el-GR" altLang="el-GR" sz="2800" b="1" dirty="0" smtClean="0"/>
              <a:t>γενετικά με τη σχιζοφρένεια </a:t>
            </a:r>
            <a:r>
              <a:rPr lang="el-GR" altLang="el-GR" sz="2800" dirty="0" smtClean="0"/>
              <a:t>και αποτελούν λιγότερο σοβαρές μορφές της</a:t>
            </a:r>
          </a:p>
        </p:txBody>
      </p:sp>
    </p:spTree>
    <p:extLst>
      <p:ext uri="{BB962C8B-B14F-4D97-AF65-F5344CB8AC3E}">
        <p14:creationId xmlns:p14="http://schemas.microsoft.com/office/powerpoint/2010/main" val="228988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457200" y="3571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(11 από 12)</a:t>
            </a:r>
            <a:endParaRPr lang="el-GR" altLang="el-GR" dirty="0"/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err="1" smtClean="0"/>
              <a:t>Νευροβιολογικές</a:t>
            </a:r>
            <a:r>
              <a:rPr lang="el-GR" altLang="el-GR" sz="2800" dirty="0" smtClean="0"/>
              <a:t>, γενετικές έρευνες, και </a:t>
            </a:r>
            <a:r>
              <a:rPr lang="el-GR" altLang="el-GR" sz="2800" dirty="0" err="1" smtClean="0"/>
              <a:t>νευροαπεικονιστικές</a:t>
            </a:r>
            <a:r>
              <a:rPr lang="el-GR" altLang="el-GR" sz="2800" dirty="0" smtClean="0"/>
              <a:t> δείχνουν ότι </a:t>
            </a:r>
            <a:r>
              <a:rPr lang="el-GR" altLang="el-GR" sz="2800" b="1" dirty="0" smtClean="0"/>
              <a:t>η </a:t>
            </a:r>
            <a:r>
              <a:rPr lang="el-GR" altLang="el-GR" sz="2800" b="1" dirty="0" err="1" smtClean="0"/>
              <a:t>σχιζότυπη</a:t>
            </a:r>
            <a:r>
              <a:rPr lang="el-GR" altLang="el-GR" sz="2800" b="1" dirty="0" smtClean="0"/>
              <a:t> </a:t>
            </a:r>
            <a:r>
              <a:rPr lang="el-GR" altLang="el-GR" sz="2800" b="1" dirty="0" err="1" smtClean="0"/>
              <a:t>δχ</a:t>
            </a:r>
            <a:r>
              <a:rPr lang="el-GR" altLang="el-GR" sz="2800" b="1" dirty="0" smtClean="0"/>
              <a:t> συνδέεται με τη σχιζοφρένεια </a:t>
            </a:r>
            <a:br>
              <a:rPr lang="el-GR" altLang="el-GR" sz="2800" b="1" dirty="0" smtClean="0"/>
            </a:br>
            <a:endParaRPr lang="el-GR" altLang="el-GR" sz="2800" b="1" dirty="0" smtClean="0"/>
          </a:p>
          <a:p>
            <a:pPr marL="0" indent="0">
              <a:buNone/>
            </a:pPr>
            <a:r>
              <a:rPr lang="el-GR" altLang="el-GR" sz="2800" dirty="0" smtClean="0"/>
              <a:t>Συγγενείς ασθενών με σχιζοφρένεια είναι πιθανό να παρουσιάζουν </a:t>
            </a:r>
            <a:r>
              <a:rPr lang="el-GR" altLang="el-GR" sz="2800" dirty="0" err="1" smtClean="0"/>
              <a:t>σχιζότυπη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δχ</a:t>
            </a:r>
            <a:r>
              <a:rPr lang="el-GR" altLang="el-GR" sz="2800" dirty="0" smtClean="0"/>
              <a:t> προσωπικότητας, όπως και τα υιοθετημένα παιδιά που η βιολογική μητέρα τους έπασχε από σχιζοφρένεια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21013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5"/>
            <a:ext cx="8229600" cy="35719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Α (12 από 12)</a:t>
            </a:r>
            <a:endParaRPr lang="el-GR" altLang="el-G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Δε γνωρίζουμε πολλά για την αιτιολογία της παρανοειδούς και της σχιζοειδούς διαταραχής  προσωπικότητας 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(Τα άτομα αυτά δεν ενδιαφέρονται καθόλου να συμμετάσχουν σε έρευνες)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814553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57200" y="500046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Διαταραχές προσωπικότητας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056747"/>
              </p:ext>
            </p:extLst>
          </p:nvPr>
        </p:nvGraphicFramePr>
        <p:xfrm>
          <a:off x="714348" y="1214426"/>
          <a:ext cx="7429448" cy="40442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09620"/>
                <a:gridCol w="5419828"/>
              </a:tblGrid>
              <a:tr h="5714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Κατηγορία Α  (παράξενοι – εκκεντρικοί)</a:t>
                      </a:r>
                      <a:endParaRPr kumimoji="0" lang="el-GR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0" marB="38100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01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Παρανοειδής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Δυσπιστία και καχυποψία προς τους άλλους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0" marB="38100" horzOverflow="overflow"/>
                </a:tc>
              </a:tr>
              <a:tr h="101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Σχιζοειδής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Αποστασιοποίηση και περιορισμένη συναισθηματική έκφραση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0" marB="38100" horzOverflow="overflow"/>
                </a:tc>
              </a:tr>
              <a:tr h="1450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Σχιζότυπη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Ανικανότητα για στενές σχέσεις, γνωστικές διαστρεβλώσεις και εκκεντρική συμπεριφορά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0" marB="3810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8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457200" y="428609"/>
            <a:ext cx="8229600" cy="42862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>Ομάδα Β (1 από 26) </a:t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4"/>
            <a:ext cx="8229600" cy="41764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sz="2800" b="1" dirty="0"/>
              <a:t>Άτομα που έχουν δραματική – ασταθή συμπεριφορά </a:t>
            </a:r>
          </a:p>
          <a:p>
            <a:pPr marL="538163" indent="-85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Μεταιχμιακή</a:t>
            </a:r>
            <a:endParaRPr lang="el-GR" altLang="el-GR" sz="2800" dirty="0" smtClean="0"/>
          </a:p>
          <a:p>
            <a:pPr marL="538163" indent="-85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 Δραματική</a:t>
            </a:r>
          </a:p>
          <a:p>
            <a:pPr marL="538163" indent="-85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 Ναρκισσιστική</a:t>
            </a:r>
          </a:p>
          <a:p>
            <a:pPr marL="538163" indent="-85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 Αντικοινωνική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Χαρακτηρίζονται από συμπτώματα που κυμαίνονται από έντονα ασταθή συμπεριφορά, μέχρι τη διογκωμένη αυτοεκτίμηση και τις υπερβολικές συναισθηματικές εκδηλώσεις</a:t>
            </a:r>
          </a:p>
        </p:txBody>
      </p:sp>
    </p:spTree>
    <p:extLst>
      <p:ext uri="{BB962C8B-B14F-4D97-AF65-F5344CB8AC3E}">
        <p14:creationId xmlns:p14="http://schemas.microsoft.com/office/powerpoint/2010/main" val="32257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(2 από 2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4"/>
            <a:ext cx="8229600" cy="41764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sz="3800" dirty="0" smtClean="0"/>
              <a:t>1</a:t>
            </a:r>
            <a:r>
              <a:rPr lang="el-GR" altLang="el-GR" dirty="0" smtClean="0"/>
              <a:t>. </a:t>
            </a:r>
            <a:r>
              <a:rPr lang="el-GR" altLang="el-GR" sz="3300" b="1" dirty="0" err="1" smtClean="0"/>
              <a:t>Μεταιχμιακή</a:t>
            </a:r>
            <a:r>
              <a:rPr lang="el-GR" altLang="el-GR" sz="3300" b="1" dirty="0" smtClean="0"/>
              <a:t> διαταραχή προσωπικότητας </a:t>
            </a:r>
            <a:r>
              <a:rPr lang="el-GR" altLang="el-GR" sz="3300" dirty="0" smtClean="0"/>
              <a:t/>
            </a:r>
            <a:br>
              <a:rPr lang="el-GR" altLang="el-GR" sz="3300" dirty="0" smtClean="0"/>
            </a:br>
            <a:r>
              <a:rPr lang="el-GR" altLang="el-GR" sz="3300" dirty="0" smtClean="0"/>
              <a:t>Το άτομο πρέπει να παρουσιάζει τουλάχιστον </a:t>
            </a:r>
            <a:r>
              <a:rPr lang="el-GR" altLang="el-GR" sz="3300" b="1" dirty="0" smtClean="0"/>
              <a:t>πέντε</a:t>
            </a:r>
            <a:r>
              <a:rPr lang="el-GR" altLang="el-GR" sz="3300" dirty="0" smtClean="0"/>
              <a:t> από τα παρακάτω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 smtClean="0"/>
              <a:t>Κάνει απεγνωσμένες προσπάθειες, ώστε να αποφύγει κάποια πραγματική ή φανταστική εγκατάλειψη</a:t>
            </a:r>
            <a:br>
              <a:rPr lang="el-GR" altLang="el-GR" dirty="0" smtClean="0"/>
            </a:br>
            <a:endParaRPr lang="el-GR" alt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 smtClean="0"/>
              <a:t>Παρουσιάζει αστάθεια και υπερβολική ένταση στις διαπροσωπικές σχέσεις, με κύριο χαρακτηριστικό τη σχάση, δηλ. την εναλλαγή ανάμεσα στην εξιδανίκευση και την υποτίμηση του άλλου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802765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(4 από 2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Έχει ασταθή αίσθηση του εαυτού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Βιώνει χρόνια αισθήματα κενού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Παρουσιάζει τουλάχιστον δυο τύπους </a:t>
            </a:r>
            <a:br>
              <a:rPr lang="el-GR" altLang="el-GR" sz="2800" dirty="0" smtClean="0"/>
            </a:br>
            <a:r>
              <a:rPr lang="el-GR" altLang="el-GR" sz="2800" dirty="0" smtClean="0"/>
              <a:t>παρορμητικής ή αυτοκαταστροφικής συμπεριφοράς, όπως το αλόγιστο ξόδεμα χρημάτων, η υπερφαγία, η αχαλίνωτη σεξουαλική συμπεριφορά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63556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(5 από 2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50"/>
            <a:ext cx="8229600" cy="40335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dirty="0" smtClean="0"/>
              <a:t>Επιδεικνύει </a:t>
            </a:r>
            <a:r>
              <a:rPr lang="el-GR" altLang="el-GR" sz="2800" dirty="0" smtClean="0"/>
              <a:t>επανειλημμένα αυτοκτονική συμπεριφορά, απειλές, απόπειρες ή πράξεις </a:t>
            </a:r>
            <a:r>
              <a:rPr lang="el-GR" altLang="el-GR" sz="2800" dirty="0" err="1" smtClean="0"/>
              <a:t>αυτοακρωτηριασμού</a:t>
            </a:r>
            <a:r>
              <a:rPr lang="el-GR" altLang="el-GR" sz="2800" dirty="0" smtClean="0"/>
              <a:t> </a:t>
            </a:r>
            <a:br>
              <a:rPr lang="el-GR" altLang="el-GR" sz="2800" dirty="0" smtClean="0"/>
            </a:br>
            <a:r>
              <a:rPr lang="el-GR" altLang="el-GR" sz="2800" dirty="0" smtClean="0"/>
              <a:t>(π.χ. κόβουν τα πόδια τους με ξυράφι ή καίνε τα μπράτσα τους με τσιγάρο) 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Έχει υπερβολική συναισθηματική αντιδραστικότητα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192835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(6 από 2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Έχει έντονες δυσκολίες στον έλεγχο του θυμού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Όταν βιώνει </a:t>
            </a:r>
            <a:r>
              <a:rPr lang="en-US" altLang="el-GR" sz="2800" dirty="0" smtClean="0"/>
              <a:t>stress</a:t>
            </a:r>
            <a:r>
              <a:rPr lang="el-GR" altLang="el-GR" sz="2800" dirty="0" smtClean="0"/>
              <a:t>, εμφανίζει ασυνήθιστο τρόπο σκέψης και στρεβλωμένη αντίληψη του περιβάλλοντος (μπορεί να βιώσουν  παροδικά ψυχωτικά και </a:t>
            </a:r>
            <a:r>
              <a:rPr lang="el-GR" altLang="el-GR" sz="2800" dirty="0" err="1" smtClean="0"/>
              <a:t>διασχιστικά</a:t>
            </a:r>
            <a:r>
              <a:rPr lang="el-GR" altLang="el-GR" sz="2800" dirty="0" smtClean="0"/>
              <a:t> συμπτώματα) </a:t>
            </a:r>
            <a:endParaRPr lang="en-US" altLang="el-GR" sz="2800" dirty="0" smtClean="0"/>
          </a:p>
          <a:p>
            <a:pPr algn="r">
              <a:buNone/>
            </a:pPr>
            <a:r>
              <a:rPr lang="el-GR" sz="28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endParaRPr lang="el-G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275752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(7 από 2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Εμφανίζεται για πρώτη φορά στην </a:t>
            </a:r>
            <a:r>
              <a:rPr lang="el-GR" altLang="el-GR" sz="2800" u="sng" dirty="0" smtClean="0"/>
              <a:t>εφηβεία</a:t>
            </a:r>
            <a:r>
              <a:rPr lang="el-GR" altLang="el-GR" sz="2800" dirty="0" smtClean="0"/>
              <a:t> ή στις </a:t>
            </a:r>
            <a:r>
              <a:rPr lang="el-GR" altLang="el-GR" sz="2800" u="sng" dirty="0" smtClean="0"/>
              <a:t>αρχές της ενήλικης ζωής </a:t>
            </a:r>
            <a:r>
              <a:rPr lang="el-GR" altLang="el-GR" sz="2800" dirty="0" smtClean="0"/>
              <a:t>και η πρόγνωση για περίπου 10 χρόνια δεν είναι καλή 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r>
              <a:rPr lang="el-GR" altLang="el-GR" sz="2800" dirty="0" smtClean="0"/>
              <a:t>(μετά τα 40χρ. οι περισσότεροι φαίνεται να μην πληρούν τα κριτήρια αυτής της διαταραχής)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Η πιο διαδεδομένη διαταραχή προσωπικότητας που συναντάμε σε κλινικές δομές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218373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785819"/>
          </a:xfrm>
        </p:spPr>
        <p:txBody>
          <a:bodyPr>
            <a:normAutofit/>
          </a:bodyPr>
          <a:lstStyle/>
          <a:p>
            <a:r>
              <a:rPr lang="el-GR" altLang="el-GR" sz="4000" dirty="0" smtClean="0"/>
              <a:t>Ομάδα Β (8 από 2</a:t>
            </a:r>
            <a:r>
              <a:rPr lang="en-US" altLang="el-GR" sz="4000" dirty="0" smtClean="0"/>
              <a:t>6</a:t>
            </a:r>
            <a:r>
              <a:rPr lang="el-GR" altLang="el-GR" sz="4000" dirty="0" smtClean="0"/>
              <a:t>)</a:t>
            </a:r>
            <a:endParaRPr lang="el-GR" altLang="el-GR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50"/>
            <a:ext cx="8229600" cy="403358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altLang="el-GR" sz="2800" b="1" dirty="0" smtClean="0"/>
              <a:t>Αιτιολογία της </a:t>
            </a:r>
            <a:r>
              <a:rPr lang="el-GR" altLang="el-GR" sz="2800" b="1" dirty="0" err="1" smtClean="0"/>
              <a:t>μεταιχμιακής</a:t>
            </a:r>
            <a:r>
              <a:rPr lang="el-GR" altLang="el-GR" sz="2800" b="1" dirty="0" smtClean="0"/>
              <a:t> διαταραχής προσωπικότητας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2800" u="sng" dirty="0" err="1" smtClean="0"/>
              <a:t>Νευροβιολογικές</a:t>
            </a:r>
            <a:r>
              <a:rPr lang="el-GR" altLang="el-GR" sz="2800" u="sng" dirty="0" smtClean="0"/>
              <a:t> μελέτες</a:t>
            </a:r>
            <a:r>
              <a:rPr lang="el-GR" altLang="el-GR" sz="2800" dirty="0" smtClean="0"/>
              <a:t>: υπάρχει ισχυρός βαθμός κληρονομικότητας στη </a:t>
            </a:r>
            <a:r>
              <a:rPr lang="el-GR" altLang="el-GR" sz="2800" dirty="0" err="1" smtClean="0"/>
              <a:t>μεταιχμιακή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δχ</a:t>
            </a:r>
            <a:r>
              <a:rPr lang="el-GR" altLang="el-GR" sz="2800" dirty="0" smtClean="0"/>
              <a:t>. 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r>
              <a:rPr lang="el-GR" altLang="el-GR" sz="2800" dirty="0" smtClean="0"/>
              <a:t>Τα γονίδια συμβάλλουν περισσότερο σε επιμέρους στοιχεία της διαταραχής, όπως η παρορμητικότητα και η συναισθηματική απορρύθμιση (συνδέεται με ελλείμματα στην ευαισθησία των υποδοχέων της </a:t>
            </a:r>
            <a:r>
              <a:rPr lang="el-GR" altLang="el-GR" sz="2800" dirty="0" err="1" smtClean="0"/>
              <a:t>σεροτονίνης</a:t>
            </a:r>
            <a:r>
              <a:rPr lang="el-GR" altLang="el-GR" sz="2800" dirty="0" smtClean="0"/>
              <a:t>) </a:t>
            </a:r>
            <a:br>
              <a:rPr lang="el-GR" altLang="el-GR" sz="2800" dirty="0" smtClean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70937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sz="4000" dirty="0" smtClean="0"/>
              <a:t>Ομάδα Β (9 από 2</a:t>
            </a:r>
            <a:r>
              <a:rPr lang="en-US" altLang="el-GR" sz="4000" dirty="0" smtClean="0"/>
              <a:t>6</a:t>
            </a:r>
            <a:r>
              <a:rPr lang="el-GR" altLang="el-GR" sz="4000" dirty="0" smtClean="0"/>
              <a:t>)</a:t>
            </a:r>
            <a:endParaRPr lang="el-GR" altLang="el-GR" sz="4000" dirty="0"/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lnSpcReduction="10000"/>
          </a:bodyPr>
          <a:lstStyle/>
          <a:p>
            <a:pPr indent="-74613"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Παρουσιάζουν </a:t>
            </a:r>
            <a:r>
              <a:rPr lang="el-GR" altLang="el-GR" sz="2800" u="sng" dirty="0" smtClean="0"/>
              <a:t>χαμηλή δραστηριότητα στους μετωπιαίους λοβούς </a:t>
            </a:r>
            <a:r>
              <a:rPr lang="el-GR" altLang="el-GR" sz="2800" dirty="0" smtClean="0"/>
              <a:t>και χαμηλή δραστηριότητα στην αμυγδαλή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endParaRPr lang="el-GR" altLang="el-GR" sz="2800" dirty="0" smtClean="0"/>
          </a:p>
          <a:p>
            <a:pPr indent="-74613"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Υψηλό ποσοστό των ατόμων αναφέρουν  </a:t>
            </a:r>
            <a:r>
              <a:rPr lang="el-GR" altLang="el-GR" sz="2800" u="sng" dirty="0" smtClean="0"/>
              <a:t>ιστορικό κακοποίησης</a:t>
            </a:r>
            <a:r>
              <a:rPr lang="en-US" altLang="el-GR" sz="2800" u="sng" dirty="0" smtClean="0"/>
              <a:t/>
            </a:r>
            <a:br>
              <a:rPr lang="en-US" altLang="el-GR" sz="2800" u="sng" dirty="0" smtClean="0"/>
            </a:br>
            <a:endParaRPr lang="el-GR" altLang="el-GR" sz="2800" u="sng" dirty="0" smtClean="0"/>
          </a:p>
          <a:p>
            <a:pPr indent="-74613">
              <a:buFont typeface="Wingdings" panose="05000000000000000000" pitchFamily="2" charset="2"/>
              <a:buChar char="§"/>
            </a:pPr>
            <a:r>
              <a:rPr lang="el-GR" altLang="el-GR" sz="2800" dirty="0" smtClean="0"/>
              <a:t>Σημαντικές είναι οι αρνητικές εμπειρίες του ατόμου ως παιδί και η ανάπτυξη ενός </a:t>
            </a:r>
            <a:r>
              <a:rPr lang="el-GR" altLang="el-GR" sz="2800" u="sng" dirty="0" smtClean="0"/>
              <a:t>ανασφαλούς Εγώ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510797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(10 από 2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sz="2800" b="1" dirty="0" smtClean="0"/>
              <a:t>Θεωρία των </a:t>
            </a:r>
            <a:r>
              <a:rPr lang="el-GR" altLang="el-GR" sz="2800" b="1" dirty="0" err="1" smtClean="0"/>
              <a:t>αντικειμενοτρόπων</a:t>
            </a:r>
            <a:r>
              <a:rPr lang="el-GR" altLang="el-GR" sz="2800" b="1" dirty="0" smtClean="0"/>
              <a:t> σχέσεων: 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Έμφαση στις συγκρούσεις ανάμεσα στις </a:t>
            </a:r>
            <a:r>
              <a:rPr lang="el-GR" altLang="el-GR" sz="2800" dirty="0" err="1" smtClean="0"/>
              <a:t>εσωτερικευμένες</a:t>
            </a:r>
            <a:r>
              <a:rPr lang="el-GR" altLang="el-GR" sz="2800" dirty="0" smtClean="0"/>
              <a:t> αξίες των ατόμων (που πηγάζουν από τις σημαντικές σχέσεις του), ενώ δίνει έμφαση και στους μηχανισμούς άμυνας που χρησιμοποιούν, όπως είναι η σχάση </a:t>
            </a:r>
          </a:p>
        </p:txBody>
      </p:sp>
    </p:spTree>
    <p:extLst>
      <p:ext uri="{BB962C8B-B14F-4D97-AF65-F5344CB8AC3E}">
        <p14:creationId xmlns:p14="http://schemas.microsoft.com/office/powerpoint/2010/main" val="2171129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Ψυχολογικές προσεγγίσεις </a:t>
            </a:r>
            <a:endParaRPr lang="el-GR" sz="4000" dirty="0"/>
          </a:p>
        </p:txBody>
      </p:sp>
      <p:pic>
        <p:nvPicPr>
          <p:cNvPr id="34819" name="Picture 4" descr="borderli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22" y="1142988"/>
            <a:ext cx="4430485" cy="3071834"/>
          </a:xfrm>
          <a:ln w="57150">
            <a:solidFill>
              <a:schemeClr val="tx1"/>
            </a:solidFill>
          </a:ln>
        </p:spPr>
      </p:pic>
      <p:sp>
        <p:nvSpPr>
          <p:cNvPr id="4" name="3 - Ορθογώνιο"/>
          <p:cNvSpPr/>
          <p:nvPr/>
        </p:nvSpPr>
        <p:spPr>
          <a:xfrm>
            <a:off x="928662" y="4286260"/>
            <a:ext cx="7358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http://www.cmc-hospital.com/essay-about-personality-disorder/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00456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6"/>
            <a:ext cx="8229600" cy="681318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(11 από 2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l-GR" altLang="el-GR" sz="8600" b="1" dirty="0" smtClean="0"/>
              <a:t>2. Δραματική διαταραχή προσωπικότητας</a:t>
            </a:r>
            <a:br>
              <a:rPr lang="el-GR" altLang="el-GR" sz="8600" b="1" dirty="0" smtClean="0"/>
            </a:br>
            <a:r>
              <a:rPr lang="el-GR" altLang="el-GR" sz="8600" b="1" dirty="0" smtClean="0"/>
              <a:t/>
            </a:r>
            <a:br>
              <a:rPr lang="el-GR" altLang="el-GR" sz="8600" b="1" dirty="0" smtClean="0"/>
            </a:br>
            <a:r>
              <a:rPr lang="el-GR" altLang="el-GR" sz="8600" dirty="0" smtClean="0"/>
              <a:t>Το άτομο παρουσιάζει τουλάχιστον </a:t>
            </a:r>
            <a:r>
              <a:rPr lang="el-GR" altLang="el-GR" sz="8600" b="1" dirty="0" smtClean="0"/>
              <a:t>πέντε</a:t>
            </a:r>
            <a:r>
              <a:rPr lang="el-GR" altLang="el-GR" sz="8600" dirty="0" smtClean="0"/>
              <a:t> από τα παρακάτω: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7400" dirty="0" smtClean="0"/>
              <a:t>Έχει έντονη ανάγκη να αποτελεί το επίκεντρο της προσοχής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7400" dirty="0" smtClean="0"/>
              <a:t>Εκδηλώνει ανάρμοστη, σεξουαλικά σαγηνευτική συμπεριφορά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7400" dirty="0" smtClean="0"/>
              <a:t>Τα συναισθήματα που εκφράζει μεταβάλλονται πολύ γρήγορα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7400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altLang="el-GR" sz="7000" dirty="0" smtClean="0"/>
          </a:p>
        </p:txBody>
      </p:sp>
    </p:spTree>
    <p:extLst>
      <p:ext uri="{BB962C8B-B14F-4D97-AF65-F5344CB8AC3E}">
        <p14:creationId xmlns:p14="http://schemas.microsoft.com/office/powerpoint/2010/main" val="24103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428629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(12 από 2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altLang="el-GR" dirty="0"/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 fontScale="92500" lnSpcReduction="10000"/>
          </a:bodyPr>
          <a:lstStyle/>
          <a:p>
            <a:pPr indent="-160338">
              <a:buFont typeface="Wingdings" panose="05000000000000000000" pitchFamily="2" charset="2"/>
              <a:buChar char="Ø"/>
            </a:pPr>
            <a:r>
              <a:rPr lang="el-GR" altLang="el-GR" sz="3000" dirty="0" smtClean="0"/>
              <a:t>Χρησιμοποιεί την εξωτερική εμφάνιση για να </a:t>
            </a:r>
            <a:r>
              <a:rPr lang="en-US" altLang="el-GR" sz="3000" dirty="0" smtClean="0"/>
              <a:t/>
            </a:r>
            <a:br>
              <a:rPr lang="en-US" altLang="el-GR" sz="3000" dirty="0" smtClean="0"/>
            </a:br>
            <a:r>
              <a:rPr lang="en-US" altLang="el-GR" sz="3000" dirty="0" smtClean="0"/>
              <a:t>   </a:t>
            </a:r>
            <a:r>
              <a:rPr lang="el-GR" altLang="el-GR" sz="3000" dirty="0" smtClean="0"/>
              <a:t>προσελκύει την προσοχή των άλλων</a:t>
            </a:r>
          </a:p>
          <a:p>
            <a:pPr indent="-160338">
              <a:buFont typeface="Wingdings" panose="05000000000000000000" pitchFamily="2" charset="2"/>
              <a:buChar char="Ø"/>
            </a:pPr>
            <a:r>
              <a:rPr lang="el-GR" altLang="el-GR" sz="3000" dirty="0" smtClean="0"/>
              <a:t>Εκφράζει τα συναισθήματά με υπερβολικό και </a:t>
            </a:r>
            <a:r>
              <a:rPr lang="en-US" altLang="el-GR" sz="3000" dirty="0" smtClean="0"/>
              <a:t/>
            </a:r>
            <a:br>
              <a:rPr lang="en-US" altLang="el-GR" sz="3000" dirty="0" smtClean="0"/>
            </a:br>
            <a:r>
              <a:rPr lang="en-US" altLang="el-GR" sz="3000" dirty="0" smtClean="0"/>
              <a:t>  </a:t>
            </a:r>
            <a:r>
              <a:rPr lang="el-GR" altLang="el-GR" sz="3000" dirty="0" smtClean="0"/>
              <a:t>θεατρικό τρόπο</a:t>
            </a:r>
          </a:p>
          <a:p>
            <a:pPr indent="-160338">
              <a:buFont typeface="Wingdings" panose="05000000000000000000" pitchFamily="2" charset="2"/>
              <a:buChar char="Ø"/>
            </a:pPr>
            <a:r>
              <a:rPr lang="el-GR" altLang="el-GR" sz="3000" dirty="0" smtClean="0"/>
              <a:t>Επηρεάζεται υπερβολικά από διάφορες </a:t>
            </a:r>
            <a:r>
              <a:rPr lang="en-US" altLang="el-GR" sz="3000" dirty="0" smtClean="0"/>
              <a:t/>
            </a:r>
            <a:br>
              <a:rPr lang="en-US" altLang="el-GR" sz="3000" dirty="0" smtClean="0"/>
            </a:br>
            <a:r>
              <a:rPr lang="en-US" altLang="el-GR" sz="3000" dirty="0" smtClean="0"/>
              <a:t>  </a:t>
            </a:r>
            <a:r>
              <a:rPr lang="el-GR" altLang="el-GR" sz="3000" dirty="0" smtClean="0"/>
              <a:t>καταστάσεις</a:t>
            </a:r>
          </a:p>
          <a:p>
            <a:pPr indent="-160338">
              <a:buFont typeface="Wingdings" panose="05000000000000000000" pitchFamily="2" charset="2"/>
              <a:buChar char="Ø"/>
            </a:pPr>
            <a:r>
              <a:rPr lang="el-GR" altLang="el-GR" sz="3000" dirty="0" smtClean="0"/>
              <a:t>Παρερμηνεύει τις σχέσεις του με τους άλλους και </a:t>
            </a:r>
            <a:r>
              <a:rPr lang="en-US" altLang="el-GR" sz="3000" dirty="0" smtClean="0"/>
              <a:t/>
            </a:r>
            <a:br>
              <a:rPr lang="en-US" altLang="el-GR" sz="3000" dirty="0" smtClean="0"/>
            </a:br>
            <a:r>
              <a:rPr lang="en-US" altLang="el-GR" sz="3000" dirty="0" smtClean="0"/>
              <a:t>  </a:t>
            </a:r>
            <a:r>
              <a:rPr lang="el-GR" altLang="el-GR" sz="3000" dirty="0" smtClean="0"/>
              <a:t>τις θεωρεί πιο οικείες απ’ ό,τι είναι στην </a:t>
            </a:r>
            <a:r>
              <a:rPr lang="en-US" altLang="el-GR" sz="3000" dirty="0" smtClean="0"/>
              <a:t/>
            </a:r>
            <a:br>
              <a:rPr lang="en-US" altLang="el-GR" sz="3000" dirty="0" smtClean="0"/>
            </a:br>
            <a:r>
              <a:rPr lang="en-US" altLang="el-GR" sz="3000" dirty="0" smtClean="0"/>
              <a:t>  </a:t>
            </a:r>
            <a:r>
              <a:rPr lang="el-GR" altLang="el-GR" sz="3000" dirty="0" smtClean="0"/>
              <a:t>πραγματικότητα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623702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(13 από 26)</a:t>
            </a:r>
            <a:endParaRPr lang="el-GR" altLang="el-G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2862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altLang="el-GR" sz="11200" dirty="0" smtClean="0"/>
              <a:t>Ο λόγος του είναι ασαφής και «ιμπρεσιονιστικός» </a:t>
            </a:r>
            <a:br>
              <a:rPr lang="el-GR" altLang="el-GR" sz="11200" dirty="0" smtClean="0"/>
            </a:br>
            <a:r>
              <a:rPr lang="el-GR" altLang="el-GR" sz="11200" dirty="0" smtClean="0"/>
              <a:t>(φτωχός σε λεπτομέρειες)</a:t>
            </a:r>
            <a:r>
              <a:rPr lang="el-GR" altLang="el-GR" sz="7000" dirty="0" smtClean="0"/>
              <a:t/>
            </a:r>
            <a:br>
              <a:rPr lang="el-GR" altLang="el-GR" sz="7000" dirty="0" smtClean="0"/>
            </a:br>
            <a:endParaRPr lang="el-GR" altLang="el-GR" sz="7000" dirty="0" smtClean="0"/>
          </a:p>
          <a:p>
            <a:pPr>
              <a:buNone/>
            </a:pPr>
            <a:r>
              <a:rPr lang="el-GR" altLang="el-GR" sz="9600" u="sng" dirty="0" smtClean="0"/>
              <a:t>Παράδειγμα</a:t>
            </a:r>
            <a:r>
              <a:rPr lang="el-GR" altLang="el-GR" sz="9600" dirty="0" smtClean="0"/>
              <a:t> </a:t>
            </a:r>
          </a:p>
          <a:p>
            <a:pPr marL="0" indent="0">
              <a:buNone/>
            </a:pPr>
            <a:r>
              <a:rPr lang="el-GR" altLang="el-GR" sz="9600" dirty="0" smtClean="0"/>
              <a:t>Ασθενής:          «</a:t>
            </a:r>
            <a:r>
              <a:rPr lang="el-GR" altLang="el-GR" sz="9600" i="1" dirty="0" smtClean="0"/>
              <a:t>είναι η καλύτερή μου φίλη</a:t>
            </a:r>
            <a:r>
              <a:rPr lang="el-GR" altLang="el-GR" sz="9600" dirty="0" smtClean="0"/>
              <a:t>» </a:t>
            </a:r>
          </a:p>
          <a:p>
            <a:pPr marL="0" indent="0">
              <a:buNone/>
            </a:pPr>
            <a:r>
              <a:rPr lang="el-GR" altLang="el-GR" sz="9600" dirty="0" err="1" smtClean="0"/>
              <a:t>Συνεντευκτής</a:t>
            </a:r>
            <a:r>
              <a:rPr lang="el-GR" altLang="el-GR" sz="9600" dirty="0" smtClean="0"/>
              <a:t>: «</a:t>
            </a:r>
            <a:r>
              <a:rPr lang="el-GR" altLang="el-GR" sz="9600" i="1" dirty="0" smtClean="0"/>
              <a:t>τι σου αρέσει περισσότερο σε εκείνη</a:t>
            </a:r>
            <a:r>
              <a:rPr lang="el-GR" altLang="el-GR" sz="9600" dirty="0" smtClean="0"/>
              <a:t>;»</a:t>
            </a:r>
            <a:br>
              <a:rPr lang="el-GR" altLang="el-GR" sz="9600" dirty="0" smtClean="0"/>
            </a:br>
            <a:r>
              <a:rPr lang="el-GR" altLang="el-GR" sz="9600" dirty="0" smtClean="0"/>
              <a:t/>
            </a:r>
            <a:br>
              <a:rPr lang="el-GR" altLang="el-GR" sz="9600" dirty="0" smtClean="0"/>
            </a:br>
            <a:r>
              <a:rPr lang="el-GR" altLang="el-GR" sz="9600" dirty="0" smtClean="0"/>
              <a:t>Ασθενής:          «</a:t>
            </a:r>
            <a:r>
              <a:rPr lang="el-GR" altLang="el-GR" sz="9600" i="1" dirty="0" smtClean="0"/>
              <a:t>δεν ξέρω, δεν είμαι σίγουρη ότι μπορώ να το </a:t>
            </a:r>
            <a:br>
              <a:rPr lang="el-GR" altLang="el-GR" sz="9600" i="1" dirty="0" smtClean="0"/>
            </a:br>
            <a:r>
              <a:rPr lang="el-GR" altLang="el-GR" sz="9600" i="1" dirty="0" smtClean="0"/>
              <a:t>                           περιγράψω</a:t>
            </a:r>
            <a:r>
              <a:rPr lang="el-GR" altLang="el-GR" sz="9600" dirty="0" smtClean="0"/>
              <a:t>»</a:t>
            </a:r>
          </a:p>
          <a:p>
            <a:pPr marL="0" indent="0" algn="r">
              <a:buNone/>
            </a:pPr>
            <a:r>
              <a:rPr lang="el-GR" sz="8000" dirty="0" smtClean="0"/>
              <a:t/>
            </a:r>
            <a:br>
              <a:rPr lang="el-GR" sz="8000" dirty="0" smtClean="0"/>
            </a:br>
            <a:r>
              <a:rPr lang="el-GR" sz="8000" dirty="0" smtClean="0"/>
              <a:t>(</a:t>
            </a:r>
            <a:r>
              <a:rPr lang="en-US" sz="8000" dirty="0" err="1" smtClean="0"/>
              <a:t>Kring</a:t>
            </a:r>
            <a:r>
              <a:rPr lang="en-US" sz="8000" dirty="0" smtClean="0"/>
              <a:t> A.M., Davison G.C., Neale J.M., Johnson S.L., 2010)</a:t>
            </a:r>
            <a:endParaRPr lang="el-GR" altLang="el-GR" sz="8000" dirty="0" smtClean="0"/>
          </a:p>
          <a:p>
            <a:pPr marL="0" indent="0">
              <a:buNone/>
            </a:pPr>
            <a:r>
              <a:rPr lang="el-GR" altLang="el-GR" sz="5100" dirty="0" smtClean="0"/>
              <a:t/>
            </a:r>
            <a:br>
              <a:rPr lang="el-GR" altLang="el-GR" sz="5100" dirty="0" smtClean="0"/>
            </a:br>
            <a:endParaRPr lang="el-GR" altLang="el-GR" sz="5100" dirty="0" smtClean="0"/>
          </a:p>
          <a:p>
            <a:endParaRPr lang="el-GR" altLang="el-GR" sz="3800" dirty="0" smtClean="0"/>
          </a:p>
        </p:txBody>
      </p:sp>
    </p:spTree>
    <p:extLst>
      <p:ext uri="{BB962C8B-B14F-4D97-AF65-F5344CB8AC3E}">
        <p14:creationId xmlns:p14="http://schemas.microsoft.com/office/powerpoint/2010/main" val="12516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71"/>
            <a:ext cx="8229600" cy="50006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(14 από 26)</a:t>
            </a:r>
            <a:endParaRPr lang="el-GR" altLang="el-G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4"/>
            <a:ext cx="8229600" cy="4176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400" b="1" dirty="0" smtClean="0"/>
              <a:t>2. Δραματική διαταραχή προσωπικότητας</a:t>
            </a:r>
            <a:br>
              <a:rPr lang="el-GR" altLang="el-GR" sz="2400" b="1" dirty="0" smtClean="0"/>
            </a:br>
            <a:r>
              <a:rPr lang="el-GR" altLang="el-GR" sz="2400" b="1" dirty="0" smtClean="0"/>
              <a:t/>
            </a:r>
            <a:br>
              <a:rPr lang="el-GR" altLang="el-GR" sz="2400" b="1" dirty="0" smtClean="0"/>
            </a:br>
            <a:r>
              <a:rPr lang="el-GR" altLang="el-GR" sz="2400" dirty="0" smtClean="0"/>
              <a:t>Παλαιότερα ονομαζόταν υστερική προσωπικότητα</a:t>
            </a:r>
          </a:p>
          <a:p>
            <a:pPr marL="85725" indent="-85725"/>
            <a:r>
              <a:rPr lang="el-GR" altLang="el-GR" sz="2400" dirty="0" smtClean="0"/>
              <a:t>Αν και εκδηλώνουν έντονα συναισθήματα, θεωρούνται συναισθηματικά ρηχά. Είναι εγωκεντρικά, ανησυχούν για το πόσο ελκυστική είναι η εμφάνισή τους</a:t>
            </a:r>
            <a:br>
              <a:rPr lang="el-GR" altLang="el-GR" sz="2400" dirty="0" smtClean="0"/>
            </a:br>
            <a:endParaRPr lang="el-GR" altLang="el-GR" sz="2400" dirty="0" smtClean="0"/>
          </a:p>
          <a:p>
            <a:pPr marL="85725" indent="-85725"/>
            <a:r>
              <a:rPr lang="el-GR" altLang="el-GR" sz="2400" dirty="0" smtClean="0"/>
              <a:t>Η δραματική διαταραχή προσωπικότητας έχει υψηλή </a:t>
            </a:r>
            <a:r>
              <a:rPr lang="el-GR" altLang="el-GR" sz="2400" dirty="0" err="1" smtClean="0"/>
              <a:t>συννοσηρότητα</a:t>
            </a:r>
            <a:r>
              <a:rPr lang="el-GR" altLang="el-GR" sz="2400" dirty="0" smtClean="0"/>
              <a:t> με την κατάθλιψη, με τη </a:t>
            </a:r>
            <a:r>
              <a:rPr lang="el-GR" altLang="el-GR" sz="2400" dirty="0" err="1" smtClean="0"/>
              <a:t>μεταιχμιακή</a:t>
            </a:r>
            <a:r>
              <a:rPr lang="el-GR" altLang="el-GR" sz="2400" dirty="0" smtClean="0"/>
              <a:t> διαταραχή προσωπικότητας και με τα ιατρικά προβλήματα </a:t>
            </a:r>
          </a:p>
        </p:txBody>
      </p:sp>
    </p:spTree>
    <p:extLst>
      <p:ext uri="{BB962C8B-B14F-4D97-AF65-F5344CB8AC3E}">
        <p14:creationId xmlns:p14="http://schemas.microsoft.com/office/powerpoint/2010/main" val="10015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(15 από 26)</a:t>
            </a:r>
            <a:endParaRPr lang="el-GR" altLang="el-GR" dirty="0"/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Αιτιολογία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Οι γονείς φέρονται σαγηνευτικά προς το παιδί (ειδικά ο πατέρας προς την κόρη) και η συμπεριφορά είχε θετική ενίσχυση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>
              <a:buNone/>
            </a:pPr>
            <a:r>
              <a:rPr lang="el-GR" altLang="el-GR" sz="2800" dirty="0" smtClean="0"/>
              <a:t>Η ανάγκη να αποτελούν το επίκεντρο της προσοχής θεωρείται άμυνα απέναντι στη χαμηλή αυτοεκτίμηση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35401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71438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(16 από 26)</a:t>
            </a:r>
            <a:endParaRPr lang="el-GR" altLang="el-GR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3. Ναρκισσιστική διαταραχή προσωπικότητας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Το άτομο παρουσιάζει τουλάχιστον </a:t>
            </a:r>
            <a:br>
              <a:rPr lang="el-GR" altLang="el-GR" sz="2800" dirty="0" smtClean="0"/>
            </a:br>
            <a:r>
              <a:rPr lang="el-GR" altLang="el-GR" sz="2800" b="1" dirty="0" smtClean="0"/>
              <a:t>πέντε</a:t>
            </a:r>
            <a:r>
              <a:rPr lang="el-GR" altLang="el-GR" sz="2800" dirty="0" smtClean="0"/>
              <a:t> από τα παρακάτω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Έχει μια αίσθηση μεγαλείου σχετικά με τη σπουδαιότητά του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Ασχολείται έντονα με την επιτυχία, την εξυπνάδα του και την ομορφιά του </a:t>
            </a:r>
          </a:p>
        </p:txBody>
      </p:sp>
    </p:spTree>
    <p:extLst>
      <p:ext uri="{BB962C8B-B14F-4D97-AF65-F5344CB8AC3E}">
        <p14:creationId xmlns:p14="http://schemas.microsoft.com/office/powerpoint/2010/main" val="3246839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>
          <a:xfrm>
            <a:off x="457200" y="357170"/>
            <a:ext cx="8229600" cy="785818"/>
          </a:xfrm>
        </p:spPr>
        <p:txBody>
          <a:bodyPr>
            <a:normAutofit/>
          </a:bodyPr>
          <a:lstStyle/>
          <a:p>
            <a:r>
              <a:rPr lang="el-GR" altLang="el-GR" sz="4000" dirty="0" smtClean="0"/>
              <a:t>Ομάδα Β (17 από 26)</a:t>
            </a:r>
            <a:endParaRPr lang="el-GR" altLang="el-GR" sz="4000" dirty="0"/>
          </a:p>
        </p:txBody>
      </p:sp>
      <p:sp>
        <p:nvSpPr>
          <p:cNvPr id="4198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/>
          </a:bodyPr>
          <a:lstStyle/>
          <a:p>
            <a:pPr indent="-160338"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 Πιστεύει ότι είναι ξεχωριστό και ότι μπορούν να το    </a:t>
            </a:r>
            <a:br>
              <a:rPr lang="el-GR" altLang="el-GR" sz="2800" dirty="0" smtClean="0"/>
            </a:br>
            <a:r>
              <a:rPr lang="el-GR" altLang="el-GR" sz="2800" dirty="0" smtClean="0"/>
              <a:t>   καταλάβουν μόνο άλλα άτομα υψηλού κύρους</a:t>
            </a:r>
          </a:p>
          <a:p>
            <a:pPr indent="-160338"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 Έχει υπερβολική ανάγκη να αποτελεί το    </a:t>
            </a:r>
            <a:br>
              <a:rPr lang="el-GR" altLang="el-GR" sz="2800" dirty="0" smtClean="0"/>
            </a:br>
            <a:r>
              <a:rPr lang="el-GR" altLang="el-GR" sz="2800" dirty="0" smtClean="0"/>
              <a:t>  αντικείμενο θαυμασμού </a:t>
            </a:r>
            <a:br>
              <a:rPr lang="el-GR" altLang="el-GR" sz="2800" dirty="0" smtClean="0"/>
            </a:br>
            <a:r>
              <a:rPr lang="el-GR" altLang="el-GR" sz="2800" dirty="0" smtClean="0"/>
              <a:t>  Έχει την αίσθηση ότι έχει ιδιαίτερα δικαιώματα</a:t>
            </a:r>
          </a:p>
          <a:p>
            <a:pPr indent="-160338"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Τείνει να εκμεταλλεύεται τους άλλους</a:t>
            </a:r>
          </a:p>
          <a:p>
            <a:pPr indent="-160338"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Παρουσιάζει έλλειψη </a:t>
            </a:r>
            <a:r>
              <a:rPr lang="el-GR" altLang="el-GR" sz="2800" dirty="0" err="1" smtClean="0"/>
              <a:t>ενσυναίσθησης</a:t>
            </a:r>
            <a:endParaRPr lang="el-GR" altLang="el-GR" sz="2800" dirty="0" smtClean="0"/>
          </a:p>
          <a:p>
            <a:pPr indent="-160338"/>
            <a:endParaRPr lang="el-GR" altLang="el-GR" sz="3000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38477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Στο τέλος της ενότητας οι φοιτητές να γνωρίζουν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Πως ταξινομούνται οι διαταραχές προσωπικότητας κατά το </a:t>
            </a:r>
            <a:r>
              <a:rPr lang="en-US" sz="2800" dirty="0" smtClean="0"/>
              <a:t>DSM-IV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Ποιες διαταραχές περιλαμβάνονται στην</a:t>
            </a:r>
            <a:r>
              <a:rPr lang="en-US" sz="2800" dirty="0" smtClean="0"/>
              <a:t> </a:t>
            </a:r>
            <a:r>
              <a:rPr lang="el-GR" sz="2800" dirty="0" smtClean="0"/>
              <a:t>κάθε ομάδα (Α,Β και Γ)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71438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(18 από 27)</a:t>
            </a:r>
            <a:endParaRPr lang="el-GR" altLang="el-GR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Φθονεί τους άλλους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Εκδηλώνει αλαζονικές συμπεριφορές ή στάσεις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800" dirty="0" smtClean="0"/>
              <a:t>Αναζητά συντρόφους υψηλού κύρους, τους οποίους εξιδανικεύει, αλλά όταν οι σύντροφοί του – αναπόφευκτα- πάψουν να ανταποκρίνονται στις μη ρεαλιστικές προσδοκίες του, θυμώνει και τους απορρίπτει </a:t>
            </a:r>
          </a:p>
          <a:p>
            <a:pPr algn="r">
              <a:buNone/>
            </a:pPr>
            <a:r>
              <a:rPr lang="el-GR" sz="2200" dirty="0" smtClean="0"/>
              <a:t>(</a:t>
            </a:r>
            <a:r>
              <a:rPr lang="en-US" sz="2200" dirty="0" err="1" smtClean="0"/>
              <a:t>Kring</a:t>
            </a:r>
            <a:r>
              <a:rPr lang="en-US" sz="2200" dirty="0" smtClean="0"/>
              <a:t> A.M., Davison G.C., Neale J.M., Johnson S.L., 2010)</a:t>
            </a:r>
            <a:endParaRPr lang="el-GR" alt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857549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(19 από 26)</a:t>
            </a:r>
            <a:endParaRPr lang="el-GR" altLang="el-GR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altLang="el-GR" sz="3800" b="1" dirty="0" smtClean="0"/>
              <a:t>3. Ναρκισσιστική διαταραχή προσωπικότητας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300" b="1" dirty="0" smtClean="0"/>
              <a:t>Αιτιολογία</a:t>
            </a:r>
            <a:r>
              <a:rPr lang="el-GR" altLang="el-GR" sz="3300" dirty="0" smtClean="0"/>
              <a:t>: </a:t>
            </a:r>
          </a:p>
          <a:p>
            <a:pPr marL="182563" indent="-182563"/>
            <a:r>
              <a:rPr lang="el-GR" altLang="el-GR" sz="3300" dirty="0" smtClean="0"/>
              <a:t>Ελλείμματα στην εδραίωση μιας υγιούς αίσθησης εαυτού οδηγούν στην ανάπτυξη της ναρκισσιστικής διαταραχής</a:t>
            </a:r>
            <a:br>
              <a:rPr lang="el-GR" altLang="el-GR" sz="3300" dirty="0" smtClean="0"/>
            </a:br>
            <a:endParaRPr lang="el-GR" altLang="el-GR" sz="3300" dirty="0" smtClean="0"/>
          </a:p>
          <a:p>
            <a:pPr marL="182563" indent="-182563"/>
            <a:r>
              <a:rPr lang="el-GR" altLang="el-GR" sz="3300" dirty="0" smtClean="0"/>
              <a:t>Ως ενήλικες παλεύουν να ενισχύσουν την αίσθηση της </a:t>
            </a:r>
            <a:r>
              <a:rPr lang="el-GR" altLang="el-GR" sz="3300" dirty="0" err="1" smtClean="0"/>
              <a:t>αυτοαξίας</a:t>
            </a:r>
            <a:r>
              <a:rPr lang="el-GR" altLang="el-GR" sz="3300" dirty="0" smtClean="0"/>
              <a:t> τους μέσα από τη συνεχή αναζήτηση της αγάπης και της επιδοκιμασίας των άλλων</a:t>
            </a:r>
          </a:p>
          <a:p>
            <a:endParaRPr lang="el-GR" altLang="el-GR" sz="3300" dirty="0" smtClean="0"/>
          </a:p>
        </p:txBody>
      </p:sp>
    </p:spTree>
    <p:extLst>
      <p:ext uri="{BB962C8B-B14F-4D97-AF65-F5344CB8AC3E}">
        <p14:creationId xmlns:p14="http://schemas.microsoft.com/office/powerpoint/2010/main" val="18133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428629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Ομάδα Β (20 από 26)</a:t>
            </a:r>
            <a:endParaRPr lang="el-GR" altLang="el-GR" sz="4000" dirty="0"/>
          </a:p>
        </p:txBody>
      </p:sp>
      <p:sp>
        <p:nvSpPr>
          <p:cNvPr id="4505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6"/>
            <a:ext cx="8229600" cy="4247900"/>
          </a:xfrm>
        </p:spPr>
        <p:txBody>
          <a:bodyPr>
            <a:noAutofit/>
          </a:bodyPr>
          <a:lstStyle/>
          <a:p>
            <a:r>
              <a:rPr lang="el-GR" altLang="el-GR" sz="2800" dirty="0" smtClean="0"/>
              <a:t>Τα χαρακτηριστικά που εκδηλώνουν κρύβουν μια </a:t>
            </a:r>
            <a:r>
              <a:rPr lang="el-GR" altLang="el-GR" sz="2800" b="1" dirty="0" smtClean="0"/>
              <a:t>εύθραυστη αυτοεκτίμηση</a:t>
            </a:r>
          </a:p>
          <a:p>
            <a:r>
              <a:rPr lang="el-GR" altLang="el-GR" sz="2400" dirty="0" smtClean="0"/>
              <a:t>(</a:t>
            </a:r>
            <a:r>
              <a:rPr lang="el-GR" altLang="el-GR" sz="2400" i="1" dirty="0" smtClean="0"/>
              <a:t>«Οι άλλοι θα πρέπει να με ζηλεύουν»</a:t>
            </a:r>
            <a:br>
              <a:rPr lang="el-GR" altLang="el-GR" sz="2400" i="1" dirty="0" smtClean="0"/>
            </a:br>
            <a:r>
              <a:rPr lang="el-GR" altLang="el-GR" sz="2400" i="1" dirty="0" smtClean="0"/>
              <a:t> «Η επιτυχία της ομάδας οφείλεται σε μένα»</a:t>
            </a:r>
            <a:br>
              <a:rPr lang="el-GR" altLang="el-GR" sz="2400" i="1" dirty="0" smtClean="0"/>
            </a:br>
            <a:r>
              <a:rPr lang="el-GR" altLang="el-GR" sz="2400" i="1" dirty="0" smtClean="0"/>
              <a:t> «Ξέρεις ποιος είμαι εγώ;»)</a:t>
            </a:r>
            <a:br>
              <a:rPr lang="el-GR" altLang="el-GR" sz="2400" i="1" dirty="0" smtClean="0"/>
            </a:br>
            <a:endParaRPr lang="el-GR" altLang="el-GR" sz="2400" i="1" dirty="0" smtClean="0"/>
          </a:p>
          <a:p>
            <a:r>
              <a:rPr lang="el-GR" altLang="el-GR" sz="2800" dirty="0" smtClean="0"/>
              <a:t>Όταν κάποιος τα καταφέρνει καλύτερα, δε διστάζουν να τον υποτιμήσουν, ακόμη και μπροστά του (είναι πιο σημαντικό να αποσπάσουν το θαυμασμό, παρά να είναι κοντά στους άλλους) </a:t>
            </a:r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720735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(21 από 26)</a:t>
            </a:r>
            <a:endParaRPr lang="el-GR" altLang="el-G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altLang="el-GR" sz="4000" b="1" dirty="0" smtClean="0"/>
              <a:t>4. Αντικοινωνική διαταραχή προσωπικότητας</a:t>
            </a:r>
            <a:endParaRPr lang="el-GR" altLang="el-GR" sz="4000" dirty="0" smtClean="0"/>
          </a:p>
          <a:p>
            <a:pPr marL="0" indent="0">
              <a:buNone/>
            </a:pPr>
            <a:r>
              <a:rPr lang="el-GR" altLang="el-GR" sz="3600" dirty="0" smtClean="0"/>
              <a:t>Το άτομο παρουσιάζει ένα μοτίβο </a:t>
            </a:r>
            <a:r>
              <a:rPr lang="el-GR" altLang="el-GR" sz="3600" u="sng" dirty="0" smtClean="0"/>
              <a:t>διάχυτης αδιαφορίας για τα δικαιώματα των άλλων</a:t>
            </a:r>
            <a:r>
              <a:rPr lang="el-GR" altLang="el-GR" sz="3600" dirty="0" smtClean="0"/>
              <a:t>, που ξεκινά από την ηλικία των </a:t>
            </a:r>
            <a:r>
              <a:rPr lang="el-GR" altLang="el-GR" sz="3600" u="sng" dirty="0" smtClean="0"/>
              <a:t>15 ετών </a:t>
            </a:r>
            <a:r>
              <a:rPr lang="el-GR" altLang="el-GR" sz="3600" dirty="0" smtClean="0"/>
              <a:t>και παρουσιάζει τουλάχιστον </a:t>
            </a:r>
            <a:r>
              <a:rPr lang="el-GR" altLang="el-GR" sz="3600" b="1" dirty="0" smtClean="0"/>
              <a:t>τρία</a:t>
            </a:r>
            <a:r>
              <a:rPr lang="el-GR" altLang="el-GR" sz="3600" dirty="0" smtClean="0"/>
              <a:t> από τα παρακάτω</a:t>
            </a:r>
            <a:r>
              <a:rPr lang="el-GR" altLang="el-GR" sz="4000" dirty="0" smtClean="0"/>
              <a:t>:</a:t>
            </a:r>
            <a:br>
              <a:rPr lang="el-GR" altLang="el-GR" sz="4000" dirty="0" smtClean="0"/>
            </a:br>
            <a:r>
              <a:rPr lang="el-GR" altLang="el-GR" sz="4000" dirty="0" smtClean="0"/>
              <a:t>  </a:t>
            </a:r>
          </a:p>
          <a:p>
            <a:pPr marL="0" indent="0">
              <a:buNone/>
            </a:pPr>
            <a:r>
              <a:rPr lang="el-GR" altLang="el-GR" sz="40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600" dirty="0" smtClean="0"/>
              <a:t>Παραβιάζει επανειλημμένα το νόμο</a:t>
            </a:r>
          </a:p>
          <a:p>
            <a:pPr marL="0" indent="0">
              <a:buNone/>
            </a:pPr>
            <a:r>
              <a:rPr lang="el-GR" altLang="el-GR" sz="36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600" dirty="0" smtClean="0"/>
              <a:t>Εξαπατά τους άλλους και ψεύδεται</a:t>
            </a:r>
          </a:p>
          <a:p>
            <a:pPr marL="0" indent="0">
              <a:buNone/>
            </a:pPr>
            <a:r>
              <a:rPr lang="el-GR" altLang="el-GR" sz="36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600" dirty="0" smtClean="0"/>
              <a:t>Συμπεριφέρεται παρορμητικά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599796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(22 από 26)</a:t>
            </a:r>
            <a:endParaRPr lang="el-GR" altLang="el-GR" dirty="0"/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altLang="el-GR" sz="3600" b="1" dirty="0" smtClean="0"/>
              <a:t>4. Αντικοινωνική διαταραχή προσωπικότητας</a:t>
            </a:r>
            <a:endParaRPr lang="el-GR" altLang="el-GR" sz="3600" b="1" dirty="0" smtClean="0">
              <a:sym typeface="Wingdings 2" panose="05020102010507070707" pitchFamily="18" charset="2"/>
            </a:endParaRPr>
          </a:p>
          <a:p>
            <a:pPr marL="0" indent="0">
              <a:buNone/>
            </a:pPr>
            <a:r>
              <a:rPr lang="el-GR" altLang="el-GR" sz="3600" dirty="0" smtClean="0">
                <a:sym typeface="Wingdings 2" panose="05020102010507070707" pitchFamily="18" charset="2"/>
              </a:rPr>
              <a:t> </a:t>
            </a:r>
            <a:r>
              <a:rPr lang="el-GR" altLang="el-GR" sz="3600" dirty="0" smtClean="0"/>
              <a:t>Συμπεριφέρεται με ευερεθιστότητα και </a:t>
            </a:r>
            <a:br>
              <a:rPr lang="el-GR" altLang="el-GR" sz="3600" dirty="0" smtClean="0"/>
            </a:br>
            <a:r>
              <a:rPr lang="el-GR" altLang="el-GR" sz="3600" dirty="0" smtClean="0"/>
              <a:t>    επιθετικότητα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3600" dirty="0" smtClean="0"/>
              <a:t>Παρουσιάζει απερίσκεπτη αδιαφορία για την ασφάλεια του εαυτού του και των άλλων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3600" dirty="0" smtClean="0"/>
              <a:t>Συμπεριφέρεται με ανευθυνότητα, φέρεται αναξιόπιστα στον επαγγελματικό του χώρο και δεν εκπληρώνει τις οικονομικές του υποχρεώσεις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3600" u="sng" dirty="0" smtClean="0"/>
              <a:t>Δεν έχει τύψεις</a:t>
            </a:r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775433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9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altLang="el-GR" sz="4000" dirty="0" smtClean="0"/>
              <a:t>Ομάδα Β (23 από 26)</a:t>
            </a:r>
            <a:endParaRPr lang="el-GR" altLang="el-GR" sz="4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4. Αντικοινωνική διαταραχή προσωπικότητας</a:t>
            </a:r>
            <a:endParaRPr lang="el-GR" altLang="el-GR" sz="2800" dirty="0" smtClean="0"/>
          </a:p>
          <a:p>
            <a:r>
              <a:rPr lang="el-GR" altLang="el-GR" sz="2800" dirty="0" smtClean="0"/>
              <a:t>Υπάρχουν ενδείξεις ότι υπήρχε </a:t>
            </a:r>
            <a:r>
              <a:rPr lang="el-GR" altLang="el-GR" sz="2800" u="sng" dirty="0" smtClean="0"/>
              <a:t>διαταραχή της διαγωγής πριν από την ηλικία των 15 ετών</a:t>
            </a:r>
          </a:p>
          <a:p>
            <a:r>
              <a:rPr lang="el-GR" altLang="el-GR" sz="2800" dirty="0" smtClean="0"/>
              <a:t>Είναι τουλάχιστον </a:t>
            </a:r>
            <a:r>
              <a:rPr lang="el-GR" altLang="el-GR" sz="2800" u="sng" dirty="0" smtClean="0"/>
              <a:t>18 ετών</a:t>
            </a:r>
          </a:p>
          <a:p>
            <a:r>
              <a:rPr lang="el-GR" altLang="el-GR" sz="2800" dirty="0" smtClean="0"/>
              <a:t>Η αντικοινωνική συμπεριφορά δε λαμβάνει χώρα στο πλαίσιο επεισοδίων σχιζοφρένειας ή μανίας </a:t>
            </a:r>
          </a:p>
        </p:txBody>
      </p:sp>
    </p:spTree>
    <p:extLst>
      <p:ext uri="{BB962C8B-B14F-4D97-AF65-F5344CB8AC3E}">
        <p14:creationId xmlns:p14="http://schemas.microsoft.com/office/powerpoint/2010/main" val="4183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(24 από 26)</a:t>
            </a:r>
            <a:endParaRPr lang="el-GR" altLang="el-GR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4. Αντικοινωνική διαταραχή προσωπικότητας</a:t>
            </a:r>
          </a:p>
          <a:p>
            <a:r>
              <a:rPr lang="el-GR" altLang="el-GR" sz="2800" dirty="0" smtClean="0"/>
              <a:t>Μια διάγνωση δεν πρέπει να είναι συνώνυμη της εγκληματικότητας</a:t>
            </a:r>
            <a:br>
              <a:rPr lang="el-GR" altLang="el-GR" sz="2800" dirty="0" smtClean="0"/>
            </a:b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Παρόλα αυτά, το 75-80% των καταδικασμένων κακοποιών πληροί τα κριτήρια της αντικοινωνικής διαταραχής προσωπικότητας</a:t>
            </a:r>
          </a:p>
        </p:txBody>
      </p:sp>
    </p:spTree>
    <p:extLst>
      <p:ext uri="{BB962C8B-B14F-4D97-AF65-F5344CB8AC3E}">
        <p14:creationId xmlns:p14="http://schemas.microsoft.com/office/powerpoint/2010/main" val="28686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3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(25 από 26)</a:t>
            </a:r>
            <a:endParaRPr lang="el-GR" altLang="el-GR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12"/>
            <a:ext cx="8229600" cy="410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b="1" dirty="0" smtClean="0"/>
              <a:t>4. Αντικοινωνική διαταραχή προσωπικότητας</a:t>
            </a: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 </a:t>
            </a:r>
            <a:r>
              <a:rPr lang="el-GR" altLang="el-GR" sz="2800" b="1" dirty="0" smtClean="0"/>
              <a:t>Αιτιολογία </a:t>
            </a:r>
            <a:r>
              <a:rPr lang="el-GR" altLang="el-GR" sz="2800" dirty="0" smtClean="0"/>
              <a:t>: </a:t>
            </a:r>
            <a:br>
              <a:rPr lang="el-GR" altLang="el-GR" sz="2800" dirty="0" smtClean="0"/>
            </a:br>
            <a:r>
              <a:rPr lang="el-GR" altLang="el-GR" sz="2800" dirty="0" smtClean="0"/>
              <a:t>Δύσκολο να διαχωρίσει κανείς την επίδραση γενετικών, </a:t>
            </a:r>
            <a:r>
              <a:rPr lang="el-GR" altLang="el-GR" sz="2800" dirty="0" err="1" smtClean="0"/>
              <a:t>συμπεριφορικών</a:t>
            </a:r>
            <a:r>
              <a:rPr lang="el-GR" altLang="el-GR" sz="2800" dirty="0" smtClean="0"/>
              <a:t> και οικογενειακών παραγόντων </a:t>
            </a:r>
            <a:br>
              <a:rPr lang="el-GR" altLang="el-GR" sz="2800" dirty="0" smtClean="0"/>
            </a:br>
            <a:endParaRPr lang="el-GR" altLang="el-GR" sz="2800" dirty="0" smtClean="0"/>
          </a:p>
          <a:p>
            <a:r>
              <a:rPr lang="el-GR" altLang="el-GR" sz="2800" dirty="0" smtClean="0"/>
              <a:t>Συγκεκριμένα </a:t>
            </a:r>
            <a:r>
              <a:rPr lang="el-GR" altLang="el-GR" sz="2800" u="sng" dirty="0" smtClean="0"/>
              <a:t>γονίδια</a:t>
            </a:r>
            <a:r>
              <a:rPr lang="el-GR" altLang="el-GR" sz="2800" dirty="0" smtClean="0"/>
              <a:t> μπορεί να σχετίζονται με την επιθετική συμπεριφορά </a:t>
            </a:r>
            <a:br>
              <a:rPr lang="el-GR" altLang="el-GR" sz="2800" dirty="0" smtClean="0"/>
            </a:br>
            <a:r>
              <a:rPr lang="el-GR" altLang="el-GR" sz="2800" dirty="0" smtClean="0"/>
              <a:t>Έρευνες δείχνουν μέτρια κληρονομικότητα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124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Τίτλος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71247"/>
          </a:xfrm>
        </p:spPr>
        <p:txBody>
          <a:bodyPr>
            <a:normAutofit/>
          </a:bodyPr>
          <a:lstStyle/>
          <a:p>
            <a:r>
              <a:rPr lang="el-GR" altLang="el-GR" sz="4000" dirty="0" smtClean="0"/>
              <a:t>Ομάδα Β (26 από 26)</a:t>
            </a:r>
            <a:endParaRPr lang="el-GR" altLang="el-GR" sz="4000" dirty="0"/>
          </a:p>
        </p:txBody>
      </p:sp>
      <p:sp>
        <p:nvSpPr>
          <p:cNvPr id="5120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altLang="el-GR" sz="3000" b="1" dirty="0" smtClean="0"/>
              <a:t>4. Αντικοινωνική διαταραχή προσωπικότητας </a:t>
            </a:r>
            <a:r>
              <a:rPr lang="el-GR" altLang="el-GR" sz="3000" dirty="0" smtClean="0"/>
              <a:t/>
            </a:r>
            <a:br>
              <a:rPr lang="el-GR" altLang="el-GR" sz="3000" dirty="0" smtClean="0"/>
            </a:br>
            <a:r>
              <a:rPr lang="el-GR" altLang="el-GR" sz="3000" b="1" dirty="0" smtClean="0"/>
              <a:t>Αιτιολογία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3000" b="1" dirty="0" smtClean="0"/>
              <a:t> </a:t>
            </a:r>
            <a:r>
              <a:rPr lang="el-GR" altLang="el-GR" sz="3000" dirty="0" smtClean="0"/>
              <a:t>Παράγοντας κινδύνου με επαρκή ερευνητική στήριξη: </a:t>
            </a:r>
            <a:br>
              <a:rPr lang="el-GR" altLang="el-GR" sz="3000" dirty="0" smtClean="0"/>
            </a:br>
            <a:r>
              <a:rPr lang="el-GR" altLang="el-GR" sz="3000" dirty="0" smtClean="0"/>
              <a:t>Η </a:t>
            </a:r>
            <a:r>
              <a:rPr lang="el-GR" altLang="el-GR" sz="3000" u="sng" dirty="0" smtClean="0"/>
              <a:t>ασυνέπεια </a:t>
            </a:r>
            <a:r>
              <a:rPr lang="el-GR" altLang="el-GR" sz="3000" dirty="0" smtClean="0"/>
              <a:t>με την οποία οι γονείς επιβάλλουν την πειθαρχία </a:t>
            </a:r>
            <a:br>
              <a:rPr lang="el-GR" altLang="el-GR" sz="3000" dirty="0" smtClean="0"/>
            </a:br>
            <a:r>
              <a:rPr lang="el-GR" altLang="el-GR" sz="3000" dirty="0" smtClean="0"/>
              <a:t>Υψηλός βαθμός αρνητισμού και χαμηλός βαθμός τρυφερότητας των γονιών αποτελούν προβλεπτικό παράγοντα της αντικοινωνικής διαταραχής </a:t>
            </a:r>
          </a:p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5428347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Τίτλος"/>
          <p:cNvSpPr>
            <a:spLocks noGrp="1"/>
          </p:cNvSpPr>
          <p:nvPr>
            <p:ph type="title"/>
          </p:nvPr>
        </p:nvSpPr>
        <p:spPr>
          <a:xfrm>
            <a:off x="457200" y="3571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Ομάδα Β </a:t>
            </a:r>
            <a:endParaRPr lang="el-GR" alt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882087"/>
              </p:ext>
            </p:extLst>
          </p:nvPr>
        </p:nvGraphicFramePr>
        <p:xfrm>
          <a:off x="428596" y="1071550"/>
          <a:ext cx="7887820" cy="39972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17134"/>
                <a:gridCol w="6070686"/>
              </a:tblGrid>
              <a:tr h="5834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Κατηγορία Β (δραματικοί – ασταθείς)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2" marB="38102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96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Αντικοινωνική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2" marB="381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Αδιαφορία και παραβίαση των δικαιωμάτων των άλλων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2" marB="38102" horzOverflow="overflow"/>
                </a:tc>
              </a:tr>
              <a:tr h="880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Μεταιχμιακή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2" marB="381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Αστάθεια στις σχέσεις, στην </a:t>
                      </a: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αυτοεικόνα</a:t>
                      </a: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στο συναίσθημα και έντονη παρορμητικότητα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2" marB="38102" horzOverflow="overflow"/>
                </a:tc>
              </a:tr>
              <a:tr h="865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Δραματική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2" marB="381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Υπερβολική συναισθηματικότητα  και επιζήτηση της προσοχής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2" marB="38102" horzOverflow="overflow"/>
                </a:tc>
              </a:tr>
              <a:tr h="103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Ναρκισσιστική 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2" marB="381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Αίσθηση μεγαλείου, ανάγκη για θαυμασμό και έλλειψη </a:t>
                      </a:r>
                      <a:r>
                        <a:rPr kumimoji="0" lang="el-GR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ενσυναίσθησης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6200" marR="76200" marT="38102" marB="3810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00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50006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της ενότητας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Ποια είναι η κλινική εικόνα της κάθε διαταραχής</a:t>
            </a:r>
            <a:br>
              <a:rPr lang="el-GR" sz="3000" dirty="0" smtClean="0"/>
            </a:br>
            <a:endParaRPr lang="el-GR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Ποια είναι η αιτιολογία των διαταραχών προσωπικότητας</a:t>
            </a:r>
            <a:br>
              <a:rPr lang="el-GR" sz="3000" dirty="0" smtClean="0"/>
            </a:br>
            <a:endParaRPr lang="el-GR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3000" dirty="0" smtClean="0"/>
              <a:t>Πως ερμηνεύουν διαφορετικές ψυχολογικές προσεγγίσεις τις διαταραχές προσωπικότητας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5717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Βιβλιογραφία</a:t>
            </a:r>
            <a:r>
              <a:rPr lang="en-US" sz="4000" dirty="0" smtClean="0"/>
              <a:t> (1 </a:t>
            </a:r>
            <a:r>
              <a:rPr lang="el-GR" sz="4000" dirty="0" smtClean="0"/>
              <a:t>από 3)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000112"/>
            <a:ext cx="8240150" cy="4153210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Κ., Μαυροειδή, Α.,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Παυλάτου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Ε. και Καλαντζή-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Αζίζι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(2006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Πρώτες  βοήθειες ψυχικής υγείας.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Ένας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οδηγός για τις ψυχικές διαταραχές και την αντιμετώπισή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τους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Αθήνα: 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Ελληνικά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Γράμματα.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Ευθυμίου, Κ., Ρακιντζή, Σ., &amp;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Roder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V. (2009). Ένα γνωσιακό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συμπεριφορικό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ομαδικό θεραπευτικό πρόγραμμα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για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τη βελτίωση των γνωστικών και κοινωνικών δεξιοτήτων των ασθενών με σχιζοφρένεια.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20(3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), 245 - 254.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 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  <a:hlinkClick r:id="rId3"/>
              </a:rPr>
              <a:t>http://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  <a:hlinkClick r:id="rId3"/>
              </a:rPr>
              <a:t>www.psych.gr/documents/psychiatry/20.3-GR-2009-245.pdf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)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aplan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H.I.S. and B.J.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(2000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Ψυχιατρική, τόμος Β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’. Αθήνα: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Ιατρικές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Λίτσας.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άνου, Ν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(1998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Βασικά Στοιχεία Κλινικής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Ψυχιατρικής.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Θεσσαλονίκη: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University Studio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Press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Καγγελάρης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Φ. (2015).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 βλέμμα και το Είναι στην ψύχωση : Η διαδικασία της αποπροσωποποίησης στη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σχιζοφρένεια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Αθήνα : Άγκυρα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Παπακώστας, Γ. (1994).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Γνωσιακή Ψυχοθεραπεία: Θεωρία και Πράξη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Εκδόσεις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Ινστιτούτο Έρευνας της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Συμπεριφοράς.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Σίμος, Γ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Γνωστική Συμπεριφοριστική Θεραπεία: Ένας οδηγός για την κλινική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πράξη. Αθήνα: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Πατάκη.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(2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 smtClean="0"/>
              <a:t>Συλλογικό </a:t>
            </a:r>
            <a:r>
              <a:rPr lang="el-GR" sz="1400" dirty="0"/>
              <a:t>έργο (2006).  </a:t>
            </a:r>
            <a:r>
              <a:rPr lang="el-GR" sz="1400" i="1" dirty="0"/>
              <a:t>Ανθολόγιο ελληνικών ψυχιατρικών κειμένων</a:t>
            </a:r>
            <a:r>
              <a:rPr lang="el-GR" sz="1400" dirty="0"/>
              <a:t>. </a:t>
            </a:r>
            <a:r>
              <a:rPr lang="el-GR" sz="1400" dirty="0" smtClean="0"/>
              <a:t>Αθήνα: Βήτα </a:t>
            </a:r>
            <a:r>
              <a:rPr lang="el-GR" sz="1400" dirty="0"/>
              <a:t>Ιατρικές Εκδόσεις </a:t>
            </a:r>
          </a:p>
          <a:p>
            <a:pPr marL="0" indent="0">
              <a:buNone/>
            </a:pPr>
            <a:r>
              <a:rPr lang="el-GR" sz="1400" dirty="0"/>
              <a:t>Συλλογικό έργο (2008). Ο ψυχισμός δεν είναι ούτε ανεγκέφαλος ούτε άψυχος. </a:t>
            </a:r>
            <a:r>
              <a:rPr lang="el-GR" sz="1400" dirty="0" smtClean="0"/>
              <a:t>Περιοδικό </a:t>
            </a:r>
            <a:r>
              <a:rPr lang="el-GR" sz="1400" i="1" dirty="0"/>
              <a:t>Διαβάζω</a:t>
            </a:r>
            <a:r>
              <a:rPr lang="el-GR" sz="1400" dirty="0"/>
              <a:t>, </a:t>
            </a:r>
            <a:r>
              <a:rPr lang="el-GR" sz="1400" dirty="0" err="1"/>
              <a:t>τχ</a:t>
            </a:r>
            <a:r>
              <a:rPr lang="el-GR" sz="1400" dirty="0"/>
              <a:t>. </a:t>
            </a:r>
            <a:r>
              <a:rPr lang="el-GR" sz="1400" dirty="0" smtClean="0"/>
              <a:t>488</a:t>
            </a:r>
          </a:p>
          <a:p>
            <a:pPr marL="0" indent="0">
              <a:buNone/>
            </a:pPr>
            <a:r>
              <a:rPr lang="el-GR" sz="1400" dirty="0" smtClean="0"/>
              <a:t>Ποταμιάνος</a:t>
            </a:r>
            <a:r>
              <a:rPr lang="el-GR" sz="1400" dirty="0"/>
              <a:t>, </a:t>
            </a:r>
            <a:r>
              <a:rPr lang="el-GR" sz="1400" dirty="0" smtClean="0"/>
              <a:t>Γ. &amp; Αναγνωστόπουλος, Φ. (2012). </a:t>
            </a:r>
            <a:r>
              <a:rPr lang="el-GR" sz="1400" i="1" dirty="0"/>
              <a:t>Προσωπικότητα : Θεωρίες, κλινική πρακτική και </a:t>
            </a:r>
            <a:r>
              <a:rPr lang="el-GR" sz="1400" i="1" dirty="0" smtClean="0"/>
              <a:t>έρευνα</a:t>
            </a:r>
            <a:r>
              <a:rPr lang="el-GR" sz="1400" dirty="0" smtClean="0"/>
              <a:t>. 2η </a:t>
            </a:r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</a:t>
            </a:r>
            <a:r>
              <a:rPr lang="el-GR" sz="1400" dirty="0" err="1" smtClean="0"/>
              <a:t>έκδ</a:t>
            </a:r>
            <a:r>
              <a:rPr lang="el-GR" sz="1400" dirty="0"/>
              <a:t>. - Αθήνα : Εκδόσεις </a:t>
            </a:r>
            <a:r>
              <a:rPr lang="el-GR" sz="1400" dirty="0" err="1" smtClean="0"/>
              <a:t>Παπαζήση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Aiden, L.E., </a:t>
            </a:r>
            <a:r>
              <a:rPr lang="en-US" sz="1400" dirty="0" err="1"/>
              <a:t>Laposa</a:t>
            </a:r>
            <a:r>
              <a:rPr lang="en-US" sz="1400" dirty="0"/>
              <a:t>, S.M., Taylor, C.T. and </a:t>
            </a:r>
            <a:r>
              <a:rPr lang="en-US" sz="1400" dirty="0" err="1"/>
              <a:t>Ryden</a:t>
            </a:r>
            <a:r>
              <a:rPr lang="en-US" sz="1400" dirty="0"/>
              <a:t> A.G., (2002). </a:t>
            </a:r>
            <a:r>
              <a:rPr lang="en-US" sz="1400" dirty="0" smtClean="0"/>
              <a:t>Avoidant </a:t>
            </a:r>
            <a:r>
              <a:rPr lang="en-US" sz="1400" dirty="0"/>
              <a:t>personality disorder: Current status and 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/>
              <a:t> </a:t>
            </a:r>
            <a:r>
              <a:rPr lang="el-GR" sz="1400" dirty="0" smtClean="0"/>
              <a:t>    </a:t>
            </a:r>
            <a:r>
              <a:rPr lang="en-US" sz="1400" dirty="0" smtClean="0"/>
              <a:t>future directions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n-US" sz="1400" i="1" dirty="0"/>
              <a:t>Journal of Personality Disorders</a:t>
            </a:r>
            <a:r>
              <a:rPr lang="en-US" sz="1400" dirty="0"/>
              <a:t>, 16 (1), 1-29.</a:t>
            </a:r>
          </a:p>
          <a:p>
            <a:pPr marL="0" indent="0">
              <a:buNone/>
            </a:pPr>
            <a:r>
              <a:rPr lang="en-US" sz="1400" dirty="0"/>
              <a:t>Beck, A.T., Freeman, A. and  Davis, D.D. (2003</a:t>
            </a:r>
            <a:r>
              <a:rPr lang="en-US" sz="1400" dirty="0" smtClean="0"/>
              <a:t>)</a:t>
            </a:r>
            <a:r>
              <a:rPr lang="el-GR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/>
              <a:t>Cognitive therapy of personality disorders, 2nd Edition, </a:t>
            </a:r>
            <a:r>
              <a:rPr lang="en-US" sz="1400" dirty="0" smtClean="0"/>
              <a:t>New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York: Guilford Press.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Debray</a:t>
            </a:r>
            <a:r>
              <a:rPr lang="en-US" sz="1400" dirty="0"/>
              <a:t>, Q. (1986). </a:t>
            </a:r>
            <a:r>
              <a:rPr lang="el-GR" sz="1400" i="1" dirty="0"/>
              <a:t>Ο </a:t>
            </a:r>
            <a:r>
              <a:rPr lang="el-GR" sz="1400" i="1" dirty="0" smtClean="0"/>
              <a:t>ψυχοπαθητικός</a:t>
            </a:r>
            <a:r>
              <a:rPr lang="en-US" sz="1400" dirty="0" smtClean="0"/>
              <a:t>. </a:t>
            </a:r>
            <a:r>
              <a:rPr lang="el-GR" sz="1400" dirty="0" smtClean="0"/>
              <a:t>Αθήνα: Εκδόσεις </a:t>
            </a:r>
            <a:r>
              <a:rPr lang="el-GR" sz="1400" dirty="0" err="1" smtClean="0"/>
              <a:t>Χατζηνικολή</a:t>
            </a:r>
            <a:r>
              <a:rPr lang="el-GR" sz="1400" dirty="0" smtClean="0"/>
              <a:t>.</a:t>
            </a:r>
            <a:endParaRPr lang="el-GR" sz="1400" dirty="0"/>
          </a:p>
          <a:p>
            <a:pPr marL="0" indent="0">
              <a:buNone/>
            </a:pPr>
            <a:r>
              <a:rPr lang="en-US" sz="1400" dirty="0"/>
              <a:t>Dowson, J.H. and </a:t>
            </a:r>
            <a:r>
              <a:rPr lang="en-US" sz="1400" dirty="0" smtClean="0"/>
              <a:t>Grounds,</a:t>
            </a:r>
            <a:r>
              <a:rPr lang="el-GR" sz="1400" dirty="0" smtClean="0"/>
              <a:t> Α.Τ.</a:t>
            </a:r>
            <a:r>
              <a:rPr lang="en-US" sz="1400" dirty="0" smtClean="0"/>
              <a:t> </a:t>
            </a:r>
            <a:r>
              <a:rPr lang="en-US" sz="1400" dirty="0"/>
              <a:t>(1995</a:t>
            </a:r>
            <a:r>
              <a:rPr lang="en-US" sz="1400" dirty="0" smtClean="0"/>
              <a:t>)</a:t>
            </a:r>
            <a:r>
              <a:rPr lang="el-GR" sz="1400" i="1" dirty="0" smtClean="0"/>
              <a:t>.</a:t>
            </a:r>
            <a:r>
              <a:rPr lang="en-US" sz="1400" i="1" dirty="0" smtClean="0"/>
              <a:t> </a:t>
            </a:r>
            <a:r>
              <a:rPr lang="en-US" sz="1400" i="1" dirty="0"/>
              <a:t>Personality Disorders: Recognition and clinical management</a:t>
            </a:r>
            <a:r>
              <a:rPr lang="en-US" sz="1400" dirty="0"/>
              <a:t>.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Cambridge: Cambridge </a:t>
            </a:r>
            <a:r>
              <a:rPr lang="el-GR" sz="1400" dirty="0" smtClean="0"/>
              <a:t> </a:t>
            </a:r>
            <a:r>
              <a:rPr lang="en-US" sz="1400" dirty="0" smtClean="0"/>
              <a:t>University Press.</a:t>
            </a:r>
            <a:endParaRPr lang="en-US" sz="1400" dirty="0"/>
          </a:p>
          <a:p>
            <a:pPr marL="0" indent="0">
              <a:buNone/>
            </a:pPr>
            <a:endParaRPr lang="el-GR" sz="1400" dirty="0" smtClean="0"/>
          </a:p>
          <a:p>
            <a:pPr marL="0" indent="0">
              <a:buNone/>
            </a:pP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72959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6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(3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Faith</a:t>
            </a:r>
            <a:r>
              <a:rPr lang="en-US" sz="1600" dirty="0"/>
              <a:t>, C</a:t>
            </a:r>
            <a:r>
              <a:rPr lang="en-US" sz="1600" dirty="0" smtClean="0"/>
              <a:t>. </a:t>
            </a:r>
            <a:r>
              <a:rPr lang="en-US" sz="1600" dirty="0"/>
              <a:t>(2009</a:t>
            </a:r>
            <a:r>
              <a:rPr lang="en-US" sz="1600" dirty="0" smtClean="0"/>
              <a:t>). Dependent </a:t>
            </a:r>
            <a:r>
              <a:rPr lang="en-US" sz="1600" dirty="0"/>
              <a:t>Personality Disorder: A Review of Etiology </a:t>
            </a:r>
            <a:r>
              <a:rPr lang="en-US" sz="1600" dirty="0" smtClean="0"/>
              <a:t>and</a:t>
            </a:r>
            <a:r>
              <a:rPr lang="el-GR" sz="1600" dirty="0" smtClean="0"/>
              <a:t> </a:t>
            </a:r>
            <a:r>
              <a:rPr lang="en-US" sz="1600" dirty="0" smtClean="0"/>
              <a:t>Treatment. </a:t>
            </a:r>
            <a:r>
              <a:rPr lang="en-US" sz="1600" i="1" dirty="0"/>
              <a:t>Journal of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Counseling </a:t>
            </a:r>
            <a:r>
              <a:rPr lang="en-US" sz="1600" i="1" dirty="0"/>
              <a:t>Psychology</a:t>
            </a:r>
            <a:r>
              <a:rPr lang="en-US" sz="1600" dirty="0"/>
              <a:t>, 1 (2), 1-11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 marL="0" indent="0">
              <a:buNone/>
            </a:pPr>
            <a:r>
              <a:rPr lang="en-US" sz="1600" dirty="0" err="1" smtClean="0"/>
              <a:t>Getzfeld</a:t>
            </a:r>
            <a:r>
              <a:rPr lang="en-US" sz="1600" dirty="0" smtClean="0"/>
              <a:t>, A</a:t>
            </a:r>
            <a:r>
              <a:rPr lang="el-GR" sz="1600" dirty="0" smtClean="0"/>
              <a:t>.(2009).</a:t>
            </a:r>
            <a:r>
              <a:rPr lang="el-GR" sz="1600" i="1" dirty="0" smtClean="0"/>
              <a:t>Βασικά στοιχεία ψυχοπαθολογίας</a:t>
            </a:r>
            <a:r>
              <a:rPr lang="el-GR" sz="1600" dirty="0" smtClean="0"/>
              <a:t>. Πάτρα : </a:t>
            </a:r>
            <a:r>
              <a:rPr lang="en-US" sz="1600" dirty="0" err="1" smtClean="0"/>
              <a:t>Gotsis</a:t>
            </a:r>
            <a:r>
              <a:rPr lang="el-GR" sz="1600" dirty="0" smtClean="0"/>
              <a:t>.</a:t>
            </a:r>
          </a:p>
          <a:p>
            <a:pPr marL="0" indent="0">
              <a:buNone/>
            </a:pPr>
            <a:r>
              <a:rPr lang="en-US" sz="1600" dirty="0" err="1"/>
              <a:t>Hertlet</a:t>
            </a:r>
            <a:r>
              <a:rPr lang="en-US" sz="1600" dirty="0"/>
              <a:t>, S.C</a:t>
            </a:r>
            <a:r>
              <a:rPr lang="en-US" sz="1600" dirty="0" smtClean="0"/>
              <a:t>. </a:t>
            </a:r>
            <a:r>
              <a:rPr lang="en-US" sz="1600" dirty="0"/>
              <a:t>(2013</a:t>
            </a:r>
            <a:r>
              <a:rPr lang="en-US" sz="1600" dirty="0" smtClean="0"/>
              <a:t>). </a:t>
            </a:r>
            <a:r>
              <a:rPr lang="en-US" sz="1600" i="1" dirty="0"/>
              <a:t>Understanding Obsessive – Compulsive Personality Disorder</a:t>
            </a:r>
            <a:r>
              <a:rPr lang="en-US" sz="1600" i="1" dirty="0" smtClean="0"/>
              <a:t>:</a:t>
            </a:r>
            <a:r>
              <a:rPr lang="el-GR" sz="1600" i="1" dirty="0" smtClean="0"/>
              <a:t> </a:t>
            </a:r>
            <a:r>
              <a:rPr lang="en-US" sz="1600" i="1" dirty="0" smtClean="0"/>
              <a:t>Reviewing </a:t>
            </a:r>
            <a:r>
              <a:rPr lang="en-US" sz="1600" i="1" dirty="0"/>
              <a:t>the </a:t>
            </a:r>
            <a:endParaRPr lang="en-US" sz="1600" i="1" dirty="0" smtClean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specificity </a:t>
            </a:r>
            <a:r>
              <a:rPr lang="en-US" sz="1600" i="1" dirty="0"/>
              <a:t>and sensitivity of DSM-IV Diagnostic </a:t>
            </a:r>
            <a:r>
              <a:rPr lang="en-US" sz="1600" i="1" dirty="0" smtClean="0"/>
              <a:t>Criteria</a:t>
            </a:r>
            <a:r>
              <a:rPr lang="en-US" sz="1600" dirty="0" smtClean="0"/>
              <a:t>. </a:t>
            </a:r>
            <a:r>
              <a:rPr lang="en-US" sz="1600" dirty="0"/>
              <a:t>Sage Open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dirty="0" err="1" smtClean="0"/>
              <a:t>Kring</a:t>
            </a:r>
            <a:r>
              <a:rPr lang="el-GR" sz="1600" dirty="0" smtClean="0"/>
              <a:t>, Α., </a:t>
            </a:r>
            <a:r>
              <a:rPr lang="el-GR" sz="1600" dirty="0" err="1" smtClean="0"/>
              <a:t>Davison</a:t>
            </a:r>
            <a:r>
              <a:rPr lang="el-GR" sz="1600" dirty="0" smtClean="0"/>
              <a:t>, G., </a:t>
            </a:r>
            <a:r>
              <a:rPr lang="el-GR" sz="1600" dirty="0" err="1" smtClean="0"/>
              <a:t>Neale</a:t>
            </a:r>
            <a:r>
              <a:rPr lang="el-GR" sz="1600" dirty="0" smtClean="0"/>
              <a:t>, J., &amp; </a:t>
            </a:r>
            <a:r>
              <a:rPr lang="el-GR" sz="1600" dirty="0" err="1" smtClean="0"/>
              <a:t>Johnson</a:t>
            </a:r>
            <a:r>
              <a:rPr lang="el-GR" sz="1600" dirty="0" smtClean="0"/>
              <a:t>, S.(2010). </a:t>
            </a:r>
            <a:r>
              <a:rPr lang="el-GR" sz="1600" i="1" dirty="0" smtClean="0"/>
              <a:t>Ψυχοπαθολογία</a:t>
            </a:r>
            <a:r>
              <a:rPr lang="el-GR" sz="1600" dirty="0" smtClean="0"/>
              <a:t>. Αθήνα : </a:t>
            </a:r>
            <a:r>
              <a:rPr lang="el-GR" sz="1600" dirty="0" err="1" smtClean="0"/>
              <a:t>Gutenberg</a:t>
            </a:r>
            <a:endParaRPr lang="el-GR" sz="1600" dirty="0" smtClean="0"/>
          </a:p>
          <a:p>
            <a:pPr marL="0" indent="0">
              <a:buNone/>
            </a:pPr>
            <a:r>
              <a:rPr lang="en-US" sz="1600" dirty="0" smtClean="0"/>
              <a:t>O</a:t>
            </a:r>
            <a:r>
              <a:rPr lang="en-US" sz="1600" dirty="0"/>
              <a:t>' Donohue W., Fowler K.A. and </a:t>
            </a:r>
            <a:r>
              <a:rPr lang="en-US" sz="1600" dirty="0" err="1"/>
              <a:t>Lilienfeld</a:t>
            </a:r>
            <a:r>
              <a:rPr lang="en-US" sz="1600" dirty="0"/>
              <a:t> S.O</a:t>
            </a:r>
            <a:r>
              <a:rPr lang="en-US" sz="1600" dirty="0" smtClean="0"/>
              <a:t>. </a:t>
            </a:r>
            <a:r>
              <a:rPr lang="en-US" sz="1600" dirty="0"/>
              <a:t>(2007</a:t>
            </a:r>
            <a:r>
              <a:rPr lang="en-US" sz="1600" dirty="0" smtClean="0"/>
              <a:t>). </a:t>
            </a:r>
            <a:r>
              <a:rPr lang="en-US" sz="1600" i="1" dirty="0"/>
              <a:t>Personality Disorders: </a:t>
            </a:r>
            <a:r>
              <a:rPr lang="en-US" sz="1600" i="1" dirty="0" smtClean="0"/>
              <a:t>Toward</a:t>
            </a:r>
            <a:r>
              <a:rPr lang="el-GR" sz="1600" i="1" dirty="0" smtClean="0"/>
              <a:t> </a:t>
            </a:r>
            <a:r>
              <a:rPr lang="en-US" sz="1600" i="1" dirty="0" smtClean="0"/>
              <a:t>the DSM-V. </a:t>
            </a:r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en-US" sz="1600" i="1" dirty="0" smtClean="0"/>
              <a:t>    </a:t>
            </a:r>
            <a:r>
              <a:rPr lang="en-US" sz="1600" dirty="0" smtClean="0"/>
              <a:t>New York: Sage Publications.</a:t>
            </a:r>
            <a:endParaRPr lang="el-GR" sz="1600" dirty="0" smtClean="0"/>
          </a:p>
          <a:p>
            <a:pPr marL="0" indent="0">
              <a:buNone/>
            </a:pPr>
            <a:r>
              <a:rPr lang="en-US" sz="1600" dirty="0" err="1" smtClean="0"/>
              <a:t>Schacter</a:t>
            </a:r>
            <a:r>
              <a:rPr lang="en-US" sz="1600" dirty="0" smtClean="0"/>
              <a:t> D.L., Gilbert D.T., Wegner D..M. (2012). </a:t>
            </a:r>
            <a:r>
              <a:rPr lang="el-GR" sz="1600" dirty="0" smtClean="0"/>
              <a:t>Ψυχολογία. Αθήνα: </a:t>
            </a:r>
            <a:r>
              <a:rPr lang="en-US" sz="1600" dirty="0" smtClean="0"/>
              <a:t>Gutenberg</a:t>
            </a:r>
            <a:endParaRPr lang="el-GR" sz="1600" dirty="0" smtClean="0"/>
          </a:p>
          <a:p>
            <a:pPr marL="0" indent="0">
              <a:buNone/>
            </a:pPr>
            <a:endParaRPr lang="el-GR" sz="16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74245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www.psychiatry-pulse.gr/yliko/arieti.pdf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www.encephalos.gr/full/47-1-01g.htm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www.helpguide.org/articles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http://psychcentral.com/personality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www.mentalhealthamerica.net/conditions/personality-disorder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www.nhs.uk/conditions/personality-disorder/Pages/Definition.aspx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http://www.klimaka.org.gr/%CE%94%CE%B9%CE%B1%CF%84%CE%B1%CF%81%CE%B1%CF%87%CE%AD%CF%82%20%CF%80%CF%81%CE%BF%CF%83%CF%89%CF%80%CE%B9%CE%BA%CF%8C%CF%84%CE%B7%CF%84%CE%B1%CF%82.%</a:t>
            </a:r>
            <a:r>
              <a:rPr lang="en-US" sz="1400" dirty="0" smtClean="0">
                <a:hlinkClick r:id="rId8"/>
              </a:rPr>
              <a:t>202doc.pdf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www.experimentalphysiology.gr/UserFiles/Research/psyYgeia/DIATARAXES%20PROSOPIKOTHTAS.pdf</a:t>
            </a:r>
            <a:endParaRPr lang="el-GR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l-GR" sz="2000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353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</a:t>
            </a:r>
            <a:r>
              <a:rPr lang="el-GR" sz="1200" b="1" dirty="0" smtClean="0">
                <a:solidFill>
                  <a:schemeClr val="bg1"/>
                </a:solidFill>
              </a:rPr>
              <a:t>ΠΡΟΣΩΠΙΚΟΤΗΤΑΣ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6,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714360"/>
            <a:ext cx="8062025" cy="714380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164305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&lt;Σιαφάκα Βασιλική&gt;.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&lt;Ψυχοπαθολογία Ενηλίκων&gt;.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&lt;Ιωάννινα&gt;,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eclass.teiep.gr/courses/LOGO102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00045"/>
            <a:ext cx="8062025" cy="507345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00364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</a:t>
            </a:r>
            <a:r>
              <a:rPr lang="el-GR" sz="1200" b="1" dirty="0" smtClean="0">
                <a:solidFill>
                  <a:schemeClr val="bg1"/>
                </a:solidFill>
              </a:rPr>
              <a:t>ΠΡΟΣΩΠΙΚΟΤΗΤΑΣ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6.1,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285996"/>
            <a:ext cx="45720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500046"/>
            <a:ext cx="8062025" cy="64294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285864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867831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357191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(1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4426"/>
            <a:ext cx="8229600" cy="38907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/>
              <a:t>Ταξινομητικό σύστημα </a:t>
            </a:r>
            <a:r>
              <a:rPr lang="en-US" sz="2800" dirty="0" smtClean="0"/>
              <a:t>DSM</a:t>
            </a:r>
            <a:r>
              <a:rPr lang="el-GR" sz="2800" dirty="0" smtClean="0"/>
              <a:t>-Ι</a:t>
            </a:r>
            <a:r>
              <a:rPr lang="en-US" sz="2800" dirty="0" smtClean="0"/>
              <a:t>V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Γενικά για τις διαταραχές προσωπικότητας</a:t>
            </a:r>
            <a:br>
              <a:rPr lang="el-GR" sz="2800" dirty="0" smtClean="0"/>
            </a:b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/>
              <a:t>Ταξινόμηση </a:t>
            </a:r>
            <a:r>
              <a:rPr lang="el-GR" sz="2800" dirty="0" smtClean="0"/>
              <a:t>των διαταραχών προσωπικότητας κατά </a:t>
            </a:r>
            <a:r>
              <a:rPr lang="en-US" sz="2800" dirty="0" smtClean="0"/>
              <a:t>DSM-IV</a:t>
            </a:r>
          </a:p>
          <a:p>
            <a:pPr marL="800100" lvl="2" indent="0">
              <a:buNone/>
            </a:pPr>
            <a:endParaRPr lang="el-GR" dirty="0"/>
          </a:p>
          <a:p>
            <a:pPr marL="914400" lvl="1" indent="-514350">
              <a:buFont typeface="+mj-lt"/>
              <a:buAutoNum type="arabicPeriod"/>
            </a:pPr>
            <a:endParaRPr lang="el-GR" dirty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97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28608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(2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lnSpcReduction="10000"/>
          </a:bodyPr>
          <a:lstStyle/>
          <a:p>
            <a:pPr marL="800100" lvl="2" indent="0">
              <a:buNone/>
            </a:pPr>
            <a:r>
              <a:rPr lang="el-GR" dirty="0" smtClean="0"/>
              <a:t>3.1. </a:t>
            </a:r>
            <a:r>
              <a:rPr lang="el-GR" b="1" u="sng" dirty="0" smtClean="0"/>
              <a:t>Ομάδα Α</a:t>
            </a:r>
            <a:r>
              <a:rPr lang="el-GR" dirty="0" smtClean="0"/>
              <a:t>: </a:t>
            </a:r>
            <a:r>
              <a:rPr lang="el-GR" b="1" dirty="0" smtClean="0"/>
              <a:t>Άτομα με παράξενη – εκκεντρική συμπεριφορά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3.1.1. Παρανοειδής Διαταραχή της Προσωπικότητας</a:t>
            </a:r>
          </a:p>
          <a:p>
            <a:pPr marL="800100" lvl="2" indent="0">
              <a:buNone/>
            </a:pPr>
            <a:r>
              <a:rPr lang="el-GR" dirty="0" smtClean="0"/>
              <a:t>3.1.2. Σχιζοειδής </a:t>
            </a:r>
            <a:r>
              <a:rPr lang="el-GR" dirty="0"/>
              <a:t>Διαταραχή </a:t>
            </a:r>
            <a:r>
              <a:rPr lang="el-GR" dirty="0" smtClean="0"/>
              <a:t>Προσωπικότητας</a:t>
            </a:r>
          </a:p>
          <a:p>
            <a:pPr marL="800100" lvl="2" indent="0">
              <a:buNone/>
            </a:pPr>
            <a:r>
              <a:rPr lang="el-GR" dirty="0"/>
              <a:t>3.1.3. </a:t>
            </a:r>
            <a:r>
              <a:rPr lang="el-GR" dirty="0" err="1"/>
              <a:t>Σχιζότυπη</a:t>
            </a:r>
            <a:r>
              <a:rPr lang="el-GR" dirty="0"/>
              <a:t> Διαταραχή της </a:t>
            </a:r>
            <a:r>
              <a:rPr lang="el-GR" dirty="0" smtClean="0"/>
              <a:t>Προσωπικότητας</a:t>
            </a:r>
          </a:p>
          <a:p>
            <a:pPr marL="800100" lvl="2" indent="0">
              <a:buNone/>
            </a:pPr>
            <a:r>
              <a:rPr lang="el-GR" dirty="0" smtClean="0"/>
              <a:t>3.1.4. Αιτιολογία των διαταραχών προσωπικότητας </a:t>
            </a:r>
            <a:br>
              <a:rPr lang="el-GR" dirty="0" smtClean="0"/>
            </a:br>
            <a:r>
              <a:rPr lang="el-GR" dirty="0" smtClean="0"/>
              <a:t>           της Ομάδας Α</a:t>
            </a:r>
          </a:p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1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57171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(3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9600" b="1" dirty="0" smtClean="0"/>
              <a:t>3.2 </a:t>
            </a:r>
            <a:r>
              <a:rPr lang="el-GR" sz="9600" b="1" u="sng" dirty="0" smtClean="0"/>
              <a:t>Ομάδα Β. </a:t>
            </a:r>
            <a:r>
              <a:rPr lang="el-GR" sz="9600" b="1" dirty="0" smtClean="0"/>
              <a:t>Άτομα που έχουν δραματική – ασταθή 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>                         </a:t>
            </a:r>
            <a:r>
              <a:rPr lang="el-GR" sz="9600" b="1" dirty="0" smtClean="0"/>
              <a:t>συμπεριφορά 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l-GR" sz="9600" dirty="0" smtClean="0"/>
              <a:t>3.2.1. </a:t>
            </a:r>
            <a:r>
              <a:rPr lang="el-GR" sz="9600" dirty="0" err="1" smtClean="0"/>
              <a:t>Μεταιχμιακή</a:t>
            </a:r>
            <a:r>
              <a:rPr lang="el-GR" sz="9600" dirty="0" smtClean="0"/>
              <a:t> διαταραχή προσωπικότητας </a:t>
            </a:r>
            <a:br>
              <a:rPr lang="el-GR" sz="9600" dirty="0" smtClean="0"/>
            </a:br>
            <a:r>
              <a:rPr lang="el-GR" sz="9600" dirty="0" smtClean="0"/>
              <a:t>3.2.2</a:t>
            </a:r>
            <a:r>
              <a:rPr lang="el-GR" sz="9600" dirty="0"/>
              <a:t>. Αιτιολογία της </a:t>
            </a:r>
            <a:r>
              <a:rPr lang="el-GR" sz="9600" dirty="0" err="1"/>
              <a:t>μεταιχμιακής</a:t>
            </a:r>
            <a:r>
              <a:rPr lang="el-GR" sz="9600" dirty="0"/>
              <a:t> διαταραχής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       </a:t>
            </a:r>
            <a:r>
              <a:rPr lang="el-GR" sz="9600" dirty="0" smtClean="0"/>
              <a:t>προσωπικότητας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l-GR" sz="9600" dirty="0"/>
              <a:t>3.2.3. Δραματική διαταραχή </a:t>
            </a:r>
            <a:r>
              <a:rPr lang="el-GR" sz="9600" dirty="0" smtClean="0"/>
              <a:t>προσωπικότητας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l-GR" sz="9600" dirty="0" smtClean="0"/>
              <a:t>3.2.4. </a:t>
            </a:r>
            <a:r>
              <a:rPr lang="el-GR" sz="9600" dirty="0"/>
              <a:t>Αιτιολογία της </a:t>
            </a:r>
            <a:r>
              <a:rPr lang="el-GR" sz="9600" dirty="0" smtClean="0"/>
              <a:t>Δραματικής διαταραχής 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      </a:t>
            </a:r>
            <a:r>
              <a:rPr lang="el-GR" sz="9600" dirty="0" smtClean="0"/>
              <a:t>προσωπικότητας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el-GR" sz="3300" dirty="0"/>
              <a:t/>
            </a:r>
            <a:br>
              <a:rPr lang="el-GR" sz="3300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69562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3929</TotalTime>
  <Words>2122</Words>
  <Application>Microsoft Office PowerPoint</Application>
  <PresentationFormat>Προβολή στην οθόνη (16:10)</PresentationFormat>
  <Paragraphs>369</Paragraphs>
  <Slides>69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77" baseType="lpstr">
      <vt:lpstr>Arial Unicode MS</vt:lpstr>
      <vt:lpstr>Arial</vt:lpstr>
      <vt:lpstr>Calibri</vt:lpstr>
      <vt:lpstr>Comic Sans MS</vt:lpstr>
      <vt:lpstr>Times New Roman</vt:lpstr>
      <vt:lpstr>Wingdings</vt:lpstr>
      <vt:lpstr>Wingdings 2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(1 από 2)</vt:lpstr>
      <vt:lpstr>Σκοποί της ενότητας (2 από 2)</vt:lpstr>
      <vt:lpstr>Περιεχόμενα ενότητας (1 από 4)</vt:lpstr>
      <vt:lpstr>Περιεχόμενα ενότητας (2 από 4)</vt:lpstr>
      <vt:lpstr>Περιεχόμενα ενότητας (3 από 4)</vt:lpstr>
      <vt:lpstr>Περιεχόμενα ενότητας (4 από 4)</vt:lpstr>
      <vt:lpstr>Διαταραχές Προσωπικότητας Ι</vt:lpstr>
      <vt:lpstr>Ταξινομητικό σύστημα DSM (1 από 2)</vt:lpstr>
      <vt:lpstr>Ταξινομητικό σύστημα DSM (2 από 2)</vt:lpstr>
      <vt:lpstr>Γενικά (1 από 4) </vt:lpstr>
      <vt:lpstr>Γενικά (2 από 4) </vt:lpstr>
      <vt:lpstr>Γενικά (3 από 4) </vt:lpstr>
      <vt:lpstr>ΠΡΟΣΟΧΗ</vt:lpstr>
      <vt:lpstr>Γενικά (4 από 4) </vt:lpstr>
      <vt:lpstr>Ταξινόμηση στο DSM</vt:lpstr>
      <vt:lpstr> Ομάδα Α (1 από 12)  </vt:lpstr>
      <vt:lpstr>Ομάδα Α (2 από 12)</vt:lpstr>
      <vt:lpstr>Ομάδα Α (3 από 12)</vt:lpstr>
      <vt:lpstr>Ομάδα Α (4 από 12)</vt:lpstr>
      <vt:lpstr>Ομάδα Α (5 από 12)</vt:lpstr>
      <vt:lpstr>Ομάδα Α (6 από 12)</vt:lpstr>
      <vt:lpstr>Ομάδα Α (7 από 12)</vt:lpstr>
      <vt:lpstr>Ομάδα Α (8 από 12)</vt:lpstr>
      <vt:lpstr>Ομάδα Α (9 από 12)</vt:lpstr>
      <vt:lpstr>Ομάδα Α (10 από 12)  </vt:lpstr>
      <vt:lpstr>Ομάδα Α (11 από 12)</vt:lpstr>
      <vt:lpstr>Ομάδα Α (12 από 12)</vt:lpstr>
      <vt:lpstr>Διαταραχές προσωπικότητας</vt:lpstr>
      <vt:lpstr> Ομάδα Β (1 από 26)  </vt:lpstr>
      <vt:lpstr>Ομάδα Β (2 από 26)</vt:lpstr>
      <vt:lpstr>Ομάδα Β (4 από 26)</vt:lpstr>
      <vt:lpstr>Ομάδα Β (5 από 26)</vt:lpstr>
      <vt:lpstr>Ομάδα Β (6 από 26)</vt:lpstr>
      <vt:lpstr>Ομάδα Β (7 από 26)</vt:lpstr>
      <vt:lpstr>Ομάδα Β (8 από 26)</vt:lpstr>
      <vt:lpstr>Ομάδα Β (9 από 26)</vt:lpstr>
      <vt:lpstr>Ομάδα Β (10 από 26)</vt:lpstr>
      <vt:lpstr>Ψυχολογικές προσεγγίσεις </vt:lpstr>
      <vt:lpstr>Ομάδα Β (11 από 26)</vt:lpstr>
      <vt:lpstr>Ομάδα Β (12 από 26)</vt:lpstr>
      <vt:lpstr>Ομάδα Β (13 από 26)</vt:lpstr>
      <vt:lpstr>Ομάδα Β (14 από 26)</vt:lpstr>
      <vt:lpstr>Ομάδα Β (15 από 26)</vt:lpstr>
      <vt:lpstr>Ομάδα Β (16 από 26)</vt:lpstr>
      <vt:lpstr>Ομάδα Β (17 από 26)</vt:lpstr>
      <vt:lpstr>Ομάδα Β (18 από 27)</vt:lpstr>
      <vt:lpstr>Ομάδα Β (19 από 26)</vt:lpstr>
      <vt:lpstr>Ομάδα Β (20 από 26)</vt:lpstr>
      <vt:lpstr>Ομάδα Β (21 από 26)</vt:lpstr>
      <vt:lpstr>Ομάδα Β (22 από 26)</vt:lpstr>
      <vt:lpstr>Ομάδα Β (23 από 26)</vt:lpstr>
      <vt:lpstr>Ομάδα Β (24 από 26)</vt:lpstr>
      <vt:lpstr>Ομάδα Β (25 από 26)</vt:lpstr>
      <vt:lpstr>Ομάδα Β (26 από 26)</vt:lpstr>
      <vt:lpstr>Ομάδα Β </vt:lpstr>
      <vt:lpstr>Βιβλιογραφία (1 από 3)</vt:lpstr>
      <vt:lpstr>Βιβλιογραφία (2 από 3)</vt:lpstr>
      <vt:lpstr>Βιβλιογραφία (3 από 3)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325</cp:revision>
  <dcterms:created xsi:type="dcterms:W3CDTF">2012-09-06T09:03:05Z</dcterms:created>
  <dcterms:modified xsi:type="dcterms:W3CDTF">2015-09-29T08:38:26Z</dcterms:modified>
</cp:coreProperties>
</file>