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57" r:id="rId4"/>
    <p:sldId id="259" r:id="rId5"/>
    <p:sldId id="261" r:id="rId6"/>
    <p:sldId id="308" r:id="rId7"/>
    <p:sldId id="264" r:id="rId8"/>
    <p:sldId id="26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290" r:id="rId35"/>
    <p:sldId id="291" r:id="rId36"/>
    <p:sldId id="292" r:id="rId37"/>
    <p:sldId id="293" r:id="rId38"/>
    <p:sldId id="307" r:id="rId39"/>
    <p:sldId id="295" r:id="rId40"/>
    <p:sldId id="280" r:id="rId41"/>
  </p:sldIdLst>
  <p:sldSz cx="9144000" cy="5715000" type="screen16x10"/>
  <p:notesSz cx="6858000" cy="9144000"/>
  <p:custDataLst>
    <p:tags r:id="rId4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1" autoAdjust="0"/>
    <p:restoredTop sz="86401" autoAdjust="0"/>
  </p:normalViewPr>
  <p:slideViewPr>
    <p:cSldViewPr>
      <p:cViewPr varScale="1">
        <p:scale>
          <a:sx n="92" d="100"/>
          <a:sy n="92" d="100"/>
        </p:scale>
        <p:origin x="1446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1" d="100"/>
          <a:sy n="71" d="100"/>
        </p:scale>
        <p:origin x="313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09/10/2015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4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 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058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mtClean="0"/>
          </a:p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25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smtClean="0">
                <a:solidFill>
                  <a:schemeClr val="bg1"/>
                </a:solidFill>
              </a:rPr>
              <a:t>Διοικητική των επιχειρήσεων –διαδικασίες και συστήματα</a:t>
            </a:r>
            <a:r>
              <a:rPr lang="el-GR" sz="900" b="1" baseline="0" smtClean="0">
                <a:solidFill>
                  <a:schemeClr val="bg1"/>
                </a:solidFill>
              </a:rPr>
              <a:t> ελέγχου</a:t>
            </a:r>
            <a:r>
              <a:rPr lang="el-GR" sz="900" b="0" baseline="0" smtClean="0">
                <a:solidFill>
                  <a:schemeClr val="bg1"/>
                </a:solidFill>
              </a:rPr>
              <a:t>,</a:t>
            </a:r>
            <a:r>
              <a:rPr lang="el-GR" sz="900" smtClean="0">
                <a:solidFill>
                  <a:schemeClr val="bg1"/>
                </a:solidFill>
              </a:rPr>
              <a:t> τμήμα λογιστικής και χρηματοοικονομικής,</a:t>
            </a:r>
            <a:r>
              <a:rPr lang="el-GR" sz="900" baseline="0" smtClean="0">
                <a:solidFill>
                  <a:schemeClr val="bg1"/>
                </a:solidFill>
              </a:rPr>
              <a:t> </a:t>
            </a:r>
            <a:r>
              <a:rPr lang="el-GR" sz="900" smtClean="0">
                <a:solidFill>
                  <a:schemeClr val="bg1"/>
                </a:solidFill>
              </a:rPr>
              <a:t>ΤΕΙ ΗΠΕΙΡΟΥ </a:t>
            </a:r>
            <a:r>
              <a:rPr lang="el-GR" sz="900" b="1" smtClean="0">
                <a:solidFill>
                  <a:schemeClr val="bg1"/>
                </a:solidFill>
              </a:rPr>
              <a:t>- Ανοιχτά Ακαδημαϊκά Μαθήματα στο ΤΕΙ </a:t>
            </a:r>
            <a:r>
              <a:rPr lang="el-GR" sz="1000" b="1" smtClean="0">
                <a:solidFill>
                  <a:schemeClr val="bg1"/>
                </a:solidFill>
              </a:rPr>
              <a:t>Ηπείρου</a:t>
            </a:r>
            <a:endParaRPr lang="el-GR" sz="1000" b="1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542" y="8326"/>
            <a:ext cx="263363" cy="2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smtClean="0">
                <a:solidFill>
                  <a:schemeClr val="bg1"/>
                </a:solidFill>
              </a:rPr>
              <a:t>&lt;</a:t>
            </a:r>
            <a:r>
              <a:rPr lang="el-GR" sz="1000" b="1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smtClean="0">
                <a:solidFill>
                  <a:schemeClr val="bg1"/>
                </a:solidFill>
              </a:rPr>
              <a:t> - </a:t>
            </a:r>
            <a:r>
              <a:rPr lang="el-GR" sz="100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>
                <a:solidFill>
                  <a:schemeClr val="bg1"/>
                </a:solidFill>
              </a:rPr>
              <a:t>ΤΕΙ ΗΠΕΙΡΟΥ </a:t>
            </a:r>
            <a:r>
              <a:rPr lang="el-GR" sz="10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OpenClass/courses/ACC141/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smtClean="0"/>
              <a:t>Ενότητα 12</a:t>
            </a:r>
            <a:r>
              <a:rPr lang="en-US" sz="2800" smtClean="0"/>
              <a:t> </a:t>
            </a:r>
            <a:r>
              <a:rPr lang="el-GR" sz="2800"/>
              <a:t>:</a:t>
            </a:r>
            <a:r>
              <a:rPr lang="el-GR" sz="2800" b="1"/>
              <a:t>Διαδικασίες και Συστήµατα Ελέγχου</a:t>
            </a:r>
            <a:endParaRPr lang="el-GR" sz="2800" b="1" smtClean="0"/>
          </a:p>
          <a:p>
            <a:r>
              <a:rPr lang="el-GR" sz="2800" smtClean="0"/>
              <a:t>Καραμάνης Κωνσταντίνος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smtClean="0"/>
                <a:t>Τεχνολογικό Εκπαιδευτικό Ίδρυμα Ηπείρου</a:t>
              </a:r>
              <a:endParaRPr lang="en-GB" sz="20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  1. Ο  ρόλος  του  ελέγχου  στη  διαδικασία  του µάνατζµεντ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353212"/>
            <a:ext cx="6422424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75856" y="5125112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78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 fontScale="90000"/>
          </a:bodyPr>
          <a:lstStyle/>
          <a:p>
            <a:r>
              <a:rPr lang="el-GR"/>
              <a:t>Τύποι Ελέγχων</a:t>
            </a:r>
            <a:r>
              <a:rPr lang="el-GR" smtClean="0"/>
              <a:t>: 1. Έλεγχοι Πρόδρασης</a:t>
            </a: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3358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mtClean="0"/>
              <a:t>Λαµβάνουν χώρα πριν ξεκινήσει η εργασιακή</a:t>
            </a:r>
            <a:endParaRPr lang="el-GR"/>
          </a:p>
          <a:p>
            <a:pPr marL="0" indent="0">
              <a:buNone/>
            </a:pPr>
            <a:r>
              <a:rPr lang="el-GR"/>
              <a:t>δραστηριότητα.</a:t>
            </a:r>
          </a:p>
          <a:p>
            <a:pPr marL="0" indent="0">
              <a:buNone/>
            </a:pPr>
            <a:r>
              <a:rPr lang="el-GR" smtClean="0"/>
              <a:t>Διασφαλίζουν </a:t>
            </a:r>
            <a:r>
              <a:rPr lang="el-GR"/>
              <a:t>ότι:</a:t>
            </a:r>
          </a:p>
          <a:p>
            <a:r>
              <a:rPr lang="el-GR" smtClean="0"/>
              <a:t>Οι </a:t>
            </a:r>
            <a:r>
              <a:rPr lang="el-GR"/>
              <a:t>στόχοι είναι σαφείς.</a:t>
            </a:r>
          </a:p>
          <a:p>
            <a:r>
              <a:rPr lang="el-GR" smtClean="0"/>
              <a:t>Έχουν </a:t>
            </a:r>
            <a:r>
              <a:rPr lang="el-GR"/>
              <a:t>τεθεί οι σωστές κατευθύνσεις.</a:t>
            </a:r>
          </a:p>
          <a:p>
            <a:r>
              <a:rPr lang="el-GR" smtClean="0"/>
              <a:t>Είναι διαθέσιµοι οι κατάλληλοι πόροι</a:t>
            </a:r>
            <a:r>
              <a:rPr lang="el-GR"/>
              <a:t>	</a:t>
            </a:r>
            <a:r>
              <a:rPr lang="el-GR" smtClean="0"/>
              <a:t>για  </a:t>
            </a:r>
            <a:r>
              <a:rPr lang="el-GR"/>
              <a:t>την επίτευξη των στόχων.</a:t>
            </a:r>
          </a:p>
          <a:p>
            <a:r>
              <a:rPr lang="el-GR" smtClean="0"/>
              <a:t>Επικεντρώνονται </a:t>
            </a:r>
            <a:r>
              <a:rPr lang="el-GR"/>
              <a:t>στην ποιότητα των πόρων.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82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>Τύποι </a:t>
            </a:r>
            <a:r>
              <a:rPr lang="el-GR"/>
              <a:t>Ελέγχων:</a:t>
            </a:r>
            <a:br>
              <a:rPr lang="el-GR"/>
            </a:br>
            <a:r>
              <a:rPr lang="el-GR"/>
              <a:t>2.	Έλεγχοι παράλληλης δράσης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3358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r>
              <a:rPr lang="el-GR" smtClean="0"/>
              <a:t>Επικεντρώνονται </a:t>
            </a:r>
            <a:r>
              <a:rPr lang="el-GR"/>
              <a:t>στο τι συµβαίνει </a:t>
            </a:r>
            <a:r>
              <a:rPr lang="el-GR" smtClean="0"/>
              <a:t>κατά τη </a:t>
            </a:r>
            <a:r>
              <a:rPr lang="el-GR"/>
              <a:t>διάρκεια της εργασιακής διαδικασίας.</a:t>
            </a:r>
          </a:p>
          <a:p>
            <a:pPr algn="just"/>
            <a:r>
              <a:rPr lang="el-GR" smtClean="0"/>
              <a:t>Παρακολουθούν </a:t>
            </a:r>
            <a:r>
              <a:rPr lang="el-GR"/>
              <a:t>τις συνεχιζόµενες δράσεις για να διασφαλίσουν ότι όλα γίνονται σύµφωνα µε το σχέδιο.</a:t>
            </a:r>
          </a:p>
          <a:p>
            <a:pPr algn="just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646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/>
              <a:t/>
            </a:r>
            <a:br>
              <a:rPr lang="el-GR"/>
            </a:b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Τύποι </a:t>
            </a:r>
            <a:r>
              <a:rPr lang="el-GR"/>
              <a:t>Ελέγχων:</a:t>
            </a:r>
            <a:br>
              <a:rPr lang="el-GR"/>
            </a:br>
            <a:r>
              <a:rPr lang="el-GR"/>
              <a:t>3.	Έλεγχοι  ανάδρασης</a:t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r>
              <a:rPr lang="el-GR"/>
              <a:t/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3358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r>
              <a:rPr lang="el-GR" smtClean="0"/>
              <a:t>Λαµβάνουν χώρα µετά την ολοκλήρωση της </a:t>
            </a:r>
            <a:r>
              <a:rPr lang="el-GR"/>
              <a:t>εργασίας.</a:t>
            </a:r>
          </a:p>
          <a:p>
            <a:pPr algn="just"/>
            <a:r>
              <a:rPr lang="el-GR" smtClean="0"/>
              <a:t>Επικεντρώνονται στην ποιότητα των τελικών </a:t>
            </a:r>
            <a:r>
              <a:rPr lang="el-GR"/>
              <a:t>αποτελεσµάτων.</a:t>
            </a:r>
          </a:p>
          <a:p>
            <a:pPr algn="just"/>
            <a:r>
              <a:rPr lang="el-GR" smtClean="0"/>
              <a:t>Παρέχουν </a:t>
            </a:r>
            <a:r>
              <a:rPr lang="el-GR"/>
              <a:t>χρήσιµες πληροφορίες για τη βελτίωση των µελλοντικών δράσεων.</a:t>
            </a:r>
          </a:p>
          <a:p>
            <a:pPr algn="just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200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28865"/>
            <a:ext cx="8856984" cy="952500"/>
          </a:xfrm>
        </p:spPr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Σχήµα </a:t>
            </a:r>
            <a:r>
              <a:rPr lang="el-GR"/>
              <a:t>2. Έλεγχοι πρόδρασης, παράλληλης δράσης και ανάδρασης </a:t>
            </a:r>
            <a:br>
              <a:rPr lang="el-GR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9268"/>
            <a:ext cx="8147248" cy="4335868"/>
          </a:xfrm>
        </p:spPr>
        <p:txBody>
          <a:bodyPr>
            <a:normAutofit/>
          </a:bodyPr>
          <a:lstStyle/>
          <a:p>
            <a:pPr algn="just"/>
            <a:endParaRPr lang="el-GR" smtClean="0"/>
          </a:p>
          <a:p>
            <a:pPr algn="just"/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2" y="1373188"/>
            <a:ext cx="7466667" cy="4123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43808" y="5416564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104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Συστήµατα Ελέγχου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mtClean="0"/>
              <a:t>Εσωτερικός έλεγχος: βασίζεται στην αυτοπειθαρχία </a:t>
            </a:r>
            <a:r>
              <a:rPr lang="el-GR"/>
              <a:t>κατά την εκτέλεση των εργασιών και απαιτεί µεγάλο βαθµό εµπιστοσύνης.</a:t>
            </a:r>
          </a:p>
          <a:p>
            <a:pPr algn="just"/>
            <a:r>
              <a:rPr lang="el-GR" smtClean="0"/>
              <a:t>Εξωτερικός έλεγχος: λαµβάνει χώρα</a:t>
            </a:r>
            <a:r>
              <a:rPr lang="el-GR"/>
              <a:t>	</a:t>
            </a:r>
            <a:r>
              <a:rPr lang="el-GR" smtClean="0"/>
              <a:t>µέσω της </a:t>
            </a:r>
            <a:r>
              <a:rPr lang="el-GR"/>
              <a:t>προσωπικής επίβλεψης και της χρήσης </a:t>
            </a:r>
            <a:r>
              <a:rPr lang="el-GR" smtClean="0"/>
              <a:t> πρότυπων </a:t>
            </a:r>
            <a:r>
              <a:rPr lang="el-GR"/>
              <a:t>διοικητικών συστηµάτων.</a:t>
            </a:r>
          </a:p>
          <a:p>
            <a:pPr marL="0" indent="0">
              <a:buNone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6110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Εναλλακτικές Εξωτερικού Ελέγχου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230"/>
            <a:ext cx="8435280" cy="4419865"/>
          </a:xfrm>
        </p:spPr>
        <p:txBody>
          <a:bodyPr>
            <a:noAutofit/>
          </a:bodyPr>
          <a:lstStyle/>
          <a:p>
            <a:pPr algn="just"/>
            <a:r>
              <a:rPr lang="el-GR" sz="2800"/>
              <a:t>Γραφειοκρατικός ή διοικητικός  έλεγχος: επηρεάζει τη συµπεριφορά µέσα από την εξουσία, τις πολιτικές, τις πρότυπες διαδικασίες, τις περιγραφές εργασίας, τους προϋπολογισµούς και την καθηµερινή επίβλεψη.</a:t>
            </a:r>
          </a:p>
          <a:p>
            <a:pPr algn="just"/>
            <a:r>
              <a:rPr lang="el-GR" sz="2800" smtClean="0"/>
              <a:t> </a:t>
            </a:r>
            <a:r>
              <a:rPr lang="el-GR" sz="2800"/>
              <a:t>Έλεγχος επιχειρησιακής κουλτούρας ή δεοντολογικός έλεγχος: επηρεάζει τη συµπεριφορά µέσα από νόρµες και προσδοκίες που θέτει η οργανωσιακή κουλτούρα.</a:t>
            </a:r>
          </a:p>
          <a:p>
            <a:pPr algn="just"/>
            <a:r>
              <a:rPr lang="el-GR" sz="2800" smtClean="0"/>
              <a:t> </a:t>
            </a:r>
            <a:r>
              <a:rPr lang="el-GR" sz="2800"/>
              <a:t>Έλεγχος αγοράς ή κανονιστικός έλεγχος: επηρεάζει τη συµπεριφορά µέσα από την επιρροή που ασκεί ο ανταγωνισµός της αγοράς.</a:t>
            </a:r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26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ΒΗΜΑΤΑ ΤΗΣ ΔΙΑΔΙΚΑΣΙΑΣ ΕΛΕΓΧΟΥ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/>
              <a:t>Βήµα 1: καθορισµός στόχων και προτύπων.</a:t>
            </a:r>
          </a:p>
          <a:p>
            <a:pPr algn="just"/>
            <a:r>
              <a:rPr lang="el-GR" smtClean="0"/>
              <a:t>Βήµα 2</a:t>
            </a:r>
            <a:r>
              <a:rPr lang="el-GR"/>
              <a:t>:	</a:t>
            </a:r>
            <a:r>
              <a:rPr lang="el-GR" smtClean="0"/>
              <a:t>µέτρηση των αποτελεσµάτων απόδοσης</a:t>
            </a:r>
            <a:r>
              <a:rPr lang="el-GR"/>
              <a:t>.</a:t>
            </a:r>
          </a:p>
          <a:p>
            <a:pPr algn="just"/>
            <a:r>
              <a:rPr lang="el-GR" smtClean="0"/>
              <a:t>Βήµα 3</a:t>
            </a:r>
            <a:r>
              <a:rPr lang="el-GR"/>
              <a:t>:	</a:t>
            </a:r>
            <a:r>
              <a:rPr lang="el-GR" smtClean="0"/>
              <a:t>σύγκριση αποτελεσµάτων µε τους </a:t>
            </a:r>
            <a:r>
              <a:rPr lang="el-GR"/>
              <a:t>στόχους και τα πρότυπα.</a:t>
            </a:r>
          </a:p>
          <a:p>
            <a:pPr algn="just"/>
            <a:r>
              <a:rPr lang="el-GR" smtClean="0"/>
              <a:t>Βήµα </a:t>
            </a:r>
            <a:r>
              <a:rPr lang="el-GR"/>
              <a:t>4: ανάληψη διορθωτικής δράσης.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695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Βήµα 1: Καθορισµός στόχων και προτύπων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4116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l-GR"/>
              <a:t>Αρχίζει µε τον προγραµµατισµό, όπου θέτονται οι στόχοι απόδοσης και τα πρότυπα µέτρησης.</a:t>
            </a:r>
          </a:p>
          <a:p>
            <a:pPr algn="just"/>
            <a:r>
              <a:rPr lang="el-GR" smtClean="0"/>
              <a:t>Πρότυπα </a:t>
            </a:r>
            <a:r>
              <a:rPr lang="el-GR"/>
              <a:t>εκροών: µετρούν τα αποτελέσµατα απόδοσης µε βάση την ποσότητα, την ποιότητα, το κόστος ή το χρόνο (π.χ. αύξηση των πωλήσεων, ποσοστό λαθών στην παραγωγή κ.λπ.)</a:t>
            </a:r>
          </a:p>
          <a:p>
            <a:pPr algn="just"/>
            <a:r>
              <a:rPr lang="el-GR" smtClean="0"/>
              <a:t>Πρότυπα </a:t>
            </a:r>
            <a:r>
              <a:rPr lang="el-GR"/>
              <a:t>εισροών: µετρούν τις εργασιακές προσπάθειες που δαπανώνται σε ένα αποδοτικό έργο (π.χ. ολοκλήρωση διδακτέας ύλης στο εξάµηνο, έγκαιρη διόρθωση γραπτών κ.λπ.)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20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Βήµα 2: Μέτρηση των αποτελεσµάτων απόδοσης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363272" cy="41162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/>
              <a:t> </a:t>
            </a:r>
            <a:r>
              <a:rPr lang="el-GR" smtClean="0"/>
              <a:t>Στόχος είναι η </a:t>
            </a:r>
            <a:r>
              <a:rPr lang="el-GR"/>
              <a:t>ακριβής µέτρηση των αποτελεσµάτων της πραγµατικής απόδοσης και των προσπαθειών για απόδοση.</a:t>
            </a:r>
          </a:p>
          <a:p>
            <a:pPr algn="just"/>
            <a:r>
              <a:rPr lang="el-GR" smtClean="0"/>
              <a:t>Πρέπει </a:t>
            </a:r>
            <a:r>
              <a:rPr lang="el-GR"/>
              <a:t>να εντοπίζει τυχόν σηµαντικές διαφορές µεταξύ των πραγµατικών αποτελεσµάτων και του αρχικού σχεδίου.</a:t>
            </a:r>
          </a:p>
          <a:p>
            <a:pPr algn="just"/>
            <a:r>
              <a:rPr lang="el-GR" smtClean="0"/>
              <a:t>Τα πρότυπα </a:t>
            </a:r>
            <a:r>
              <a:rPr lang="el-GR"/>
              <a:t>εκροών και εισροών χρησιµοποιούνται για να τεκµηριωθούν τα αποτελέσµατα.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280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smtClean="0"/>
              <a:t>Λογιστικής και χρηματοοικονομικής</a:t>
            </a:r>
          </a:p>
          <a:p>
            <a:pPr algn="l"/>
            <a:r>
              <a:rPr lang="el-GR" b="1" smtClean="0"/>
              <a:t>Διοικητική των επιχειρήσεων</a:t>
            </a:r>
            <a:endParaRPr lang="el-GR" b="1"/>
          </a:p>
          <a:p>
            <a:pPr algn="l"/>
            <a:r>
              <a:rPr lang="el-GR" sz="2800" b="1" smtClean="0"/>
              <a:t>Ενότητα 12:</a:t>
            </a:r>
            <a:r>
              <a:rPr lang="en-US" sz="2800" smtClean="0"/>
              <a:t> </a:t>
            </a:r>
            <a:r>
              <a:rPr lang="el-GR" sz="2800"/>
              <a:t>Διαδικασίες και Συστήµατα Ελέγχου</a:t>
            </a:r>
          </a:p>
          <a:p>
            <a:pPr algn="l"/>
            <a:r>
              <a:rPr lang="el-GR" sz="2800" smtClean="0">
                <a:solidFill>
                  <a:schemeClr val="tx2">
                    <a:lumMod val="50000"/>
                  </a:schemeClr>
                </a:solidFill>
              </a:rPr>
              <a:t>Καραμάνης Κωνσταντίνος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smtClean="0"/>
              <a:t>Βήµα 3: Σύγκριση των αποτελεσµάτων </a:t>
            </a:r>
            <a:r>
              <a:rPr lang="el-GR" sz="4000"/>
              <a:t>µε τους στόχους και τα πρότυπα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730"/>
          </a:xfrm>
        </p:spPr>
        <p:txBody>
          <a:bodyPr>
            <a:normAutofit fontScale="70000" lnSpcReduction="20000"/>
          </a:bodyPr>
          <a:lstStyle/>
          <a:p>
            <a:r>
              <a:rPr lang="el-GR" sz="3600" smtClean="0"/>
              <a:t>Η ανάγκη για δράση αντικατοπτρίζει τη διαφορά </a:t>
            </a:r>
            <a:r>
              <a:rPr lang="el-GR" sz="3600"/>
              <a:t>ανάµεσα στην επιθυµητή και την πραγµατική απόδοση.</a:t>
            </a:r>
          </a:p>
          <a:p>
            <a:pPr marL="0" indent="0">
              <a:buNone/>
            </a:pPr>
            <a:r>
              <a:rPr lang="el-GR" sz="3600" smtClean="0"/>
              <a:t>Μέθοδοι </a:t>
            </a:r>
            <a:r>
              <a:rPr lang="el-GR" sz="3600"/>
              <a:t>σύγκρισης:</a:t>
            </a:r>
          </a:p>
          <a:p>
            <a:r>
              <a:rPr lang="el-GR" sz="3600" smtClean="0"/>
              <a:t> </a:t>
            </a:r>
            <a:r>
              <a:rPr lang="el-GR" sz="3600"/>
              <a:t>Ιστορική σύγκριση (π χ οι  εµπειρίες του παρελθόντος χρησιµοποιούνται για να αξιολογηθεί η τρέχουσα απόδοση)</a:t>
            </a:r>
          </a:p>
          <a:p>
            <a:r>
              <a:rPr lang="el-GR" sz="3600" smtClean="0"/>
              <a:t> </a:t>
            </a:r>
            <a:r>
              <a:rPr lang="el-GR" sz="3600"/>
              <a:t>Σχετική σύγκριση (π.χ. η απόδοση συγκρίνεται µε αυτή άλλων ανθρώπων ή οργανισµών)</a:t>
            </a:r>
          </a:p>
          <a:p>
            <a:r>
              <a:rPr lang="el-GR" sz="3600" smtClean="0"/>
              <a:t>Σύγκριση </a:t>
            </a:r>
            <a:r>
              <a:rPr lang="el-GR" sz="3600"/>
              <a:t>µηχανικής (π.χ. µέτρηση των δροµολογίων των οδηγών ώστε να καθοριστούν οι </a:t>
            </a:r>
            <a:r>
              <a:rPr lang="el-GR" sz="3600" smtClean="0"/>
              <a:t>αναµενόµενοι χρόνοι </a:t>
            </a:r>
            <a:r>
              <a:rPr lang="el-GR" sz="3600"/>
              <a:t>παράδοσης)</a:t>
            </a:r>
            <a:r>
              <a:rPr lang="el-GR" sz="3400"/>
              <a:t>	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8359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Βήµα 4: Ανάληψη διορθωτικής δράσης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l-GR" sz="4000" smtClean="0"/>
              <a:t>Αναλαµβάνεται δράση όταν υπάρχει ασυµφωνία µεταξύ της επιθυµητής και της πραγµατικής </a:t>
            </a:r>
            <a:r>
              <a:rPr lang="el-GR" sz="4000"/>
              <a:t>απόδοσης.</a:t>
            </a:r>
          </a:p>
          <a:p>
            <a:pPr algn="just"/>
            <a:r>
              <a:rPr lang="el-GR" sz="4000" smtClean="0"/>
              <a:t>Μάνατζµεντ κατ’ εξαίρεση: επικεντρώνει την προσοχή στις καταστάσεις όπου υπάρχει η µεγαλύτερη </a:t>
            </a:r>
            <a:r>
              <a:rPr lang="el-GR" sz="4000"/>
              <a:t>ανάγκη για διορθωτικές ενέργειες</a:t>
            </a:r>
            <a:r>
              <a:rPr lang="el-GR" sz="4000" smtClean="0"/>
              <a:t>.</a:t>
            </a:r>
          </a:p>
          <a:p>
            <a:pPr algn="just"/>
            <a:r>
              <a:rPr lang="el-GR" sz="4000" smtClean="0"/>
              <a:t> Προβληµατικές καταστάσεις: οι πραγµατικές αποδόσεις είναι µικρότερες από τις </a:t>
            </a:r>
            <a:r>
              <a:rPr lang="el-GR" sz="4000"/>
              <a:t>επιθυµητές.</a:t>
            </a:r>
          </a:p>
          <a:p>
            <a:pPr algn="just"/>
            <a:r>
              <a:rPr lang="el-GR" sz="4000" smtClean="0"/>
              <a:t>Καταστάσεις ευκαιριών: οι πραγµατικές αποδόσεις είναι υψηλότερες από τις επιδιωκόµενες</a:t>
            </a:r>
            <a:r>
              <a:rPr lang="el-GR" sz="4000"/>
              <a:t>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074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Σχήµα 3. Τα βήµατα στη  διαδικασία ελέγχου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450" y="1333500"/>
            <a:ext cx="6837100" cy="3771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195736" y="5068669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/>
              <a:t>Πηγή: </a:t>
            </a:r>
            <a:r>
              <a:rPr lang="en-US"/>
              <a:t>Robbins S., Decento D. </a:t>
            </a:r>
            <a:r>
              <a:rPr lang="el-GR"/>
              <a:t>και </a:t>
            </a:r>
            <a:r>
              <a:rPr lang="en-US"/>
              <a:t>Coulter M. 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8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ΕΡΓΑΛΕΙΑ </a:t>
            </a:r>
            <a:r>
              <a:rPr lang="el-GR" sz="4000"/>
              <a:t>ΕΛΕΓΧΟΥ ΚΑΙ ΤΕΧΝΙΚΕΣ:</a:t>
            </a:r>
            <a:br>
              <a:rPr lang="el-GR" sz="4000"/>
            </a:br>
            <a:r>
              <a:rPr lang="el-GR" sz="4000"/>
              <a:t> 1. Συστήµατα πειθαρχίας εργαζοµένων</a:t>
            </a:r>
            <a:br>
              <a:rPr lang="el-GR" sz="4000"/>
            </a:b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357188" algn="just">
              <a:buNone/>
            </a:pPr>
            <a:r>
              <a:rPr lang="el-GR" smtClean="0"/>
              <a:t>Πειθαρχία:η προσπάθεια επηρεασµού της συµπεριφοράς </a:t>
            </a:r>
            <a:r>
              <a:rPr lang="el-GR"/>
              <a:t>µέσω της επίπληξης.</a:t>
            </a:r>
          </a:p>
          <a:p>
            <a:pPr algn="just"/>
            <a:r>
              <a:rPr lang="el-GR" smtClean="0"/>
              <a:t>Προοδευτική </a:t>
            </a:r>
            <a:r>
              <a:rPr lang="el-GR"/>
              <a:t>πειθαρχία: συνδέει τις επιπλήξεις µε τη δριµύτητα και τη συχνότητα των παραβάσεων.</a:t>
            </a:r>
          </a:p>
          <a:p>
            <a:pPr algn="just"/>
            <a:r>
              <a:rPr lang="el-GR" smtClean="0"/>
              <a:t>Το </a:t>
            </a:r>
            <a:r>
              <a:rPr lang="el-GR"/>
              <a:t>σύστηµα της προοδευτικής </a:t>
            </a:r>
            <a:r>
              <a:rPr lang="el-GR" smtClean="0"/>
              <a:t>πειθαρχίας λαµβάνει </a:t>
            </a:r>
            <a:r>
              <a:rPr lang="el-GR"/>
              <a:t>υπόψη τη σοβαρότητα του προβλήµατος, τη συχνότητα εµφάνισης κ.λπ.</a:t>
            </a:r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3406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789113" algn="l"/>
              </a:tabLst>
            </a:pPr>
            <a:r>
              <a:rPr lang="el-GR" smtClean="0"/>
              <a:t/>
            </a:r>
            <a:br>
              <a:rPr lang="el-GR" smtClean="0"/>
            </a:br>
            <a:r>
              <a:rPr lang="el-GR" smtClean="0"/>
              <a:t>Στην </a:t>
            </a:r>
            <a:r>
              <a:rPr lang="el-GR"/>
              <a:t>Πράξη: Για να είναι αποτελεσµατικές, οι </a:t>
            </a:r>
            <a:r>
              <a:rPr lang="el-GR" smtClean="0"/>
              <a:t>επιπλήξεις πρέπει</a:t>
            </a:r>
            <a:r>
              <a:rPr lang="el-GR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4267730"/>
          </a:xfrm>
        </p:spPr>
        <p:txBody>
          <a:bodyPr>
            <a:normAutofit fontScale="92500" lnSpcReduction="20000"/>
          </a:bodyPr>
          <a:lstStyle/>
          <a:p>
            <a:endParaRPr lang="el-GR" smtClean="0"/>
          </a:p>
          <a:p>
            <a:r>
              <a:rPr lang="el-GR" smtClean="0"/>
              <a:t>Να </a:t>
            </a:r>
            <a:r>
              <a:rPr lang="el-GR"/>
              <a:t>είναι άµεσες.</a:t>
            </a:r>
          </a:p>
          <a:p>
            <a:r>
              <a:rPr lang="el-GR" smtClean="0"/>
              <a:t>Να απευθύνονται στις πράξεις, όχι στην προσωπικότητα</a:t>
            </a:r>
            <a:r>
              <a:rPr lang="el-GR"/>
              <a:t>.</a:t>
            </a:r>
          </a:p>
          <a:p>
            <a:r>
              <a:rPr lang="el-GR" smtClean="0"/>
              <a:t>Να </a:t>
            </a:r>
            <a:r>
              <a:rPr lang="el-GR"/>
              <a:t>εφαρµόζονται µε συνέπεια.</a:t>
            </a:r>
          </a:p>
          <a:p>
            <a:r>
              <a:rPr lang="el-GR" smtClean="0"/>
              <a:t>Να </a:t>
            </a:r>
            <a:r>
              <a:rPr lang="el-GR"/>
              <a:t>είναι ενηµερωτικές.</a:t>
            </a:r>
          </a:p>
          <a:p>
            <a:r>
              <a:rPr lang="el-GR" smtClean="0"/>
              <a:t>Να </a:t>
            </a:r>
            <a:r>
              <a:rPr lang="el-GR"/>
              <a:t>γίνονται σε υποστηρικτικό περιβάλλον.</a:t>
            </a:r>
          </a:p>
          <a:p>
            <a:r>
              <a:rPr lang="el-GR" smtClean="0"/>
              <a:t>Να </a:t>
            </a:r>
            <a:r>
              <a:rPr lang="el-GR"/>
              <a:t>υποστηρίζουν ρεαλιστικούς κανόνες.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2499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mtClean="0"/>
              <a:t>ΕΡΓΑΛΕΙΑ </a:t>
            </a:r>
            <a:r>
              <a:rPr lang="el-GR"/>
              <a:t>ΕΛΕΓΧΟΥ ΚΑΙ ΤΕΧΝΙΚΕΣ:</a:t>
            </a:r>
            <a:br>
              <a:rPr lang="el-GR"/>
            </a:br>
            <a:r>
              <a:rPr lang="el-GR"/>
              <a:t> 2. Έλεγχος (διαχείριση) </a:t>
            </a:r>
            <a:r>
              <a:rPr lang="el-GR" smtClean="0"/>
              <a:t>έργων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882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l-GR" smtClean="0"/>
              <a:t>Διαβεβαιώνει </a:t>
            </a:r>
            <a:r>
              <a:rPr lang="el-GR"/>
              <a:t>ότι οι δραστηριότητες που απαιτούνται για να ολοκληρωθεί ένα έργο (projects) έχουν σχεδιαστεί σωστά και ολοκληρώνεται στο σωστό χρόνο.</a:t>
            </a:r>
          </a:p>
          <a:p>
            <a:pPr algn="just"/>
            <a:r>
              <a:rPr lang="el-GR" smtClean="0"/>
              <a:t>Διάγραµµα </a:t>
            </a:r>
            <a:r>
              <a:rPr lang="el-GR"/>
              <a:t>Gantt: γραφική  απεικόνιση των προγραµµατισµένων εργασιών που απαιτούνται για την ολοκλήρωση ενός project</a:t>
            </a:r>
          </a:p>
          <a:p>
            <a:pPr algn="just"/>
            <a:r>
              <a:rPr lang="el-GR" smtClean="0"/>
              <a:t>CPM/PERT</a:t>
            </a:r>
            <a:r>
              <a:rPr lang="el-GR"/>
              <a:t>: συνδυασµός της µεθόδου του κριτικού µονοπατιού και της αξιολόγησης προγράµµατος και τεχνικής ανασκόπησης.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13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smtClean="0"/>
              <a:t/>
            </a:r>
            <a:br>
              <a:rPr lang="el-GR" smtClean="0"/>
            </a:br>
            <a:r>
              <a:rPr lang="el-GR" sz="4000" smtClean="0"/>
              <a:t>Σχήµα </a:t>
            </a:r>
            <a:r>
              <a:rPr lang="el-GR" sz="4000"/>
              <a:t>4.  Παράδειγµα  διαγράµµατος  </a:t>
            </a:r>
            <a:r>
              <a:rPr lang="el-GR" sz="4000" smtClean="0"/>
              <a:t>του Gantt για ένα </a:t>
            </a:r>
            <a:r>
              <a:rPr lang="el-GR" sz="4000"/>
              <a:t>νέο πρωτότυπο κινητό τηλέφωνο 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370" y="1801372"/>
            <a:ext cx="6035851" cy="36477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2108" y="5375867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990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70" y="193538"/>
            <a:ext cx="8229600" cy="952500"/>
          </a:xfrm>
        </p:spPr>
        <p:txBody>
          <a:bodyPr>
            <a:normAutofit fontScale="90000"/>
          </a:bodyPr>
          <a:lstStyle/>
          <a:p>
            <a:pPr algn="l"/>
            <a:r>
              <a:rPr lang="el-GR" sz="4000" smtClean="0"/>
              <a:t>Σχήµα 5.Παράδειγµα διαγράµµατος</a:t>
            </a:r>
            <a:r>
              <a:rPr lang="el-GR" sz="4000"/>
              <a:t>	δικτύου CPM/PERT 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462108" y="5375867"/>
            <a:ext cx="3081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/>
              <a:t>Πηγή: </a:t>
            </a:r>
            <a:r>
              <a:rPr lang="en-US"/>
              <a:t>Schermerhorn J.R., 2012</a:t>
            </a:r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43908"/>
            <a:ext cx="6647619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52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>ΕΡΓΑΛΕΙΑ </a:t>
            </a:r>
            <a:r>
              <a:rPr lang="el-GR" sz="3200"/>
              <a:t>ΕΛΕΓΧΟΥ ΚΑΙ ΤΕΧΝΙΚΕΣ:</a:t>
            </a:r>
            <a:br>
              <a:rPr lang="el-GR" sz="3200"/>
            </a:br>
            <a:r>
              <a:rPr lang="el-GR" sz="3200"/>
              <a:t> 3. Οικονοµικοί </a:t>
            </a:r>
            <a:r>
              <a:rPr lang="el-GR" sz="3200" smtClean="0"/>
              <a:t>Έλεγχοι</a:t>
            </a:r>
            <a:endParaRPr lang="el-GR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85292"/>
            <a:ext cx="8856984" cy="4116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/>
              <a:t>Οικονοµική προστιθέµενη αξία: µέτρο της οικονοµικής αξίας που δηµιουργείται όταν τα κέρδη είναι υψηλότερα από το κόστος κεφαλαίου.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Προστιθέµενη </a:t>
            </a:r>
            <a:r>
              <a:rPr lang="el-GR" sz="2800"/>
              <a:t>αξία αγοράς: µέτρο απόδοσης </a:t>
            </a:r>
            <a:r>
              <a:rPr lang="el-GR" sz="2800" smtClean="0"/>
              <a:t>της χρηµατιστηριακής </a:t>
            </a:r>
            <a:r>
              <a:rPr lang="el-GR" sz="2800"/>
              <a:t>αξίας σε σχέση µε το κόστος κεφαλαίου.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Όσο </a:t>
            </a:r>
            <a:r>
              <a:rPr lang="el-GR" sz="2800"/>
              <a:t>υψηλότερη είναι η ΟΠΑ, τόσο καλύτερα και σωστά χρησιµοποίει ο οργανισµός τα περιουσιακά του </a:t>
            </a:r>
            <a:r>
              <a:rPr lang="el-GR" sz="2800" smtClean="0"/>
              <a:t>στοιχεία.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Υπολογισµός </a:t>
            </a:r>
            <a:r>
              <a:rPr lang="el-GR" sz="2800"/>
              <a:t>ΟΠΑ= λειτουργικά κέρδη µετά φόρων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τυπικά </a:t>
            </a:r>
            <a:r>
              <a:rPr lang="el-GR" sz="2800"/>
              <a:t>κόστη κεφαλαίου (βραχ. χρέη, επιτόκια δανείων και τα αδιανέµητα κέρδη)</a:t>
            </a:r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418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/>
              <a:t>ΕΡΓΑΛΕΙΑ ΕΛΕΓΧΟΥ ΚΑΙ ΤΕΧΝΙΚΕΣ:</a:t>
            </a:r>
            <a:br>
              <a:rPr lang="el-GR" sz="3200"/>
            </a:br>
            <a:r>
              <a:rPr lang="el-GR" sz="3200"/>
              <a:t> 4. Βασικοί Οικονοµικοί Δείκτες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85292"/>
            <a:ext cx="8856984" cy="4116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/>
              <a:t> Ρευστότητα: µετρά την ικανότητα του οργανισµού να ανταποκρίνεται στις βραχυχρόνιες υποχρεώσεις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Όσο</a:t>
            </a:r>
            <a:r>
              <a:rPr lang="el-GR" sz="2800"/>
              <a:t>	↑	⇒	περισσότερα	περιουσιακά στοιχεία και λιγότερες υποχρεώσεις.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Μόχλευση</a:t>
            </a:r>
            <a:r>
              <a:rPr lang="el-GR" sz="2800"/>
              <a:t>: µετράει τη χρήση του χρέους </a:t>
            </a:r>
            <a:endParaRPr lang="el-GR" sz="2800" smtClean="0"/>
          </a:p>
          <a:p>
            <a:pPr>
              <a:spcBef>
                <a:spcPts val="0"/>
              </a:spcBef>
            </a:pPr>
            <a:r>
              <a:rPr lang="el-GR" sz="2800" smtClean="0"/>
              <a:t>Όσο </a:t>
            </a:r>
            <a:r>
              <a:rPr lang="el-GR" sz="2800"/>
              <a:t>↓ ⇒ λιγότερα χρέη και περισσότερα περιουσιακά στοιχεία.</a:t>
            </a:r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3169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</a:rPr>
              <a:t>Άδειες Χρήσης</a:t>
            </a:r>
            <a:endParaRPr lang="el-GR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/>
              <a:t>Το παρόν εκπαιδευτικό υλικό υπόκειται σε άδειες χρήσης Creative Commons. </a:t>
            </a:r>
          </a:p>
          <a:p>
            <a:r>
              <a:rPr lang="el-GR" sz="280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/>
              <a:t>ΕΡΓΑΛΕΙΑ ΕΛΕΓΧΟΥ ΚΑΙ ΤΕΧΝΙΚΕΣ:</a:t>
            </a:r>
            <a:br>
              <a:rPr lang="el-GR" sz="3200"/>
            </a:br>
            <a:r>
              <a:rPr lang="el-GR" sz="3200"/>
              <a:t> 4. Βασικοί Οικονοµικοί Δείκτες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85292"/>
            <a:ext cx="8856984" cy="41162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800"/>
              <a:t>Διαχείριση ενεργητικού: µετρά την αποδοτικότητα του ενεργητικού και του αποθεµατικού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Όσο </a:t>
            </a:r>
            <a:r>
              <a:rPr lang="el-GR" sz="2800"/>
              <a:t>↑ ⇒ περισσότερες πωλήσεις και </a:t>
            </a:r>
            <a:r>
              <a:rPr lang="el-GR" sz="2800" smtClean="0"/>
              <a:t>λιγότερα περιουσιακά </a:t>
            </a:r>
            <a:r>
              <a:rPr lang="el-GR" sz="2800"/>
              <a:t>στοιχεία ή αποθεµατικό.</a:t>
            </a:r>
          </a:p>
          <a:p>
            <a:pPr algn="just">
              <a:spcBef>
                <a:spcPts val="0"/>
              </a:spcBef>
            </a:pPr>
            <a:r>
              <a:rPr lang="el-GR" sz="2800" smtClean="0"/>
              <a:t>Κερδοφορία: µετρά την ικανότητα</a:t>
            </a:r>
            <a:r>
              <a:rPr lang="el-GR" sz="2800"/>
              <a:t>	</a:t>
            </a:r>
            <a:r>
              <a:rPr lang="el-GR" sz="2800" smtClean="0"/>
              <a:t>απόκτησης µεγαλύτερων </a:t>
            </a:r>
            <a:r>
              <a:rPr lang="el-GR" sz="2800"/>
              <a:t>κερδών από τα κόστη</a:t>
            </a:r>
          </a:p>
          <a:p>
            <a:pPr>
              <a:spcBef>
                <a:spcPts val="0"/>
              </a:spcBef>
            </a:pPr>
            <a:r>
              <a:rPr lang="el-GR" sz="2800" smtClean="0"/>
              <a:t>Όσο </a:t>
            </a:r>
            <a:r>
              <a:rPr lang="el-GR" sz="2800"/>
              <a:t>↑ ⇒ περισσότερα κέρδη από πωλήσεις, περιουσιακά στοιχεία και µετοχές.</a:t>
            </a:r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625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/>
            </a:r>
            <a:br>
              <a:rPr lang="el-GR" sz="3200" smtClean="0"/>
            </a:br>
            <a:r>
              <a:rPr lang="el-GR" sz="3200" smtClean="0"/>
              <a:t>ΕΡΓΑΛΕΙΑ </a:t>
            </a:r>
            <a:r>
              <a:rPr lang="el-GR" sz="3200"/>
              <a:t>ΕΛΕΓΧΟΥ ΚΑΙ ΤΕΧΝΙΚΕΣ:</a:t>
            </a:r>
            <a:br>
              <a:rPr lang="el-GR" sz="3200"/>
            </a:br>
            <a:r>
              <a:rPr lang="el-GR" sz="3200"/>
              <a:t> 5. Ισόρροπη Στοχοθέτηση και Μέτρηση Δεικτών Απόδοσης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985292"/>
            <a:ext cx="8856984" cy="4116288"/>
          </a:xfrm>
        </p:spPr>
        <p:txBody>
          <a:bodyPr>
            <a:noAutofit/>
          </a:bodyPr>
          <a:lstStyle/>
          <a:p>
            <a:endParaRPr lang="el-GR" sz="2800" smtClean="0"/>
          </a:p>
          <a:p>
            <a:pPr algn="just"/>
            <a:r>
              <a:rPr lang="el-GR" sz="2800" smtClean="0"/>
              <a:t>Ισόρροπη </a:t>
            </a:r>
            <a:r>
              <a:rPr lang="el-GR" sz="2800"/>
              <a:t>στοχοθέτηση: χρησιµοποίηση συγκεκριµένων παραγόντων για την ανάπτυξη των  στόχων  και µέτρων για τη στοχοθεσία.</a:t>
            </a:r>
          </a:p>
          <a:p>
            <a:pPr algn="just"/>
            <a:r>
              <a:rPr lang="el-GR" sz="2800" smtClean="0"/>
              <a:t>Σύστηµα αξιολόγησης</a:t>
            </a:r>
            <a:r>
              <a:rPr lang="el-GR" sz="2800"/>
              <a:t>	µετρήσιµων	στόχων</a:t>
            </a:r>
            <a:r>
              <a:rPr lang="el-GR" sz="2800" smtClean="0"/>
              <a:t>: αυτό  </a:t>
            </a:r>
            <a:r>
              <a:rPr lang="el-GR" sz="2800"/>
              <a:t>που  συµβαίνει  µέσα  στον  </a:t>
            </a:r>
            <a:r>
              <a:rPr lang="el-GR" sz="2800" smtClean="0"/>
              <a:t>οργανισµό µετριέται </a:t>
            </a:r>
            <a:r>
              <a:rPr lang="el-GR" sz="2800"/>
              <a:t>για να καταγράφονται και να παρακολουθούνται τα αποτελέσµατα απόδοσης.</a:t>
            </a:r>
          </a:p>
          <a:p>
            <a:endParaRPr lang="el-GR" sz="2800"/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897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>Ισόρροπη  </a:t>
            </a:r>
            <a:r>
              <a:rPr lang="el-GR" sz="3200"/>
              <a:t>στοχοθέτηση: Παράγοντες ανάπτυξης στόχων και µέτρων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625252"/>
            <a:ext cx="8856984" cy="4116288"/>
          </a:xfrm>
        </p:spPr>
        <p:txBody>
          <a:bodyPr>
            <a:noAutofit/>
          </a:bodyPr>
          <a:lstStyle/>
          <a:p>
            <a:endParaRPr lang="el-GR" sz="2800" smtClean="0"/>
          </a:p>
          <a:p>
            <a:pPr algn="just"/>
            <a:r>
              <a:rPr lang="el-GR" sz="2800"/>
              <a:t>Οικονοµική απόδοση:</a:t>
            </a:r>
          </a:p>
          <a:p>
            <a:pPr algn="just"/>
            <a:r>
              <a:rPr lang="el-GR" sz="2800"/>
              <a:t>Στόχοι: επιβίωση, επιτυχία, ευηµερία</a:t>
            </a:r>
          </a:p>
          <a:p>
            <a:pPr algn="just"/>
            <a:r>
              <a:rPr lang="el-GR" sz="2800"/>
              <a:t>Μέτρα: αύξηση πωλήσεων, απόδοση </a:t>
            </a:r>
            <a:r>
              <a:rPr lang="el-GR" sz="2800" smtClean="0"/>
              <a:t>µετοχής κ.λπ</a:t>
            </a:r>
            <a:r>
              <a:rPr lang="el-GR" sz="2800"/>
              <a:t>.</a:t>
            </a:r>
          </a:p>
          <a:p>
            <a:pPr algn="just"/>
            <a:r>
              <a:rPr lang="el-GR" sz="2800" smtClean="0"/>
              <a:t>Ικανοποίηση </a:t>
            </a:r>
            <a:r>
              <a:rPr lang="el-GR" sz="2800"/>
              <a:t>πελατών:</a:t>
            </a:r>
          </a:p>
          <a:p>
            <a:pPr algn="just"/>
            <a:r>
              <a:rPr lang="el-GR" sz="2800"/>
              <a:t>Στόχοι: νέα προϊόντα, ποιοτική </a:t>
            </a:r>
            <a:r>
              <a:rPr lang="el-GR" sz="2800" smtClean="0"/>
              <a:t>προσφορά προϊόντων</a:t>
            </a:r>
            <a:endParaRPr lang="el-GR" sz="2800"/>
          </a:p>
          <a:p>
            <a:pPr algn="just"/>
            <a:r>
              <a:rPr lang="el-GR" sz="2800"/>
              <a:t>Μέτρα: ποσοστό έγκαιρης παράδοσης </a:t>
            </a:r>
            <a:r>
              <a:rPr lang="el-GR" sz="2800" smtClean="0"/>
              <a:t>των προϊόντων </a:t>
            </a:r>
            <a:r>
              <a:rPr lang="el-GR" sz="2800"/>
              <a:t>κ.λπ.</a:t>
            </a:r>
          </a:p>
          <a:p>
            <a:endParaRPr lang="el-GR" sz="2800"/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279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smtClean="0"/>
              <a:t>Ισόρροπη  </a:t>
            </a:r>
            <a:r>
              <a:rPr lang="el-GR" sz="3200"/>
              <a:t>στοχοθέτηση: Παράγοντες ανάπτυξης στόχων και µέτρων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625252"/>
            <a:ext cx="8856984" cy="4116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l-GR" sz="2800"/>
          </a:p>
          <a:p>
            <a:pPr marL="0" indent="0" algn="just">
              <a:buNone/>
            </a:pPr>
            <a:r>
              <a:rPr lang="el-GR" sz="2800" smtClean="0"/>
              <a:t>Βελτίωση </a:t>
            </a:r>
            <a:r>
              <a:rPr lang="el-GR" sz="2800"/>
              <a:t>εσωτερικής διαδικασίας:</a:t>
            </a:r>
          </a:p>
          <a:p>
            <a:pPr algn="just"/>
            <a:r>
              <a:rPr lang="el-GR" sz="2800" smtClean="0"/>
              <a:t>Στόχοι: κατασκευαστική </a:t>
            </a:r>
            <a:r>
              <a:rPr lang="el-GR" sz="2800"/>
              <a:t>τελειότητα, παραγωγικότητα σχεδιασµού κ.λπ.</a:t>
            </a:r>
          </a:p>
          <a:p>
            <a:pPr algn="just"/>
            <a:r>
              <a:rPr lang="el-GR" sz="2800" smtClean="0"/>
              <a:t>Μέτρα: κατασκευαστική αποδοτικότητα, χρόνος </a:t>
            </a:r>
            <a:r>
              <a:rPr lang="el-GR" sz="2800"/>
              <a:t>προσφοράς νέων προϊόντων κ.λπ.</a:t>
            </a:r>
          </a:p>
          <a:p>
            <a:pPr algn="just"/>
            <a:r>
              <a:rPr lang="el-GR" sz="2800" smtClean="0"/>
              <a:t>Καινοτοµία </a:t>
            </a:r>
            <a:r>
              <a:rPr lang="el-GR" sz="2800"/>
              <a:t>και µάθηση</a:t>
            </a:r>
            <a:r>
              <a:rPr lang="el-GR" sz="2800" smtClean="0"/>
              <a:t>: Στόχοι</a:t>
            </a:r>
            <a:r>
              <a:rPr lang="el-GR" sz="2800"/>
              <a:t>: ηγεσία τεχνολογίας, συγχρονισµός µε </a:t>
            </a:r>
            <a:r>
              <a:rPr lang="el-GR" sz="2800" smtClean="0"/>
              <a:t>την αγορά</a:t>
            </a:r>
            <a:endParaRPr lang="el-GR" sz="2800"/>
          </a:p>
          <a:p>
            <a:pPr algn="just"/>
            <a:r>
              <a:rPr lang="el-GR" sz="2800"/>
              <a:t>Μέτρα: χρόνος ανάπτυξης νέων τεχνολογιών, χρόνος εισαγωγής νέας παραγωγής κ.λπ.</a:t>
            </a:r>
          </a:p>
          <a:p>
            <a:endParaRPr lang="el-GR" sz="2800"/>
          </a:p>
          <a:p>
            <a:endParaRPr lang="el-GR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828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στο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Management (2012), Schermerhorn J.R.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40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Διοίκηση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Επιχειρήσεων (2012),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Robbins S., Decento D. </a:t>
            </a:r>
            <a:r>
              <a:rPr lang="el-GR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40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Coulter M.</a:t>
            </a: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3"/>
            <a:ext cx="9036496" cy="193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2002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12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4903716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/>
              <a:t>Σημείωμα </a:t>
            </a:r>
            <a:r>
              <a:rPr lang="el-GR" smtClean="0"/>
              <a:t>Αναφοράς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35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235" y="5019858"/>
            <a:ext cx="364880" cy="3172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176" y="2259034"/>
            <a:ext cx="8299059" cy="3323985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Καραμάνης Κωνσταντίνος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Διοικητική των επιχειρήσεων</a:t>
            </a:r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Πρέβεζα,2015. </a:t>
            </a:r>
            <a:endParaRPr lang="en-US" sz="240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Καραμάνης, Κ. (2015). Διοικητική των επιχειρήσεων. ΤΕΙ Ηπείρου</a:t>
            </a:r>
          </a:p>
          <a:p>
            <a:pPr algn="just"/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από τη δικτυακή διεύθυνση:</a:t>
            </a:r>
          </a:p>
          <a:p>
            <a:pPr lvl="0" algn="just"/>
            <a:r>
              <a:rPr lang="en-US">
                <a:solidFill>
                  <a:prstClr val="white">
                    <a:lumMod val="50000"/>
                  </a:prstClr>
                </a:solidFill>
                <a:hlinkClick r:id="rId5"/>
              </a:rPr>
              <a:t>http://eclass.teiep.gr/OpenClass/courses/ACC141/</a:t>
            </a:r>
            <a:endParaRPr lang="el-GR" sz="2400">
              <a:solidFill>
                <a:prstClr val="white">
                  <a:lumMod val="50000"/>
                </a:prst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/>
              <a:t>Σημείωμα </a:t>
            </a:r>
            <a:r>
              <a:rPr lang="el-GR" err="1"/>
              <a:t>Αδειοδότησης</a:t>
            </a:r>
            <a:endParaRPr lang="el-GR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>
                <a:hlinkClick r:id="rId3"/>
              </a:rPr>
              <a:t>http://</a:t>
            </a:r>
            <a:r>
              <a:rPr lang="en-US" smtClean="0">
                <a:hlinkClick r:id="rId3"/>
              </a:rPr>
              <a:t>creativecommons.org/licenses/by-nc-nd/4.0/deed.el</a:t>
            </a:r>
            <a:r>
              <a:rPr lang="el-GR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/>
              <a:t>Επεξεργασία: </a:t>
            </a:r>
            <a:r>
              <a:rPr lang="el-GR" sz="2900" b="1" smtClean="0"/>
              <a:t>Δαπόντας Δημήτριος </a:t>
            </a:r>
          </a:p>
          <a:p>
            <a:pPr algn="r"/>
            <a:r>
              <a:rPr lang="el-GR" sz="2900" b="1" smtClean="0"/>
              <a:t>Πρέβεζα</a:t>
            </a:r>
            <a:r>
              <a:rPr lang="el-GR" sz="2900" smtClean="0"/>
              <a:t>,2015</a:t>
            </a:r>
            <a:endParaRPr lang="el-GR" sz="29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8520" y="5474677"/>
            <a:ext cx="9505056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 smtClean="0">
                <a:solidFill>
                  <a:schemeClr val="bg1"/>
                </a:solidFill>
              </a:rPr>
              <a:t>Διοικητική των επιχειρήσεων, </a:t>
            </a:r>
            <a:r>
              <a:rPr lang="el-GR" sz="1100" b="1">
                <a:solidFill>
                  <a:schemeClr val="bg1"/>
                </a:solidFill>
              </a:rPr>
              <a:t>Ενότητα </a:t>
            </a:r>
            <a:r>
              <a:rPr lang="el-GR" sz="1100" b="1" smtClean="0">
                <a:solidFill>
                  <a:schemeClr val="bg1"/>
                </a:solidFill>
              </a:rPr>
              <a:t>12 </a:t>
            </a:r>
            <a:r>
              <a:rPr lang="el-GR" sz="1100" b="1">
                <a:solidFill>
                  <a:schemeClr val="bg1"/>
                </a:solidFill>
              </a:rPr>
              <a:t>ΤΜΗΜΑ ΛΟΓΙΣΤΙΚΗΣ ΚΑΙ ΧΡΗΜΑΤΟΙΚΟΝΟΜΙΚΗΣ , ΤΕΙ ΗΠΕΙΡΟΥ 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816577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38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95" y="5121153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</p:spTree>
    <p:extLst>
      <p:ext uri="{BB962C8B-B14F-4D97-AF65-F5344CB8AC3E}">
        <p14:creationId xmlns:p14="http://schemas.microsoft.com/office/powerpoint/2010/main" val="348504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47257"/>
            <a:ext cx="9252519" cy="34624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100" b="1">
                <a:solidFill>
                  <a:schemeClr val="bg1"/>
                </a:solidFill>
              </a:rPr>
              <a:t>Διοικητική των επιχειρήσεων</a:t>
            </a:r>
            <a:r>
              <a:rPr lang="el-GR" sz="1100" smtClean="0">
                <a:solidFill>
                  <a:schemeClr val="bg1"/>
                </a:solidFill>
              </a:rPr>
              <a:t>, </a:t>
            </a:r>
            <a:r>
              <a:rPr lang="el-GR" sz="1100">
                <a:solidFill>
                  <a:schemeClr val="bg1"/>
                </a:solidFill>
              </a:rPr>
              <a:t>Ενότητα </a:t>
            </a:r>
            <a:r>
              <a:rPr lang="el-GR" sz="1100" smtClean="0">
                <a:solidFill>
                  <a:schemeClr val="bg1"/>
                </a:solidFill>
              </a:rPr>
              <a:t>12 </a:t>
            </a:r>
            <a:r>
              <a:rPr lang="el-GR" sz="1100">
                <a:solidFill>
                  <a:schemeClr val="bg1"/>
                </a:solidFill>
              </a:rPr>
              <a:t>ΤΜΗΜΑ ΛΟΓΙΣΤΙΚΗΣ ΚΑΙ ΧΡΗΜΑΤΟΙΚΟΝΟΜΙΚΗΣ , ΤΕΙ ΗΠΕΙΡΟΥ </a:t>
            </a:r>
            <a:r>
              <a:rPr lang="el-GR" sz="1100" b="1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45" y="4831871"/>
            <a:ext cx="267726" cy="451523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smtClean="0"/>
              <a:t>Διατήρηση Σημειωμάτων</a:t>
            </a:r>
            <a:endParaRPr lang="el-GR"/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39</a:t>
            </a:fld>
            <a:endParaRPr lang="el-GR" altLang="el-GR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42" y="5017931"/>
            <a:ext cx="364880" cy="317287"/>
          </a:xfrm>
          <a:prstGeom prst="rect">
            <a:avLst/>
          </a:prstGeom>
        </p:spPr>
      </p:pic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/>
              <a:t>Το έργο υλοποιείται στο πλαίσιο του Επιχειρησιακού Προγράμματος «</a:t>
            </a:r>
            <a:r>
              <a:rPr lang="el-GR" altLang="el-GR" sz="2000" b="1"/>
              <a:t>Εκπαίδευση και Δια Βίου Μάθηση</a:t>
            </a:r>
            <a:r>
              <a:rPr lang="el-GR" altLang="el-GR" sz="200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/>
              <a:t>Το έργο «</a:t>
            </a:r>
            <a:r>
              <a:rPr lang="el-GR" altLang="el-GR" sz="2000" b="1"/>
              <a:t>Ανοικτά Ακαδημαϊκά Μαθήματα στο TEI Ηπείρου</a:t>
            </a:r>
            <a:r>
              <a:rPr lang="el-GR" altLang="el-GR" sz="200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 Ενότητας</a:t>
            </a:r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579296" cy="3771636"/>
          </a:xfrm>
        </p:spPr>
        <p:txBody>
          <a:bodyPr>
            <a:normAutofit/>
          </a:bodyPr>
          <a:lstStyle/>
          <a:p>
            <a:pPr marL="0"/>
            <a:r>
              <a:rPr lang="el-GR" smtClean="0"/>
              <a:t>Ολοκληρώνοντας την ενότητα θα πρέπει να είστε σε θέση να : </a:t>
            </a:r>
          </a:p>
          <a:p>
            <a:pPr marL="0"/>
            <a:r>
              <a:rPr lang="el-GR" smtClean="0"/>
              <a:t>Γνωρίζετε τη διαδικασία του ελέγχου </a:t>
            </a:r>
          </a:p>
          <a:p>
            <a:pPr marL="0"/>
            <a:r>
              <a:rPr lang="el-GR" smtClean="0"/>
              <a:t>Ορίζετε τους τύπους των ελέγχων</a:t>
            </a:r>
          </a:p>
          <a:p>
            <a:pPr marL="0"/>
            <a:r>
              <a:rPr lang="el-GR" smtClean="0"/>
              <a:t>Γνωρίζετε τα βήματα διαδικασίας του ελέγχου</a:t>
            </a:r>
          </a:p>
          <a:p>
            <a:pPr marL="0"/>
            <a:r>
              <a:rPr lang="el-GR" smtClean="0"/>
              <a:t>Διακρίνετε τα εργαλεία ελέγχου</a:t>
            </a:r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  <a:p>
            <a:pPr marL="0"/>
            <a:endParaRPr lang="el-G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Autofit/>
          </a:bodyPr>
          <a:lstStyle/>
          <a:p>
            <a:r>
              <a:rPr lang="el-GR" smtClean="0"/>
              <a:t>Έλεγχος</a:t>
            </a:r>
          </a:p>
          <a:p>
            <a:r>
              <a:rPr lang="el-GR" smtClean="0"/>
              <a:t>Τύποι ελέγχων</a:t>
            </a:r>
          </a:p>
          <a:p>
            <a:r>
              <a:rPr lang="el-GR" smtClean="0"/>
              <a:t> Εσωτερικός και εξωτερικός έλεγχος </a:t>
            </a:r>
          </a:p>
          <a:p>
            <a:r>
              <a:rPr lang="el-GR" smtClean="0"/>
              <a:t>Βήματα διαδικασίας ελέγχου </a:t>
            </a:r>
          </a:p>
          <a:p>
            <a:r>
              <a:rPr lang="el-GR" smtClean="0"/>
              <a:t>Εργαλεία ελέγχου </a:t>
            </a:r>
          </a:p>
          <a:p>
            <a:pPr marL="0" indent="0">
              <a:buNone/>
            </a:pPr>
            <a:endParaRPr lang="el-GR"/>
          </a:p>
          <a:p>
            <a:pPr marL="0" indent="0">
              <a:buNone/>
            </a:pPr>
            <a:r>
              <a:rPr lang="el-GR" smtClean="0"/>
              <a:t> </a:t>
            </a: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 smtClean="0"/>
          </a:p>
          <a:p>
            <a:endParaRPr lang="el-GR" sz="1800" smtClean="0"/>
          </a:p>
          <a:p>
            <a:pPr marL="0" indent="0">
              <a:buNone/>
            </a:pPr>
            <a:r>
              <a:rPr lang="el-GR" sz="1800" smtClean="0"/>
              <a:t> </a:t>
            </a:r>
          </a:p>
          <a:p>
            <a:endParaRPr lang="el-GR" sz="1800" smtClean="0"/>
          </a:p>
          <a:p>
            <a:endParaRPr lang="el-GR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270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smtClean="0"/>
              <a:t>Χρήση Διατάξεων</a:t>
            </a:r>
            <a:endParaRPr lang="el-GR" sz="440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51520" y="3672417"/>
            <a:ext cx="8892480" cy="113506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smtClean="0"/>
              <a:t>Ενότητα 12</a:t>
            </a:r>
            <a:r>
              <a:rPr lang="el-GR" sz="4400"/>
              <a:t>: Διαδικασίες και Συστήµατα Ελέγχου</a:t>
            </a:r>
            <a:br>
              <a:rPr lang="el-GR" sz="4400"/>
            </a:br>
            <a:r>
              <a:rPr lang="el-GR" sz="4400"/>
              <a:t/>
            </a:r>
            <a:br>
              <a:rPr lang="el-GR" sz="4400"/>
            </a:br>
            <a:endParaRPr lang="el-GR" sz="4400"/>
          </a:p>
        </p:txBody>
      </p:sp>
      <p:sp>
        <p:nvSpPr>
          <p:cNvPr id="10" name="Θέση κειμένου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mtClean="0"/>
              <a:t>Διοικητική των επιχειρήσεων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/>
              <a:t>Η ΛΕΙΤΟΥΡΓΙΑ ΤΟΥ ΕΛΕΓΧΟΥ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mtClean="0"/>
              <a:t>Διαδικασία µέτρησης της απόδοσης και της ανάληψης </a:t>
            </a:r>
            <a:r>
              <a:rPr lang="el-GR"/>
              <a:t>δράσης για τη διασφάλιση </a:t>
            </a:r>
            <a:r>
              <a:rPr lang="el-GR" smtClean="0"/>
              <a:t>των επιθυµητών </a:t>
            </a:r>
            <a:r>
              <a:rPr lang="el-GR"/>
              <a:t>αποτελεσµάτων.</a:t>
            </a:r>
          </a:p>
          <a:p>
            <a:pPr algn="just"/>
            <a:r>
              <a:rPr lang="el-GR" smtClean="0"/>
              <a:t>Διασφαλίζει ότι γίνονται τα σωστά πράγµατα, µε </a:t>
            </a:r>
            <a:r>
              <a:rPr lang="el-GR"/>
              <a:t>το σωστό τρόπο και τη σωστή στιγµή, σύµφωνα µε τον προγραµµατισµό, την οργάνωση και την ηγεσία.</a:t>
            </a:r>
          </a:p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5623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1492</Words>
  <Application>Microsoft Office PowerPoint</Application>
  <PresentationFormat>On-screen Show (16:10)</PresentationFormat>
  <Paragraphs>238</Paragraphs>
  <Slides>40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 Unicode MS</vt:lpstr>
      <vt:lpstr>Arial</vt:lpstr>
      <vt:lpstr>Calibri</vt:lpstr>
      <vt:lpstr>Times New Roman</vt:lpstr>
      <vt:lpstr>Θέμα του Office</vt:lpstr>
      <vt:lpstr>Διοικητική των επιχειρήσεων</vt:lpstr>
      <vt:lpstr>PowerPoint Presentation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Ενότητα 12: Διαδικασίες και Συστήµατα Ελέγχου  </vt:lpstr>
      <vt:lpstr>Η ΛΕΙΤΟΥΡΓΙΑ ΤΟΥ ΕΛΕΓΧΟΥ</vt:lpstr>
      <vt:lpstr>Σχήµα  1. Ο  ρόλος  του  ελέγχου  στη  διαδικασία  του µάνατζµεντ </vt:lpstr>
      <vt:lpstr>Τύποι Ελέγχων: 1. Έλεγχοι Πρόδρασης </vt:lpstr>
      <vt:lpstr>  Τύποι Ελέγχων: 2. Έλεγχοι παράλληλης δράσης  </vt:lpstr>
      <vt:lpstr>   Τύποι Ελέγχων: 3. Έλεγχοι  ανάδρασης   </vt:lpstr>
      <vt:lpstr> Σχήµα 2. Έλεγχοι πρόδρασης, παράλληλης δράσης και ανάδρασης  </vt:lpstr>
      <vt:lpstr>Συστήµατα Ελέγχου</vt:lpstr>
      <vt:lpstr>Εναλλακτικές Εξωτερικού Ελέγχου</vt:lpstr>
      <vt:lpstr>ΒΗΜΑΤΑ ΤΗΣ ΔΙΑΔΙΚΑΣΙΑΣ ΕΛΕΓΧΟΥ</vt:lpstr>
      <vt:lpstr>Βήµα 1: Καθορισµός στόχων και προτύπων</vt:lpstr>
      <vt:lpstr>Βήµα 2: Μέτρηση των αποτελεσµάτων απόδοσης</vt:lpstr>
      <vt:lpstr>Βήµα 3: Σύγκριση των αποτελεσµάτων µε τους στόχους και τα πρότυπα</vt:lpstr>
      <vt:lpstr>Βήµα 4: Ανάληψη διορθωτικής δράσης</vt:lpstr>
      <vt:lpstr>Σχήµα 3. Τα βήµατα στη  διαδικασία ελέγχου</vt:lpstr>
      <vt:lpstr> ΕΡΓΑΛΕΙΑ ΕΛΕΓΧΟΥ ΚΑΙ ΤΕΧΝΙΚΕΣ:  1. Συστήµατα πειθαρχίας εργαζοµένων </vt:lpstr>
      <vt:lpstr> Στην Πράξη: Για να είναι αποτελεσµατικές, οι επιπλήξεις πρέπει:</vt:lpstr>
      <vt:lpstr>ΕΡΓΑΛΕΙΑ ΕΛΕΓΧΟΥ ΚΑΙ ΤΕΧΝΙΚΕΣ:  2. Έλεγχος (διαχείριση) έργων</vt:lpstr>
      <vt:lpstr> Σχήµα 4.  Παράδειγµα  διαγράµµατος  του Gantt για ένα νέο πρωτότυπο κινητό τηλέφωνο </vt:lpstr>
      <vt:lpstr>Σχήµα 5.Παράδειγµα διαγράµµατος δικτύου CPM/PERT </vt:lpstr>
      <vt:lpstr>ΕΡΓΑΛΕΙΑ ΕΛΕΓΧΟΥ ΚΑΙ ΤΕΧΝΙΚΕΣ:  3. Οικονοµικοί Έλεγχοι</vt:lpstr>
      <vt:lpstr>ΕΡΓΑΛΕΙΑ ΕΛΕΓΧΟΥ ΚΑΙ ΤΕΧΝΙΚΕΣ:  4. Βασικοί Οικονοµικοί Δείκτες</vt:lpstr>
      <vt:lpstr>ΕΡΓΑΛΕΙΑ ΕΛΕΓΧΟΥ ΚΑΙ ΤΕΧΝΙΚΕΣ:  4. Βασικοί Οικονοµικοί Δείκτες</vt:lpstr>
      <vt:lpstr> ΕΡΓΑΛΕΙΑ ΕΛΕΓΧΟΥ ΚΑΙ ΤΕΧΝΙΚΕΣ:  5. Ισόρροπη Στοχοθέτηση και Μέτρηση Δεικτών Απόδοσης</vt:lpstr>
      <vt:lpstr>Ισόρροπη  στοχοθέτηση: Παράγοντες ανάπτυξης στόχων και µέτρων</vt:lpstr>
      <vt:lpstr>Ισόρροπη  στοχοθέτηση: Παράγοντες ανάπτυξης στόχων και µέτρων</vt:lpstr>
      <vt:lpstr>Βιβλιογραφία</vt:lpstr>
      <vt:lpstr>Σημείωμα Αναφοράς</vt:lpstr>
      <vt:lpstr>Σημείωμα Αδειοδότησης</vt:lpstr>
      <vt:lpstr>PowerPoint Presentation</vt:lpstr>
      <vt:lpstr>PowerPoint Presentation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mimis mimopoulos</cp:lastModifiedBy>
  <cp:revision>235</cp:revision>
  <dcterms:created xsi:type="dcterms:W3CDTF">2012-09-06T09:03:05Z</dcterms:created>
  <dcterms:modified xsi:type="dcterms:W3CDTF">2015-10-09T18:01:59Z</dcterms:modified>
</cp:coreProperties>
</file>