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9" r:id="rId3"/>
    <p:sldId id="257" r:id="rId4"/>
    <p:sldId id="259" r:id="rId5"/>
    <p:sldId id="261" r:id="rId6"/>
    <p:sldId id="301" r:id="rId7"/>
    <p:sldId id="300" r:id="rId8"/>
    <p:sldId id="299" r:id="rId9"/>
    <p:sldId id="298" r:id="rId10"/>
    <p:sldId id="296" r:id="rId11"/>
    <p:sldId id="290" r:id="rId12"/>
    <p:sldId id="291" r:id="rId13"/>
    <p:sldId id="292" r:id="rId14"/>
    <p:sldId id="293" r:id="rId15"/>
    <p:sldId id="294" r:id="rId16"/>
    <p:sldId id="295" r:id="rId17"/>
    <p:sldId id="280" r:id="rId18"/>
  </p:sldIdLst>
  <p:sldSz cx="9144000" cy="5715000" type="screen16x10"/>
  <p:notesSz cx="6858000" cy="9144000"/>
  <p:custDataLst>
    <p:tags r:id="rId2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Συμμετοχές </a:t>
            </a:r>
            <a:r>
              <a:rPr lang="el-GR" sz="2800" b="1" dirty="0" smtClean="0"/>
              <a:t>- Χρεόγραφα</a:t>
            </a:r>
            <a:endParaRPr lang="en-US" sz="2800" b="1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Χρεόγραφα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l-GR" sz="2600" b="1" dirty="0" smtClean="0"/>
              <a:t>Τα εμπορικά χρεόγραφα </a:t>
            </a:r>
            <a:r>
              <a:rPr lang="el-GR" sz="2600" dirty="0" smtClean="0"/>
              <a:t>όπως οι μετοχές, αποτιμούνταν με βάση τα ΕΛΠ, στη μικρότερη κατά είδος τιμή ανάμεσα στην κτήσεως και την τρέχουσα τιμή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Με βάση τα ΔΛΠ το </a:t>
            </a:r>
            <a:r>
              <a:rPr lang="el-GR" sz="2600" b="1" dirty="0" smtClean="0"/>
              <a:t>εμπορικό χαρτοφυλάκιο </a:t>
            </a:r>
            <a:r>
              <a:rPr lang="el-GR" sz="2600" dirty="0" smtClean="0"/>
              <a:t>αποτιμάται στις </a:t>
            </a:r>
            <a:r>
              <a:rPr lang="el-GR" sz="2600" b="1" dirty="0" smtClean="0"/>
              <a:t>τρέχουσες τιμές </a:t>
            </a:r>
            <a:r>
              <a:rPr lang="el-GR" sz="2600" dirty="0" smtClean="0"/>
              <a:t>και οι διαφορές μεταφέρονται στα αποτελέσματα</a:t>
            </a:r>
          </a:p>
          <a:p>
            <a:pPr algn="just">
              <a:lnSpc>
                <a:spcPct val="80000"/>
              </a:lnSpc>
              <a:defRPr/>
            </a:pPr>
            <a:r>
              <a:rPr lang="el-GR" sz="2600" dirty="0" smtClean="0"/>
              <a:t>Σε μη ομαλές συνθήκες στο χρηματιστήριο, η ρύθμιση αυτή μπορεί να δημιουργήσει προβλήματα, αφού μπορεί να διανεμηθούν μερίσματα, για τεράστια ποσά που αποτελούν αξίες αποτίμησης και όχι πραγματοποιημένες</a:t>
            </a:r>
          </a:p>
          <a:p>
            <a:pPr algn="just"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de-DE" sz="2800" b="1" dirty="0" smtClean="0"/>
              <a:t>9</a:t>
            </a:r>
            <a:r>
              <a:rPr lang="el-GR" sz="2800" b="1" dirty="0" smtClean="0"/>
              <a:t>:Συμμετοχές </a:t>
            </a:r>
            <a:r>
              <a:rPr lang="el-GR" sz="2800" b="1" dirty="0" smtClean="0"/>
              <a:t>- Χρεόγραφα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Σκοπός της ενότητας αυτής είναι να δούμε πως οι </a:t>
            </a:r>
            <a:r>
              <a:rPr lang="el-GR" dirty="0" smtClean="0"/>
              <a:t>συμμετοχές και τα χρεόγραφα καταχωρούνται </a:t>
            </a:r>
            <a:r>
              <a:rPr lang="el-GR" dirty="0" smtClean="0"/>
              <a:t>σύμφωνα με τα ΔΛΠ και τα ΕΛΠ.</a:t>
            </a:r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Συμμετοχές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dirty="0" smtClean="0"/>
              <a:t>Για τις συμμετοχές σε εισηγμένες εταιρίες, με βάση τα ΕΛΠ η αποτίμηση γίνονταν στη μικρότερη τιμή κατά είδος, ανάμεσα στην κτήσεως και την τρέχουσα.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dirty="0" smtClean="0"/>
              <a:t>Με βάση τα ΔΛΠ η αποτίμηση γίνεται πάντα στην τρέχουσα τιμή.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dirty="0" smtClean="0"/>
              <a:t>Η θετική διαφορά συνήθως μεταφέρεται σε αποθεματικό, η αρνητική συμψηφίζεται με αποθεματικό αν υπάρχει ή μεταφέρεται στα αποτελέσματα.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dirty="0" smtClean="0"/>
              <a:t>Η ρύθμιση των ΔΛΠ, οδηγεί σε μεγαλύτερη καθαρή θέση ή και αποτελέσματα σε σχέση με τα ΕΛΠ, σε αυτήν την περίπτωση.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Συμμετοχές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Με τα ΕΛΠ, όταν αγοράζονταν μία συμμετοχή μη εισηγμένης εταιρίας, καταχωρούνταν στα βιβλία με το κόστος κτήσης της.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Με τα ΔΛΠ, γίνεται αποτίμηση την ημέρα της αγοράς, σε τρέχουσες τιμές, όλων των επιμέρους στοιχείων της αγοραζόμενης, και η αναλογία που αντιστοιχεί, καταχωρείται και κόστος κτήσης στο λογαριασμό 18.</a:t>
            </a:r>
          </a:p>
          <a:p>
            <a:pPr>
              <a:lnSpc>
                <a:spcPct val="90000"/>
              </a:lnSpc>
              <a:defRPr/>
            </a:pPr>
            <a:r>
              <a:rPr lang="el-GR" sz="2600" dirty="0" smtClean="0"/>
              <a:t>Η διαφορά χρεωστική ή πιστωτική, θεωρείται σαν «υπεραξία»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Συμμετοχές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Αν η υπεραξία είναι χρεωστική, μένει στον ισολογισμό και δεν αποσβένεται.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Αν είναι πιστωτική μεταφέρεται στα αποτελέσματα στη χρήση που έγινε η αγορά.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Στο τέλος κάθε χρόνου πρέπει να γίνεται συνολική αποτίμηση της συμμετοχής.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Αν είναι μεγαλύτερη από την αξία κτήσης (Λ. 18) πλέον την υπεραξία, δεν γίνεται καμία εγγραφή.</a:t>
            </a:r>
          </a:p>
          <a:p>
            <a:pPr algn="just">
              <a:lnSpc>
                <a:spcPct val="90000"/>
              </a:lnSpc>
              <a:defRPr/>
            </a:pPr>
            <a:r>
              <a:rPr lang="el-GR" sz="2600" dirty="0" smtClean="0"/>
              <a:t>Αν είναι μικρότερη γίνεται ανάλογη μείωση του ποσού της υπεραξίας.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Συμμετοχές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ρύθμιση αυτή, που πέρασε στα ΔΛΠ το 2005, επειδή έτσι προβλέπεται στα </a:t>
            </a:r>
            <a:r>
              <a:rPr lang="en-US" dirty="0" smtClean="0"/>
              <a:t>US GAAP,</a:t>
            </a:r>
            <a:r>
              <a:rPr lang="el-GR" dirty="0" smtClean="0"/>
              <a:t> έχει τεράστιες επιπτώσεις</a:t>
            </a:r>
            <a:r>
              <a:rPr lang="en-US" dirty="0" smtClean="0"/>
              <a:t> </a:t>
            </a:r>
            <a:r>
              <a:rPr lang="el-GR" dirty="0" smtClean="0"/>
              <a:t>σε ορισμένες εταιρίες</a:t>
            </a:r>
          </a:p>
          <a:p>
            <a:pPr>
              <a:defRPr/>
            </a:pPr>
            <a:r>
              <a:rPr lang="el-GR" dirty="0" smtClean="0"/>
              <a:t>Το ζήτημα δεν είναι η ρύθμιση καθεαυτή, αλλά ο βαθμός αξιοπιστίας των αποτιμήσεων</a:t>
            </a:r>
          </a:p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1334</TotalTime>
  <Words>838</Words>
  <Application>Microsoft Office PowerPoint</Application>
  <PresentationFormat>Προβολή στην οθόνη (16:10)</PresentationFormat>
  <Paragraphs>97</Paragraphs>
  <Slides>17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Συμμετοχές </vt:lpstr>
      <vt:lpstr>Συμμετοχές </vt:lpstr>
      <vt:lpstr>Συμμετοχές</vt:lpstr>
      <vt:lpstr>Συμμετοχές</vt:lpstr>
      <vt:lpstr>Χρεόγραφα</vt:lpstr>
      <vt:lpstr>Βιβλιογραφία</vt:lpstr>
      <vt:lpstr>Σημείωμα Αναφοράς</vt:lpstr>
      <vt:lpstr>Σημείωμα Αδειοδότησης</vt:lpstr>
      <vt:lpstr>Διαφάνεια 14</vt:lpstr>
      <vt:lpstr>Διαφάνεια 15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185</cp:revision>
  <dcterms:created xsi:type="dcterms:W3CDTF">2012-09-06T09:03:05Z</dcterms:created>
  <dcterms:modified xsi:type="dcterms:W3CDTF">2015-11-08T16:51:59Z</dcterms:modified>
</cp:coreProperties>
</file>