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638" r:id="rId2"/>
    <p:sldId id="289" r:id="rId3"/>
    <p:sldId id="257" r:id="rId4"/>
    <p:sldId id="259" r:id="rId5"/>
    <p:sldId id="642" r:id="rId6"/>
    <p:sldId id="643" r:id="rId7"/>
    <p:sldId id="513" r:id="rId8"/>
    <p:sldId id="626" r:id="rId9"/>
    <p:sldId id="624" r:id="rId10"/>
    <p:sldId id="647" r:id="rId11"/>
    <p:sldId id="686" r:id="rId12"/>
    <p:sldId id="687" r:id="rId13"/>
    <p:sldId id="688" r:id="rId14"/>
    <p:sldId id="689" r:id="rId15"/>
    <p:sldId id="690" r:id="rId16"/>
    <p:sldId id="691" r:id="rId17"/>
    <p:sldId id="692" r:id="rId18"/>
    <p:sldId id="693" r:id="rId19"/>
    <p:sldId id="698" r:id="rId20"/>
    <p:sldId id="701" r:id="rId21"/>
    <p:sldId id="700" r:id="rId22"/>
    <p:sldId id="699" r:id="rId23"/>
    <p:sldId id="627" r:id="rId24"/>
    <p:sldId id="664" r:id="rId25"/>
    <p:sldId id="694" r:id="rId26"/>
    <p:sldId id="695" r:id="rId27"/>
    <p:sldId id="697" r:id="rId28"/>
    <p:sldId id="667" r:id="rId29"/>
    <p:sldId id="666" r:id="rId30"/>
    <p:sldId id="669" r:id="rId31"/>
    <p:sldId id="668" r:id="rId32"/>
    <p:sldId id="670" r:id="rId33"/>
    <p:sldId id="671" r:id="rId34"/>
    <p:sldId id="576" r:id="rId35"/>
    <p:sldId id="702" r:id="rId36"/>
    <p:sldId id="582" r:id="rId37"/>
    <p:sldId id="660" r:id="rId38"/>
    <p:sldId id="292" r:id="rId39"/>
    <p:sldId id="293" r:id="rId40"/>
    <p:sldId id="661" r:id="rId41"/>
    <p:sldId id="662" r:id="rId42"/>
    <p:sldId id="280" r:id="rId43"/>
  </p:sldIdLst>
  <p:sldSz cx="9144000" cy="5715000" type="screen16x10"/>
  <p:notesSz cx="6858000" cy="9144000"/>
  <p:custDataLst>
    <p:tags r:id="rId4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75212" autoAdjust="0"/>
  </p:normalViewPr>
  <p:slideViewPr>
    <p:cSldViewPr>
      <p:cViewPr varScale="1">
        <p:scale>
          <a:sx n="67" d="100"/>
          <a:sy n="67" d="100"/>
        </p:scale>
        <p:origin x="1608" y="6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6528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DCD20F-4DCE-4D60-BFED-F404C24BC4BE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C308713E-E607-47A2-B072-5E84586626A2}">
      <dgm:prSet phldrT="[Κείμενο]" custT="1"/>
      <dgm:spPr/>
      <dgm:t>
        <a:bodyPr/>
        <a:lstStyle/>
        <a:p>
          <a:r>
            <a:rPr lang="el-GR" sz="2400" dirty="0" smtClean="0"/>
            <a:t>Η γάτα</a:t>
          </a:r>
          <a:endParaRPr lang="el-GR" sz="2400" dirty="0"/>
        </a:p>
      </dgm:t>
    </dgm:pt>
    <dgm:pt modelId="{5D38CA79-2D57-4FA8-A4EE-E0C1657C7813}" type="parTrans" cxnId="{0F1B2787-E4CA-4B25-BFBE-50A91FC38271}">
      <dgm:prSet/>
      <dgm:spPr/>
      <dgm:t>
        <a:bodyPr/>
        <a:lstStyle/>
        <a:p>
          <a:endParaRPr lang="el-GR"/>
        </a:p>
      </dgm:t>
    </dgm:pt>
    <dgm:pt modelId="{544061B2-560C-48F1-97B6-66D23CCD97FA}" type="sibTrans" cxnId="{0F1B2787-E4CA-4B25-BFBE-50A91FC38271}">
      <dgm:prSet/>
      <dgm:spPr/>
      <dgm:t>
        <a:bodyPr/>
        <a:lstStyle/>
        <a:p>
          <a:endParaRPr lang="el-GR"/>
        </a:p>
      </dgm:t>
    </dgm:pt>
    <dgm:pt modelId="{94935FB5-9300-4DA3-B7EE-AF1016DF6AE8}">
      <dgm:prSet phldrT="[Κείμενο]" custT="1"/>
      <dgm:spPr/>
      <dgm:t>
        <a:bodyPr/>
        <a:lstStyle/>
        <a:p>
          <a:r>
            <a:rPr lang="el-GR" sz="2400" dirty="0" smtClean="0"/>
            <a:t>... γάτα</a:t>
          </a:r>
          <a:endParaRPr lang="el-GR" sz="2400" dirty="0"/>
        </a:p>
      </dgm:t>
    </dgm:pt>
    <dgm:pt modelId="{BFFF09D8-CE50-4B43-ABA9-409CADB606BA}" type="parTrans" cxnId="{D667BD0B-D7DA-48EF-AF4D-9DE35B5BB645}">
      <dgm:prSet/>
      <dgm:spPr/>
      <dgm:t>
        <a:bodyPr/>
        <a:lstStyle/>
        <a:p>
          <a:endParaRPr lang="el-GR"/>
        </a:p>
      </dgm:t>
    </dgm:pt>
    <dgm:pt modelId="{CDB9718A-EADF-46A5-BD31-EBB37A1A8AE9}" type="sibTrans" cxnId="{D667BD0B-D7DA-48EF-AF4D-9DE35B5BB645}">
      <dgm:prSet/>
      <dgm:spPr/>
      <dgm:t>
        <a:bodyPr/>
        <a:lstStyle/>
        <a:p>
          <a:endParaRPr lang="el-GR"/>
        </a:p>
      </dgm:t>
    </dgm:pt>
    <dgm:pt modelId="{731B86F3-273A-45B1-9FB7-F428C69D4584}">
      <dgm:prSet phldrT="[Κείμενο]" custT="1"/>
      <dgm:spPr/>
      <dgm:t>
        <a:bodyPr/>
        <a:lstStyle/>
        <a:p>
          <a:r>
            <a:rPr lang="el-GR" sz="2400" dirty="0" smtClean="0"/>
            <a:t>Ο</a:t>
          </a:r>
          <a:endParaRPr lang="el-GR" sz="2400" dirty="0"/>
        </a:p>
      </dgm:t>
    </dgm:pt>
    <dgm:pt modelId="{74647D18-0A79-4565-811F-47E4D30CF7D4}" type="parTrans" cxnId="{8CA2076D-97EF-4409-9BC0-7BBE6B2DEC3C}">
      <dgm:prSet/>
      <dgm:spPr/>
      <dgm:t>
        <a:bodyPr/>
        <a:lstStyle/>
        <a:p>
          <a:endParaRPr lang="el-GR"/>
        </a:p>
      </dgm:t>
    </dgm:pt>
    <dgm:pt modelId="{CA2E39F0-2C5D-404D-9A14-F427AFD30228}" type="sibTrans" cxnId="{8CA2076D-97EF-4409-9BC0-7BBE6B2DEC3C}">
      <dgm:prSet/>
      <dgm:spPr/>
      <dgm:t>
        <a:bodyPr/>
        <a:lstStyle/>
        <a:p>
          <a:endParaRPr lang="el-GR"/>
        </a:p>
      </dgm:t>
    </dgm:pt>
    <dgm:pt modelId="{AC7315C1-2ED3-42F3-9482-8FA4EB94120C}">
      <dgm:prSet phldrT="[Κείμενο]" custT="1"/>
      <dgm:spPr/>
      <dgm:t>
        <a:bodyPr/>
        <a:lstStyle/>
        <a:p>
          <a:r>
            <a:rPr lang="el-GR" altLang="el-GR" sz="1600" dirty="0" smtClean="0"/>
            <a:t>παρουσίαση πληροφοριών</a:t>
          </a:r>
          <a:endParaRPr lang="el-GR" sz="1600" dirty="0"/>
        </a:p>
      </dgm:t>
    </dgm:pt>
    <dgm:pt modelId="{972C70FB-08F9-4AB9-9FDD-7BA71F222E2C}" type="parTrans" cxnId="{96806534-7B98-4839-ACEA-98C51C2B1C54}">
      <dgm:prSet/>
      <dgm:spPr/>
      <dgm:t>
        <a:bodyPr/>
        <a:lstStyle/>
        <a:p>
          <a:endParaRPr lang="el-GR"/>
        </a:p>
      </dgm:t>
    </dgm:pt>
    <dgm:pt modelId="{189C4A6E-E0EA-4E20-8E43-A9C66DEF4E3B}" type="sibTrans" cxnId="{96806534-7B98-4839-ACEA-98C51C2B1C54}">
      <dgm:prSet/>
      <dgm:spPr/>
      <dgm:t>
        <a:bodyPr/>
        <a:lstStyle/>
        <a:p>
          <a:endParaRPr lang="el-GR"/>
        </a:p>
      </dgm:t>
    </dgm:pt>
    <dgm:pt modelId="{88B12CF8-2D47-4EE0-A715-5BDAE5929956}">
      <dgm:prSet phldrT="[Κείμενο]" custT="1"/>
      <dgm:spPr/>
      <dgm:t>
        <a:bodyPr/>
        <a:lstStyle/>
        <a:p>
          <a:r>
            <a:rPr lang="el-GR" altLang="el-GR" sz="1600" dirty="0" smtClean="0"/>
            <a:t>απαίτηση να χρησιμοποιήσει την πληροφορία για να απαντήσει</a:t>
          </a:r>
          <a:endParaRPr lang="el-GR" sz="1600" dirty="0"/>
        </a:p>
      </dgm:t>
    </dgm:pt>
    <dgm:pt modelId="{B6F8BCED-B05F-4994-992E-559BF5074B19}" type="parTrans" cxnId="{B09BDCDE-E6BD-4EB2-922D-1E0295B97947}">
      <dgm:prSet/>
      <dgm:spPr/>
      <dgm:t>
        <a:bodyPr/>
        <a:lstStyle/>
        <a:p>
          <a:endParaRPr lang="el-GR"/>
        </a:p>
      </dgm:t>
    </dgm:pt>
    <dgm:pt modelId="{B69020A6-2B01-46C1-A3BD-1D545731790E}" type="sibTrans" cxnId="{B09BDCDE-E6BD-4EB2-922D-1E0295B97947}">
      <dgm:prSet/>
      <dgm:spPr/>
      <dgm:t>
        <a:bodyPr/>
        <a:lstStyle/>
        <a:p>
          <a:endParaRPr lang="el-GR"/>
        </a:p>
      </dgm:t>
    </dgm:pt>
    <dgm:pt modelId="{F291B06B-94BE-427E-BF5C-58FDE923962B}">
      <dgm:prSet phldrT="[Κείμενο]" custT="1"/>
      <dgm:spPr/>
      <dgm:t>
        <a:bodyPr/>
        <a:lstStyle/>
        <a:p>
          <a:r>
            <a:rPr lang="el-GR" altLang="el-GR" sz="1600" dirty="0" smtClean="0"/>
            <a:t>εκτίμηση απάντησης</a:t>
          </a:r>
          <a:endParaRPr lang="el-GR" sz="1600" dirty="0"/>
        </a:p>
      </dgm:t>
    </dgm:pt>
    <dgm:pt modelId="{2C2A7417-6236-48EF-8502-38DECE8A06A9}" type="parTrans" cxnId="{22B67978-4E39-41C8-B4F4-6F00814C3BA5}">
      <dgm:prSet/>
      <dgm:spPr/>
      <dgm:t>
        <a:bodyPr/>
        <a:lstStyle/>
        <a:p>
          <a:endParaRPr lang="el-GR"/>
        </a:p>
      </dgm:t>
    </dgm:pt>
    <dgm:pt modelId="{F065C883-FAA6-457B-B530-324233D33AEA}" type="sibTrans" cxnId="{22B67978-4E39-41C8-B4F4-6F00814C3BA5}">
      <dgm:prSet/>
      <dgm:spPr/>
      <dgm:t>
        <a:bodyPr/>
        <a:lstStyle/>
        <a:p>
          <a:endParaRPr lang="el-GR"/>
        </a:p>
      </dgm:t>
    </dgm:pt>
    <dgm:pt modelId="{9004585E-E4E6-4C75-9C6E-3909F3457B3D}">
      <dgm:prSet phldrT="[Κείμενο]" custT="1"/>
      <dgm:spPr/>
      <dgm:t>
        <a:bodyPr/>
        <a:lstStyle/>
        <a:p>
          <a:r>
            <a:rPr lang="el-GR" sz="2400" dirty="0" smtClean="0"/>
            <a:t>Οι</a:t>
          </a:r>
          <a:endParaRPr lang="el-GR" sz="2400" dirty="0"/>
        </a:p>
      </dgm:t>
    </dgm:pt>
    <dgm:pt modelId="{B4BAD9B1-F50E-4A86-999F-170B7972977D}" type="parTrans" cxnId="{E1FD7EAD-631B-4689-BE26-2DD2D2FEB03F}">
      <dgm:prSet/>
      <dgm:spPr/>
      <dgm:t>
        <a:bodyPr/>
        <a:lstStyle/>
        <a:p>
          <a:endParaRPr lang="el-GR"/>
        </a:p>
      </dgm:t>
    </dgm:pt>
    <dgm:pt modelId="{FD5098B5-7681-4D44-BE4B-347334E02D21}" type="sibTrans" cxnId="{E1FD7EAD-631B-4689-BE26-2DD2D2FEB03F}">
      <dgm:prSet/>
      <dgm:spPr/>
      <dgm:t>
        <a:bodyPr/>
        <a:lstStyle/>
        <a:p>
          <a:endParaRPr lang="el-GR"/>
        </a:p>
      </dgm:t>
    </dgm:pt>
    <dgm:pt modelId="{4EA4B072-3034-4D6C-9AD0-BBB7C26F1D78}">
      <dgm:prSet phldrT="[Κείμενο]" custT="1"/>
      <dgm:spPr/>
      <dgm:t>
        <a:bodyPr/>
        <a:lstStyle/>
        <a:p>
          <a:r>
            <a:rPr lang="el-GR" altLang="el-GR" sz="1600" dirty="0" smtClean="0"/>
            <a:t>λήψη αποφάσεων ως προς τις παρεχόμενες απαντήσεις</a:t>
          </a:r>
          <a:endParaRPr lang="el-GR" sz="1600" dirty="0"/>
        </a:p>
      </dgm:t>
    </dgm:pt>
    <dgm:pt modelId="{7503CECB-F305-4F4C-A0BC-43237248ADB5}" type="parTrans" cxnId="{01582BBE-F4D1-4493-A459-A080C3466B67}">
      <dgm:prSet/>
      <dgm:spPr/>
      <dgm:t>
        <a:bodyPr/>
        <a:lstStyle/>
        <a:p>
          <a:endParaRPr lang="el-GR"/>
        </a:p>
      </dgm:t>
    </dgm:pt>
    <dgm:pt modelId="{76E35C9E-880D-410F-8E20-226E0C37CDE7}" type="sibTrans" cxnId="{01582BBE-F4D1-4493-A459-A080C3466B67}">
      <dgm:prSet/>
      <dgm:spPr/>
      <dgm:t>
        <a:bodyPr/>
        <a:lstStyle/>
        <a:p>
          <a:endParaRPr lang="el-GR"/>
        </a:p>
      </dgm:t>
    </dgm:pt>
    <dgm:pt modelId="{64A1C393-D584-4616-81CB-B0086BEABD94}">
      <dgm:prSet phldrT="[Κείμενο]" custT="1"/>
      <dgm:spPr/>
      <dgm:t>
        <a:bodyPr/>
        <a:lstStyle/>
        <a:p>
          <a:r>
            <a:rPr lang="el-GR" sz="1800" dirty="0" smtClean="0"/>
            <a:t>Προσπάθησε Πάλι</a:t>
          </a:r>
          <a:endParaRPr lang="el-GR" sz="1800" dirty="0"/>
        </a:p>
      </dgm:t>
    </dgm:pt>
    <dgm:pt modelId="{6942D342-71F2-4206-8FC0-180CE625B405}" type="parTrans" cxnId="{0B78BE5F-FAE4-4D2D-87AC-9864C6A9F7BD}">
      <dgm:prSet/>
      <dgm:spPr/>
      <dgm:t>
        <a:bodyPr/>
        <a:lstStyle/>
        <a:p>
          <a:endParaRPr lang="el-GR"/>
        </a:p>
      </dgm:t>
    </dgm:pt>
    <dgm:pt modelId="{478AB5CE-F068-4CCB-8831-748347438B99}" type="sibTrans" cxnId="{0B78BE5F-FAE4-4D2D-87AC-9864C6A9F7BD}">
      <dgm:prSet/>
      <dgm:spPr/>
      <dgm:t>
        <a:bodyPr/>
        <a:lstStyle/>
        <a:p>
          <a:endParaRPr lang="el-GR"/>
        </a:p>
      </dgm:t>
    </dgm:pt>
    <dgm:pt modelId="{84B4A132-A41B-455A-83A8-EFD89DCFB883}">
      <dgm:prSet phldrT="[Κείμενο]" custT="1"/>
      <dgm:spPr/>
      <dgm:t>
        <a:bodyPr/>
        <a:lstStyle/>
        <a:p>
          <a:r>
            <a:rPr lang="el-GR" sz="2400" dirty="0" smtClean="0"/>
            <a:t>Η</a:t>
          </a:r>
          <a:endParaRPr lang="el-GR" sz="2400" dirty="0"/>
        </a:p>
      </dgm:t>
    </dgm:pt>
    <dgm:pt modelId="{585F545C-531C-47AC-8D42-96DE59268F7D}" type="sibTrans" cxnId="{FF60DE09-4DBD-49DD-B92E-2F1619622B4C}">
      <dgm:prSet/>
      <dgm:spPr/>
      <dgm:t>
        <a:bodyPr/>
        <a:lstStyle/>
        <a:p>
          <a:endParaRPr lang="el-GR"/>
        </a:p>
      </dgm:t>
    </dgm:pt>
    <dgm:pt modelId="{4D983A04-DBF4-4520-96E5-EE727814DE23}" type="parTrans" cxnId="{FF60DE09-4DBD-49DD-B92E-2F1619622B4C}">
      <dgm:prSet/>
      <dgm:spPr/>
      <dgm:t>
        <a:bodyPr/>
        <a:lstStyle/>
        <a:p>
          <a:endParaRPr lang="el-GR"/>
        </a:p>
      </dgm:t>
    </dgm:pt>
    <dgm:pt modelId="{8B93BDB8-BA2A-45FD-8703-046BA3FFB257}">
      <dgm:prSet phldrT="[Κείμενο]" custT="1"/>
      <dgm:spPr/>
      <dgm:t>
        <a:bodyPr/>
        <a:lstStyle/>
        <a:p>
          <a:r>
            <a:rPr lang="el-GR" sz="1800" dirty="0" smtClean="0"/>
            <a:t>Σωστό!</a:t>
          </a:r>
          <a:endParaRPr lang="el-GR" sz="1800" dirty="0"/>
        </a:p>
      </dgm:t>
    </dgm:pt>
    <dgm:pt modelId="{CC406CC8-A241-4427-8A48-C86F2C1408F5}" type="parTrans" cxnId="{32B51C05-B85B-4660-8E2A-D40FCA95800F}">
      <dgm:prSet/>
      <dgm:spPr/>
      <dgm:t>
        <a:bodyPr/>
        <a:lstStyle/>
        <a:p>
          <a:endParaRPr lang="el-GR"/>
        </a:p>
      </dgm:t>
    </dgm:pt>
    <dgm:pt modelId="{573B851E-CFCF-4223-85B2-7C4099FF69BD}" type="sibTrans" cxnId="{32B51C05-B85B-4660-8E2A-D40FCA95800F}">
      <dgm:prSet/>
      <dgm:spPr/>
      <dgm:t>
        <a:bodyPr/>
        <a:lstStyle/>
        <a:p>
          <a:endParaRPr lang="el-GR"/>
        </a:p>
      </dgm:t>
    </dgm:pt>
    <dgm:pt modelId="{C2559601-E946-4B20-9186-F18F2804B546}">
      <dgm:prSet phldrT="[Κείμενο]" custT="1"/>
      <dgm:spPr/>
      <dgm:t>
        <a:bodyPr/>
        <a:lstStyle/>
        <a:p>
          <a:r>
            <a:rPr lang="el-GR" sz="1800" dirty="0" smtClean="0"/>
            <a:t>Προσπάθησε Πάλι</a:t>
          </a:r>
          <a:endParaRPr lang="el-GR" sz="1800" dirty="0"/>
        </a:p>
      </dgm:t>
    </dgm:pt>
    <dgm:pt modelId="{9EB75D7D-41AA-4C00-B06F-8D8A38CE912D}" type="parTrans" cxnId="{5FF9DA69-17DD-4955-8BDE-F34ECC5382C1}">
      <dgm:prSet/>
      <dgm:spPr/>
      <dgm:t>
        <a:bodyPr/>
        <a:lstStyle/>
        <a:p>
          <a:endParaRPr lang="el-GR"/>
        </a:p>
      </dgm:t>
    </dgm:pt>
    <dgm:pt modelId="{C55F2058-C041-4790-A392-59BBDA976893}" type="sibTrans" cxnId="{5FF9DA69-17DD-4955-8BDE-F34ECC5382C1}">
      <dgm:prSet/>
      <dgm:spPr/>
      <dgm:t>
        <a:bodyPr/>
        <a:lstStyle/>
        <a:p>
          <a:endParaRPr lang="el-GR"/>
        </a:p>
      </dgm:t>
    </dgm:pt>
    <dgm:pt modelId="{ABFCE889-B65A-4A1E-B676-38ED8D810FFD}" type="pres">
      <dgm:prSet presAssocID="{B4DCD20F-4DCE-4D60-BFED-F404C24BC4B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01C05EA-CD26-4FC7-B788-5E89F38DA474}" type="pres">
      <dgm:prSet presAssocID="{B4DCD20F-4DCE-4D60-BFED-F404C24BC4BE}" presName="hierFlow" presStyleCnt="0"/>
      <dgm:spPr/>
    </dgm:pt>
    <dgm:pt modelId="{8FA2CF83-355A-4FCC-A1DC-C8AFF945D53A}" type="pres">
      <dgm:prSet presAssocID="{B4DCD20F-4DCE-4D60-BFED-F404C24BC4BE}" presName="firstBuf" presStyleCnt="0"/>
      <dgm:spPr/>
    </dgm:pt>
    <dgm:pt modelId="{2688CBCC-EBF9-4486-8661-77E6160A4B7D}" type="pres">
      <dgm:prSet presAssocID="{B4DCD20F-4DCE-4D60-BFED-F404C24BC4B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D707079-293D-410B-B522-8FA387112CD8}" type="pres">
      <dgm:prSet presAssocID="{C308713E-E607-47A2-B072-5E84586626A2}" presName="Name14" presStyleCnt="0"/>
      <dgm:spPr/>
    </dgm:pt>
    <dgm:pt modelId="{EE54FFD6-32FC-4C35-9B84-3382860CB78C}" type="pres">
      <dgm:prSet presAssocID="{C308713E-E607-47A2-B072-5E84586626A2}" presName="level1Shape" presStyleLbl="node0" presStyleIdx="0" presStyleCnt="1" custLinFactNeighborX="1214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2AD366D-1DBB-4259-B462-2A8E07CE28B4}" type="pres">
      <dgm:prSet presAssocID="{C308713E-E607-47A2-B072-5E84586626A2}" presName="hierChild2" presStyleCnt="0"/>
      <dgm:spPr/>
    </dgm:pt>
    <dgm:pt modelId="{F7F715C0-B521-42B7-A1D9-ADF082522144}" type="pres">
      <dgm:prSet presAssocID="{BFFF09D8-CE50-4B43-ABA9-409CADB606BA}" presName="Name19" presStyleLbl="parChTrans1D2" presStyleIdx="0" presStyleCnt="1"/>
      <dgm:spPr/>
      <dgm:t>
        <a:bodyPr/>
        <a:lstStyle/>
        <a:p>
          <a:endParaRPr lang="el-GR"/>
        </a:p>
      </dgm:t>
    </dgm:pt>
    <dgm:pt modelId="{EF99906D-72DE-4169-A658-7FE313603DD8}" type="pres">
      <dgm:prSet presAssocID="{94935FB5-9300-4DA3-B7EE-AF1016DF6AE8}" presName="Name21" presStyleCnt="0"/>
      <dgm:spPr/>
    </dgm:pt>
    <dgm:pt modelId="{ED29D7CD-90CF-4178-A962-D4EC4BBE34FA}" type="pres">
      <dgm:prSet presAssocID="{94935FB5-9300-4DA3-B7EE-AF1016DF6AE8}" presName="level2Shape" presStyleLbl="node2" presStyleIdx="0" presStyleCnt="1" custLinFactNeighborX="12148"/>
      <dgm:spPr/>
      <dgm:t>
        <a:bodyPr/>
        <a:lstStyle/>
        <a:p>
          <a:endParaRPr lang="el-GR"/>
        </a:p>
      </dgm:t>
    </dgm:pt>
    <dgm:pt modelId="{1EEC9325-C306-48F0-A6A6-26917E71F386}" type="pres">
      <dgm:prSet presAssocID="{94935FB5-9300-4DA3-B7EE-AF1016DF6AE8}" presName="hierChild3" presStyleCnt="0"/>
      <dgm:spPr/>
    </dgm:pt>
    <dgm:pt modelId="{096C6EE1-FDF1-40D8-9C07-F1B4708CC0DD}" type="pres">
      <dgm:prSet presAssocID="{74647D18-0A79-4565-811F-47E4D30CF7D4}" presName="Name19" presStyleLbl="parChTrans1D3" presStyleIdx="0" presStyleCnt="3"/>
      <dgm:spPr/>
      <dgm:t>
        <a:bodyPr/>
        <a:lstStyle/>
        <a:p>
          <a:endParaRPr lang="el-GR"/>
        </a:p>
      </dgm:t>
    </dgm:pt>
    <dgm:pt modelId="{687E288E-56AD-4792-9265-CA667DC4DB1D}" type="pres">
      <dgm:prSet presAssocID="{731B86F3-273A-45B1-9FB7-F428C69D4584}" presName="Name21" presStyleCnt="0"/>
      <dgm:spPr/>
    </dgm:pt>
    <dgm:pt modelId="{B8D3CD09-A6EB-43EF-9964-62A3130A3186}" type="pres">
      <dgm:prSet presAssocID="{731B86F3-273A-45B1-9FB7-F428C69D4584}" presName="level2Shape" presStyleLbl="node3" presStyleIdx="0" presStyleCnt="3" custLinFactNeighborX="12148"/>
      <dgm:spPr/>
      <dgm:t>
        <a:bodyPr/>
        <a:lstStyle/>
        <a:p>
          <a:endParaRPr lang="el-GR"/>
        </a:p>
      </dgm:t>
    </dgm:pt>
    <dgm:pt modelId="{0A983524-B7AD-4D46-9685-D72B5301BBFB}" type="pres">
      <dgm:prSet presAssocID="{731B86F3-273A-45B1-9FB7-F428C69D4584}" presName="hierChild3" presStyleCnt="0"/>
      <dgm:spPr/>
    </dgm:pt>
    <dgm:pt modelId="{623027CA-B59E-48D9-AA5E-4D7FE2CF33A0}" type="pres">
      <dgm:prSet presAssocID="{6942D342-71F2-4206-8FC0-180CE625B405}" presName="Name19" presStyleLbl="parChTrans1D4" presStyleIdx="0" presStyleCnt="3"/>
      <dgm:spPr/>
      <dgm:t>
        <a:bodyPr/>
        <a:lstStyle/>
        <a:p>
          <a:endParaRPr lang="el-GR"/>
        </a:p>
      </dgm:t>
    </dgm:pt>
    <dgm:pt modelId="{F07569ED-457E-49D3-AF5A-D25B4A3F9025}" type="pres">
      <dgm:prSet presAssocID="{64A1C393-D584-4616-81CB-B0086BEABD94}" presName="Name21" presStyleCnt="0"/>
      <dgm:spPr/>
    </dgm:pt>
    <dgm:pt modelId="{18836E9E-15CE-4429-9345-F0A95CF64E71}" type="pres">
      <dgm:prSet presAssocID="{64A1C393-D584-4616-81CB-B0086BEABD94}" presName="level2Shape" presStyleLbl="node4" presStyleIdx="0" presStyleCnt="3" custScaleX="122778" custLinFactNeighborX="12148"/>
      <dgm:spPr/>
      <dgm:t>
        <a:bodyPr/>
        <a:lstStyle/>
        <a:p>
          <a:endParaRPr lang="el-GR"/>
        </a:p>
      </dgm:t>
    </dgm:pt>
    <dgm:pt modelId="{954B12BE-5C26-464A-AD96-BACBEDEB5C31}" type="pres">
      <dgm:prSet presAssocID="{64A1C393-D584-4616-81CB-B0086BEABD94}" presName="hierChild3" presStyleCnt="0"/>
      <dgm:spPr/>
    </dgm:pt>
    <dgm:pt modelId="{E3F3F4A8-0B2A-4E2B-A578-0C331E7CB984}" type="pres">
      <dgm:prSet presAssocID="{4D983A04-DBF4-4520-96E5-EE727814DE23}" presName="Name19" presStyleLbl="parChTrans1D3" presStyleIdx="1" presStyleCnt="3"/>
      <dgm:spPr/>
      <dgm:t>
        <a:bodyPr/>
        <a:lstStyle/>
        <a:p>
          <a:endParaRPr lang="el-GR"/>
        </a:p>
      </dgm:t>
    </dgm:pt>
    <dgm:pt modelId="{3A0870EE-7860-48BA-8EC8-D8E3E3C6F958}" type="pres">
      <dgm:prSet presAssocID="{84B4A132-A41B-455A-83A8-EFD89DCFB883}" presName="Name21" presStyleCnt="0"/>
      <dgm:spPr/>
    </dgm:pt>
    <dgm:pt modelId="{1AF1C42D-3AF5-4E71-97FC-BFD612ECD976}" type="pres">
      <dgm:prSet presAssocID="{84B4A132-A41B-455A-83A8-EFD89DCFB883}" presName="level2Shape" presStyleLbl="node3" presStyleIdx="1" presStyleCnt="3" custLinFactNeighborX="12148"/>
      <dgm:spPr/>
      <dgm:t>
        <a:bodyPr/>
        <a:lstStyle/>
        <a:p>
          <a:endParaRPr lang="el-GR"/>
        </a:p>
      </dgm:t>
    </dgm:pt>
    <dgm:pt modelId="{4A9E3667-25F1-4673-B3AA-5065B75B9625}" type="pres">
      <dgm:prSet presAssocID="{84B4A132-A41B-455A-83A8-EFD89DCFB883}" presName="hierChild3" presStyleCnt="0"/>
      <dgm:spPr/>
    </dgm:pt>
    <dgm:pt modelId="{A902F186-0F3C-4896-8B4F-FE37C0A6890D}" type="pres">
      <dgm:prSet presAssocID="{CC406CC8-A241-4427-8A48-C86F2C1408F5}" presName="Name19" presStyleLbl="parChTrans1D4" presStyleIdx="1" presStyleCnt="3"/>
      <dgm:spPr/>
      <dgm:t>
        <a:bodyPr/>
        <a:lstStyle/>
        <a:p>
          <a:endParaRPr lang="el-GR"/>
        </a:p>
      </dgm:t>
    </dgm:pt>
    <dgm:pt modelId="{EE36B12D-C4D8-41F6-B8B9-5FF750F876E2}" type="pres">
      <dgm:prSet presAssocID="{8B93BDB8-BA2A-45FD-8703-046BA3FFB257}" presName="Name21" presStyleCnt="0"/>
      <dgm:spPr/>
    </dgm:pt>
    <dgm:pt modelId="{6D777EA1-B965-4309-BF74-7E2FE2D9D610}" type="pres">
      <dgm:prSet presAssocID="{8B93BDB8-BA2A-45FD-8703-046BA3FFB257}" presName="level2Shape" presStyleLbl="node4" presStyleIdx="1" presStyleCnt="3" custScaleX="122778" custLinFactNeighborX="12148"/>
      <dgm:spPr/>
      <dgm:t>
        <a:bodyPr/>
        <a:lstStyle/>
        <a:p>
          <a:endParaRPr lang="el-GR"/>
        </a:p>
      </dgm:t>
    </dgm:pt>
    <dgm:pt modelId="{456925B5-A984-4236-AEC8-A528BD608956}" type="pres">
      <dgm:prSet presAssocID="{8B93BDB8-BA2A-45FD-8703-046BA3FFB257}" presName="hierChild3" presStyleCnt="0"/>
      <dgm:spPr/>
    </dgm:pt>
    <dgm:pt modelId="{2E8FDB62-60F1-4E08-9260-8D660F61595D}" type="pres">
      <dgm:prSet presAssocID="{B4BAD9B1-F50E-4A86-999F-170B7972977D}" presName="Name19" presStyleLbl="parChTrans1D3" presStyleIdx="2" presStyleCnt="3"/>
      <dgm:spPr/>
      <dgm:t>
        <a:bodyPr/>
        <a:lstStyle/>
        <a:p>
          <a:endParaRPr lang="el-GR"/>
        </a:p>
      </dgm:t>
    </dgm:pt>
    <dgm:pt modelId="{4647A0CF-645E-43FC-9E9D-C517EC3ADC4D}" type="pres">
      <dgm:prSet presAssocID="{9004585E-E4E6-4C75-9C6E-3909F3457B3D}" presName="Name21" presStyleCnt="0"/>
      <dgm:spPr/>
    </dgm:pt>
    <dgm:pt modelId="{E98BB8DA-AE7D-452B-B718-881B11A2792B}" type="pres">
      <dgm:prSet presAssocID="{9004585E-E4E6-4C75-9C6E-3909F3457B3D}" presName="level2Shape" presStyleLbl="node3" presStyleIdx="2" presStyleCnt="3" custLinFactNeighborX="12148"/>
      <dgm:spPr/>
      <dgm:t>
        <a:bodyPr/>
        <a:lstStyle/>
        <a:p>
          <a:endParaRPr lang="el-GR"/>
        </a:p>
      </dgm:t>
    </dgm:pt>
    <dgm:pt modelId="{917C277F-3461-4665-8A05-8C19B0FA1A3D}" type="pres">
      <dgm:prSet presAssocID="{9004585E-E4E6-4C75-9C6E-3909F3457B3D}" presName="hierChild3" presStyleCnt="0"/>
      <dgm:spPr/>
    </dgm:pt>
    <dgm:pt modelId="{3E697E8D-98D0-4ADC-81EF-4FCDD20AF1EA}" type="pres">
      <dgm:prSet presAssocID="{9EB75D7D-41AA-4C00-B06F-8D8A38CE912D}" presName="Name19" presStyleLbl="parChTrans1D4" presStyleIdx="2" presStyleCnt="3"/>
      <dgm:spPr/>
      <dgm:t>
        <a:bodyPr/>
        <a:lstStyle/>
        <a:p>
          <a:endParaRPr lang="el-GR"/>
        </a:p>
      </dgm:t>
    </dgm:pt>
    <dgm:pt modelId="{7BE4EDD5-2B33-4F5F-A981-43095C769527}" type="pres">
      <dgm:prSet presAssocID="{C2559601-E946-4B20-9186-F18F2804B546}" presName="Name21" presStyleCnt="0"/>
      <dgm:spPr/>
    </dgm:pt>
    <dgm:pt modelId="{4CA82D75-1061-4671-8C3A-16B3ADC592AE}" type="pres">
      <dgm:prSet presAssocID="{C2559601-E946-4B20-9186-F18F2804B546}" presName="level2Shape" presStyleLbl="node4" presStyleIdx="2" presStyleCnt="3" custScaleX="122778" custLinFactNeighborX="12148"/>
      <dgm:spPr/>
      <dgm:t>
        <a:bodyPr/>
        <a:lstStyle/>
        <a:p>
          <a:endParaRPr lang="el-GR"/>
        </a:p>
      </dgm:t>
    </dgm:pt>
    <dgm:pt modelId="{D04578A2-86E8-4808-A74E-78A16C06943B}" type="pres">
      <dgm:prSet presAssocID="{C2559601-E946-4B20-9186-F18F2804B546}" presName="hierChild3" presStyleCnt="0"/>
      <dgm:spPr/>
    </dgm:pt>
    <dgm:pt modelId="{1DEC313E-B9D5-4C96-A5FA-E3F7A3861AAF}" type="pres">
      <dgm:prSet presAssocID="{B4DCD20F-4DCE-4D60-BFED-F404C24BC4BE}" presName="bgShapesFlow" presStyleCnt="0"/>
      <dgm:spPr/>
    </dgm:pt>
    <dgm:pt modelId="{43E4BCA8-EA9F-4647-BC0D-ADF86F22B2CD}" type="pres">
      <dgm:prSet presAssocID="{AC7315C1-2ED3-42F3-9482-8FA4EB94120C}" presName="rectComp" presStyleCnt="0"/>
      <dgm:spPr/>
    </dgm:pt>
    <dgm:pt modelId="{F1F26115-AB03-422B-9266-F7DE985BA7AB}" type="pres">
      <dgm:prSet presAssocID="{AC7315C1-2ED3-42F3-9482-8FA4EB94120C}" presName="bgRect" presStyleLbl="bgShp" presStyleIdx="0" presStyleCnt="4"/>
      <dgm:spPr/>
      <dgm:t>
        <a:bodyPr/>
        <a:lstStyle/>
        <a:p>
          <a:endParaRPr lang="el-GR"/>
        </a:p>
      </dgm:t>
    </dgm:pt>
    <dgm:pt modelId="{92691840-32DC-48DA-AE42-F9692AAE63E7}" type="pres">
      <dgm:prSet presAssocID="{AC7315C1-2ED3-42F3-9482-8FA4EB94120C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BFB3F07-2774-40EA-9CE6-935BC53B0AE2}" type="pres">
      <dgm:prSet presAssocID="{AC7315C1-2ED3-42F3-9482-8FA4EB94120C}" presName="spComp" presStyleCnt="0"/>
      <dgm:spPr/>
    </dgm:pt>
    <dgm:pt modelId="{045B7376-F3F8-4C54-B602-25452653A12A}" type="pres">
      <dgm:prSet presAssocID="{AC7315C1-2ED3-42F3-9482-8FA4EB94120C}" presName="vSp" presStyleCnt="0"/>
      <dgm:spPr/>
    </dgm:pt>
    <dgm:pt modelId="{E65EF0CD-74CE-44F1-87E1-797AD3159BBD}" type="pres">
      <dgm:prSet presAssocID="{88B12CF8-2D47-4EE0-A715-5BDAE5929956}" presName="rectComp" presStyleCnt="0"/>
      <dgm:spPr/>
    </dgm:pt>
    <dgm:pt modelId="{2DF5087C-3766-4C8F-ADE3-888FC17BC877}" type="pres">
      <dgm:prSet presAssocID="{88B12CF8-2D47-4EE0-A715-5BDAE5929956}" presName="bgRect" presStyleLbl="bgShp" presStyleIdx="1" presStyleCnt="4"/>
      <dgm:spPr/>
      <dgm:t>
        <a:bodyPr/>
        <a:lstStyle/>
        <a:p>
          <a:endParaRPr lang="el-GR"/>
        </a:p>
      </dgm:t>
    </dgm:pt>
    <dgm:pt modelId="{360244B0-1FBC-4956-A57A-640C6F12E909}" type="pres">
      <dgm:prSet presAssocID="{88B12CF8-2D47-4EE0-A715-5BDAE5929956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8BAB6CF-3CEB-4A9B-A293-24B60D4FAF22}" type="pres">
      <dgm:prSet presAssocID="{88B12CF8-2D47-4EE0-A715-5BDAE5929956}" presName="spComp" presStyleCnt="0"/>
      <dgm:spPr/>
    </dgm:pt>
    <dgm:pt modelId="{244441BA-3BAB-4A54-924A-24898333E6D0}" type="pres">
      <dgm:prSet presAssocID="{88B12CF8-2D47-4EE0-A715-5BDAE5929956}" presName="vSp" presStyleCnt="0"/>
      <dgm:spPr/>
    </dgm:pt>
    <dgm:pt modelId="{A0477C3A-E4B6-45A4-8579-4891D0B219C2}" type="pres">
      <dgm:prSet presAssocID="{F291B06B-94BE-427E-BF5C-58FDE923962B}" presName="rectComp" presStyleCnt="0"/>
      <dgm:spPr/>
    </dgm:pt>
    <dgm:pt modelId="{0516CB52-1186-488D-BB44-B9DCCAA2DAAA}" type="pres">
      <dgm:prSet presAssocID="{F291B06B-94BE-427E-BF5C-58FDE923962B}" presName="bgRect" presStyleLbl="bgShp" presStyleIdx="2" presStyleCnt="4"/>
      <dgm:spPr/>
      <dgm:t>
        <a:bodyPr/>
        <a:lstStyle/>
        <a:p>
          <a:endParaRPr lang="el-GR"/>
        </a:p>
      </dgm:t>
    </dgm:pt>
    <dgm:pt modelId="{6C6C2D9D-71DD-4D3E-8921-0D389F2E825E}" type="pres">
      <dgm:prSet presAssocID="{F291B06B-94BE-427E-BF5C-58FDE923962B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A74CCE3-8716-4234-8742-7C6B56EAF9F9}" type="pres">
      <dgm:prSet presAssocID="{F291B06B-94BE-427E-BF5C-58FDE923962B}" presName="spComp" presStyleCnt="0"/>
      <dgm:spPr/>
    </dgm:pt>
    <dgm:pt modelId="{2C53810C-B4BE-49BC-91DF-7A1AF0E8A47A}" type="pres">
      <dgm:prSet presAssocID="{F291B06B-94BE-427E-BF5C-58FDE923962B}" presName="vSp" presStyleCnt="0"/>
      <dgm:spPr/>
    </dgm:pt>
    <dgm:pt modelId="{0EDC109E-5F1A-4B64-B992-70F27AF5733B}" type="pres">
      <dgm:prSet presAssocID="{4EA4B072-3034-4D6C-9AD0-BBB7C26F1D78}" presName="rectComp" presStyleCnt="0"/>
      <dgm:spPr/>
    </dgm:pt>
    <dgm:pt modelId="{048CFC6B-99D7-4332-AC8A-E844124BECE9}" type="pres">
      <dgm:prSet presAssocID="{4EA4B072-3034-4D6C-9AD0-BBB7C26F1D78}" presName="bgRect" presStyleLbl="bgShp" presStyleIdx="3" presStyleCnt="4"/>
      <dgm:spPr/>
      <dgm:t>
        <a:bodyPr/>
        <a:lstStyle/>
        <a:p>
          <a:endParaRPr lang="el-GR"/>
        </a:p>
      </dgm:t>
    </dgm:pt>
    <dgm:pt modelId="{6C4E096E-ACAC-4932-B514-1E435B62484D}" type="pres">
      <dgm:prSet presAssocID="{4EA4B072-3034-4D6C-9AD0-BBB7C26F1D78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6550684-0D52-45F7-9762-9E92B1E5B537}" type="presOf" srcId="{4EA4B072-3034-4D6C-9AD0-BBB7C26F1D78}" destId="{6C4E096E-ACAC-4932-B514-1E435B62484D}" srcOrd="1" destOrd="0" presId="urn:microsoft.com/office/officeart/2005/8/layout/hierarchy6"/>
    <dgm:cxn modelId="{87872F9A-9A87-492F-932C-FBEEE1C89854}" type="presOf" srcId="{88B12CF8-2D47-4EE0-A715-5BDAE5929956}" destId="{2DF5087C-3766-4C8F-ADE3-888FC17BC877}" srcOrd="0" destOrd="0" presId="urn:microsoft.com/office/officeart/2005/8/layout/hierarchy6"/>
    <dgm:cxn modelId="{7699D322-5432-4F29-90C1-F200E9A4BB33}" type="presOf" srcId="{AC7315C1-2ED3-42F3-9482-8FA4EB94120C}" destId="{92691840-32DC-48DA-AE42-F9692AAE63E7}" srcOrd="1" destOrd="0" presId="urn:microsoft.com/office/officeart/2005/8/layout/hierarchy6"/>
    <dgm:cxn modelId="{96806534-7B98-4839-ACEA-98C51C2B1C54}" srcId="{B4DCD20F-4DCE-4D60-BFED-F404C24BC4BE}" destId="{AC7315C1-2ED3-42F3-9482-8FA4EB94120C}" srcOrd="1" destOrd="0" parTransId="{972C70FB-08F9-4AB9-9FDD-7BA71F222E2C}" sibTransId="{189C4A6E-E0EA-4E20-8E43-A9C66DEF4E3B}"/>
    <dgm:cxn modelId="{22B67978-4E39-41C8-B4F4-6F00814C3BA5}" srcId="{B4DCD20F-4DCE-4D60-BFED-F404C24BC4BE}" destId="{F291B06B-94BE-427E-BF5C-58FDE923962B}" srcOrd="3" destOrd="0" parTransId="{2C2A7417-6236-48EF-8502-38DECE8A06A9}" sibTransId="{F065C883-FAA6-457B-B530-324233D33AEA}"/>
    <dgm:cxn modelId="{8CA2076D-97EF-4409-9BC0-7BBE6B2DEC3C}" srcId="{94935FB5-9300-4DA3-B7EE-AF1016DF6AE8}" destId="{731B86F3-273A-45B1-9FB7-F428C69D4584}" srcOrd="0" destOrd="0" parTransId="{74647D18-0A79-4565-811F-47E4D30CF7D4}" sibTransId="{CA2E39F0-2C5D-404D-9A14-F427AFD30228}"/>
    <dgm:cxn modelId="{9875E707-1C45-4442-9B46-6CC4C954FC2C}" type="presOf" srcId="{64A1C393-D584-4616-81CB-B0086BEABD94}" destId="{18836E9E-15CE-4429-9345-F0A95CF64E71}" srcOrd="0" destOrd="0" presId="urn:microsoft.com/office/officeart/2005/8/layout/hierarchy6"/>
    <dgm:cxn modelId="{89C03AB5-49C1-4F0A-B16C-B0EDC8AAA4DA}" type="presOf" srcId="{8B93BDB8-BA2A-45FD-8703-046BA3FFB257}" destId="{6D777EA1-B965-4309-BF74-7E2FE2D9D610}" srcOrd="0" destOrd="0" presId="urn:microsoft.com/office/officeart/2005/8/layout/hierarchy6"/>
    <dgm:cxn modelId="{02215ACD-21AC-47CB-B9B8-7FB23391E186}" type="presOf" srcId="{C308713E-E607-47A2-B072-5E84586626A2}" destId="{EE54FFD6-32FC-4C35-9B84-3382860CB78C}" srcOrd="0" destOrd="0" presId="urn:microsoft.com/office/officeart/2005/8/layout/hierarchy6"/>
    <dgm:cxn modelId="{9E3E07F2-6668-45BA-A8B0-663329DE0C17}" type="presOf" srcId="{B4BAD9B1-F50E-4A86-999F-170B7972977D}" destId="{2E8FDB62-60F1-4E08-9260-8D660F61595D}" srcOrd="0" destOrd="0" presId="urn:microsoft.com/office/officeart/2005/8/layout/hierarchy6"/>
    <dgm:cxn modelId="{B09BDCDE-E6BD-4EB2-922D-1E0295B97947}" srcId="{B4DCD20F-4DCE-4D60-BFED-F404C24BC4BE}" destId="{88B12CF8-2D47-4EE0-A715-5BDAE5929956}" srcOrd="2" destOrd="0" parTransId="{B6F8BCED-B05F-4994-992E-559BF5074B19}" sibTransId="{B69020A6-2B01-46C1-A3BD-1D545731790E}"/>
    <dgm:cxn modelId="{6EFF8C0F-B052-4125-885D-EAAAAE6F07C8}" type="presOf" srcId="{84B4A132-A41B-455A-83A8-EFD89DCFB883}" destId="{1AF1C42D-3AF5-4E71-97FC-BFD612ECD976}" srcOrd="0" destOrd="0" presId="urn:microsoft.com/office/officeart/2005/8/layout/hierarchy6"/>
    <dgm:cxn modelId="{618715A4-4BCC-461A-A7E2-DD18C9FE85F7}" type="presOf" srcId="{4EA4B072-3034-4D6C-9AD0-BBB7C26F1D78}" destId="{048CFC6B-99D7-4332-AC8A-E844124BECE9}" srcOrd="0" destOrd="0" presId="urn:microsoft.com/office/officeart/2005/8/layout/hierarchy6"/>
    <dgm:cxn modelId="{0B78BE5F-FAE4-4D2D-87AC-9864C6A9F7BD}" srcId="{731B86F3-273A-45B1-9FB7-F428C69D4584}" destId="{64A1C393-D584-4616-81CB-B0086BEABD94}" srcOrd="0" destOrd="0" parTransId="{6942D342-71F2-4206-8FC0-180CE625B405}" sibTransId="{478AB5CE-F068-4CCB-8831-748347438B99}"/>
    <dgm:cxn modelId="{A2A14959-4073-47B2-BE61-180209FD1FF9}" type="presOf" srcId="{F291B06B-94BE-427E-BF5C-58FDE923962B}" destId="{6C6C2D9D-71DD-4D3E-8921-0D389F2E825E}" srcOrd="1" destOrd="0" presId="urn:microsoft.com/office/officeart/2005/8/layout/hierarchy6"/>
    <dgm:cxn modelId="{D667BD0B-D7DA-48EF-AF4D-9DE35B5BB645}" srcId="{C308713E-E607-47A2-B072-5E84586626A2}" destId="{94935FB5-9300-4DA3-B7EE-AF1016DF6AE8}" srcOrd="0" destOrd="0" parTransId="{BFFF09D8-CE50-4B43-ABA9-409CADB606BA}" sibTransId="{CDB9718A-EADF-46A5-BD31-EBB37A1A8AE9}"/>
    <dgm:cxn modelId="{67FAF30F-32B5-40D0-8AFC-13DCAC013762}" type="presOf" srcId="{CC406CC8-A241-4427-8A48-C86F2C1408F5}" destId="{A902F186-0F3C-4896-8B4F-FE37C0A6890D}" srcOrd="0" destOrd="0" presId="urn:microsoft.com/office/officeart/2005/8/layout/hierarchy6"/>
    <dgm:cxn modelId="{E5692C68-B2D0-4FF6-AF5F-841DA26B8DF1}" type="presOf" srcId="{C2559601-E946-4B20-9186-F18F2804B546}" destId="{4CA82D75-1061-4671-8C3A-16B3ADC592AE}" srcOrd="0" destOrd="0" presId="urn:microsoft.com/office/officeart/2005/8/layout/hierarchy6"/>
    <dgm:cxn modelId="{50B0C5B5-E2AE-4B89-8C9E-0C3D1A065275}" type="presOf" srcId="{731B86F3-273A-45B1-9FB7-F428C69D4584}" destId="{B8D3CD09-A6EB-43EF-9964-62A3130A3186}" srcOrd="0" destOrd="0" presId="urn:microsoft.com/office/officeart/2005/8/layout/hierarchy6"/>
    <dgm:cxn modelId="{56A4423C-7F72-4EE3-BE82-4075424DA1E5}" type="presOf" srcId="{9EB75D7D-41AA-4C00-B06F-8D8A38CE912D}" destId="{3E697E8D-98D0-4ADC-81EF-4FCDD20AF1EA}" srcOrd="0" destOrd="0" presId="urn:microsoft.com/office/officeart/2005/8/layout/hierarchy6"/>
    <dgm:cxn modelId="{68811484-B6CB-48B7-B0E6-0E93D49BD088}" type="presOf" srcId="{94935FB5-9300-4DA3-B7EE-AF1016DF6AE8}" destId="{ED29D7CD-90CF-4178-A962-D4EC4BBE34FA}" srcOrd="0" destOrd="0" presId="urn:microsoft.com/office/officeart/2005/8/layout/hierarchy6"/>
    <dgm:cxn modelId="{E1FD7EAD-631B-4689-BE26-2DD2D2FEB03F}" srcId="{94935FB5-9300-4DA3-B7EE-AF1016DF6AE8}" destId="{9004585E-E4E6-4C75-9C6E-3909F3457B3D}" srcOrd="2" destOrd="0" parTransId="{B4BAD9B1-F50E-4A86-999F-170B7972977D}" sibTransId="{FD5098B5-7681-4D44-BE4B-347334E02D21}"/>
    <dgm:cxn modelId="{32B51C05-B85B-4660-8E2A-D40FCA95800F}" srcId="{84B4A132-A41B-455A-83A8-EFD89DCFB883}" destId="{8B93BDB8-BA2A-45FD-8703-046BA3FFB257}" srcOrd="0" destOrd="0" parTransId="{CC406CC8-A241-4427-8A48-C86F2C1408F5}" sibTransId="{573B851E-CFCF-4223-85B2-7C4099FF69BD}"/>
    <dgm:cxn modelId="{9FE00450-6DC0-45BF-AD8E-321D94B42CFC}" type="presOf" srcId="{6942D342-71F2-4206-8FC0-180CE625B405}" destId="{623027CA-B59E-48D9-AA5E-4D7FE2CF33A0}" srcOrd="0" destOrd="0" presId="urn:microsoft.com/office/officeart/2005/8/layout/hierarchy6"/>
    <dgm:cxn modelId="{BC2E426C-024D-4FD6-9E08-E3B5ACB62884}" type="presOf" srcId="{B4DCD20F-4DCE-4D60-BFED-F404C24BC4BE}" destId="{ABFCE889-B65A-4A1E-B676-38ED8D810FFD}" srcOrd="0" destOrd="0" presId="urn:microsoft.com/office/officeart/2005/8/layout/hierarchy6"/>
    <dgm:cxn modelId="{5AD0B3F2-B227-469C-9541-ED1D15B80F9E}" type="presOf" srcId="{88B12CF8-2D47-4EE0-A715-5BDAE5929956}" destId="{360244B0-1FBC-4956-A57A-640C6F12E909}" srcOrd="1" destOrd="0" presId="urn:microsoft.com/office/officeart/2005/8/layout/hierarchy6"/>
    <dgm:cxn modelId="{5FF9DA69-17DD-4955-8BDE-F34ECC5382C1}" srcId="{9004585E-E4E6-4C75-9C6E-3909F3457B3D}" destId="{C2559601-E946-4B20-9186-F18F2804B546}" srcOrd="0" destOrd="0" parTransId="{9EB75D7D-41AA-4C00-B06F-8D8A38CE912D}" sibTransId="{C55F2058-C041-4790-A392-59BBDA976893}"/>
    <dgm:cxn modelId="{FE81BE69-A9A8-46D1-BEC9-A89BA961A8C6}" type="presOf" srcId="{74647D18-0A79-4565-811F-47E4D30CF7D4}" destId="{096C6EE1-FDF1-40D8-9C07-F1B4708CC0DD}" srcOrd="0" destOrd="0" presId="urn:microsoft.com/office/officeart/2005/8/layout/hierarchy6"/>
    <dgm:cxn modelId="{83F9FD3A-D91D-4D34-B8AE-AA67C6311862}" type="presOf" srcId="{AC7315C1-2ED3-42F3-9482-8FA4EB94120C}" destId="{F1F26115-AB03-422B-9266-F7DE985BA7AB}" srcOrd="0" destOrd="0" presId="urn:microsoft.com/office/officeart/2005/8/layout/hierarchy6"/>
    <dgm:cxn modelId="{FF60DE09-4DBD-49DD-B92E-2F1619622B4C}" srcId="{94935FB5-9300-4DA3-B7EE-AF1016DF6AE8}" destId="{84B4A132-A41B-455A-83A8-EFD89DCFB883}" srcOrd="1" destOrd="0" parTransId="{4D983A04-DBF4-4520-96E5-EE727814DE23}" sibTransId="{585F545C-531C-47AC-8D42-96DE59268F7D}"/>
    <dgm:cxn modelId="{41509835-2060-4348-AB8B-2894C29FBB5D}" type="presOf" srcId="{F291B06B-94BE-427E-BF5C-58FDE923962B}" destId="{0516CB52-1186-488D-BB44-B9DCCAA2DAAA}" srcOrd="0" destOrd="0" presId="urn:microsoft.com/office/officeart/2005/8/layout/hierarchy6"/>
    <dgm:cxn modelId="{9165FD51-4590-4769-A163-0D5BF8502AEE}" type="presOf" srcId="{9004585E-E4E6-4C75-9C6E-3909F3457B3D}" destId="{E98BB8DA-AE7D-452B-B718-881B11A2792B}" srcOrd="0" destOrd="0" presId="urn:microsoft.com/office/officeart/2005/8/layout/hierarchy6"/>
    <dgm:cxn modelId="{852F8CF6-4BCD-45F5-BFC5-3E8FDB9C250D}" type="presOf" srcId="{4D983A04-DBF4-4520-96E5-EE727814DE23}" destId="{E3F3F4A8-0B2A-4E2B-A578-0C331E7CB984}" srcOrd="0" destOrd="0" presId="urn:microsoft.com/office/officeart/2005/8/layout/hierarchy6"/>
    <dgm:cxn modelId="{9BE71A41-E50C-477D-9BA2-93F20CEBCECE}" type="presOf" srcId="{BFFF09D8-CE50-4B43-ABA9-409CADB606BA}" destId="{F7F715C0-B521-42B7-A1D9-ADF082522144}" srcOrd="0" destOrd="0" presId="urn:microsoft.com/office/officeart/2005/8/layout/hierarchy6"/>
    <dgm:cxn modelId="{01582BBE-F4D1-4493-A459-A080C3466B67}" srcId="{B4DCD20F-4DCE-4D60-BFED-F404C24BC4BE}" destId="{4EA4B072-3034-4D6C-9AD0-BBB7C26F1D78}" srcOrd="4" destOrd="0" parTransId="{7503CECB-F305-4F4C-A0BC-43237248ADB5}" sibTransId="{76E35C9E-880D-410F-8E20-226E0C37CDE7}"/>
    <dgm:cxn modelId="{0F1B2787-E4CA-4B25-BFBE-50A91FC38271}" srcId="{B4DCD20F-4DCE-4D60-BFED-F404C24BC4BE}" destId="{C308713E-E607-47A2-B072-5E84586626A2}" srcOrd="0" destOrd="0" parTransId="{5D38CA79-2D57-4FA8-A4EE-E0C1657C7813}" sibTransId="{544061B2-560C-48F1-97B6-66D23CCD97FA}"/>
    <dgm:cxn modelId="{AA8EAC34-81DD-4EB8-B436-4FBDBB1B7CCA}" type="presParOf" srcId="{ABFCE889-B65A-4A1E-B676-38ED8D810FFD}" destId="{E01C05EA-CD26-4FC7-B788-5E89F38DA474}" srcOrd="0" destOrd="0" presId="urn:microsoft.com/office/officeart/2005/8/layout/hierarchy6"/>
    <dgm:cxn modelId="{73D45D8A-9522-41DB-9F20-534E5F449412}" type="presParOf" srcId="{E01C05EA-CD26-4FC7-B788-5E89F38DA474}" destId="{8FA2CF83-355A-4FCC-A1DC-C8AFF945D53A}" srcOrd="0" destOrd="0" presId="urn:microsoft.com/office/officeart/2005/8/layout/hierarchy6"/>
    <dgm:cxn modelId="{ABB54B77-D527-4380-AE23-2DBA605FA6F2}" type="presParOf" srcId="{E01C05EA-CD26-4FC7-B788-5E89F38DA474}" destId="{2688CBCC-EBF9-4486-8661-77E6160A4B7D}" srcOrd="1" destOrd="0" presId="urn:microsoft.com/office/officeart/2005/8/layout/hierarchy6"/>
    <dgm:cxn modelId="{F9828732-C873-42B5-AB60-4F20210EAFC4}" type="presParOf" srcId="{2688CBCC-EBF9-4486-8661-77E6160A4B7D}" destId="{BD707079-293D-410B-B522-8FA387112CD8}" srcOrd="0" destOrd="0" presId="urn:microsoft.com/office/officeart/2005/8/layout/hierarchy6"/>
    <dgm:cxn modelId="{D08C5E93-6FA5-4B97-9993-14ADBF9E6583}" type="presParOf" srcId="{BD707079-293D-410B-B522-8FA387112CD8}" destId="{EE54FFD6-32FC-4C35-9B84-3382860CB78C}" srcOrd="0" destOrd="0" presId="urn:microsoft.com/office/officeart/2005/8/layout/hierarchy6"/>
    <dgm:cxn modelId="{669165B9-9003-407E-A000-AF846BE1CFC4}" type="presParOf" srcId="{BD707079-293D-410B-B522-8FA387112CD8}" destId="{D2AD366D-1DBB-4259-B462-2A8E07CE28B4}" srcOrd="1" destOrd="0" presId="urn:microsoft.com/office/officeart/2005/8/layout/hierarchy6"/>
    <dgm:cxn modelId="{ACDB75C9-AE0A-41B5-A2A5-34133D5C1A85}" type="presParOf" srcId="{D2AD366D-1DBB-4259-B462-2A8E07CE28B4}" destId="{F7F715C0-B521-42B7-A1D9-ADF082522144}" srcOrd="0" destOrd="0" presId="urn:microsoft.com/office/officeart/2005/8/layout/hierarchy6"/>
    <dgm:cxn modelId="{508D0FE7-E3AA-418B-8F0B-8CCEE223FC9D}" type="presParOf" srcId="{D2AD366D-1DBB-4259-B462-2A8E07CE28B4}" destId="{EF99906D-72DE-4169-A658-7FE313603DD8}" srcOrd="1" destOrd="0" presId="urn:microsoft.com/office/officeart/2005/8/layout/hierarchy6"/>
    <dgm:cxn modelId="{06139989-6C7B-4E6F-94B9-C790DD4D3531}" type="presParOf" srcId="{EF99906D-72DE-4169-A658-7FE313603DD8}" destId="{ED29D7CD-90CF-4178-A962-D4EC4BBE34FA}" srcOrd="0" destOrd="0" presId="urn:microsoft.com/office/officeart/2005/8/layout/hierarchy6"/>
    <dgm:cxn modelId="{BDF9CFDC-20F3-4551-AADF-B14F267ABEF0}" type="presParOf" srcId="{EF99906D-72DE-4169-A658-7FE313603DD8}" destId="{1EEC9325-C306-48F0-A6A6-26917E71F386}" srcOrd="1" destOrd="0" presId="urn:microsoft.com/office/officeart/2005/8/layout/hierarchy6"/>
    <dgm:cxn modelId="{83291B53-0D47-4306-9E0A-B6244AA12DB1}" type="presParOf" srcId="{1EEC9325-C306-48F0-A6A6-26917E71F386}" destId="{096C6EE1-FDF1-40D8-9C07-F1B4708CC0DD}" srcOrd="0" destOrd="0" presId="urn:microsoft.com/office/officeart/2005/8/layout/hierarchy6"/>
    <dgm:cxn modelId="{516945AA-815C-4F48-B2C6-106ED79B13F3}" type="presParOf" srcId="{1EEC9325-C306-48F0-A6A6-26917E71F386}" destId="{687E288E-56AD-4792-9265-CA667DC4DB1D}" srcOrd="1" destOrd="0" presId="urn:microsoft.com/office/officeart/2005/8/layout/hierarchy6"/>
    <dgm:cxn modelId="{2C60904C-3BE6-43EE-B487-ED85BFC83161}" type="presParOf" srcId="{687E288E-56AD-4792-9265-CA667DC4DB1D}" destId="{B8D3CD09-A6EB-43EF-9964-62A3130A3186}" srcOrd="0" destOrd="0" presId="urn:microsoft.com/office/officeart/2005/8/layout/hierarchy6"/>
    <dgm:cxn modelId="{52D8B030-D753-40FB-B462-186CE8ECADF4}" type="presParOf" srcId="{687E288E-56AD-4792-9265-CA667DC4DB1D}" destId="{0A983524-B7AD-4D46-9685-D72B5301BBFB}" srcOrd="1" destOrd="0" presId="urn:microsoft.com/office/officeart/2005/8/layout/hierarchy6"/>
    <dgm:cxn modelId="{669D6EA5-EDD4-4FF0-AC83-865ADF26A784}" type="presParOf" srcId="{0A983524-B7AD-4D46-9685-D72B5301BBFB}" destId="{623027CA-B59E-48D9-AA5E-4D7FE2CF33A0}" srcOrd="0" destOrd="0" presId="urn:microsoft.com/office/officeart/2005/8/layout/hierarchy6"/>
    <dgm:cxn modelId="{392EDC43-9C2C-4AD2-97BE-730AEB29A160}" type="presParOf" srcId="{0A983524-B7AD-4D46-9685-D72B5301BBFB}" destId="{F07569ED-457E-49D3-AF5A-D25B4A3F9025}" srcOrd="1" destOrd="0" presId="urn:microsoft.com/office/officeart/2005/8/layout/hierarchy6"/>
    <dgm:cxn modelId="{D68F6804-7EEC-4239-BBE1-8BA8751FFC0D}" type="presParOf" srcId="{F07569ED-457E-49D3-AF5A-D25B4A3F9025}" destId="{18836E9E-15CE-4429-9345-F0A95CF64E71}" srcOrd="0" destOrd="0" presId="urn:microsoft.com/office/officeart/2005/8/layout/hierarchy6"/>
    <dgm:cxn modelId="{C7A979F0-B131-4FEB-94DD-ACDBCC24B0F1}" type="presParOf" srcId="{F07569ED-457E-49D3-AF5A-D25B4A3F9025}" destId="{954B12BE-5C26-464A-AD96-BACBEDEB5C31}" srcOrd="1" destOrd="0" presId="urn:microsoft.com/office/officeart/2005/8/layout/hierarchy6"/>
    <dgm:cxn modelId="{3500FB68-D943-4458-8DC7-F71DEE821946}" type="presParOf" srcId="{1EEC9325-C306-48F0-A6A6-26917E71F386}" destId="{E3F3F4A8-0B2A-4E2B-A578-0C331E7CB984}" srcOrd="2" destOrd="0" presId="urn:microsoft.com/office/officeart/2005/8/layout/hierarchy6"/>
    <dgm:cxn modelId="{88EBC9AE-5BD6-4816-8276-B94383E5CC1D}" type="presParOf" srcId="{1EEC9325-C306-48F0-A6A6-26917E71F386}" destId="{3A0870EE-7860-48BA-8EC8-D8E3E3C6F958}" srcOrd="3" destOrd="0" presId="urn:microsoft.com/office/officeart/2005/8/layout/hierarchy6"/>
    <dgm:cxn modelId="{513ECB78-C912-4A54-89C2-F0ECF23CF2B3}" type="presParOf" srcId="{3A0870EE-7860-48BA-8EC8-D8E3E3C6F958}" destId="{1AF1C42D-3AF5-4E71-97FC-BFD612ECD976}" srcOrd="0" destOrd="0" presId="urn:microsoft.com/office/officeart/2005/8/layout/hierarchy6"/>
    <dgm:cxn modelId="{A87B0051-5C81-436A-B6CE-ED01A9CEAF9B}" type="presParOf" srcId="{3A0870EE-7860-48BA-8EC8-D8E3E3C6F958}" destId="{4A9E3667-25F1-4673-B3AA-5065B75B9625}" srcOrd="1" destOrd="0" presId="urn:microsoft.com/office/officeart/2005/8/layout/hierarchy6"/>
    <dgm:cxn modelId="{2D1C2DCB-1364-4ADD-A44B-0C67B67B7227}" type="presParOf" srcId="{4A9E3667-25F1-4673-B3AA-5065B75B9625}" destId="{A902F186-0F3C-4896-8B4F-FE37C0A6890D}" srcOrd="0" destOrd="0" presId="urn:microsoft.com/office/officeart/2005/8/layout/hierarchy6"/>
    <dgm:cxn modelId="{00F40ACE-F605-4747-B409-85E4D22B6031}" type="presParOf" srcId="{4A9E3667-25F1-4673-B3AA-5065B75B9625}" destId="{EE36B12D-C4D8-41F6-B8B9-5FF750F876E2}" srcOrd="1" destOrd="0" presId="urn:microsoft.com/office/officeart/2005/8/layout/hierarchy6"/>
    <dgm:cxn modelId="{AFA8C568-C7B5-487D-8DF9-8E135D3CF717}" type="presParOf" srcId="{EE36B12D-C4D8-41F6-B8B9-5FF750F876E2}" destId="{6D777EA1-B965-4309-BF74-7E2FE2D9D610}" srcOrd="0" destOrd="0" presId="urn:microsoft.com/office/officeart/2005/8/layout/hierarchy6"/>
    <dgm:cxn modelId="{FB26844D-05C6-4921-83E8-AA469F96DF61}" type="presParOf" srcId="{EE36B12D-C4D8-41F6-B8B9-5FF750F876E2}" destId="{456925B5-A984-4236-AEC8-A528BD608956}" srcOrd="1" destOrd="0" presId="urn:microsoft.com/office/officeart/2005/8/layout/hierarchy6"/>
    <dgm:cxn modelId="{566FD210-3DBE-4E7A-B50F-72416C037E58}" type="presParOf" srcId="{1EEC9325-C306-48F0-A6A6-26917E71F386}" destId="{2E8FDB62-60F1-4E08-9260-8D660F61595D}" srcOrd="4" destOrd="0" presId="urn:microsoft.com/office/officeart/2005/8/layout/hierarchy6"/>
    <dgm:cxn modelId="{40A87FDD-322F-40EA-B857-6F1239C1171D}" type="presParOf" srcId="{1EEC9325-C306-48F0-A6A6-26917E71F386}" destId="{4647A0CF-645E-43FC-9E9D-C517EC3ADC4D}" srcOrd="5" destOrd="0" presId="urn:microsoft.com/office/officeart/2005/8/layout/hierarchy6"/>
    <dgm:cxn modelId="{B6DB53D4-A9F6-4578-ADA3-0F383FACB53C}" type="presParOf" srcId="{4647A0CF-645E-43FC-9E9D-C517EC3ADC4D}" destId="{E98BB8DA-AE7D-452B-B718-881B11A2792B}" srcOrd="0" destOrd="0" presId="urn:microsoft.com/office/officeart/2005/8/layout/hierarchy6"/>
    <dgm:cxn modelId="{274D04DE-8B72-4ACD-82C5-22AD72A3F24A}" type="presParOf" srcId="{4647A0CF-645E-43FC-9E9D-C517EC3ADC4D}" destId="{917C277F-3461-4665-8A05-8C19B0FA1A3D}" srcOrd="1" destOrd="0" presId="urn:microsoft.com/office/officeart/2005/8/layout/hierarchy6"/>
    <dgm:cxn modelId="{FEC38553-51E3-4C12-80AF-F50BB67F0ADF}" type="presParOf" srcId="{917C277F-3461-4665-8A05-8C19B0FA1A3D}" destId="{3E697E8D-98D0-4ADC-81EF-4FCDD20AF1EA}" srcOrd="0" destOrd="0" presId="urn:microsoft.com/office/officeart/2005/8/layout/hierarchy6"/>
    <dgm:cxn modelId="{3A9C8ACF-D30E-4964-80B5-158AFC18B74A}" type="presParOf" srcId="{917C277F-3461-4665-8A05-8C19B0FA1A3D}" destId="{7BE4EDD5-2B33-4F5F-A981-43095C769527}" srcOrd="1" destOrd="0" presId="urn:microsoft.com/office/officeart/2005/8/layout/hierarchy6"/>
    <dgm:cxn modelId="{5B321A02-EE61-4E5A-8708-B0D97E376DC9}" type="presParOf" srcId="{7BE4EDD5-2B33-4F5F-A981-43095C769527}" destId="{4CA82D75-1061-4671-8C3A-16B3ADC592AE}" srcOrd="0" destOrd="0" presId="urn:microsoft.com/office/officeart/2005/8/layout/hierarchy6"/>
    <dgm:cxn modelId="{E983EC9F-ED2F-486D-81E4-D79EACBD5064}" type="presParOf" srcId="{7BE4EDD5-2B33-4F5F-A981-43095C769527}" destId="{D04578A2-86E8-4808-A74E-78A16C06943B}" srcOrd="1" destOrd="0" presId="urn:microsoft.com/office/officeart/2005/8/layout/hierarchy6"/>
    <dgm:cxn modelId="{9C295AC4-C188-4E35-897B-0EE4A6B7914F}" type="presParOf" srcId="{ABFCE889-B65A-4A1E-B676-38ED8D810FFD}" destId="{1DEC313E-B9D5-4C96-A5FA-E3F7A3861AAF}" srcOrd="1" destOrd="0" presId="urn:microsoft.com/office/officeart/2005/8/layout/hierarchy6"/>
    <dgm:cxn modelId="{EE608986-DDEB-4601-900E-15467451DC17}" type="presParOf" srcId="{1DEC313E-B9D5-4C96-A5FA-E3F7A3861AAF}" destId="{43E4BCA8-EA9F-4647-BC0D-ADF86F22B2CD}" srcOrd="0" destOrd="0" presId="urn:microsoft.com/office/officeart/2005/8/layout/hierarchy6"/>
    <dgm:cxn modelId="{C7BE36C5-AC43-476C-8BF8-58267468F2B4}" type="presParOf" srcId="{43E4BCA8-EA9F-4647-BC0D-ADF86F22B2CD}" destId="{F1F26115-AB03-422B-9266-F7DE985BA7AB}" srcOrd="0" destOrd="0" presId="urn:microsoft.com/office/officeart/2005/8/layout/hierarchy6"/>
    <dgm:cxn modelId="{BE5870B9-448F-43BB-950A-A77C5DCDF6CE}" type="presParOf" srcId="{43E4BCA8-EA9F-4647-BC0D-ADF86F22B2CD}" destId="{92691840-32DC-48DA-AE42-F9692AAE63E7}" srcOrd="1" destOrd="0" presId="urn:microsoft.com/office/officeart/2005/8/layout/hierarchy6"/>
    <dgm:cxn modelId="{DC16D00E-EAC6-4C32-8A58-1F0F287EB9BB}" type="presParOf" srcId="{1DEC313E-B9D5-4C96-A5FA-E3F7A3861AAF}" destId="{FBFB3F07-2774-40EA-9CE6-935BC53B0AE2}" srcOrd="1" destOrd="0" presId="urn:microsoft.com/office/officeart/2005/8/layout/hierarchy6"/>
    <dgm:cxn modelId="{6A587030-641E-4454-B122-7C6178CD4B91}" type="presParOf" srcId="{FBFB3F07-2774-40EA-9CE6-935BC53B0AE2}" destId="{045B7376-F3F8-4C54-B602-25452653A12A}" srcOrd="0" destOrd="0" presId="urn:microsoft.com/office/officeart/2005/8/layout/hierarchy6"/>
    <dgm:cxn modelId="{A9D2FBEC-297D-4C1E-8FD4-3C9AF27FAB96}" type="presParOf" srcId="{1DEC313E-B9D5-4C96-A5FA-E3F7A3861AAF}" destId="{E65EF0CD-74CE-44F1-87E1-797AD3159BBD}" srcOrd="2" destOrd="0" presId="urn:microsoft.com/office/officeart/2005/8/layout/hierarchy6"/>
    <dgm:cxn modelId="{401E8B51-E69B-4873-9829-D1247C912EC3}" type="presParOf" srcId="{E65EF0CD-74CE-44F1-87E1-797AD3159BBD}" destId="{2DF5087C-3766-4C8F-ADE3-888FC17BC877}" srcOrd="0" destOrd="0" presId="urn:microsoft.com/office/officeart/2005/8/layout/hierarchy6"/>
    <dgm:cxn modelId="{1CC2BB68-0335-4D3E-91B3-53940333862B}" type="presParOf" srcId="{E65EF0CD-74CE-44F1-87E1-797AD3159BBD}" destId="{360244B0-1FBC-4956-A57A-640C6F12E909}" srcOrd="1" destOrd="0" presId="urn:microsoft.com/office/officeart/2005/8/layout/hierarchy6"/>
    <dgm:cxn modelId="{0EEFBA21-1D98-456B-820A-A13FEA1D38E8}" type="presParOf" srcId="{1DEC313E-B9D5-4C96-A5FA-E3F7A3861AAF}" destId="{88BAB6CF-3CEB-4A9B-A293-24B60D4FAF22}" srcOrd="3" destOrd="0" presId="urn:microsoft.com/office/officeart/2005/8/layout/hierarchy6"/>
    <dgm:cxn modelId="{2012AEB8-4F98-49C8-BA5F-2CFD7E236AE4}" type="presParOf" srcId="{88BAB6CF-3CEB-4A9B-A293-24B60D4FAF22}" destId="{244441BA-3BAB-4A54-924A-24898333E6D0}" srcOrd="0" destOrd="0" presId="urn:microsoft.com/office/officeart/2005/8/layout/hierarchy6"/>
    <dgm:cxn modelId="{A290D31D-E91D-49CE-ACF4-65E1B7F3E780}" type="presParOf" srcId="{1DEC313E-B9D5-4C96-A5FA-E3F7A3861AAF}" destId="{A0477C3A-E4B6-45A4-8579-4891D0B219C2}" srcOrd="4" destOrd="0" presId="urn:microsoft.com/office/officeart/2005/8/layout/hierarchy6"/>
    <dgm:cxn modelId="{BD096669-B29C-40A8-A2F2-7E8A86E4DC88}" type="presParOf" srcId="{A0477C3A-E4B6-45A4-8579-4891D0B219C2}" destId="{0516CB52-1186-488D-BB44-B9DCCAA2DAAA}" srcOrd="0" destOrd="0" presId="urn:microsoft.com/office/officeart/2005/8/layout/hierarchy6"/>
    <dgm:cxn modelId="{161218C9-165F-4F78-9BE7-19333A470B28}" type="presParOf" srcId="{A0477C3A-E4B6-45A4-8579-4891D0B219C2}" destId="{6C6C2D9D-71DD-4D3E-8921-0D389F2E825E}" srcOrd="1" destOrd="0" presId="urn:microsoft.com/office/officeart/2005/8/layout/hierarchy6"/>
    <dgm:cxn modelId="{AF777C50-C36E-4511-BCA8-3085588BB20C}" type="presParOf" srcId="{1DEC313E-B9D5-4C96-A5FA-E3F7A3861AAF}" destId="{1A74CCE3-8716-4234-8742-7C6B56EAF9F9}" srcOrd="5" destOrd="0" presId="urn:microsoft.com/office/officeart/2005/8/layout/hierarchy6"/>
    <dgm:cxn modelId="{75F8E0A1-AD48-4B47-8C56-D2C068D35DD9}" type="presParOf" srcId="{1A74CCE3-8716-4234-8742-7C6B56EAF9F9}" destId="{2C53810C-B4BE-49BC-91DF-7A1AF0E8A47A}" srcOrd="0" destOrd="0" presId="urn:microsoft.com/office/officeart/2005/8/layout/hierarchy6"/>
    <dgm:cxn modelId="{E7872BC9-36EC-476C-90D8-8E975AAA51DB}" type="presParOf" srcId="{1DEC313E-B9D5-4C96-A5FA-E3F7A3861AAF}" destId="{0EDC109E-5F1A-4B64-B992-70F27AF5733B}" srcOrd="6" destOrd="0" presId="urn:microsoft.com/office/officeart/2005/8/layout/hierarchy6"/>
    <dgm:cxn modelId="{6EA0E0DE-3471-4FC8-9CE7-A780F6A075C7}" type="presParOf" srcId="{0EDC109E-5F1A-4B64-B992-70F27AF5733B}" destId="{048CFC6B-99D7-4332-AC8A-E844124BECE9}" srcOrd="0" destOrd="0" presId="urn:microsoft.com/office/officeart/2005/8/layout/hierarchy6"/>
    <dgm:cxn modelId="{FA610B84-B2F8-4ACB-A85A-F0A1A82EEC0A}" type="presParOf" srcId="{0EDC109E-5F1A-4B64-B992-70F27AF5733B}" destId="{6C4E096E-ACAC-4932-B514-1E435B62484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08/01/2016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8/1/2016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widgets.com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angelmaelongakit/gagnes-conditions-of-learning?next_slideshow=1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angelmaelongakit/gagnes-conditions-of-learning?next_slideshow=1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angelmaelongakit/gagnes-conditions-of-learning?next_slideshow=1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6955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http://www.bookwidgets.com/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2815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8900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5605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9369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8987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5228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4435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4239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59619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4016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Gagne’s Conditions of learning </a:t>
            </a:r>
            <a:r>
              <a:rPr lang="en-US" dirty="0" smtClean="0">
                <a:hlinkClick r:id="rId3"/>
              </a:rPr>
              <a:t>http://www.slideshare.net/angelmaelongakit/gagnes-conditions-of-learning?next_slideshow=1</a:t>
            </a:r>
            <a:r>
              <a:rPr lang="el-GR" dirty="0" smtClean="0"/>
              <a:t>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3227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385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Gagne’s Conditions of learning </a:t>
            </a:r>
            <a:r>
              <a:rPr lang="en-US" dirty="0" smtClean="0">
                <a:hlinkClick r:id="rId3"/>
              </a:rPr>
              <a:t>http://www.slideshare.net/angelmaelongakit/gagnes-conditions-of-learning?next_slideshow=1</a:t>
            </a:r>
            <a:r>
              <a:rPr lang="el-GR" dirty="0" smtClean="0"/>
              <a:t>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249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Gagne’s Conditions of learning </a:t>
            </a:r>
            <a:r>
              <a:rPr lang="en-US" dirty="0" smtClean="0">
                <a:hlinkClick r:id="rId3"/>
              </a:rPr>
              <a:t>http://www.slideshare.net/angelmaelongakit/gagnes-conditions-of-learning?next_slideshow=1</a:t>
            </a:r>
            <a:r>
              <a:rPr lang="el-GR" dirty="0" smtClean="0"/>
              <a:t>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169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73962" y="-51264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Εφαρμογές Η/Υ στη </a:t>
            </a:r>
            <a:r>
              <a:rPr lang="el-GR" sz="900" b="1" baseline="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Λογοπαθολογία</a:t>
            </a:r>
            <a:r>
              <a:rPr lang="el-GR" sz="900" b="1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900" b="1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</a:t>
            </a:r>
            <a:r>
              <a:rPr lang="el-GR" sz="900" b="1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l-GR" sz="90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Χρήση Η/Υ στη δημιουργία υλικού λογοπαθολογικής παρέμβασης</a:t>
            </a:r>
            <a:r>
              <a:rPr lang="el-GR" sz="9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ΤΜΗΜΑ ΛΟΓΟΘΕΡΑΠΕΙΑΣ, </a:t>
            </a:r>
            <a:r>
              <a:rPr lang="el-GR" sz="90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ΤΕΙ ΗΠΕΙΡΟΥ </a:t>
            </a:r>
            <a:r>
              <a:rPr lang="el-GR" sz="900" b="1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51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632" y="0"/>
            <a:ext cx="364880" cy="317287"/>
          </a:xfrm>
          <a:prstGeom prst="rect">
            <a:avLst/>
          </a:prstGeom>
        </p:spPr>
      </p:pic>
      <p:sp>
        <p:nvSpPr>
          <p:cNvPr id="13" name="Τίτλος 1"/>
          <p:cNvSpPr txBox="1">
            <a:spLocks/>
          </p:cNvSpPr>
          <p:nvPr userDrawn="1"/>
        </p:nvSpPr>
        <p:spPr>
          <a:xfrm>
            <a:off x="17529" y="248816"/>
            <a:ext cx="9144000" cy="9525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>
                <a:solidFill>
                  <a:srgbClr val="C00000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-71542" y="-44999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Εφαρμογές Η/Υ στη </a:t>
            </a:r>
            <a:r>
              <a:rPr lang="el-GR" sz="900" b="1" baseline="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Λογοπαθολογία</a:t>
            </a:r>
            <a:r>
              <a:rPr lang="el-GR" sz="900" b="1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900" b="1" baseline="0" smtClean="0">
                <a:solidFill>
                  <a:schemeClr val="bg1"/>
                </a:solidFill>
                <a:latin typeface="Arial Narrow" panose="020B0606020202030204" pitchFamily="34" charset="0"/>
              </a:rPr>
              <a:t>-</a:t>
            </a:r>
            <a:r>
              <a:rPr lang="el-GR" sz="900" b="1" baseline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l-GR" sz="90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Χρήση Η/Υ στη δημιουργία υλικού </a:t>
            </a:r>
            <a:r>
              <a:rPr lang="el-GR" sz="900" kern="1200" baseline="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λογοπαθολογικής</a:t>
            </a:r>
            <a:r>
              <a:rPr lang="el-GR" sz="90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 παρέμβασης</a:t>
            </a:r>
            <a:r>
              <a:rPr lang="el-GR" sz="9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ΤΜΗΜΑ ΛΟΓΟΘΕΡΑΠΕΙΑΣ, ΤΕΙ ΗΠΕΙΡΟΥ </a:t>
            </a:r>
            <a:r>
              <a:rPr lang="el-GR" sz="900" b="1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 Ανοιχτά Ακαδημαϊκά Μαθήματα στο ΤΕΙ Ηπείρου</a:t>
            </a:r>
            <a:endParaRPr lang="el-GR" sz="900" b="1" baseline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51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72" y="0"/>
            <a:ext cx="364880" cy="317287"/>
          </a:xfrm>
          <a:prstGeom prst="rect">
            <a:avLst/>
          </a:prstGeom>
        </p:spPr>
      </p:pic>
      <p:sp>
        <p:nvSpPr>
          <p:cNvPr id="10" name="Τίτλος 1"/>
          <p:cNvSpPr txBox="1">
            <a:spLocks/>
          </p:cNvSpPr>
          <p:nvPr userDrawn="1"/>
        </p:nvSpPr>
        <p:spPr>
          <a:xfrm>
            <a:off x="17529" y="248816"/>
            <a:ext cx="9144000" cy="9525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widgets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ry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pple.com/ibooks-author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nspt4kids.com/parenting/our-10-favorite-speech-and-language-apps-for-kids/" TargetMode="External"/><Relationship Id="rId2" Type="http://schemas.openxmlformats.org/officeDocument/2006/relationships/hyperlink" Target="http://edtechteacher.org/app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pocketslp.com/#STC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echlanguageneighborhood.com/Speech-Language-Therapy-Apps-Articulatio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echlanguageneighborhood.com/Speech-Therapy-Apps-For-Language/Elementary-Expressive-Receptive-Language/" TargetMode="External"/><Relationship Id="rId2" Type="http://schemas.openxmlformats.org/officeDocument/2006/relationships/hyperlink" Target="http://www.speechlanguageneighborhood.com/Speech-Therapy-Apps-For-Language/Preschool-Expressive-and-Receptive-Language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echlanguageneighborhood.com/Speech-Therapy-Apps-For-Language/speech-therapy-apps-for-middle-and%20high-school-expressive-and-receptive-languag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peechlanguageneighborhood.com/Speech-Therapy-Apps-For-Language/speech-therapy-apps-grammar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echlanguageneighborhood.com/Speech-Therapy-Apps-For-Language/speech-therapy-apps-pragmatic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eechlanguageneighborhood.com/resources-for-SLP-speech-and-language-therapy-apps-worksheets/" TargetMode="External"/><Relationship Id="rId3" Type="http://schemas.openxmlformats.org/officeDocument/2006/relationships/hyperlink" Target="http://edutechwiki.unige.ch/en/Programmed_instruction#Open-contents_and_programmed_instructional_texts" TargetMode="External"/><Relationship Id="rId7" Type="http://schemas.openxmlformats.org/officeDocument/2006/relationships/hyperlink" Target="http://edtechteacher.org/app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pple.com/ibooks-author/" TargetMode="External"/><Relationship Id="rId5" Type="http://schemas.openxmlformats.org/officeDocument/2006/relationships/hyperlink" Target="https://www.bookry.com/" TargetMode="External"/><Relationship Id="rId4" Type="http://schemas.openxmlformats.org/officeDocument/2006/relationships/hyperlink" Target="http://www.bookwidgets.com/" TargetMode="External"/><Relationship Id="rId9" Type="http://schemas.openxmlformats.org/officeDocument/2006/relationships/hyperlink" Target="http://www.slideshare.net/angelmaelongakit/gagnes-conditions-of-learning?next_slideshow=1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a.com/jg/334099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cketslp.com/#STC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pocketslp.com/#STC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quia.com/jg/334099.ht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23/" TargetMode="Externa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918648" cy="1225021"/>
          </a:xfrm>
        </p:spPr>
        <p:txBody>
          <a:bodyPr>
            <a:normAutofit fontScale="90000"/>
          </a:bodyPr>
          <a:lstStyle/>
          <a:p>
            <a:r>
              <a:rPr lang="el-GR" dirty="0"/>
              <a:t>Εφαρμογές Η/Υ στη </a:t>
            </a:r>
            <a:r>
              <a:rPr lang="el-GR" dirty="0" err="1"/>
              <a:t>Λογοπαθολογία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9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Χρήση </a:t>
            </a:r>
            <a:r>
              <a:rPr lang="el-GR" sz="2800" b="1" dirty="0" smtClean="0"/>
              <a:t>Η/Υ </a:t>
            </a:r>
            <a:r>
              <a:rPr lang="el-GR" sz="2800" b="1" dirty="0"/>
              <a:t>στη δημιουργία υλικού λογοπαθολογικής παρέμβασης</a:t>
            </a:r>
            <a:endParaRPr lang="el-GR" sz="2800" dirty="0" smtClean="0"/>
          </a:p>
          <a:p>
            <a:r>
              <a:rPr lang="el-GR" sz="2800" dirty="0" smtClean="0"/>
              <a:t>Ευγενία </a:t>
            </a:r>
            <a:r>
              <a:rPr lang="el-GR" sz="2800" dirty="0"/>
              <a:t>Τόκη</a:t>
            </a:r>
          </a:p>
          <a:p>
            <a:r>
              <a:rPr lang="el-GR" sz="2800" b="1" dirty="0" smtClean="0"/>
              <a:t/>
            </a:r>
            <a:br>
              <a:rPr lang="el-GR" sz="2800" b="1" dirty="0" smtClean="0"/>
            </a:br>
            <a:endParaRPr lang="el-GR" sz="2800" b="1" dirty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70489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l-GR"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500"/>
              </a:spcAft>
            </a:pPr>
            <a:r>
              <a:rPr lang="el-GR" altLang="el-GR" dirty="0" smtClean="0"/>
              <a:t>Μάθηση (συμπεριφορισμός) </a:t>
            </a:r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9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l-GR" altLang="el-GR" dirty="0" smtClean="0"/>
              <a:t>Ερέθισμα – Αντίδραση </a:t>
            </a:r>
            <a:r>
              <a:rPr lang="el-GR" altLang="el-GR" sz="2200" dirty="0" smtClean="0"/>
              <a:t>(S-R </a:t>
            </a:r>
            <a:r>
              <a:rPr lang="el-GR" altLang="el-GR" sz="2200" dirty="0" err="1" smtClean="0"/>
              <a:t>Stimuli</a:t>
            </a:r>
            <a:r>
              <a:rPr lang="el-GR" altLang="el-GR" sz="2200" dirty="0" smtClean="0"/>
              <a:t> – </a:t>
            </a:r>
            <a:r>
              <a:rPr lang="el-GR" altLang="el-GR" sz="2200" dirty="0" err="1" smtClean="0"/>
              <a:t>Response</a:t>
            </a:r>
            <a:r>
              <a:rPr lang="el-GR" altLang="el-GR" sz="2200" dirty="0" smtClean="0"/>
              <a:t>)</a:t>
            </a:r>
            <a:endParaRPr lang="el-GR" altLang="el-GR" dirty="0" smtClean="0"/>
          </a:p>
          <a:p>
            <a:pPr marL="457200" indent="-457200" algn="just">
              <a:lnSpc>
                <a:spcPct val="9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l-GR" altLang="el-GR" dirty="0" smtClean="0"/>
              <a:t>προέχει: περιγραφή της συμπεριφοράς </a:t>
            </a:r>
          </a:p>
          <a:p>
            <a:pPr marL="457200" indent="-457200" algn="just">
              <a:lnSpc>
                <a:spcPct val="9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l-GR" altLang="el-GR" dirty="0" smtClean="0"/>
              <a:t>όχι η εξήγησή της</a:t>
            </a:r>
          </a:p>
          <a:p>
            <a:pPr marL="45720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l-GR" altLang="el-GR" dirty="0" smtClean="0"/>
              <a:t>ανάλυση των χαρακτηριστικών εισόδου – εξόδου της ανθρώπινης συμπεριφοράς</a:t>
            </a:r>
          </a:p>
          <a:p>
            <a:pPr marL="45720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l-GR" altLang="el-GR" dirty="0" smtClean="0"/>
              <a:t>μάθηση: αφορά τη δημιουργία συνδέσεων ερεθισμάτων - αντιδράσεων</a:t>
            </a:r>
          </a:p>
          <a:p>
            <a:pPr marL="45720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l-GR" altLang="el-GR" dirty="0" smtClean="0"/>
          </a:p>
          <a:p>
            <a:pPr marL="45720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l-GR" altLang="el-GR" b="1" dirty="0"/>
          </a:p>
        </p:txBody>
      </p:sp>
    </p:spTree>
    <p:extLst>
      <p:ext uri="{BB962C8B-B14F-4D97-AF65-F5344CB8AC3E}">
        <p14:creationId xmlns:p14="http://schemas.microsoft.com/office/powerpoint/2010/main" val="254273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l-GR"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500"/>
              </a:spcAft>
            </a:pPr>
            <a:r>
              <a:rPr lang="el-GR" altLang="el-GR" dirty="0" smtClean="0"/>
              <a:t>Μάθηση (συμπεριφορισμός)  </a:t>
            </a:r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Aft>
                <a:spcPts val="500"/>
              </a:spcAft>
            </a:pPr>
            <a:r>
              <a:rPr lang="en-US" altLang="el-GR" dirty="0">
                <a:solidFill>
                  <a:srgbClr val="000000"/>
                </a:solidFill>
              </a:rPr>
              <a:t>Skinner</a:t>
            </a:r>
            <a:r>
              <a:rPr lang="el-GR" altLang="el-GR" dirty="0">
                <a:solidFill>
                  <a:srgbClr val="000000"/>
                </a:solidFill>
              </a:rPr>
              <a:t>:</a:t>
            </a:r>
          </a:p>
          <a:p>
            <a:pPr marL="457200" indent="-457200" algn="just">
              <a:lnSpc>
                <a:spcPct val="9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l-GR" altLang="el-GR" dirty="0"/>
              <a:t>ενεργό συμμετοχή περιστατικού</a:t>
            </a:r>
          </a:p>
          <a:p>
            <a:pPr marL="457200" indent="-457200" algn="just">
              <a:lnSpc>
                <a:spcPct val="9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l-GR" altLang="el-GR" dirty="0"/>
              <a:t>δόμηση των μαθησιακών </a:t>
            </a:r>
            <a:r>
              <a:rPr lang="el-GR" altLang="el-GR" dirty="0" smtClean="0"/>
              <a:t>στόχων</a:t>
            </a:r>
            <a:endParaRPr lang="el-GR" altLang="el-GR" dirty="0"/>
          </a:p>
          <a:p>
            <a:pPr marL="457200" indent="-457200" algn="just">
              <a:lnSpc>
                <a:spcPct val="9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l-GR" altLang="el-GR" dirty="0"/>
              <a:t>διαβάθμιση των επιπέδων δυσκολίας </a:t>
            </a:r>
          </a:p>
          <a:p>
            <a:pPr marL="457200" indent="-457200" algn="just">
              <a:lnSpc>
                <a:spcPct val="9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l-GR" altLang="el-GR" dirty="0"/>
              <a:t>προσαρμογή στο ρυθμό του περιστατικού </a:t>
            </a:r>
          </a:p>
          <a:p>
            <a:pPr marL="457200" indent="-457200" algn="just">
              <a:lnSpc>
                <a:spcPct val="9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l-GR" altLang="el-GR" dirty="0"/>
              <a:t>επαλήθευση απαντήσεων </a:t>
            </a:r>
            <a:r>
              <a:rPr lang="el-GR" altLang="el-GR" dirty="0" smtClean="0"/>
              <a:t>&amp; </a:t>
            </a:r>
            <a:r>
              <a:rPr lang="el-GR" altLang="el-GR" dirty="0"/>
              <a:t>ενίσχυση της σωστής απάντησης </a:t>
            </a:r>
          </a:p>
          <a:p>
            <a:pPr marL="45720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l-GR" altLang="el-GR" dirty="0" smtClean="0"/>
          </a:p>
          <a:p>
            <a:pPr marL="45720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l-GR" altLang="el-GR" b="1" dirty="0"/>
          </a:p>
        </p:txBody>
      </p:sp>
    </p:spTree>
    <p:extLst>
      <p:ext uri="{BB962C8B-B14F-4D97-AF65-F5344CB8AC3E}">
        <p14:creationId xmlns:p14="http://schemas.microsoft.com/office/powerpoint/2010/main" val="7500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l-GR"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500"/>
              </a:spcAft>
            </a:pPr>
            <a:r>
              <a:rPr lang="el-GR" altLang="fr-FR" dirty="0" smtClean="0"/>
              <a:t>Λογισμικό μάθησης </a:t>
            </a:r>
            <a:r>
              <a:rPr lang="el-GR" altLang="el-GR" sz="3300" dirty="0"/>
              <a:t>(συμπεριφορισμός) </a:t>
            </a:r>
            <a:endParaRPr lang="el-GR" altLang="el-GR" dirty="0" smtClean="0"/>
          </a:p>
        </p:txBody>
      </p:sp>
      <p:sp>
        <p:nvSpPr>
          <p:cNvPr id="5" name="Ορθογώνιο 4"/>
          <p:cNvSpPr/>
          <p:nvPr/>
        </p:nvSpPr>
        <p:spPr>
          <a:xfrm>
            <a:off x="1115616" y="1181365"/>
            <a:ext cx="6984776" cy="441243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3200"/>
          </a:p>
        </p:txBody>
      </p:sp>
      <p:pic>
        <p:nvPicPr>
          <p:cNvPr id="6" name="Picture 2" descr="http://www.disneyclips.com/imagesnewb5/imageslwrakr01/aug7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233" y="1096434"/>
            <a:ext cx="2121533" cy="214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3848" y="3577580"/>
            <a:ext cx="2420664" cy="511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4000" dirty="0" smtClean="0">
                <a:solidFill>
                  <a:srgbClr val="FF0000"/>
                </a:solidFill>
              </a:rPr>
              <a:t>Η</a:t>
            </a:r>
            <a:r>
              <a:rPr lang="el-GR" sz="4000" dirty="0" smtClean="0"/>
              <a:t> γάτα</a:t>
            </a:r>
          </a:p>
        </p:txBody>
      </p:sp>
      <p:pic>
        <p:nvPicPr>
          <p:cNvPr id="9" name="Picture 4" descr="http://2.bp.blogspot.com/--KA0cQHwkok/Tliiqoz1LEI/AAAAAAAAEPg/sY4IJ9NrNl8/s1600/swsto-kai-lath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600" y="4232787"/>
            <a:ext cx="1981800" cy="111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l-GR"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500"/>
              </a:spcAft>
            </a:pPr>
            <a:r>
              <a:rPr lang="el-GR" altLang="fr-FR" dirty="0"/>
              <a:t>Λογισμικό μάθησης </a:t>
            </a:r>
            <a:r>
              <a:rPr lang="el-GR" altLang="el-GR" sz="3300" dirty="0"/>
              <a:t>(συμπεριφορισμός) </a:t>
            </a:r>
            <a:endParaRPr lang="el-GR" altLang="el-GR" sz="1400" dirty="0"/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Aft>
                <a:spcPts val="500"/>
              </a:spcAft>
            </a:pPr>
            <a:r>
              <a:rPr lang="el-GR" altLang="el-GR" dirty="0" smtClean="0">
                <a:solidFill>
                  <a:srgbClr val="000000"/>
                </a:solidFill>
              </a:rPr>
              <a:t>Μοντέλο </a:t>
            </a:r>
            <a:r>
              <a:rPr lang="en-US" altLang="el-GR" dirty="0" smtClean="0">
                <a:solidFill>
                  <a:srgbClr val="000000"/>
                </a:solidFill>
              </a:rPr>
              <a:t>Skinner</a:t>
            </a:r>
            <a:r>
              <a:rPr lang="el-GR" altLang="el-GR" dirty="0">
                <a:solidFill>
                  <a:srgbClr val="000000"/>
                </a:solidFill>
              </a:rPr>
              <a:t>:</a:t>
            </a:r>
          </a:p>
          <a:p>
            <a:pPr marL="45720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l-GR" altLang="el-GR" dirty="0"/>
              <a:t>μηχανές με γραμμική </a:t>
            </a:r>
            <a:r>
              <a:rPr lang="el-GR" altLang="el-GR" dirty="0" smtClean="0"/>
              <a:t>οργάνωση</a:t>
            </a:r>
          </a:p>
          <a:p>
            <a:pPr marL="45720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l-GR" altLang="el-GR" dirty="0" smtClean="0"/>
              <a:t>π.χ.: επιλογή άρθρου σε ουσιαστικά</a:t>
            </a:r>
          </a:p>
          <a:p>
            <a:pPr marL="914400" lvl="1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l-GR" altLang="el-GR" dirty="0" smtClean="0"/>
              <a:t>«η γάτα»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l-GR" altLang="el-GR" dirty="0">
                <a:solidFill>
                  <a:schemeClr val="hlink"/>
                </a:solidFill>
              </a:rPr>
              <a:t>Σωστό  / Λάθος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l-GR" altLang="el-GR" dirty="0" smtClean="0">
                <a:solidFill>
                  <a:schemeClr val="hlink"/>
                </a:solidFill>
              </a:rPr>
              <a:t>Ναι / Όχι</a:t>
            </a:r>
          </a:p>
          <a:p>
            <a:pPr marL="45720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l-GR" altLang="el-GR" dirty="0" smtClean="0"/>
          </a:p>
          <a:p>
            <a:pPr marL="45720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l-GR" altLang="el-GR" dirty="0" smtClean="0"/>
          </a:p>
          <a:p>
            <a:pPr marL="45720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l-GR" altLang="el-GR" b="1" dirty="0"/>
          </a:p>
        </p:txBody>
      </p:sp>
    </p:spTree>
    <p:extLst>
      <p:ext uri="{BB962C8B-B14F-4D97-AF65-F5344CB8AC3E}">
        <p14:creationId xmlns:p14="http://schemas.microsoft.com/office/powerpoint/2010/main" val="13398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l-GR"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500"/>
              </a:spcAft>
            </a:pPr>
            <a:r>
              <a:rPr lang="el-GR" altLang="fr-FR" dirty="0" smtClean="0"/>
              <a:t>Λογισμικό μάθησης </a:t>
            </a:r>
            <a:r>
              <a:rPr lang="el-GR" altLang="el-GR" sz="3300" dirty="0"/>
              <a:t>(συμπεριφορισμός) </a:t>
            </a:r>
            <a:endParaRPr lang="el-GR" altLang="el-GR" dirty="0" smtClean="0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4191000" y="4000500"/>
            <a:ext cx="190500" cy="190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l-GR" altLang="el-GR" sz="2000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4191000" y="4434417"/>
            <a:ext cx="190500" cy="190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l-GR" altLang="el-GR" sz="2000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4191000" y="3683000"/>
            <a:ext cx="190500" cy="190500"/>
          </a:xfrm>
          <a:prstGeom prst="ellipse">
            <a:avLst/>
          </a:prstGeom>
          <a:solidFill>
            <a:srgbClr val="00AE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l-GR" altLang="el-GR" sz="2000"/>
          </a:p>
        </p:txBody>
      </p:sp>
      <p:sp>
        <p:nvSpPr>
          <p:cNvPr id="13" name="Ορθογώνιο 12"/>
          <p:cNvSpPr/>
          <p:nvPr/>
        </p:nvSpPr>
        <p:spPr>
          <a:xfrm>
            <a:off x="1115616" y="1181365"/>
            <a:ext cx="6984776" cy="441243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4000"/>
          </a:p>
        </p:txBody>
      </p:sp>
      <p:pic>
        <p:nvPicPr>
          <p:cNvPr id="14" name="Picture 2" descr="http://www.disneyclips.com/imagesnewb5/imageslwrakr01/aug7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233" y="1096434"/>
            <a:ext cx="2121533" cy="214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03848" y="3577580"/>
            <a:ext cx="2420664" cy="511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4000" dirty="0" smtClean="0"/>
              <a:t>… γάτα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00203" y="4434417"/>
            <a:ext cx="648072" cy="655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4000" dirty="0" smtClean="0"/>
              <a:t>Ο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70575" y="4394356"/>
            <a:ext cx="648072" cy="655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4000" dirty="0" smtClean="0"/>
              <a:t>Η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96136" y="4394356"/>
            <a:ext cx="648072" cy="655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 fontScale="92500"/>
          </a:bodyPr>
          <a:lstStyle/>
          <a:p>
            <a:pPr algn="ctr"/>
            <a:r>
              <a:rPr lang="el-GR" sz="4000" dirty="0" smtClean="0"/>
              <a:t>Οι</a:t>
            </a:r>
          </a:p>
        </p:txBody>
      </p:sp>
    </p:spTree>
    <p:extLst>
      <p:ext uri="{BB962C8B-B14F-4D97-AF65-F5344CB8AC3E}">
        <p14:creationId xmlns:p14="http://schemas.microsoft.com/office/powerpoint/2010/main" val="120856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l-GR"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500"/>
              </a:spcAft>
            </a:pPr>
            <a:r>
              <a:rPr lang="el-GR" altLang="fr-FR" dirty="0"/>
              <a:t>Λογισμικό μάθησης </a:t>
            </a:r>
            <a:r>
              <a:rPr lang="el-GR" altLang="el-GR" sz="3300" dirty="0"/>
              <a:t>(συμπεριφορισμός) </a:t>
            </a:r>
            <a:endParaRPr lang="el-GR" altLang="el-GR" sz="1400" dirty="0"/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Aft>
                <a:spcPts val="500"/>
              </a:spcAft>
            </a:pPr>
            <a:r>
              <a:rPr lang="el-GR" altLang="el-GR" dirty="0" smtClean="0"/>
              <a:t>Μοντέλο Crowder</a:t>
            </a:r>
            <a:r>
              <a:rPr lang="el-GR" altLang="el-GR" dirty="0" smtClean="0">
                <a:solidFill>
                  <a:srgbClr val="000000"/>
                </a:solidFill>
              </a:rPr>
              <a:t>:</a:t>
            </a:r>
            <a:endParaRPr lang="el-GR" altLang="el-GR" dirty="0">
              <a:solidFill>
                <a:srgbClr val="000000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l-GR" altLang="el-GR" dirty="0" smtClean="0"/>
              <a:t>Ακολουθεί: 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l-GR" altLang="el-GR" dirty="0" smtClean="0"/>
              <a:t>διακλαδώσεις 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l-GR" altLang="el-GR" dirty="0" smtClean="0"/>
              <a:t>πολλαπλές </a:t>
            </a:r>
            <a:r>
              <a:rPr lang="el-GR" altLang="el-GR" dirty="0"/>
              <a:t>επιλογές</a:t>
            </a:r>
          </a:p>
          <a:p>
            <a:pPr lvl="1" algn="just">
              <a:spcAft>
                <a:spcPts val="500"/>
              </a:spcAft>
            </a:pPr>
            <a:r>
              <a:rPr lang="el-GR" altLang="el-GR" dirty="0" smtClean="0"/>
              <a:t>	π.χ.: επιλογή άρθρου σε ουσιαστικά</a:t>
            </a:r>
          </a:p>
          <a:p>
            <a:pPr marL="1371600" lvl="2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l-GR" altLang="el-GR" dirty="0" smtClean="0">
                <a:solidFill>
                  <a:schemeClr val="tx2">
                    <a:lumMod val="75000"/>
                  </a:schemeClr>
                </a:solidFill>
              </a:rPr>
              <a:t>«… γάτα»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l-GR" altLang="el-GR" b="1" dirty="0" smtClean="0">
                <a:solidFill>
                  <a:srgbClr val="FF0000"/>
                </a:solidFill>
              </a:rPr>
              <a:t>Ο</a:t>
            </a:r>
            <a:endParaRPr lang="el-GR" altLang="el-GR" b="1" dirty="0">
              <a:solidFill>
                <a:srgbClr val="FF0000"/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l-GR" altLang="el-GR" b="1" dirty="0" smtClean="0">
                <a:solidFill>
                  <a:srgbClr val="FF0000"/>
                </a:solidFill>
              </a:rPr>
              <a:t>Η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l-GR" altLang="el-GR" b="1" dirty="0" smtClean="0">
                <a:solidFill>
                  <a:srgbClr val="FF0000"/>
                </a:solidFill>
              </a:rPr>
              <a:t>Οι</a:t>
            </a:r>
          </a:p>
          <a:p>
            <a:pPr marL="45720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l-GR" altLang="el-GR" dirty="0" smtClean="0"/>
          </a:p>
          <a:p>
            <a:pPr marL="45720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l-GR" altLang="el-GR" dirty="0" smtClean="0"/>
          </a:p>
          <a:p>
            <a:pPr marL="45720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l-GR" altLang="el-GR" b="1" dirty="0"/>
          </a:p>
        </p:txBody>
      </p:sp>
    </p:spTree>
    <p:extLst>
      <p:ext uri="{BB962C8B-B14F-4D97-AF65-F5344CB8AC3E}">
        <p14:creationId xmlns:p14="http://schemas.microsoft.com/office/powerpoint/2010/main" val="3281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l-GR"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500"/>
              </a:spcAft>
            </a:pPr>
            <a:r>
              <a:rPr lang="el-GR" altLang="fr-FR" dirty="0"/>
              <a:t>Λογισμικό μάθησης </a:t>
            </a:r>
            <a:r>
              <a:rPr lang="el-GR" altLang="el-GR" sz="3300" dirty="0"/>
              <a:t>(συμπεριφορισμός) </a:t>
            </a:r>
            <a:endParaRPr lang="el-GR" altLang="el-GR" sz="1400" dirty="0"/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Aft>
                <a:spcPts val="500"/>
              </a:spcAft>
            </a:pPr>
            <a:r>
              <a:rPr lang="el-GR" altLang="el-GR" dirty="0" smtClean="0"/>
              <a:t>Crowder</a:t>
            </a:r>
            <a:r>
              <a:rPr lang="el-GR" altLang="el-GR" dirty="0" smtClean="0">
                <a:solidFill>
                  <a:srgbClr val="000000"/>
                </a:solidFill>
              </a:rPr>
              <a:t>:</a:t>
            </a:r>
            <a:endParaRPr lang="el-GR" altLang="el-GR" dirty="0">
              <a:solidFill>
                <a:srgbClr val="000000"/>
              </a:solidFill>
            </a:endParaRPr>
          </a:p>
          <a:p>
            <a:pPr marL="45720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l-GR" altLang="el-GR" dirty="0" smtClean="0"/>
          </a:p>
          <a:p>
            <a:pPr marL="45720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l-GR" altLang="el-GR" b="1" dirty="0"/>
          </a:p>
        </p:txBody>
      </p:sp>
      <p:graphicFrame>
        <p:nvGraphicFramePr>
          <p:cNvPr id="9" name="Διάγραμμα 8"/>
          <p:cNvGraphicFramePr/>
          <p:nvPr>
            <p:extLst>
              <p:ext uri="{D42A27DB-BD31-4B8C-83A1-F6EECF244321}">
                <p14:modId xmlns:p14="http://schemas.microsoft.com/office/powerpoint/2010/main" val="783375220"/>
              </p:ext>
            </p:extLst>
          </p:nvPr>
        </p:nvGraphicFramePr>
        <p:xfrm>
          <a:off x="251520" y="1333500"/>
          <a:ext cx="8712968" cy="426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09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l-GR"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500"/>
              </a:spcAft>
            </a:pPr>
            <a:r>
              <a:rPr lang="el-GR" altLang="fr-FR" dirty="0"/>
              <a:t>Λογισμικό μάθησης </a:t>
            </a:r>
            <a:r>
              <a:rPr lang="el-GR" altLang="el-GR" sz="3300" dirty="0"/>
              <a:t>(συμπεριφορισμός) </a:t>
            </a:r>
            <a:endParaRPr lang="el-GR" altLang="el-GR" sz="1400" dirty="0"/>
          </a:p>
        </p:txBody>
      </p:sp>
      <p:grpSp>
        <p:nvGrpSpPr>
          <p:cNvPr id="6" name="Ομάδα 5"/>
          <p:cNvGrpSpPr/>
          <p:nvPr/>
        </p:nvGrpSpPr>
        <p:grpSpPr>
          <a:xfrm>
            <a:off x="1261682" y="1077431"/>
            <a:ext cx="6550678" cy="4444365"/>
            <a:chOff x="469594" y="952082"/>
            <a:chExt cx="6550678" cy="4444365"/>
          </a:xfrm>
        </p:grpSpPr>
        <p:sp>
          <p:nvSpPr>
            <p:cNvPr id="7" name="Ελεύθερη σχεδίαση 6"/>
            <p:cNvSpPr/>
            <p:nvPr/>
          </p:nvSpPr>
          <p:spPr>
            <a:xfrm>
              <a:off x="5472123" y="3628131"/>
              <a:ext cx="91440" cy="4986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98633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Ελεύθερη σχεδίαση 10"/>
            <p:cNvSpPr/>
            <p:nvPr/>
          </p:nvSpPr>
          <p:spPr>
            <a:xfrm>
              <a:off x="3946219" y="2040789"/>
              <a:ext cx="1571624" cy="4986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39804"/>
                  </a:lnTo>
                  <a:lnTo>
                    <a:pt x="1571624" y="339804"/>
                  </a:lnTo>
                  <a:lnTo>
                    <a:pt x="1571624" y="498633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Ελεύθερη σχεδίαση 11"/>
            <p:cNvSpPr/>
            <p:nvPr/>
          </p:nvSpPr>
          <p:spPr>
            <a:xfrm>
              <a:off x="2374594" y="3628131"/>
              <a:ext cx="1047749" cy="4986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39804"/>
                  </a:lnTo>
                  <a:lnTo>
                    <a:pt x="1047749" y="339804"/>
                  </a:lnTo>
                  <a:lnTo>
                    <a:pt x="1047749" y="498633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Ελεύθερη σχεδίαση 12"/>
            <p:cNvSpPr/>
            <p:nvPr/>
          </p:nvSpPr>
          <p:spPr>
            <a:xfrm>
              <a:off x="1326844" y="3628131"/>
              <a:ext cx="1047749" cy="4986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47749" y="0"/>
                  </a:moveTo>
                  <a:lnTo>
                    <a:pt x="1047749" y="339804"/>
                  </a:lnTo>
                  <a:lnTo>
                    <a:pt x="0" y="339804"/>
                  </a:lnTo>
                  <a:lnTo>
                    <a:pt x="0" y="498633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Ελεύθερη σχεδίαση 13"/>
            <p:cNvSpPr/>
            <p:nvPr/>
          </p:nvSpPr>
          <p:spPr>
            <a:xfrm>
              <a:off x="2374594" y="2040789"/>
              <a:ext cx="1571624" cy="4986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571624" y="0"/>
                  </a:moveTo>
                  <a:lnTo>
                    <a:pt x="1571624" y="339804"/>
                  </a:lnTo>
                  <a:lnTo>
                    <a:pt x="0" y="339804"/>
                  </a:lnTo>
                  <a:lnTo>
                    <a:pt x="0" y="498633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Στρογγυλεμένο ορθογώνιο 14"/>
            <p:cNvSpPr/>
            <p:nvPr/>
          </p:nvSpPr>
          <p:spPr>
            <a:xfrm>
              <a:off x="2411760" y="952082"/>
              <a:ext cx="2876707" cy="10887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Ελεύθερη σχεδίαση 15"/>
            <p:cNvSpPr/>
            <p:nvPr/>
          </p:nvSpPr>
          <p:spPr>
            <a:xfrm>
              <a:off x="2602260" y="1133057"/>
              <a:ext cx="2876707" cy="1088707"/>
            </a:xfrm>
            <a:custGeom>
              <a:avLst/>
              <a:gdLst>
                <a:gd name="connsiteX0" fmla="*/ 0 w 1714499"/>
                <a:gd name="connsiteY0" fmla="*/ 108871 h 1088707"/>
                <a:gd name="connsiteX1" fmla="*/ 108871 w 1714499"/>
                <a:gd name="connsiteY1" fmla="*/ 0 h 1088707"/>
                <a:gd name="connsiteX2" fmla="*/ 1605628 w 1714499"/>
                <a:gd name="connsiteY2" fmla="*/ 0 h 1088707"/>
                <a:gd name="connsiteX3" fmla="*/ 1714499 w 1714499"/>
                <a:gd name="connsiteY3" fmla="*/ 108871 h 1088707"/>
                <a:gd name="connsiteX4" fmla="*/ 1714499 w 1714499"/>
                <a:gd name="connsiteY4" fmla="*/ 979836 h 1088707"/>
                <a:gd name="connsiteX5" fmla="*/ 1605628 w 1714499"/>
                <a:gd name="connsiteY5" fmla="*/ 1088707 h 1088707"/>
                <a:gd name="connsiteX6" fmla="*/ 108871 w 1714499"/>
                <a:gd name="connsiteY6" fmla="*/ 1088707 h 1088707"/>
                <a:gd name="connsiteX7" fmla="*/ 0 w 1714499"/>
                <a:gd name="connsiteY7" fmla="*/ 979836 h 1088707"/>
                <a:gd name="connsiteX8" fmla="*/ 0 w 1714499"/>
                <a:gd name="connsiteY8" fmla="*/ 108871 h 108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499" h="1088707">
                  <a:moveTo>
                    <a:pt x="0" y="108871"/>
                  </a:moveTo>
                  <a:cubicBezTo>
                    <a:pt x="0" y="48743"/>
                    <a:pt x="48743" y="0"/>
                    <a:pt x="108871" y="0"/>
                  </a:cubicBezTo>
                  <a:lnTo>
                    <a:pt x="1605628" y="0"/>
                  </a:lnTo>
                  <a:cubicBezTo>
                    <a:pt x="1665756" y="0"/>
                    <a:pt x="1714499" y="48743"/>
                    <a:pt x="1714499" y="108871"/>
                  </a:cubicBezTo>
                  <a:lnTo>
                    <a:pt x="1714499" y="979836"/>
                  </a:lnTo>
                  <a:cubicBezTo>
                    <a:pt x="1714499" y="1039964"/>
                    <a:pt x="1665756" y="1088707"/>
                    <a:pt x="1605628" y="1088707"/>
                  </a:cubicBezTo>
                  <a:lnTo>
                    <a:pt x="108871" y="1088707"/>
                  </a:lnTo>
                  <a:cubicBezTo>
                    <a:pt x="48743" y="1088707"/>
                    <a:pt x="0" y="1039964"/>
                    <a:pt x="0" y="979836"/>
                  </a:cubicBezTo>
                  <a:lnTo>
                    <a:pt x="0" y="108871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847" tIns="92847" rIns="92847" bIns="9284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800" b="1" kern="1200" dirty="0" smtClean="0"/>
                <a:t>Συμπεριφορισμός</a:t>
              </a:r>
              <a:endParaRPr lang="el-GR" sz="2800" b="1" kern="1200" dirty="0"/>
            </a:p>
          </p:txBody>
        </p:sp>
        <p:sp>
          <p:nvSpPr>
            <p:cNvPr id="17" name="Στρογγυλεμένο ορθογώνιο 16"/>
            <p:cNvSpPr/>
            <p:nvPr/>
          </p:nvSpPr>
          <p:spPr>
            <a:xfrm>
              <a:off x="755576" y="2539423"/>
              <a:ext cx="2930947" cy="10887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Ελεύθερη σχεδίαση 17"/>
            <p:cNvSpPr/>
            <p:nvPr/>
          </p:nvSpPr>
          <p:spPr>
            <a:xfrm>
              <a:off x="946076" y="2720398"/>
              <a:ext cx="2930947" cy="1088709"/>
            </a:xfrm>
            <a:custGeom>
              <a:avLst/>
              <a:gdLst>
                <a:gd name="connsiteX0" fmla="*/ 0 w 1714499"/>
                <a:gd name="connsiteY0" fmla="*/ 108871 h 1088707"/>
                <a:gd name="connsiteX1" fmla="*/ 108871 w 1714499"/>
                <a:gd name="connsiteY1" fmla="*/ 0 h 1088707"/>
                <a:gd name="connsiteX2" fmla="*/ 1605628 w 1714499"/>
                <a:gd name="connsiteY2" fmla="*/ 0 h 1088707"/>
                <a:gd name="connsiteX3" fmla="*/ 1714499 w 1714499"/>
                <a:gd name="connsiteY3" fmla="*/ 108871 h 1088707"/>
                <a:gd name="connsiteX4" fmla="*/ 1714499 w 1714499"/>
                <a:gd name="connsiteY4" fmla="*/ 979836 h 1088707"/>
                <a:gd name="connsiteX5" fmla="*/ 1605628 w 1714499"/>
                <a:gd name="connsiteY5" fmla="*/ 1088707 h 1088707"/>
                <a:gd name="connsiteX6" fmla="*/ 108871 w 1714499"/>
                <a:gd name="connsiteY6" fmla="*/ 1088707 h 1088707"/>
                <a:gd name="connsiteX7" fmla="*/ 0 w 1714499"/>
                <a:gd name="connsiteY7" fmla="*/ 979836 h 1088707"/>
                <a:gd name="connsiteX8" fmla="*/ 0 w 1714499"/>
                <a:gd name="connsiteY8" fmla="*/ 108871 h 108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499" h="1088707">
                  <a:moveTo>
                    <a:pt x="0" y="108871"/>
                  </a:moveTo>
                  <a:cubicBezTo>
                    <a:pt x="0" y="48743"/>
                    <a:pt x="48743" y="0"/>
                    <a:pt x="108871" y="0"/>
                  </a:cubicBezTo>
                  <a:lnTo>
                    <a:pt x="1605628" y="0"/>
                  </a:lnTo>
                  <a:cubicBezTo>
                    <a:pt x="1665756" y="0"/>
                    <a:pt x="1714499" y="48743"/>
                    <a:pt x="1714499" y="108871"/>
                  </a:cubicBezTo>
                  <a:lnTo>
                    <a:pt x="1714499" y="979836"/>
                  </a:lnTo>
                  <a:cubicBezTo>
                    <a:pt x="1714499" y="1039964"/>
                    <a:pt x="1665756" y="1088707"/>
                    <a:pt x="1605628" y="1088707"/>
                  </a:cubicBezTo>
                  <a:lnTo>
                    <a:pt x="108871" y="1088707"/>
                  </a:lnTo>
                  <a:cubicBezTo>
                    <a:pt x="48743" y="1088707"/>
                    <a:pt x="0" y="1039964"/>
                    <a:pt x="0" y="979836"/>
                  </a:cubicBezTo>
                  <a:lnTo>
                    <a:pt x="0" y="108871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847" tIns="92847" rIns="92847" bIns="9284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 smtClean="0">
                  <a:solidFill>
                    <a:srgbClr val="FF0000"/>
                  </a:solidFill>
                </a:rPr>
                <a:t>Μοντέλο </a:t>
              </a:r>
              <a:r>
                <a:rPr lang="en-US" sz="2000" b="1" kern="1200" dirty="0" smtClean="0">
                  <a:solidFill>
                    <a:srgbClr val="FF0000"/>
                  </a:solidFill>
                </a:rPr>
                <a:t>Skinner</a:t>
              </a:r>
              <a:endParaRPr lang="el-GR" sz="2000" b="1" kern="1200" dirty="0" smtClean="0">
                <a:solidFill>
                  <a:srgbClr val="FF0000"/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dirty="0" smtClean="0"/>
                <a:t>(κατασκευή ώστε να αποφεύγονται τα λάθη)</a:t>
              </a:r>
              <a:r>
                <a:rPr lang="en-US" sz="1600" kern="1200" dirty="0" smtClean="0"/>
                <a:t>	</a:t>
              </a:r>
              <a:endParaRPr lang="el-GR" sz="1600" kern="1200" dirty="0"/>
            </a:p>
          </p:txBody>
        </p:sp>
        <p:sp>
          <p:nvSpPr>
            <p:cNvPr id="19" name="Στρογγυλεμένο ορθογώνιο 18"/>
            <p:cNvSpPr/>
            <p:nvPr/>
          </p:nvSpPr>
          <p:spPr>
            <a:xfrm>
              <a:off x="469594" y="4126765"/>
              <a:ext cx="1714499" cy="10887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Ελεύθερη σχεδίαση 19"/>
            <p:cNvSpPr/>
            <p:nvPr/>
          </p:nvSpPr>
          <p:spPr>
            <a:xfrm>
              <a:off x="660094" y="4307740"/>
              <a:ext cx="1714499" cy="1088707"/>
            </a:xfrm>
            <a:custGeom>
              <a:avLst/>
              <a:gdLst>
                <a:gd name="connsiteX0" fmla="*/ 0 w 1714499"/>
                <a:gd name="connsiteY0" fmla="*/ 108871 h 1088707"/>
                <a:gd name="connsiteX1" fmla="*/ 108871 w 1714499"/>
                <a:gd name="connsiteY1" fmla="*/ 0 h 1088707"/>
                <a:gd name="connsiteX2" fmla="*/ 1605628 w 1714499"/>
                <a:gd name="connsiteY2" fmla="*/ 0 h 1088707"/>
                <a:gd name="connsiteX3" fmla="*/ 1714499 w 1714499"/>
                <a:gd name="connsiteY3" fmla="*/ 108871 h 1088707"/>
                <a:gd name="connsiteX4" fmla="*/ 1714499 w 1714499"/>
                <a:gd name="connsiteY4" fmla="*/ 979836 h 1088707"/>
                <a:gd name="connsiteX5" fmla="*/ 1605628 w 1714499"/>
                <a:gd name="connsiteY5" fmla="*/ 1088707 h 1088707"/>
                <a:gd name="connsiteX6" fmla="*/ 108871 w 1714499"/>
                <a:gd name="connsiteY6" fmla="*/ 1088707 h 1088707"/>
                <a:gd name="connsiteX7" fmla="*/ 0 w 1714499"/>
                <a:gd name="connsiteY7" fmla="*/ 979836 h 1088707"/>
                <a:gd name="connsiteX8" fmla="*/ 0 w 1714499"/>
                <a:gd name="connsiteY8" fmla="*/ 108871 h 108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499" h="1088707">
                  <a:moveTo>
                    <a:pt x="0" y="108871"/>
                  </a:moveTo>
                  <a:cubicBezTo>
                    <a:pt x="0" y="48743"/>
                    <a:pt x="48743" y="0"/>
                    <a:pt x="108871" y="0"/>
                  </a:cubicBezTo>
                  <a:lnTo>
                    <a:pt x="1605628" y="0"/>
                  </a:lnTo>
                  <a:cubicBezTo>
                    <a:pt x="1665756" y="0"/>
                    <a:pt x="1714499" y="48743"/>
                    <a:pt x="1714499" y="108871"/>
                  </a:cubicBezTo>
                  <a:lnTo>
                    <a:pt x="1714499" y="979836"/>
                  </a:lnTo>
                  <a:cubicBezTo>
                    <a:pt x="1714499" y="1039964"/>
                    <a:pt x="1665756" y="1088707"/>
                    <a:pt x="1605628" y="1088707"/>
                  </a:cubicBezTo>
                  <a:lnTo>
                    <a:pt x="108871" y="1088707"/>
                  </a:lnTo>
                  <a:cubicBezTo>
                    <a:pt x="48743" y="1088707"/>
                    <a:pt x="0" y="1039964"/>
                    <a:pt x="0" y="979836"/>
                  </a:cubicBezTo>
                  <a:lnTo>
                    <a:pt x="0" y="108871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847" tIns="92847" rIns="92847" bIns="9284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kern="1200" dirty="0" smtClean="0"/>
                <a:t>Σωστό/Λάθος</a:t>
              </a:r>
              <a:endParaRPr lang="el-GR" kern="1200" dirty="0"/>
            </a:p>
          </p:txBody>
        </p:sp>
        <p:sp>
          <p:nvSpPr>
            <p:cNvPr id="21" name="Στρογγυλεμένο ορθογώνιο 20"/>
            <p:cNvSpPr/>
            <p:nvPr/>
          </p:nvSpPr>
          <p:spPr>
            <a:xfrm>
              <a:off x="2565094" y="4126765"/>
              <a:ext cx="1714499" cy="10887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Ελεύθερη σχεδίαση 21"/>
            <p:cNvSpPr/>
            <p:nvPr/>
          </p:nvSpPr>
          <p:spPr>
            <a:xfrm>
              <a:off x="2755594" y="4307740"/>
              <a:ext cx="1714499" cy="1088707"/>
            </a:xfrm>
            <a:custGeom>
              <a:avLst/>
              <a:gdLst>
                <a:gd name="connsiteX0" fmla="*/ 0 w 1714499"/>
                <a:gd name="connsiteY0" fmla="*/ 108871 h 1088707"/>
                <a:gd name="connsiteX1" fmla="*/ 108871 w 1714499"/>
                <a:gd name="connsiteY1" fmla="*/ 0 h 1088707"/>
                <a:gd name="connsiteX2" fmla="*/ 1605628 w 1714499"/>
                <a:gd name="connsiteY2" fmla="*/ 0 h 1088707"/>
                <a:gd name="connsiteX3" fmla="*/ 1714499 w 1714499"/>
                <a:gd name="connsiteY3" fmla="*/ 108871 h 1088707"/>
                <a:gd name="connsiteX4" fmla="*/ 1714499 w 1714499"/>
                <a:gd name="connsiteY4" fmla="*/ 979836 h 1088707"/>
                <a:gd name="connsiteX5" fmla="*/ 1605628 w 1714499"/>
                <a:gd name="connsiteY5" fmla="*/ 1088707 h 1088707"/>
                <a:gd name="connsiteX6" fmla="*/ 108871 w 1714499"/>
                <a:gd name="connsiteY6" fmla="*/ 1088707 h 1088707"/>
                <a:gd name="connsiteX7" fmla="*/ 0 w 1714499"/>
                <a:gd name="connsiteY7" fmla="*/ 979836 h 1088707"/>
                <a:gd name="connsiteX8" fmla="*/ 0 w 1714499"/>
                <a:gd name="connsiteY8" fmla="*/ 108871 h 108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499" h="1088707">
                  <a:moveTo>
                    <a:pt x="0" y="108871"/>
                  </a:moveTo>
                  <a:cubicBezTo>
                    <a:pt x="0" y="48743"/>
                    <a:pt x="48743" y="0"/>
                    <a:pt x="108871" y="0"/>
                  </a:cubicBezTo>
                  <a:lnTo>
                    <a:pt x="1605628" y="0"/>
                  </a:lnTo>
                  <a:cubicBezTo>
                    <a:pt x="1665756" y="0"/>
                    <a:pt x="1714499" y="48743"/>
                    <a:pt x="1714499" y="108871"/>
                  </a:cubicBezTo>
                  <a:lnTo>
                    <a:pt x="1714499" y="979836"/>
                  </a:lnTo>
                  <a:cubicBezTo>
                    <a:pt x="1714499" y="1039964"/>
                    <a:pt x="1665756" y="1088707"/>
                    <a:pt x="1605628" y="1088707"/>
                  </a:cubicBezTo>
                  <a:lnTo>
                    <a:pt x="108871" y="1088707"/>
                  </a:lnTo>
                  <a:cubicBezTo>
                    <a:pt x="48743" y="1088707"/>
                    <a:pt x="0" y="1039964"/>
                    <a:pt x="0" y="979836"/>
                  </a:cubicBezTo>
                  <a:lnTo>
                    <a:pt x="0" y="108871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847" tIns="92847" rIns="92847" bIns="9284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kern="1200" dirty="0" smtClean="0"/>
                <a:t>Ναι/Όχι</a:t>
              </a:r>
              <a:endParaRPr lang="el-GR" kern="1200" dirty="0"/>
            </a:p>
          </p:txBody>
        </p:sp>
        <p:sp>
          <p:nvSpPr>
            <p:cNvPr id="23" name="Στρογγυλεμένο ορθογώνιο 22"/>
            <p:cNvSpPr/>
            <p:nvPr/>
          </p:nvSpPr>
          <p:spPr>
            <a:xfrm>
              <a:off x="3898826" y="2539423"/>
              <a:ext cx="2930947" cy="10887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Ελεύθερη σχεδίαση 23"/>
            <p:cNvSpPr/>
            <p:nvPr/>
          </p:nvSpPr>
          <p:spPr>
            <a:xfrm>
              <a:off x="4089325" y="2720398"/>
              <a:ext cx="2930947" cy="1088709"/>
            </a:xfrm>
            <a:custGeom>
              <a:avLst/>
              <a:gdLst>
                <a:gd name="connsiteX0" fmla="*/ 0 w 1714499"/>
                <a:gd name="connsiteY0" fmla="*/ 108871 h 1088707"/>
                <a:gd name="connsiteX1" fmla="*/ 108871 w 1714499"/>
                <a:gd name="connsiteY1" fmla="*/ 0 h 1088707"/>
                <a:gd name="connsiteX2" fmla="*/ 1605628 w 1714499"/>
                <a:gd name="connsiteY2" fmla="*/ 0 h 1088707"/>
                <a:gd name="connsiteX3" fmla="*/ 1714499 w 1714499"/>
                <a:gd name="connsiteY3" fmla="*/ 108871 h 1088707"/>
                <a:gd name="connsiteX4" fmla="*/ 1714499 w 1714499"/>
                <a:gd name="connsiteY4" fmla="*/ 979836 h 1088707"/>
                <a:gd name="connsiteX5" fmla="*/ 1605628 w 1714499"/>
                <a:gd name="connsiteY5" fmla="*/ 1088707 h 1088707"/>
                <a:gd name="connsiteX6" fmla="*/ 108871 w 1714499"/>
                <a:gd name="connsiteY6" fmla="*/ 1088707 h 1088707"/>
                <a:gd name="connsiteX7" fmla="*/ 0 w 1714499"/>
                <a:gd name="connsiteY7" fmla="*/ 979836 h 1088707"/>
                <a:gd name="connsiteX8" fmla="*/ 0 w 1714499"/>
                <a:gd name="connsiteY8" fmla="*/ 108871 h 108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499" h="1088707">
                  <a:moveTo>
                    <a:pt x="0" y="108871"/>
                  </a:moveTo>
                  <a:cubicBezTo>
                    <a:pt x="0" y="48743"/>
                    <a:pt x="48743" y="0"/>
                    <a:pt x="108871" y="0"/>
                  </a:cubicBezTo>
                  <a:lnTo>
                    <a:pt x="1605628" y="0"/>
                  </a:lnTo>
                  <a:cubicBezTo>
                    <a:pt x="1665756" y="0"/>
                    <a:pt x="1714499" y="48743"/>
                    <a:pt x="1714499" y="108871"/>
                  </a:cubicBezTo>
                  <a:lnTo>
                    <a:pt x="1714499" y="979836"/>
                  </a:lnTo>
                  <a:cubicBezTo>
                    <a:pt x="1714499" y="1039964"/>
                    <a:pt x="1665756" y="1088707"/>
                    <a:pt x="1605628" y="1088707"/>
                  </a:cubicBezTo>
                  <a:lnTo>
                    <a:pt x="108871" y="1088707"/>
                  </a:lnTo>
                  <a:cubicBezTo>
                    <a:pt x="48743" y="1088707"/>
                    <a:pt x="0" y="1039964"/>
                    <a:pt x="0" y="979836"/>
                  </a:cubicBezTo>
                  <a:lnTo>
                    <a:pt x="0" y="108871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847" tIns="92847" rIns="92847" bIns="9284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 smtClean="0">
                  <a:solidFill>
                    <a:srgbClr val="FF0000"/>
                  </a:solidFill>
                </a:rPr>
                <a:t>Μοντέλο </a:t>
              </a:r>
              <a:r>
                <a:rPr lang="el-GR" altLang="el-GR" sz="2000" b="1" kern="1200" dirty="0" smtClean="0">
                  <a:solidFill>
                    <a:srgbClr val="FF0000"/>
                  </a:solidFill>
                </a:rPr>
                <a:t>Crowder</a:t>
              </a:r>
              <a:r>
                <a:rPr lang="el-GR" sz="2000" b="1" kern="1200" dirty="0" smtClean="0">
                  <a:solidFill>
                    <a:srgbClr val="FF0000"/>
                  </a:solidFill>
                </a:rPr>
                <a:t> 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kern="1200" dirty="0" smtClean="0"/>
                <a:t>(κατασκευή ώστε αν γίνει λάθος </a:t>
              </a:r>
              <a:r>
                <a:rPr lang="el-GR" altLang="el-GR" sz="1600" dirty="0" smtClean="0"/>
                <a:t>να </a:t>
              </a:r>
              <a:r>
                <a:rPr lang="el-GR" altLang="el-GR" sz="1600" dirty="0"/>
                <a:t>παρέχονται </a:t>
              </a:r>
              <a:r>
                <a:rPr lang="el-GR" altLang="el-GR" sz="1600" dirty="0" smtClean="0"/>
                <a:t>επεξηγήσεις)</a:t>
              </a:r>
              <a:endParaRPr lang="el-GR" sz="1600" b="1" kern="1200" dirty="0"/>
            </a:p>
          </p:txBody>
        </p:sp>
        <p:sp>
          <p:nvSpPr>
            <p:cNvPr id="25" name="Στρογγυλεμένο ορθογώνιο 24"/>
            <p:cNvSpPr/>
            <p:nvPr/>
          </p:nvSpPr>
          <p:spPr>
            <a:xfrm>
              <a:off x="4660594" y="4126765"/>
              <a:ext cx="1714499" cy="10887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Ελεύθερη σχεδίαση 25"/>
            <p:cNvSpPr/>
            <p:nvPr/>
          </p:nvSpPr>
          <p:spPr>
            <a:xfrm>
              <a:off x="4851093" y="4307740"/>
              <a:ext cx="1714499" cy="1088707"/>
            </a:xfrm>
            <a:custGeom>
              <a:avLst/>
              <a:gdLst>
                <a:gd name="connsiteX0" fmla="*/ 0 w 1714499"/>
                <a:gd name="connsiteY0" fmla="*/ 108871 h 1088707"/>
                <a:gd name="connsiteX1" fmla="*/ 108871 w 1714499"/>
                <a:gd name="connsiteY1" fmla="*/ 0 h 1088707"/>
                <a:gd name="connsiteX2" fmla="*/ 1605628 w 1714499"/>
                <a:gd name="connsiteY2" fmla="*/ 0 h 1088707"/>
                <a:gd name="connsiteX3" fmla="*/ 1714499 w 1714499"/>
                <a:gd name="connsiteY3" fmla="*/ 108871 h 1088707"/>
                <a:gd name="connsiteX4" fmla="*/ 1714499 w 1714499"/>
                <a:gd name="connsiteY4" fmla="*/ 979836 h 1088707"/>
                <a:gd name="connsiteX5" fmla="*/ 1605628 w 1714499"/>
                <a:gd name="connsiteY5" fmla="*/ 1088707 h 1088707"/>
                <a:gd name="connsiteX6" fmla="*/ 108871 w 1714499"/>
                <a:gd name="connsiteY6" fmla="*/ 1088707 h 1088707"/>
                <a:gd name="connsiteX7" fmla="*/ 0 w 1714499"/>
                <a:gd name="connsiteY7" fmla="*/ 979836 h 1088707"/>
                <a:gd name="connsiteX8" fmla="*/ 0 w 1714499"/>
                <a:gd name="connsiteY8" fmla="*/ 108871 h 108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499" h="1088707">
                  <a:moveTo>
                    <a:pt x="0" y="108871"/>
                  </a:moveTo>
                  <a:cubicBezTo>
                    <a:pt x="0" y="48743"/>
                    <a:pt x="48743" y="0"/>
                    <a:pt x="108871" y="0"/>
                  </a:cubicBezTo>
                  <a:lnTo>
                    <a:pt x="1605628" y="0"/>
                  </a:lnTo>
                  <a:cubicBezTo>
                    <a:pt x="1665756" y="0"/>
                    <a:pt x="1714499" y="48743"/>
                    <a:pt x="1714499" y="108871"/>
                  </a:cubicBezTo>
                  <a:lnTo>
                    <a:pt x="1714499" y="979836"/>
                  </a:lnTo>
                  <a:cubicBezTo>
                    <a:pt x="1714499" y="1039964"/>
                    <a:pt x="1665756" y="1088707"/>
                    <a:pt x="1605628" y="1088707"/>
                  </a:cubicBezTo>
                  <a:lnTo>
                    <a:pt x="108871" y="1088707"/>
                  </a:lnTo>
                  <a:cubicBezTo>
                    <a:pt x="48743" y="1088707"/>
                    <a:pt x="0" y="1039964"/>
                    <a:pt x="0" y="979836"/>
                  </a:cubicBezTo>
                  <a:lnTo>
                    <a:pt x="0" y="108871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847" tIns="92847" rIns="92847" bIns="9284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kern="1200" dirty="0" smtClean="0"/>
                <a:t>Πολλαπλές επιλογές</a:t>
              </a:r>
              <a:endParaRPr lang="el-GR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578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l-GR"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500"/>
              </a:spcAft>
            </a:pPr>
            <a:r>
              <a:rPr lang="el-GR" altLang="fr-FR" dirty="0"/>
              <a:t>Λογισμικό μάθησης </a:t>
            </a:r>
            <a:r>
              <a:rPr lang="el-GR" altLang="el-GR" sz="3300" dirty="0"/>
              <a:t>(συμπεριφορισμός) </a:t>
            </a:r>
            <a:endParaRPr lang="el-GR" altLang="el-GR" sz="1400" dirty="0"/>
          </a:p>
        </p:txBody>
      </p:sp>
      <p:grpSp>
        <p:nvGrpSpPr>
          <p:cNvPr id="6" name="Ομάδα 5"/>
          <p:cNvGrpSpPr/>
          <p:nvPr/>
        </p:nvGrpSpPr>
        <p:grpSpPr>
          <a:xfrm>
            <a:off x="1261682" y="1077431"/>
            <a:ext cx="6550678" cy="4444365"/>
            <a:chOff x="469594" y="952082"/>
            <a:chExt cx="6550678" cy="4444365"/>
          </a:xfrm>
        </p:grpSpPr>
        <p:sp>
          <p:nvSpPr>
            <p:cNvPr id="7" name="Ελεύθερη σχεδίαση 6"/>
            <p:cNvSpPr/>
            <p:nvPr/>
          </p:nvSpPr>
          <p:spPr>
            <a:xfrm>
              <a:off x="5472123" y="3628131"/>
              <a:ext cx="91440" cy="4986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98633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Ελεύθερη σχεδίαση 10"/>
            <p:cNvSpPr/>
            <p:nvPr/>
          </p:nvSpPr>
          <p:spPr>
            <a:xfrm>
              <a:off x="3946219" y="2040789"/>
              <a:ext cx="1571624" cy="4986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39804"/>
                  </a:lnTo>
                  <a:lnTo>
                    <a:pt x="1571624" y="339804"/>
                  </a:lnTo>
                  <a:lnTo>
                    <a:pt x="1571624" y="498633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Ελεύθερη σχεδίαση 11"/>
            <p:cNvSpPr/>
            <p:nvPr/>
          </p:nvSpPr>
          <p:spPr>
            <a:xfrm>
              <a:off x="2374594" y="3628131"/>
              <a:ext cx="1047749" cy="4986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39804"/>
                  </a:lnTo>
                  <a:lnTo>
                    <a:pt x="1047749" y="339804"/>
                  </a:lnTo>
                  <a:lnTo>
                    <a:pt x="1047749" y="498633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Ελεύθερη σχεδίαση 12"/>
            <p:cNvSpPr/>
            <p:nvPr/>
          </p:nvSpPr>
          <p:spPr>
            <a:xfrm>
              <a:off x="1326844" y="3628131"/>
              <a:ext cx="1047749" cy="4986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47749" y="0"/>
                  </a:moveTo>
                  <a:lnTo>
                    <a:pt x="1047749" y="339804"/>
                  </a:lnTo>
                  <a:lnTo>
                    <a:pt x="0" y="339804"/>
                  </a:lnTo>
                  <a:lnTo>
                    <a:pt x="0" y="498633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Ελεύθερη σχεδίαση 13"/>
            <p:cNvSpPr/>
            <p:nvPr/>
          </p:nvSpPr>
          <p:spPr>
            <a:xfrm>
              <a:off x="2374594" y="2040789"/>
              <a:ext cx="1571624" cy="4986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571624" y="0"/>
                  </a:moveTo>
                  <a:lnTo>
                    <a:pt x="1571624" y="339804"/>
                  </a:lnTo>
                  <a:lnTo>
                    <a:pt x="0" y="339804"/>
                  </a:lnTo>
                  <a:lnTo>
                    <a:pt x="0" y="498633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Στρογγυλεμένο ορθογώνιο 14"/>
            <p:cNvSpPr/>
            <p:nvPr/>
          </p:nvSpPr>
          <p:spPr>
            <a:xfrm>
              <a:off x="2411760" y="952082"/>
              <a:ext cx="2876707" cy="10887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Ελεύθερη σχεδίαση 15"/>
            <p:cNvSpPr/>
            <p:nvPr/>
          </p:nvSpPr>
          <p:spPr>
            <a:xfrm>
              <a:off x="2602260" y="1133057"/>
              <a:ext cx="2876707" cy="1088707"/>
            </a:xfrm>
            <a:custGeom>
              <a:avLst/>
              <a:gdLst>
                <a:gd name="connsiteX0" fmla="*/ 0 w 1714499"/>
                <a:gd name="connsiteY0" fmla="*/ 108871 h 1088707"/>
                <a:gd name="connsiteX1" fmla="*/ 108871 w 1714499"/>
                <a:gd name="connsiteY1" fmla="*/ 0 h 1088707"/>
                <a:gd name="connsiteX2" fmla="*/ 1605628 w 1714499"/>
                <a:gd name="connsiteY2" fmla="*/ 0 h 1088707"/>
                <a:gd name="connsiteX3" fmla="*/ 1714499 w 1714499"/>
                <a:gd name="connsiteY3" fmla="*/ 108871 h 1088707"/>
                <a:gd name="connsiteX4" fmla="*/ 1714499 w 1714499"/>
                <a:gd name="connsiteY4" fmla="*/ 979836 h 1088707"/>
                <a:gd name="connsiteX5" fmla="*/ 1605628 w 1714499"/>
                <a:gd name="connsiteY5" fmla="*/ 1088707 h 1088707"/>
                <a:gd name="connsiteX6" fmla="*/ 108871 w 1714499"/>
                <a:gd name="connsiteY6" fmla="*/ 1088707 h 1088707"/>
                <a:gd name="connsiteX7" fmla="*/ 0 w 1714499"/>
                <a:gd name="connsiteY7" fmla="*/ 979836 h 1088707"/>
                <a:gd name="connsiteX8" fmla="*/ 0 w 1714499"/>
                <a:gd name="connsiteY8" fmla="*/ 108871 h 108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499" h="1088707">
                  <a:moveTo>
                    <a:pt x="0" y="108871"/>
                  </a:moveTo>
                  <a:cubicBezTo>
                    <a:pt x="0" y="48743"/>
                    <a:pt x="48743" y="0"/>
                    <a:pt x="108871" y="0"/>
                  </a:cubicBezTo>
                  <a:lnTo>
                    <a:pt x="1605628" y="0"/>
                  </a:lnTo>
                  <a:cubicBezTo>
                    <a:pt x="1665756" y="0"/>
                    <a:pt x="1714499" y="48743"/>
                    <a:pt x="1714499" y="108871"/>
                  </a:cubicBezTo>
                  <a:lnTo>
                    <a:pt x="1714499" y="979836"/>
                  </a:lnTo>
                  <a:cubicBezTo>
                    <a:pt x="1714499" y="1039964"/>
                    <a:pt x="1665756" y="1088707"/>
                    <a:pt x="1605628" y="1088707"/>
                  </a:cubicBezTo>
                  <a:lnTo>
                    <a:pt x="108871" y="1088707"/>
                  </a:lnTo>
                  <a:cubicBezTo>
                    <a:pt x="48743" y="1088707"/>
                    <a:pt x="0" y="1039964"/>
                    <a:pt x="0" y="979836"/>
                  </a:cubicBezTo>
                  <a:lnTo>
                    <a:pt x="0" y="108871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847" tIns="92847" rIns="92847" bIns="9284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800" b="1" kern="1200" dirty="0" smtClean="0"/>
                <a:t>Συμπεριφορισμός</a:t>
              </a:r>
              <a:endParaRPr lang="el-GR" sz="2800" b="1" kern="1200" dirty="0"/>
            </a:p>
          </p:txBody>
        </p:sp>
        <p:sp>
          <p:nvSpPr>
            <p:cNvPr id="17" name="Στρογγυλεμένο ορθογώνιο 16"/>
            <p:cNvSpPr/>
            <p:nvPr/>
          </p:nvSpPr>
          <p:spPr>
            <a:xfrm>
              <a:off x="755576" y="2539423"/>
              <a:ext cx="2930947" cy="10887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Ελεύθερη σχεδίαση 17"/>
            <p:cNvSpPr/>
            <p:nvPr/>
          </p:nvSpPr>
          <p:spPr>
            <a:xfrm>
              <a:off x="946076" y="2720398"/>
              <a:ext cx="2930947" cy="1088709"/>
            </a:xfrm>
            <a:custGeom>
              <a:avLst/>
              <a:gdLst>
                <a:gd name="connsiteX0" fmla="*/ 0 w 1714499"/>
                <a:gd name="connsiteY0" fmla="*/ 108871 h 1088707"/>
                <a:gd name="connsiteX1" fmla="*/ 108871 w 1714499"/>
                <a:gd name="connsiteY1" fmla="*/ 0 h 1088707"/>
                <a:gd name="connsiteX2" fmla="*/ 1605628 w 1714499"/>
                <a:gd name="connsiteY2" fmla="*/ 0 h 1088707"/>
                <a:gd name="connsiteX3" fmla="*/ 1714499 w 1714499"/>
                <a:gd name="connsiteY3" fmla="*/ 108871 h 1088707"/>
                <a:gd name="connsiteX4" fmla="*/ 1714499 w 1714499"/>
                <a:gd name="connsiteY4" fmla="*/ 979836 h 1088707"/>
                <a:gd name="connsiteX5" fmla="*/ 1605628 w 1714499"/>
                <a:gd name="connsiteY5" fmla="*/ 1088707 h 1088707"/>
                <a:gd name="connsiteX6" fmla="*/ 108871 w 1714499"/>
                <a:gd name="connsiteY6" fmla="*/ 1088707 h 1088707"/>
                <a:gd name="connsiteX7" fmla="*/ 0 w 1714499"/>
                <a:gd name="connsiteY7" fmla="*/ 979836 h 1088707"/>
                <a:gd name="connsiteX8" fmla="*/ 0 w 1714499"/>
                <a:gd name="connsiteY8" fmla="*/ 108871 h 108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499" h="1088707">
                  <a:moveTo>
                    <a:pt x="0" y="108871"/>
                  </a:moveTo>
                  <a:cubicBezTo>
                    <a:pt x="0" y="48743"/>
                    <a:pt x="48743" y="0"/>
                    <a:pt x="108871" y="0"/>
                  </a:cubicBezTo>
                  <a:lnTo>
                    <a:pt x="1605628" y="0"/>
                  </a:lnTo>
                  <a:cubicBezTo>
                    <a:pt x="1665756" y="0"/>
                    <a:pt x="1714499" y="48743"/>
                    <a:pt x="1714499" y="108871"/>
                  </a:cubicBezTo>
                  <a:lnTo>
                    <a:pt x="1714499" y="979836"/>
                  </a:lnTo>
                  <a:cubicBezTo>
                    <a:pt x="1714499" y="1039964"/>
                    <a:pt x="1665756" y="1088707"/>
                    <a:pt x="1605628" y="1088707"/>
                  </a:cubicBezTo>
                  <a:lnTo>
                    <a:pt x="108871" y="1088707"/>
                  </a:lnTo>
                  <a:cubicBezTo>
                    <a:pt x="48743" y="1088707"/>
                    <a:pt x="0" y="1039964"/>
                    <a:pt x="0" y="979836"/>
                  </a:cubicBezTo>
                  <a:lnTo>
                    <a:pt x="0" y="108871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847" tIns="92847" rIns="92847" bIns="9284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 smtClean="0">
                  <a:solidFill>
                    <a:srgbClr val="FF0000"/>
                  </a:solidFill>
                </a:rPr>
                <a:t>Μοντέλο </a:t>
              </a:r>
              <a:r>
                <a:rPr lang="en-US" sz="2000" b="1" kern="1200" dirty="0" smtClean="0">
                  <a:solidFill>
                    <a:srgbClr val="FF0000"/>
                  </a:solidFill>
                </a:rPr>
                <a:t>Skinner</a:t>
              </a:r>
              <a:endParaRPr lang="el-GR" sz="2000" b="1" kern="1200" dirty="0" smtClean="0">
                <a:solidFill>
                  <a:srgbClr val="FF0000"/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dirty="0" smtClean="0"/>
                <a:t>(κατασκευή ώστε να αποφεύγονται τα λάθη)</a:t>
              </a:r>
              <a:r>
                <a:rPr lang="en-US" sz="1600" kern="1200" dirty="0" smtClean="0"/>
                <a:t>	</a:t>
              </a:r>
              <a:endParaRPr lang="el-GR" sz="1600" kern="1200" dirty="0"/>
            </a:p>
          </p:txBody>
        </p:sp>
        <p:sp>
          <p:nvSpPr>
            <p:cNvPr id="19" name="Στρογγυλεμένο ορθογώνιο 18"/>
            <p:cNvSpPr/>
            <p:nvPr/>
          </p:nvSpPr>
          <p:spPr>
            <a:xfrm>
              <a:off x="469594" y="4126765"/>
              <a:ext cx="1714499" cy="10887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Ελεύθερη σχεδίαση 19"/>
            <p:cNvSpPr/>
            <p:nvPr/>
          </p:nvSpPr>
          <p:spPr>
            <a:xfrm>
              <a:off x="660094" y="4307740"/>
              <a:ext cx="1714499" cy="1088707"/>
            </a:xfrm>
            <a:custGeom>
              <a:avLst/>
              <a:gdLst>
                <a:gd name="connsiteX0" fmla="*/ 0 w 1714499"/>
                <a:gd name="connsiteY0" fmla="*/ 108871 h 1088707"/>
                <a:gd name="connsiteX1" fmla="*/ 108871 w 1714499"/>
                <a:gd name="connsiteY1" fmla="*/ 0 h 1088707"/>
                <a:gd name="connsiteX2" fmla="*/ 1605628 w 1714499"/>
                <a:gd name="connsiteY2" fmla="*/ 0 h 1088707"/>
                <a:gd name="connsiteX3" fmla="*/ 1714499 w 1714499"/>
                <a:gd name="connsiteY3" fmla="*/ 108871 h 1088707"/>
                <a:gd name="connsiteX4" fmla="*/ 1714499 w 1714499"/>
                <a:gd name="connsiteY4" fmla="*/ 979836 h 1088707"/>
                <a:gd name="connsiteX5" fmla="*/ 1605628 w 1714499"/>
                <a:gd name="connsiteY5" fmla="*/ 1088707 h 1088707"/>
                <a:gd name="connsiteX6" fmla="*/ 108871 w 1714499"/>
                <a:gd name="connsiteY6" fmla="*/ 1088707 h 1088707"/>
                <a:gd name="connsiteX7" fmla="*/ 0 w 1714499"/>
                <a:gd name="connsiteY7" fmla="*/ 979836 h 1088707"/>
                <a:gd name="connsiteX8" fmla="*/ 0 w 1714499"/>
                <a:gd name="connsiteY8" fmla="*/ 108871 h 108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499" h="1088707">
                  <a:moveTo>
                    <a:pt x="0" y="108871"/>
                  </a:moveTo>
                  <a:cubicBezTo>
                    <a:pt x="0" y="48743"/>
                    <a:pt x="48743" y="0"/>
                    <a:pt x="108871" y="0"/>
                  </a:cubicBezTo>
                  <a:lnTo>
                    <a:pt x="1605628" y="0"/>
                  </a:lnTo>
                  <a:cubicBezTo>
                    <a:pt x="1665756" y="0"/>
                    <a:pt x="1714499" y="48743"/>
                    <a:pt x="1714499" y="108871"/>
                  </a:cubicBezTo>
                  <a:lnTo>
                    <a:pt x="1714499" y="979836"/>
                  </a:lnTo>
                  <a:cubicBezTo>
                    <a:pt x="1714499" y="1039964"/>
                    <a:pt x="1665756" y="1088707"/>
                    <a:pt x="1605628" y="1088707"/>
                  </a:cubicBezTo>
                  <a:lnTo>
                    <a:pt x="108871" y="1088707"/>
                  </a:lnTo>
                  <a:cubicBezTo>
                    <a:pt x="48743" y="1088707"/>
                    <a:pt x="0" y="1039964"/>
                    <a:pt x="0" y="979836"/>
                  </a:cubicBezTo>
                  <a:lnTo>
                    <a:pt x="0" y="108871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847" tIns="92847" rIns="92847" bIns="9284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kern="1200" dirty="0" smtClean="0"/>
                <a:t>Σωστό/Λάθος</a:t>
              </a:r>
              <a:endParaRPr lang="el-GR" kern="1200" dirty="0"/>
            </a:p>
          </p:txBody>
        </p:sp>
        <p:sp>
          <p:nvSpPr>
            <p:cNvPr id="21" name="Στρογγυλεμένο ορθογώνιο 20"/>
            <p:cNvSpPr/>
            <p:nvPr/>
          </p:nvSpPr>
          <p:spPr>
            <a:xfrm>
              <a:off x="2565094" y="4126765"/>
              <a:ext cx="1714499" cy="10887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Ελεύθερη σχεδίαση 21"/>
            <p:cNvSpPr/>
            <p:nvPr/>
          </p:nvSpPr>
          <p:spPr>
            <a:xfrm>
              <a:off x="2755594" y="4307740"/>
              <a:ext cx="1714499" cy="1088707"/>
            </a:xfrm>
            <a:custGeom>
              <a:avLst/>
              <a:gdLst>
                <a:gd name="connsiteX0" fmla="*/ 0 w 1714499"/>
                <a:gd name="connsiteY0" fmla="*/ 108871 h 1088707"/>
                <a:gd name="connsiteX1" fmla="*/ 108871 w 1714499"/>
                <a:gd name="connsiteY1" fmla="*/ 0 h 1088707"/>
                <a:gd name="connsiteX2" fmla="*/ 1605628 w 1714499"/>
                <a:gd name="connsiteY2" fmla="*/ 0 h 1088707"/>
                <a:gd name="connsiteX3" fmla="*/ 1714499 w 1714499"/>
                <a:gd name="connsiteY3" fmla="*/ 108871 h 1088707"/>
                <a:gd name="connsiteX4" fmla="*/ 1714499 w 1714499"/>
                <a:gd name="connsiteY4" fmla="*/ 979836 h 1088707"/>
                <a:gd name="connsiteX5" fmla="*/ 1605628 w 1714499"/>
                <a:gd name="connsiteY5" fmla="*/ 1088707 h 1088707"/>
                <a:gd name="connsiteX6" fmla="*/ 108871 w 1714499"/>
                <a:gd name="connsiteY6" fmla="*/ 1088707 h 1088707"/>
                <a:gd name="connsiteX7" fmla="*/ 0 w 1714499"/>
                <a:gd name="connsiteY7" fmla="*/ 979836 h 1088707"/>
                <a:gd name="connsiteX8" fmla="*/ 0 w 1714499"/>
                <a:gd name="connsiteY8" fmla="*/ 108871 h 108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499" h="1088707">
                  <a:moveTo>
                    <a:pt x="0" y="108871"/>
                  </a:moveTo>
                  <a:cubicBezTo>
                    <a:pt x="0" y="48743"/>
                    <a:pt x="48743" y="0"/>
                    <a:pt x="108871" y="0"/>
                  </a:cubicBezTo>
                  <a:lnTo>
                    <a:pt x="1605628" y="0"/>
                  </a:lnTo>
                  <a:cubicBezTo>
                    <a:pt x="1665756" y="0"/>
                    <a:pt x="1714499" y="48743"/>
                    <a:pt x="1714499" y="108871"/>
                  </a:cubicBezTo>
                  <a:lnTo>
                    <a:pt x="1714499" y="979836"/>
                  </a:lnTo>
                  <a:cubicBezTo>
                    <a:pt x="1714499" y="1039964"/>
                    <a:pt x="1665756" y="1088707"/>
                    <a:pt x="1605628" y="1088707"/>
                  </a:cubicBezTo>
                  <a:lnTo>
                    <a:pt x="108871" y="1088707"/>
                  </a:lnTo>
                  <a:cubicBezTo>
                    <a:pt x="48743" y="1088707"/>
                    <a:pt x="0" y="1039964"/>
                    <a:pt x="0" y="979836"/>
                  </a:cubicBezTo>
                  <a:lnTo>
                    <a:pt x="0" y="108871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847" tIns="92847" rIns="92847" bIns="9284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kern="1200" dirty="0" smtClean="0"/>
                <a:t>Ναι/Όχι</a:t>
              </a:r>
              <a:endParaRPr lang="el-GR" kern="1200" dirty="0"/>
            </a:p>
          </p:txBody>
        </p:sp>
        <p:sp>
          <p:nvSpPr>
            <p:cNvPr id="23" name="Στρογγυλεμένο ορθογώνιο 22"/>
            <p:cNvSpPr/>
            <p:nvPr/>
          </p:nvSpPr>
          <p:spPr>
            <a:xfrm>
              <a:off x="3898826" y="2539423"/>
              <a:ext cx="2930947" cy="10887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Ελεύθερη σχεδίαση 23"/>
            <p:cNvSpPr/>
            <p:nvPr/>
          </p:nvSpPr>
          <p:spPr>
            <a:xfrm>
              <a:off x="4089325" y="2720398"/>
              <a:ext cx="2930947" cy="1088709"/>
            </a:xfrm>
            <a:custGeom>
              <a:avLst/>
              <a:gdLst>
                <a:gd name="connsiteX0" fmla="*/ 0 w 1714499"/>
                <a:gd name="connsiteY0" fmla="*/ 108871 h 1088707"/>
                <a:gd name="connsiteX1" fmla="*/ 108871 w 1714499"/>
                <a:gd name="connsiteY1" fmla="*/ 0 h 1088707"/>
                <a:gd name="connsiteX2" fmla="*/ 1605628 w 1714499"/>
                <a:gd name="connsiteY2" fmla="*/ 0 h 1088707"/>
                <a:gd name="connsiteX3" fmla="*/ 1714499 w 1714499"/>
                <a:gd name="connsiteY3" fmla="*/ 108871 h 1088707"/>
                <a:gd name="connsiteX4" fmla="*/ 1714499 w 1714499"/>
                <a:gd name="connsiteY4" fmla="*/ 979836 h 1088707"/>
                <a:gd name="connsiteX5" fmla="*/ 1605628 w 1714499"/>
                <a:gd name="connsiteY5" fmla="*/ 1088707 h 1088707"/>
                <a:gd name="connsiteX6" fmla="*/ 108871 w 1714499"/>
                <a:gd name="connsiteY6" fmla="*/ 1088707 h 1088707"/>
                <a:gd name="connsiteX7" fmla="*/ 0 w 1714499"/>
                <a:gd name="connsiteY7" fmla="*/ 979836 h 1088707"/>
                <a:gd name="connsiteX8" fmla="*/ 0 w 1714499"/>
                <a:gd name="connsiteY8" fmla="*/ 108871 h 108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499" h="1088707">
                  <a:moveTo>
                    <a:pt x="0" y="108871"/>
                  </a:moveTo>
                  <a:cubicBezTo>
                    <a:pt x="0" y="48743"/>
                    <a:pt x="48743" y="0"/>
                    <a:pt x="108871" y="0"/>
                  </a:cubicBezTo>
                  <a:lnTo>
                    <a:pt x="1605628" y="0"/>
                  </a:lnTo>
                  <a:cubicBezTo>
                    <a:pt x="1665756" y="0"/>
                    <a:pt x="1714499" y="48743"/>
                    <a:pt x="1714499" y="108871"/>
                  </a:cubicBezTo>
                  <a:lnTo>
                    <a:pt x="1714499" y="979836"/>
                  </a:lnTo>
                  <a:cubicBezTo>
                    <a:pt x="1714499" y="1039964"/>
                    <a:pt x="1665756" y="1088707"/>
                    <a:pt x="1605628" y="1088707"/>
                  </a:cubicBezTo>
                  <a:lnTo>
                    <a:pt x="108871" y="1088707"/>
                  </a:lnTo>
                  <a:cubicBezTo>
                    <a:pt x="48743" y="1088707"/>
                    <a:pt x="0" y="1039964"/>
                    <a:pt x="0" y="979836"/>
                  </a:cubicBezTo>
                  <a:lnTo>
                    <a:pt x="0" y="108871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847" tIns="92847" rIns="92847" bIns="9284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 smtClean="0">
                  <a:solidFill>
                    <a:srgbClr val="FF0000"/>
                  </a:solidFill>
                </a:rPr>
                <a:t>Μοντέλο </a:t>
              </a:r>
              <a:r>
                <a:rPr lang="el-GR" altLang="el-GR" sz="2000" b="1" kern="1200" dirty="0" smtClean="0">
                  <a:solidFill>
                    <a:srgbClr val="FF0000"/>
                  </a:solidFill>
                </a:rPr>
                <a:t>Crowder</a:t>
              </a:r>
              <a:r>
                <a:rPr lang="el-GR" sz="2000" b="1" kern="1200" dirty="0" smtClean="0">
                  <a:solidFill>
                    <a:srgbClr val="FF0000"/>
                  </a:solidFill>
                </a:rPr>
                <a:t> 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kern="1200" dirty="0" smtClean="0"/>
                <a:t>(κατασκευή ώστε αν γίνει λάθος </a:t>
              </a:r>
              <a:r>
                <a:rPr lang="el-GR" altLang="el-GR" sz="1600" dirty="0" smtClean="0"/>
                <a:t>να </a:t>
              </a:r>
              <a:r>
                <a:rPr lang="el-GR" altLang="el-GR" sz="1600" dirty="0"/>
                <a:t>παρέχονται </a:t>
              </a:r>
              <a:r>
                <a:rPr lang="el-GR" altLang="el-GR" sz="1600" dirty="0" smtClean="0"/>
                <a:t>επεξηγήσεις)</a:t>
              </a:r>
              <a:endParaRPr lang="el-GR" sz="1600" b="1" kern="1200" dirty="0"/>
            </a:p>
          </p:txBody>
        </p:sp>
        <p:sp>
          <p:nvSpPr>
            <p:cNvPr id="25" name="Στρογγυλεμένο ορθογώνιο 24"/>
            <p:cNvSpPr/>
            <p:nvPr/>
          </p:nvSpPr>
          <p:spPr>
            <a:xfrm>
              <a:off x="4660594" y="4126765"/>
              <a:ext cx="1714499" cy="10887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Ελεύθερη σχεδίαση 25"/>
            <p:cNvSpPr/>
            <p:nvPr/>
          </p:nvSpPr>
          <p:spPr>
            <a:xfrm>
              <a:off x="4851093" y="4307740"/>
              <a:ext cx="1714499" cy="1088707"/>
            </a:xfrm>
            <a:custGeom>
              <a:avLst/>
              <a:gdLst>
                <a:gd name="connsiteX0" fmla="*/ 0 w 1714499"/>
                <a:gd name="connsiteY0" fmla="*/ 108871 h 1088707"/>
                <a:gd name="connsiteX1" fmla="*/ 108871 w 1714499"/>
                <a:gd name="connsiteY1" fmla="*/ 0 h 1088707"/>
                <a:gd name="connsiteX2" fmla="*/ 1605628 w 1714499"/>
                <a:gd name="connsiteY2" fmla="*/ 0 h 1088707"/>
                <a:gd name="connsiteX3" fmla="*/ 1714499 w 1714499"/>
                <a:gd name="connsiteY3" fmla="*/ 108871 h 1088707"/>
                <a:gd name="connsiteX4" fmla="*/ 1714499 w 1714499"/>
                <a:gd name="connsiteY4" fmla="*/ 979836 h 1088707"/>
                <a:gd name="connsiteX5" fmla="*/ 1605628 w 1714499"/>
                <a:gd name="connsiteY5" fmla="*/ 1088707 h 1088707"/>
                <a:gd name="connsiteX6" fmla="*/ 108871 w 1714499"/>
                <a:gd name="connsiteY6" fmla="*/ 1088707 h 1088707"/>
                <a:gd name="connsiteX7" fmla="*/ 0 w 1714499"/>
                <a:gd name="connsiteY7" fmla="*/ 979836 h 1088707"/>
                <a:gd name="connsiteX8" fmla="*/ 0 w 1714499"/>
                <a:gd name="connsiteY8" fmla="*/ 108871 h 108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499" h="1088707">
                  <a:moveTo>
                    <a:pt x="0" y="108871"/>
                  </a:moveTo>
                  <a:cubicBezTo>
                    <a:pt x="0" y="48743"/>
                    <a:pt x="48743" y="0"/>
                    <a:pt x="108871" y="0"/>
                  </a:cubicBezTo>
                  <a:lnTo>
                    <a:pt x="1605628" y="0"/>
                  </a:lnTo>
                  <a:cubicBezTo>
                    <a:pt x="1665756" y="0"/>
                    <a:pt x="1714499" y="48743"/>
                    <a:pt x="1714499" y="108871"/>
                  </a:cubicBezTo>
                  <a:lnTo>
                    <a:pt x="1714499" y="979836"/>
                  </a:lnTo>
                  <a:cubicBezTo>
                    <a:pt x="1714499" y="1039964"/>
                    <a:pt x="1665756" y="1088707"/>
                    <a:pt x="1605628" y="1088707"/>
                  </a:cubicBezTo>
                  <a:lnTo>
                    <a:pt x="108871" y="1088707"/>
                  </a:lnTo>
                  <a:cubicBezTo>
                    <a:pt x="48743" y="1088707"/>
                    <a:pt x="0" y="1039964"/>
                    <a:pt x="0" y="979836"/>
                  </a:cubicBezTo>
                  <a:lnTo>
                    <a:pt x="0" y="108871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847" tIns="92847" rIns="92847" bIns="9284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kern="1200" dirty="0" smtClean="0"/>
                <a:t>Πολλαπλές επιλογές</a:t>
              </a:r>
              <a:endParaRPr lang="el-GR" kern="1200" dirty="0"/>
            </a:p>
          </p:txBody>
        </p:sp>
      </p:grpSp>
      <p:sp>
        <p:nvSpPr>
          <p:cNvPr id="27" name="Ορθογώνιο 26"/>
          <p:cNvSpPr/>
          <p:nvPr/>
        </p:nvSpPr>
        <p:spPr>
          <a:xfrm rot="20684757">
            <a:off x="5288467" y="3830420"/>
            <a:ext cx="3956676" cy="1569660"/>
          </a:xfrm>
          <a:prstGeom prst="rect">
            <a:avLst/>
          </a:prstGeo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altLang="el-GR" sz="2400" i="1" dirty="0" smtClean="0">
                <a:solidFill>
                  <a:schemeClr val="accent6">
                    <a:lumMod val="50000"/>
                  </a:schemeClr>
                </a:solidFill>
              </a:rPr>
              <a:t>Ξεκάθαρη σχέση: απάντηση/μαθησιακό </a:t>
            </a:r>
            <a:r>
              <a:rPr lang="el-GR" altLang="el-GR" sz="2400" i="1" dirty="0">
                <a:solidFill>
                  <a:schemeClr val="accent6">
                    <a:lumMod val="50000"/>
                  </a:schemeClr>
                </a:solidFill>
              </a:rPr>
              <a:t>υλικό </a:t>
            </a:r>
            <a:r>
              <a:rPr lang="el-GR" altLang="el-GR" sz="2400" i="1" dirty="0" smtClean="0">
                <a:solidFill>
                  <a:schemeClr val="accent6">
                    <a:lumMod val="50000"/>
                  </a:schemeClr>
                </a:solidFill>
              </a:rPr>
              <a:t>Εξατομικευμένες ρυθμίσεις στη μάθηση</a:t>
            </a:r>
            <a:endParaRPr lang="el-GR" altLang="el-GR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2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τα </a:t>
            </a:r>
            <a:r>
              <a:rPr lang="el-GR" sz="2800" dirty="0"/>
              <a:t>παιδιά, πριν ακόμα πάνε στο σχολείο διαθέτουν γνώσεις </a:t>
            </a:r>
            <a:endParaRPr lang="el-GR" sz="2800" dirty="0" smtClean="0"/>
          </a:p>
          <a:p>
            <a:r>
              <a:rPr lang="el-GR" sz="2800" dirty="0" smtClean="0"/>
              <a:t>βοηθηθούν </a:t>
            </a:r>
            <a:r>
              <a:rPr lang="el-GR" sz="2800" dirty="0"/>
              <a:t>ώστε να οικοδομήσουν νέες γνώσεις πάνω σε αυτές που ήδη </a:t>
            </a:r>
            <a:r>
              <a:rPr lang="el-GR" sz="2800" dirty="0" smtClean="0"/>
              <a:t>κατέχουν</a:t>
            </a:r>
            <a:endParaRPr lang="el-GR" sz="2800" dirty="0"/>
          </a:p>
          <a:p>
            <a:r>
              <a:rPr lang="el-GR" sz="2800" dirty="0" smtClean="0"/>
              <a:t>συμμετέχουν </a:t>
            </a:r>
            <a:r>
              <a:rPr lang="el-GR" sz="2800" dirty="0"/>
              <a:t>ενεργά στην οικοδόμηση των </a:t>
            </a:r>
            <a:r>
              <a:rPr lang="el-GR" sz="2800" dirty="0" smtClean="0"/>
              <a:t>γνώσεων</a:t>
            </a:r>
            <a:endParaRPr lang="el-GR" sz="2800" dirty="0"/>
          </a:p>
          <a:p>
            <a:pPr marL="0" indent="0">
              <a:buNone/>
            </a:pPr>
            <a:endParaRPr lang="el-GR" sz="4500" b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l-GR"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l-GR" altLang="el-GR" dirty="0" smtClean="0"/>
              <a:t>Μάθηση-</a:t>
            </a:r>
            <a:r>
              <a:rPr lang="el-GR" altLang="el-GR" sz="4000" dirty="0" smtClean="0"/>
              <a:t>Γνωστικό </a:t>
            </a:r>
            <a:r>
              <a:rPr lang="en-US" altLang="el-GR" sz="4000" dirty="0" smtClean="0"/>
              <a:t>Μοντέλο</a:t>
            </a:r>
            <a:endParaRPr lang="en-US" altLang="el-GR" sz="4000" dirty="0"/>
          </a:p>
        </p:txBody>
      </p:sp>
    </p:spTree>
    <p:extLst>
      <p:ext uri="{BB962C8B-B14F-4D97-AF65-F5344CB8AC3E}">
        <p14:creationId xmlns:p14="http://schemas.microsoft.com/office/powerpoint/2010/main" val="33406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1451299"/>
            <a:ext cx="8640960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Λογοθεραπείας</a:t>
            </a:r>
          </a:p>
          <a:p>
            <a:pPr algn="l"/>
            <a:r>
              <a:rPr lang="el-GR" b="1" dirty="0"/>
              <a:t>Εφαρμογές Η/Υ στη </a:t>
            </a:r>
            <a:r>
              <a:rPr lang="el-GR" b="1" dirty="0" err="1" smtClean="0"/>
              <a:t>Λογοπαθολογία</a:t>
            </a:r>
            <a:endParaRPr lang="el-GR" b="1" dirty="0" smtClean="0"/>
          </a:p>
          <a:p>
            <a:pPr algn="l"/>
            <a:r>
              <a:rPr lang="el-GR" sz="2800" b="1" dirty="0" smtClean="0"/>
              <a:t>Ενότητα 9:</a:t>
            </a:r>
            <a:r>
              <a:rPr lang="en-US" sz="2800" dirty="0" smtClean="0"/>
              <a:t> </a:t>
            </a:r>
            <a:r>
              <a:rPr lang="el-GR" sz="2800" dirty="0"/>
              <a:t>Χρήση </a:t>
            </a:r>
            <a:r>
              <a:rPr lang="el-GR" sz="2800" dirty="0" smtClean="0"/>
              <a:t>Η/Υ </a:t>
            </a:r>
            <a:r>
              <a:rPr lang="el-GR" sz="2800" dirty="0"/>
              <a:t>στη δημιουργία υλικού </a:t>
            </a:r>
            <a:r>
              <a:rPr lang="el-GR" sz="2800" dirty="0" err="1"/>
              <a:t>λογοπαθολογικής</a:t>
            </a:r>
            <a:r>
              <a:rPr lang="el-GR" sz="2800" dirty="0"/>
              <a:t> </a:t>
            </a:r>
            <a:r>
              <a:rPr lang="el-GR" sz="2800" dirty="0" smtClean="0"/>
              <a:t>παρέμβασης</a:t>
            </a:r>
            <a:endParaRPr lang="en-US" sz="2800" dirty="0" smtClean="0"/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Τόκη Ευγενία, 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</a:rPr>
              <a:t>Επίκουρη Καθηγήτρια ΤΕΙ Ηπείρου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μάθηση στο </a:t>
            </a:r>
            <a:r>
              <a:rPr lang="el-GR" sz="2800" dirty="0"/>
              <a:t>κοινωνικό, ιστορικό και πολιτισμικό </a:t>
            </a:r>
            <a:r>
              <a:rPr lang="el-GR" sz="2800" dirty="0" smtClean="0"/>
              <a:t>πλαίσιο</a:t>
            </a:r>
            <a:endParaRPr lang="el-GR" sz="2800" dirty="0"/>
          </a:p>
          <a:p>
            <a:r>
              <a:rPr lang="el-GR" sz="2800" dirty="0" smtClean="0"/>
              <a:t>γνωστικές </a:t>
            </a:r>
            <a:r>
              <a:rPr lang="el-GR" sz="2800" dirty="0"/>
              <a:t>διεργασίες </a:t>
            </a:r>
            <a:r>
              <a:rPr lang="el-GR" sz="2800" dirty="0" smtClean="0"/>
              <a:t>συστατικά </a:t>
            </a:r>
            <a:r>
              <a:rPr lang="el-GR" sz="2800" dirty="0"/>
              <a:t>ενός οργανωμένου όλου, του </a:t>
            </a:r>
            <a:r>
              <a:rPr lang="el-GR" sz="2800" dirty="0" smtClean="0"/>
              <a:t>νου </a:t>
            </a:r>
            <a:endParaRPr lang="el-GR" sz="2800" dirty="0"/>
          </a:p>
          <a:p>
            <a:r>
              <a:rPr lang="el-GR" sz="2800" dirty="0"/>
              <a:t>ο οποίος λειτουργεί και αναπτύσσεται </a:t>
            </a:r>
            <a:r>
              <a:rPr lang="el-GR" sz="2800" dirty="0" smtClean="0"/>
              <a:t>σε ένα κοινωνικοπολιτισμικό περιβάλλον</a:t>
            </a:r>
            <a:endParaRPr lang="el-GR" sz="4500" b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l-GR"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l-GR" altLang="el-GR" dirty="0"/>
              <a:t>Μάθηση-</a:t>
            </a:r>
            <a:r>
              <a:rPr lang="el-GR" altLang="el-GR" sz="4200" dirty="0" smtClean="0"/>
              <a:t>Κοινωνικοπολιτισμικό </a:t>
            </a:r>
            <a:r>
              <a:rPr lang="en-US" altLang="el-GR" sz="4200" dirty="0" smtClean="0"/>
              <a:t>Μοντέλο</a:t>
            </a:r>
            <a:endParaRPr lang="en-US" altLang="el-GR" sz="4200" dirty="0"/>
          </a:p>
        </p:txBody>
      </p:sp>
    </p:spTree>
    <p:extLst>
      <p:ext uri="{BB962C8B-B14F-4D97-AF65-F5344CB8AC3E}">
        <p14:creationId xmlns:p14="http://schemas.microsoft.com/office/powerpoint/2010/main" val="38271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el-GR" i="1" dirty="0" smtClean="0"/>
              <a:t>Instructional Design </a:t>
            </a:r>
            <a:r>
              <a:rPr lang="en-US" altLang="el-GR" sz="2800" i="1" dirty="0" smtClean="0"/>
              <a:t>(</a:t>
            </a:r>
            <a:r>
              <a:rPr lang="el-GR" sz="2800" i="1" dirty="0" err="1" smtClean="0"/>
              <a:t>Gagne</a:t>
            </a:r>
            <a:r>
              <a:rPr lang="el-GR" sz="2800" i="1" dirty="0"/>
              <a:t>, </a:t>
            </a:r>
            <a:r>
              <a:rPr lang="el-GR" sz="2800" i="1" dirty="0" err="1"/>
              <a:t>Briggs</a:t>
            </a:r>
            <a:r>
              <a:rPr lang="el-GR" sz="2800" i="1" dirty="0"/>
              <a:t> και </a:t>
            </a:r>
            <a:r>
              <a:rPr lang="el-GR" sz="2800" i="1" dirty="0" err="1" smtClean="0"/>
              <a:t>Wager</a:t>
            </a:r>
            <a:r>
              <a:rPr lang="en-US" sz="2800" i="1" dirty="0" smtClean="0"/>
              <a:t>, </a:t>
            </a:r>
            <a:r>
              <a:rPr lang="el-GR" sz="2800" i="1" dirty="0" smtClean="0"/>
              <a:t>1992)</a:t>
            </a:r>
            <a:endParaRPr lang="en-US" i="1" dirty="0" smtClean="0"/>
          </a:p>
          <a:p>
            <a:pPr marL="0" indent="0">
              <a:buNone/>
            </a:pPr>
            <a:r>
              <a:rPr lang="el-GR" sz="4500" b="1" dirty="0" smtClean="0">
                <a:solidFill>
                  <a:srgbClr val="FF0000"/>
                </a:solidFill>
              </a:rPr>
              <a:t>Αρχές Διδακτικού Σχεδιασμού</a:t>
            </a:r>
            <a:endParaRPr lang="en-US" sz="45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4000" dirty="0"/>
              <a:t>1. </a:t>
            </a:r>
            <a:r>
              <a:rPr lang="el-GR" sz="4500" b="1" dirty="0" smtClean="0"/>
              <a:t>εξασφάλιση </a:t>
            </a:r>
            <a:r>
              <a:rPr lang="el-GR" sz="4500" b="1" dirty="0"/>
              <a:t>της προσοχής</a:t>
            </a:r>
            <a:r>
              <a:rPr lang="el-GR" sz="4500" b="1" dirty="0" smtClean="0"/>
              <a:t>:</a:t>
            </a:r>
            <a:r>
              <a:rPr lang="el-GR" sz="4500" dirty="0" smtClean="0"/>
              <a:t> </a:t>
            </a:r>
            <a:r>
              <a:rPr lang="el-GR" dirty="0" smtClean="0"/>
              <a:t>ώστε </a:t>
            </a:r>
            <a:r>
              <a:rPr lang="el-GR" dirty="0"/>
              <a:t>να υπάρξουν κατάλληλες συνθήκες για </a:t>
            </a:r>
            <a:r>
              <a:rPr lang="el-GR" dirty="0" smtClean="0"/>
              <a:t>μάθηση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πρόκληση </a:t>
            </a:r>
            <a:r>
              <a:rPr lang="el-GR" dirty="0"/>
              <a:t>ενδιαφέροντος, κινήτρων και περιέργειας, παρέχοντας βασική πληροφορία που έχει </a:t>
            </a:r>
            <a:r>
              <a:rPr lang="el-GR" dirty="0" smtClean="0"/>
              <a:t>εγκυρότητα</a:t>
            </a:r>
            <a:endParaRPr lang="el-GR" dirty="0"/>
          </a:p>
          <a:p>
            <a:pPr marL="0" indent="0">
              <a:buNone/>
            </a:pPr>
            <a:r>
              <a:rPr lang="el-GR" sz="4000" dirty="0"/>
              <a:t>2. </a:t>
            </a:r>
            <a:r>
              <a:rPr lang="el-GR" sz="4500" b="1" dirty="0" smtClean="0"/>
              <a:t>πληροφόρηση </a:t>
            </a:r>
            <a:r>
              <a:rPr lang="el-GR" sz="4500" b="1" dirty="0"/>
              <a:t>του </a:t>
            </a:r>
            <a:r>
              <a:rPr lang="el-GR" sz="4500" b="1" dirty="0" smtClean="0"/>
              <a:t>παιδιο</a:t>
            </a:r>
            <a:r>
              <a:rPr lang="el-GR" sz="4500" b="1" dirty="0"/>
              <a:t>ύ</a:t>
            </a:r>
            <a:r>
              <a:rPr lang="el-GR" sz="4500" b="1" dirty="0" smtClean="0"/>
              <a:t> </a:t>
            </a:r>
            <a:r>
              <a:rPr lang="el-GR" sz="4500" b="1" dirty="0"/>
              <a:t>για τους αντικειμενικούς στόχους</a:t>
            </a:r>
            <a:r>
              <a:rPr lang="el-GR" sz="4500" dirty="0"/>
              <a:t>: </a:t>
            </a:r>
            <a:r>
              <a:rPr lang="el-GR" dirty="0" smtClean="0"/>
              <a:t>διευκρινίζει </a:t>
            </a:r>
            <a:r>
              <a:rPr lang="el-GR" dirty="0"/>
              <a:t>τι πρέπει να περιμένουν </a:t>
            </a:r>
            <a:r>
              <a:rPr lang="el-GR" dirty="0" smtClean="0"/>
              <a:t>τι θα μάθουν </a:t>
            </a:r>
            <a:endParaRPr lang="el-GR" dirty="0"/>
          </a:p>
          <a:p>
            <a:pPr marL="0" indent="0">
              <a:buNone/>
            </a:pPr>
            <a:r>
              <a:rPr lang="el-GR" sz="4500" dirty="0"/>
              <a:t>3. </a:t>
            </a:r>
            <a:r>
              <a:rPr lang="el-GR" sz="4500" b="1" dirty="0" smtClean="0"/>
              <a:t>πρόκληση </a:t>
            </a:r>
            <a:r>
              <a:rPr lang="el-GR" sz="4500" b="1" dirty="0"/>
              <a:t>ανάκλησης προηγούμενης γνώσης:</a:t>
            </a:r>
            <a:r>
              <a:rPr lang="el-GR" sz="4500" dirty="0"/>
              <a:t> </a:t>
            </a:r>
            <a:r>
              <a:rPr lang="el-GR" dirty="0" smtClean="0"/>
              <a:t>Σύνδεση με </a:t>
            </a:r>
            <a:r>
              <a:rPr lang="el-GR" dirty="0" err="1" smtClean="0"/>
              <a:t>προϋπάρχουσα</a:t>
            </a:r>
            <a:r>
              <a:rPr lang="el-GR" dirty="0" smtClean="0"/>
              <a:t> </a:t>
            </a:r>
            <a:r>
              <a:rPr lang="el-GR" dirty="0"/>
              <a:t>γνώση </a:t>
            </a:r>
            <a:r>
              <a:rPr lang="el-GR" dirty="0" smtClean="0"/>
              <a:t>=&gt; βασικός </a:t>
            </a:r>
            <a:r>
              <a:rPr lang="el-GR" dirty="0"/>
              <a:t>παράγοντας </a:t>
            </a:r>
            <a:r>
              <a:rPr lang="el-GR" dirty="0" smtClean="0"/>
              <a:t>για τη νέα γνώση</a:t>
            </a:r>
          </a:p>
          <a:p>
            <a:pPr marL="0" indent="0">
              <a:buNone/>
            </a:pPr>
            <a:r>
              <a:rPr lang="el-GR" sz="4400" dirty="0"/>
              <a:t>4. </a:t>
            </a:r>
            <a:r>
              <a:rPr lang="el-GR" sz="4400" b="1" dirty="0"/>
              <a:t>παρουσίαση του νέου περιεχομένου:</a:t>
            </a:r>
            <a:r>
              <a:rPr lang="el-GR" sz="3600" b="1" dirty="0"/>
              <a:t> </a:t>
            </a:r>
            <a:r>
              <a:rPr lang="el-GR" sz="2000" dirty="0"/>
              <a:t> </a:t>
            </a:r>
            <a:r>
              <a:rPr lang="el-GR" dirty="0"/>
              <a:t>παρουσίαση του νέου </a:t>
            </a:r>
            <a:r>
              <a:rPr lang="el-GR" dirty="0" smtClean="0"/>
              <a:t>υλικού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l-GR"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el-GR" dirty="0"/>
              <a:t>Μοντέλο </a:t>
            </a:r>
            <a:r>
              <a:rPr lang="en-US" altLang="el-GR" dirty="0" err="1" smtClean="0"/>
              <a:t>διδ</a:t>
            </a:r>
            <a:r>
              <a:rPr lang="en-US" altLang="el-GR" dirty="0" smtClean="0"/>
              <a:t>ακτικού σχεδιασμού (1/2)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41202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l-GR" sz="5000" dirty="0" smtClean="0"/>
              <a:t>5. </a:t>
            </a:r>
            <a:r>
              <a:rPr lang="el-GR" sz="5000" b="1" dirty="0"/>
              <a:t>παροχή </a:t>
            </a:r>
            <a:r>
              <a:rPr lang="el-GR" sz="5000" b="1" dirty="0" smtClean="0"/>
              <a:t>καθοδήγησης:</a:t>
            </a:r>
            <a:r>
              <a:rPr lang="el-GR" sz="5000" dirty="0" smtClean="0"/>
              <a:t> </a:t>
            </a:r>
            <a:r>
              <a:rPr lang="el-GR" dirty="0" smtClean="0"/>
              <a:t>κατευθύνσεις με </a:t>
            </a:r>
            <a:r>
              <a:rPr lang="el-GR" dirty="0" err="1"/>
              <a:t>ανακαλυπτική</a:t>
            </a:r>
            <a:r>
              <a:rPr lang="el-GR" dirty="0"/>
              <a:t> μάθηση, </a:t>
            </a:r>
            <a:r>
              <a:rPr lang="el-GR" dirty="0" smtClean="0"/>
              <a:t>προσομοιώσεις, </a:t>
            </a:r>
            <a:r>
              <a:rPr lang="el-GR" dirty="0"/>
              <a:t>παραδείγματα, </a:t>
            </a:r>
            <a:r>
              <a:rPr lang="el-GR" dirty="0" err="1"/>
              <a:t>αναστοχαστικές</a:t>
            </a:r>
            <a:r>
              <a:rPr lang="el-GR" dirty="0"/>
              <a:t> ερωτήσεις και άλλες τεχνικές, όπως νύξεις και υποβοηθητικές ιδέες, προκειμένου </a:t>
            </a:r>
            <a:r>
              <a:rPr lang="el-GR" dirty="0" smtClean="0"/>
              <a:t>το παιδί να </a:t>
            </a:r>
            <a:r>
              <a:rPr lang="el-GR" dirty="0"/>
              <a:t>κωδικοποιήσει νοηματικά το νέο περιεχόμενο.</a:t>
            </a:r>
          </a:p>
          <a:p>
            <a:pPr marL="0" indent="0">
              <a:buNone/>
            </a:pPr>
            <a:r>
              <a:rPr lang="el-GR" sz="5100" dirty="0"/>
              <a:t>6</a:t>
            </a:r>
            <a:r>
              <a:rPr lang="el-GR" sz="5100" dirty="0" smtClean="0"/>
              <a:t>. </a:t>
            </a:r>
            <a:r>
              <a:rPr lang="el-GR" sz="5100" b="1" dirty="0"/>
              <a:t>απόσπαση απαντήσεων:</a:t>
            </a:r>
            <a:r>
              <a:rPr lang="el-GR" sz="5100" dirty="0"/>
              <a:t> </a:t>
            </a:r>
            <a:r>
              <a:rPr lang="el-GR" dirty="0" smtClean="0"/>
              <a:t>το παιδί απαντάει </a:t>
            </a:r>
            <a:r>
              <a:rPr lang="el-GR" dirty="0"/>
              <a:t>σε ερωτήσεις πάνω σε αυτό που </a:t>
            </a:r>
            <a:r>
              <a:rPr lang="el-GR" dirty="0" smtClean="0"/>
              <a:t>του έχει παρουσιαστεί, </a:t>
            </a:r>
            <a:r>
              <a:rPr lang="el-GR" dirty="0"/>
              <a:t>ώστε </a:t>
            </a:r>
            <a:r>
              <a:rPr lang="el-GR" dirty="0" smtClean="0"/>
              <a:t>να </a:t>
            </a:r>
            <a:r>
              <a:rPr lang="el-GR" dirty="0"/>
              <a:t>επιβεβαιωθεί η </a:t>
            </a:r>
            <a:r>
              <a:rPr lang="el-GR" dirty="0" smtClean="0"/>
              <a:t>μάθησή</a:t>
            </a:r>
          </a:p>
          <a:p>
            <a:pPr marL="0" indent="0">
              <a:buNone/>
            </a:pPr>
            <a:r>
              <a:rPr lang="el-GR" sz="5100" dirty="0"/>
              <a:t>7</a:t>
            </a:r>
            <a:r>
              <a:rPr lang="el-GR" sz="5100" dirty="0" smtClean="0"/>
              <a:t>. </a:t>
            </a:r>
            <a:r>
              <a:rPr lang="el-GR" sz="5100" b="1" dirty="0"/>
              <a:t>παροχή ανατροφοδότησης:</a:t>
            </a:r>
            <a:r>
              <a:rPr lang="el-GR" sz="5100" dirty="0"/>
              <a:t> </a:t>
            </a:r>
            <a:r>
              <a:rPr lang="el-GR" dirty="0" smtClean="0"/>
              <a:t>=&gt; άμεση </a:t>
            </a:r>
            <a:r>
              <a:rPr lang="el-GR" dirty="0"/>
              <a:t>ανατροφοδότηση (</a:t>
            </a:r>
            <a:r>
              <a:rPr lang="el-GR" dirty="0" err="1"/>
              <a:t>feedback</a:t>
            </a:r>
            <a:r>
              <a:rPr lang="el-GR" dirty="0"/>
              <a:t>) </a:t>
            </a:r>
            <a:r>
              <a:rPr lang="el-GR" dirty="0" smtClean="0"/>
              <a:t>διορθώνοντας </a:t>
            </a:r>
            <a:r>
              <a:rPr lang="el-GR" dirty="0"/>
              <a:t>και ενισχύοντας  την </a:t>
            </a:r>
            <a:r>
              <a:rPr lang="el-GR" dirty="0" smtClean="0"/>
              <a:t>απόδοσή μετά από κάθε δραστηριότητα</a:t>
            </a:r>
            <a:endParaRPr lang="el-GR" dirty="0"/>
          </a:p>
          <a:p>
            <a:pPr marL="0" indent="0">
              <a:buNone/>
            </a:pPr>
            <a:r>
              <a:rPr lang="el-GR" sz="5100" dirty="0"/>
              <a:t>8</a:t>
            </a:r>
            <a:r>
              <a:rPr lang="el-GR" sz="5100" dirty="0" smtClean="0"/>
              <a:t>. </a:t>
            </a:r>
            <a:r>
              <a:rPr lang="el-GR" sz="5100" b="1" dirty="0" smtClean="0"/>
              <a:t>αξιολόγηση </a:t>
            </a:r>
            <a:r>
              <a:rPr lang="el-GR" sz="5100" b="1" dirty="0"/>
              <a:t>απόδοσης:</a:t>
            </a:r>
            <a:r>
              <a:rPr lang="el-GR" sz="5100" dirty="0"/>
              <a:t> </a:t>
            </a:r>
            <a:r>
              <a:rPr lang="el-GR" dirty="0" smtClean="0"/>
              <a:t>ανεξάρτητη </a:t>
            </a:r>
            <a:r>
              <a:rPr lang="el-GR" dirty="0"/>
              <a:t>πρακτική εξάσκηση </a:t>
            </a:r>
            <a:r>
              <a:rPr lang="el-GR" dirty="0" smtClean="0"/>
              <a:t>– έλεγχος επίτευξης μαθησιακών στόχων</a:t>
            </a:r>
            <a:endParaRPr lang="el-GR" dirty="0"/>
          </a:p>
          <a:p>
            <a:pPr marL="0" indent="0">
              <a:buNone/>
            </a:pPr>
            <a:r>
              <a:rPr lang="el-GR" sz="5100" dirty="0"/>
              <a:t>9</a:t>
            </a:r>
            <a:r>
              <a:rPr lang="el-GR" sz="5100" dirty="0" smtClean="0"/>
              <a:t>. </a:t>
            </a:r>
            <a:r>
              <a:rPr lang="el-GR" sz="5100" b="1" dirty="0" smtClean="0"/>
              <a:t>ενίσχυση </a:t>
            </a:r>
            <a:r>
              <a:rPr lang="el-GR" sz="5100" b="1" dirty="0"/>
              <a:t>συγκράτησης -</a:t>
            </a:r>
            <a:r>
              <a:rPr lang="el-GR" sz="5100" b="1" dirty="0" smtClean="0"/>
              <a:t> μεταφοράς</a:t>
            </a:r>
            <a:r>
              <a:rPr lang="el-GR" sz="5100" b="1" dirty="0"/>
              <a:t>:</a:t>
            </a:r>
            <a:r>
              <a:rPr lang="el-GR" sz="5100" dirty="0"/>
              <a:t> </a:t>
            </a:r>
            <a:r>
              <a:rPr lang="el-GR" dirty="0" smtClean="0"/>
              <a:t>εφαρμογή </a:t>
            </a:r>
            <a:r>
              <a:rPr lang="el-GR" dirty="0"/>
              <a:t>της γνώσης σε καταστάσεις της πραγματικής ζωής. </a:t>
            </a:r>
            <a:r>
              <a:rPr lang="el-GR" dirty="0" smtClean="0"/>
              <a:t>Γενίκευση και εφαρμογή </a:t>
            </a:r>
            <a:r>
              <a:rPr lang="el-GR" dirty="0"/>
              <a:t>σε νέες δραστηριότητες και νέα πλαίσια (</a:t>
            </a:r>
            <a:r>
              <a:rPr lang="el-GR" dirty="0" err="1"/>
              <a:t>contexts</a:t>
            </a:r>
            <a:r>
              <a:rPr lang="el-GR" dirty="0"/>
              <a:t>), </a:t>
            </a:r>
            <a:r>
              <a:rPr lang="el-GR" dirty="0" smtClean="0">
                <a:sym typeface="Wingdings" panose="05000000000000000000" pitchFamily="2" charset="2"/>
              </a:rPr>
              <a:t> </a:t>
            </a:r>
            <a:r>
              <a:rPr lang="el-GR" dirty="0" smtClean="0"/>
              <a:t>διατήρηση στην </a:t>
            </a:r>
            <a:r>
              <a:rPr lang="el-GR" dirty="0"/>
              <a:t>μακρόχρονη μνήμη (</a:t>
            </a:r>
            <a:r>
              <a:rPr lang="el-GR" dirty="0" err="1"/>
              <a:t>long-term</a:t>
            </a:r>
            <a:r>
              <a:rPr lang="el-GR" dirty="0"/>
              <a:t> memory).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l-GR"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el-GR" dirty="0"/>
              <a:t>Μοντέλο </a:t>
            </a:r>
            <a:r>
              <a:rPr lang="en-US" altLang="el-GR" dirty="0" err="1" smtClean="0"/>
              <a:t>διδ</a:t>
            </a:r>
            <a:r>
              <a:rPr lang="en-US" altLang="el-GR" dirty="0" smtClean="0"/>
              <a:t>ακτικού σχεδιασμού (</a:t>
            </a:r>
            <a:r>
              <a:rPr lang="el-GR" altLang="el-GR" dirty="0" smtClean="0"/>
              <a:t>2</a:t>
            </a:r>
            <a:r>
              <a:rPr lang="en-US" altLang="el-GR" dirty="0" smtClean="0"/>
              <a:t>/2)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42254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Εργαλεία συγγραφής και ανάπτυξης </a:t>
            </a:r>
            <a:r>
              <a:rPr lang="el-GR" dirty="0" err="1"/>
              <a:t>πολυμεσικών</a:t>
            </a:r>
            <a:r>
              <a:rPr lang="el-GR" dirty="0"/>
              <a:t> εφαρμογών</a:t>
            </a:r>
          </a:p>
        </p:txBody>
      </p:sp>
    </p:spTree>
    <p:extLst>
      <p:ext uri="{BB962C8B-B14F-4D97-AF65-F5344CB8AC3E}">
        <p14:creationId xmlns:p14="http://schemas.microsoft.com/office/powerpoint/2010/main" val="2417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://www.bookwidgets.com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>
                <a:solidFill>
                  <a:srgbClr val="FF0000"/>
                </a:solidFill>
              </a:rPr>
              <a:t>Δημιουργία </a:t>
            </a:r>
            <a:r>
              <a:rPr lang="en-US" dirty="0" err="1" smtClean="0">
                <a:solidFill>
                  <a:srgbClr val="FF0000"/>
                </a:solidFill>
              </a:rPr>
              <a:t>ebook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ipad</a:t>
            </a:r>
            <a:r>
              <a:rPr lang="el-GR" dirty="0" smtClean="0">
                <a:solidFill>
                  <a:srgbClr val="FF0000"/>
                </a:solidFill>
              </a:rPr>
              <a:t>) (1/5)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27" y="1808874"/>
            <a:ext cx="7374346" cy="390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://www.bookry.com</a:t>
            </a:r>
            <a:r>
              <a:rPr lang="en-US" dirty="0" smtClean="0">
                <a:hlinkClick r:id="rId3"/>
              </a:rPr>
              <a:t>/</a:t>
            </a:r>
            <a:endParaRPr lang="el-GR" dirty="0" smtClean="0"/>
          </a:p>
          <a:p>
            <a:r>
              <a:rPr lang="el-GR" dirty="0" smtClean="0"/>
              <a:t>Κάντε ενδιαφέροντα τα </a:t>
            </a:r>
            <a:r>
              <a:rPr lang="en-US" dirty="0" err="1" smtClean="0"/>
              <a:t>ebook</a:t>
            </a:r>
            <a:r>
              <a:rPr lang="en-US" dirty="0" smtClean="0"/>
              <a:t> </a:t>
            </a:r>
            <a:r>
              <a:rPr lang="el-GR" dirty="0" smtClean="0"/>
              <a:t>σας</a:t>
            </a:r>
            <a:r>
              <a:rPr lang="en-US" dirty="0" smtClean="0"/>
              <a:t> </a:t>
            </a:r>
            <a:r>
              <a:rPr lang="el-GR" dirty="0" smtClean="0"/>
              <a:t>με </a:t>
            </a:r>
            <a:r>
              <a:rPr lang="en-US" dirty="0" smtClean="0"/>
              <a:t>Wid</a:t>
            </a:r>
            <a:r>
              <a:rPr lang="en-US" i="1" dirty="0" smtClean="0"/>
              <a:t>g</a:t>
            </a:r>
            <a:r>
              <a:rPr lang="en-US" dirty="0" smtClean="0"/>
              <a:t>ets</a:t>
            </a:r>
            <a:endParaRPr lang="en-US" dirty="0"/>
          </a:p>
          <a:p>
            <a:r>
              <a:rPr lang="el-GR" dirty="0" smtClean="0"/>
              <a:t>Χωρίς προγραμματισμό</a:t>
            </a:r>
            <a:r>
              <a:rPr lang="en-US" dirty="0" smtClean="0"/>
              <a:t>. </a:t>
            </a:r>
            <a:r>
              <a:rPr lang="el-GR" dirty="0" smtClean="0"/>
              <a:t>Δημιουργήστε το δικό σας </a:t>
            </a:r>
            <a:r>
              <a:rPr lang="en-US" dirty="0" smtClean="0"/>
              <a:t>HTML </a:t>
            </a:r>
            <a:r>
              <a:rPr lang="en-US" dirty="0"/>
              <a:t>5, App-like </a:t>
            </a:r>
            <a:r>
              <a:rPr lang="el-GR" dirty="0" err="1" smtClean="0"/>
              <a:t>διαδραστικό</a:t>
            </a:r>
            <a:r>
              <a:rPr lang="en-US" dirty="0" smtClean="0"/>
              <a:t> </a:t>
            </a:r>
            <a:r>
              <a:rPr lang="en-US" dirty="0"/>
              <a:t>widgets </a:t>
            </a:r>
            <a:r>
              <a:rPr lang="el-GR" dirty="0" smtClean="0"/>
              <a:t>για τα έργα σας σε </a:t>
            </a:r>
            <a:r>
              <a:rPr lang="en-US" dirty="0" err="1" smtClean="0"/>
              <a:t>iBooks</a:t>
            </a:r>
            <a:r>
              <a:rPr lang="en-US" dirty="0" smtClean="0"/>
              <a:t> Author</a:t>
            </a:r>
            <a:endParaRPr lang="el-GR" dirty="0" smtClean="0"/>
          </a:p>
          <a:p>
            <a:r>
              <a:rPr lang="el-GR" dirty="0" smtClean="0"/>
              <a:t>3 τύποι </a:t>
            </a:r>
            <a:r>
              <a:rPr lang="en-US" b="1" dirty="0" smtClean="0"/>
              <a:t>Wid</a:t>
            </a:r>
            <a:r>
              <a:rPr lang="en-US" b="1" i="1" dirty="0" smtClean="0"/>
              <a:t>g</a:t>
            </a:r>
            <a:r>
              <a:rPr lang="en-US" b="1" dirty="0" smtClean="0"/>
              <a:t>ets</a:t>
            </a:r>
            <a:r>
              <a:rPr lang="el-GR" b="1" dirty="0" smtClean="0"/>
              <a:t>:</a:t>
            </a:r>
          </a:p>
          <a:p>
            <a:pPr lvl="1"/>
            <a:r>
              <a:rPr lang="en-US" dirty="0" smtClean="0"/>
              <a:t>puzzles </a:t>
            </a:r>
            <a:r>
              <a:rPr lang="el-GR" dirty="0" smtClean="0"/>
              <a:t>&amp;</a:t>
            </a:r>
            <a:r>
              <a:rPr lang="en-US" dirty="0" smtClean="0"/>
              <a:t> games</a:t>
            </a:r>
            <a:endParaRPr lang="el-GR" dirty="0" smtClean="0"/>
          </a:p>
          <a:p>
            <a:pPr lvl="1"/>
            <a:r>
              <a:rPr lang="en-US" dirty="0" smtClean="0"/>
              <a:t>web </a:t>
            </a:r>
            <a:r>
              <a:rPr lang="en-US" dirty="0"/>
              <a:t>services </a:t>
            </a:r>
            <a:endParaRPr lang="el-GR" dirty="0" smtClean="0"/>
          </a:p>
          <a:p>
            <a:pPr lvl="1"/>
            <a:r>
              <a:rPr lang="el-GR" dirty="0" smtClean="0"/>
              <a:t>Λειτουργίες (</a:t>
            </a:r>
            <a:r>
              <a:rPr lang="en-US" dirty="0" smtClean="0"/>
              <a:t>functional</a:t>
            </a:r>
            <a:r>
              <a:rPr lang="el-GR" dirty="0" smtClean="0"/>
              <a:t>)</a:t>
            </a:r>
            <a:endParaRPr lang="en-US" b="1" dirty="0"/>
          </a:p>
          <a:p>
            <a:endParaRPr lang="en-US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>
                <a:solidFill>
                  <a:srgbClr val="FF0000"/>
                </a:solidFill>
              </a:rPr>
              <a:t>Δημιουργία </a:t>
            </a:r>
            <a:r>
              <a:rPr lang="en-US" dirty="0" err="1" smtClean="0">
                <a:solidFill>
                  <a:srgbClr val="FF0000"/>
                </a:solidFill>
              </a:rPr>
              <a:t>ebook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ipad</a:t>
            </a:r>
            <a:r>
              <a:rPr lang="el-GR" dirty="0" smtClean="0">
                <a:solidFill>
                  <a:srgbClr val="FF0000"/>
                </a:solidFill>
              </a:rPr>
              <a:t>) (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l-GR" dirty="0" smtClean="0">
                <a:solidFill>
                  <a:srgbClr val="FF0000"/>
                </a:solidFill>
              </a:rPr>
              <a:t>/5)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8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://www.apple.com/ibooks-author</a:t>
            </a:r>
            <a:r>
              <a:rPr lang="en-US" dirty="0" smtClean="0">
                <a:hlinkClick r:id="rId2"/>
              </a:rPr>
              <a:t>/</a:t>
            </a:r>
            <a:endParaRPr lang="el-GR" dirty="0" smtClean="0"/>
          </a:p>
          <a:p>
            <a:r>
              <a:rPr lang="el-GR" sz="2400" dirty="0" err="1" smtClean="0"/>
              <a:t>Διαδραστικές</a:t>
            </a:r>
            <a:r>
              <a:rPr lang="el-GR" sz="2400" dirty="0" smtClean="0"/>
              <a:t> εικόνες</a:t>
            </a:r>
          </a:p>
          <a:p>
            <a:r>
              <a:rPr lang="el-GR" sz="2400" dirty="0" smtClean="0"/>
              <a:t>Διαδραστικά </a:t>
            </a:r>
            <a:r>
              <a:rPr lang="en-US" sz="2400" dirty="0" smtClean="0"/>
              <a:t>video</a:t>
            </a:r>
          </a:p>
          <a:p>
            <a:r>
              <a:rPr lang="el-GR" sz="2400" dirty="0" smtClean="0"/>
              <a:t>Παιχνίδια</a:t>
            </a:r>
          </a:p>
          <a:p>
            <a:r>
              <a:rPr lang="en-US" sz="2400" dirty="0"/>
              <a:t>Scrolling </a:t>
            </a:r>
            <a:r>
              <a:rPr lang="en-US" sz="2400" dirty="0" smtClean="0"/>
              <a:t>Sidebars</a:t>
            </a:r>
            <a:endParaRPr lang="el-GR" sz="2400" dirty="0" smtClean="0"/>
          </a:p>
          <a:p>
            <a:r>
              <a:rPr lang="en-US" sz="2400" dirty="0" smtClean="0"/>
              <a:t>Pop-Over</a:t>
            </a:r>
            <a:r>
              <a:rPr lang="el-GR" sz="2400" dirty="0" smtClean="0"/>
              <a:t> </a:t>
            </a:r>
            <a:r>
              <a:rPr lang="en-US" sz="2400" dirty="0" smtClean="0"/>
              <a:t>info</a:t>
            </a:r>
            <a:endParaRPr lang="en-US" sz="2400" dirty="0"/>
          </a:p>
          <a:p>
            <a:r>
              <a:rPr lang="el-GR" sz="2400" dirty="0" smtClean="0"/>
              <a:t>Ζωντανέψτε με </a:t>
            </a:r>
          </a:p>
          <a:p>
            <a:pPr marL="0" indent="0">
              <a:buNone/>
            </a:pPr>
            <a:r>
              <a:rPr lang="en-US" sz="2400" dirty="0" smtClean="0"/>
              <a:t>Video </a:t>
            </a:r>
            <a:r>
              <a:rPr lang="el-GR" sz="2400" dirty="0" smtClean="0"/>
              <a:t>-</a:t>
            </a:r>
            <a:r>
              <a:rPr lang="en-US" sz="2400" dirty="0" smtClean="0"/>
              <a:t> </a:t>
            </a:r>
            <a:r>
              <a:rPr lang="en-US" sz="2400" dirty="0"/>
              <a:t>audio</a:t>
            </a:r>
            <a:endParaRPr lang="en-US" sz="24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>
                <a:solidFill>
                  <a:srgbClr val="FF0000"/>
                </a:solidFill>
              </a:rPr>
              <a:t>Δημιουργία </a:t>
            </a:r>
            <a:r>
              <a:rPr lang="en-US" dirty="0" err="1" smtClean="0">
                <a:solidFill>
                  <a:srgbClr val="FF0000"/>
                </a:solidFill>
              </a:rPr>
              <a:t>ebook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ipad</a:t>
            </a:r>
            <a:r>
              <a:rPr lang="el-GR" dirty="0" smtClean="0">
                <a:solidFill>
                  <a:srgbClr val="FF0000"/>
                </a:solidFill>
              </a:rPr>
              <a:t>) (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l-GR" dirty="0" smtClean="0">
                <a:solidFill>
                  <a:srgbClr val="FF0000"/>
                </a:solidFill>
              </a:rPr>
              <a:t>/5)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283" y="1928843"/>
            <a:ext cx="5313213" cy="380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0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hlinkClick r:id="rId2"/>
              </a:rPr>
              <a:t>EdTechTeacher</a:t>
            </a:r>
            <a:r>
              <a:rPr lang="en-US" dirty="0" smtClean="0">
                <a:hlinkClick r:id="rId2"/>
              </a:rPr>
              <a:t> site</a:t>
            </a:r>
            <a:endParaRPr lang="el-GR" dirty="0" smtClean="0"/>
          </a:p>
          <a:p>
            <a:r>
              <a:rPr lang="en-US" b="1" dirty="0">
                <a:hlinkClick r:id="rId3" tooltip="Permanent Link: Our 10 Favorite Speech and Language Apps for Kids"/>
              </a:rPr>
              <a:t>10 Favorite Speech and Language Apps for Kids </a:t>
            </a:r>
            <a:endParaRPr lang="en-US" b="1" dirty="0"/>
          </a:p>
          <a:p>
            <a:r>
              <a:rPr lang="en-US" dirty="0" smtClean="0">
                <a:hlinkClick r:id="rId4"/>
              </a:rPr>
              <a:t>Pocket SLP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>
                <a:solidFill>
                  <a:srgbClr val="FF0000"/>
                </a:solidFill>
              </a:rPr>
              <a:t>Δημιουργία </a:t>
            </a:r>
            <a:r>
              <a:rPr lang="en-US" dirty="0" err="1" smtClean="0">
                <a:solidFill>
                  <a:srgbClr val="FF0000"/>
                </a:solidFill>
              </a:rPr>
              <a:t>ebook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ipad</a:t>
            </a:r>
            <a:r>
              <a:rPr lang="el-GR" dirty="0" smtClean="0">
                <a:solidFill>
                  <a:srgbClr val="FF0000"/>
                </a:solidFill>
              </a:rPr>
              <a:t>) (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l-GR" dirty="0" smtClean="0">
                <a:solidFill>
                  <a:srgbClr val="FF0000"/>
                </a:solidFill>
              </a:rPr>
              <a:t>/5)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2556180"/>
            <a:ext cx="4814118" cy="287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1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249" y="1333500"/>
            <a:ext cx="6431502" cy="3771900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>
                <a:solidFill>
                  <a:srgbClr val="FF0000"/>
                </a:solidFill>
              </a:rPr>
              <a:t>Δημιουργία </a:t>
            </a:r>
            <a:r>
              <a:rPr lang="en-US" dirty="0" err="1" smtClean="0">
                <a:solidFill>
                  <a:srgbClr val="FF0000"/>
                </a:solidFill>
              </a:rPr>
              <a:t>ebook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 (δραστηριότητες) (5/5)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1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Άρθρωση </a:t>
            </a:r>
            <a:r>
              <a:rPr lang="el-GR" sz="1200" dirty="0" smtClean="0"/>
              <a:t>(</a:t>
            </a:r>
            <a:r>
              <a:rPr lang="en-US" sz="1200" dirty="0">
                <a:hlinkClick r:id="rId3"/>
              </a:rPr>
              <a:t>http://www.speechlanguageneighborhood.com/Speech-Language-Therapy-Apps-Articulation</a:t>
            </a:r>
            <a:r>
              <a:rPr lang="en-US" sz="1200" dirty="0" smtClean="0">
                <a:hlinkClick r:id="rId3"/>
              </a:rPr>
              <a:t>/</a:t>
            </a:r>
            <a:r>
              <a:rPr lang="el-GR" sz="1200" dirty="0" smtClean="0"/>
              <a:t> )</a:t>
            </a:r>
            <a:endParaRPr lang="en-US" sz="1200" dirty="0" smtClean="0"/>
          </a:p>
          <a:p>
            <a:r>
              <a:rPr lang="el-GR" sz="2400" dirty="0" smtClean="0"/>
              <a:t>π.χ.:</a:t>
            </a:r>
            <a:endParaRPr lang="en-US" sz="2400" dirty="0" smtClean="0"/>
          </a:p>
          <a:p>
            <a:pPr lvl="1"/>
            <a:r>
              <a:rPr lang="en-US" sz="2000" dirty="0"/>
              <a:t>Articulation </a:t>
            </a:r>
            <a:r>
              <a:rPr lang="en-US" sz="2000" dirty="0" smtClean="0"/>
              <a:t>Station</a:t>
            </a:r>
            <a:r>
              <a:rPr lang="el-GR" sz="2000" dirty="0" smtClean="0"/>
              <a:t>             -- </a:t>
            </a:r>
            <a:r>
              <a:rPr lang="en-US" sz="2000" dirty="0" smtClean="0"/>
              <a:t>Speech </a:t>
            </a:r>
            <a:r>
              <a:rPr lang="en-US" sz="2000" dirty="0"/>
              <a:t>Therapy </a:t>
            </a:r>
            <a:r>
              <a:rPr lang="en-US" sz="2000" dirty="0" smtClean="0"/>
              <a:t>Center</a:t>
            </a:r>
            <a:endParaRPr lang="en-US" sz="20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Apps &amp; </a:t>
            </a:r>
            <a:r>
              <a:rPr lang="el-GR" dirty="0" smtClean="0">
                <a:solidFill>
                  <a:srgbClr val="FF0000"/>
                </a:solidFill>
              </a:rPr>
              <a:t>ιδέες για </a:t>
            </a:r>
            <a:r>
              <a:rPr lang="el-GR" dirty="0" err="1" smtClean="0">
                <a:solidFill>
                  <a:srgbClr val="FF0000"/>
                </a:solidFill>
              </a:rPr>
              <a:t>λογοθεραπεία</a:t>
            </a:r>
            <a:r>
              <a:rPr lang="el-GR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ipad</a:t>
            </a:r>
            <a:r>
              <a:rPr lang="el-GR" dirty="0" smtClean="0">
                <a:solidFill>
                  <a:srgbClr val="FF0000"/>
                </a:solidFill>
              </a:rPr>
              <a:t>) (1/5)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995" y="3073524"/>
            <a:ext cx="1762125" cy="170497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8760" y="3073524"/>
            <a:ext cx="3501752" cy="260286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3073524"/>
            <a:ext cx="3240360" cy="18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Άδειες Χρήσης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Γλώσσα</a:t>
            </a:r>
          </a:p>
          <a:p>
            <a:pPr lvl="1"/>
            <a:r>
              <a:rPr lang="el-GR" sz="2000" dirty="0" smtClean="0"/>
              <a:t>Εφαρμογές για τη γλώσσα για παιδιά προσχολικής ηλικίας: 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www.speechlanguageneighborhood.com/Speech-Therapy-Apps-For-Language/Preschool-Expressive-and-Receptive-Language/</a:t>
            </a:r>
            <a:r>
              <a:rPr lang="el-GR" sz="1800" dirty="0" smtClean="0"/>
              <a:t>  </a:t>
            </a:r>
            <a:endParaRPr lang="el-GR" sz="2000" dirty="0" smtClean="0"/>
          </a:p>
          <a:p>
            <a:pPr lvl="1"/>
            <a:r>
              <a:rPr lang="el-GR" sz="2000" dirty="0"/>
              <a:t>Εφαρμογές για τη γλώσσα για παιδιά </a:t>
            </a:r>
            <a:r>
              <a:rPr lang="el-GR" sz="2000" dirty="0" smtClean="0"/>
              <a:t>δημοτικού: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://www.speechlanguageneighborhood.com/Speech-Therapy-Apps-For-Language/Elementary-Expressive-Receptive-Language</a:t>
            </a:r>
            <a:r>
              <a:rPr lang="en-US" sz="1800" dirty="0" smtClean="0">
                <a:hlinkClick r:id="rId3"/>
              </a:rPr>
              <a:t>/</a:t>
            </a:r>
            <a:r>
              <a:rPr lang="el-GR" sz="1800" dirty="0" smtClean="0"/>
              <a:t> </a:t>
            </a:r>
          </a:p>
          <a:p>
            <a:pPr lvl="2"/>
            <a:r>
              <a:rPr lang="en-US" sz="1600" dirty="0" err="1"/>
              <a:t>Toontastic</a:t>
            </a:r>
            <a:endParaRPr lang="en-US" sz="1600" dirty="0"/>
          </a:p>
          <a:p>
            <a:pPr lvl="2"/>
            <a:r>
              <a:rPr lang="en-US" sz="1600" dirty="0"/>
              <a:t>You're the Story Teller: The Surprise</a:t>
            </a:r>
          </a:p>
          <a:p>
            <a:pPr lvl="2"/>
            <a:r>
              <a:rPr lang="en-US" sz="1600" dirty="0" err="1"/>
              <a:t>StoryPals</a:t>
            </a:r>
            <a:r>
              <a:rPr lang="en-US" sz="1600" dirty="0"/>
              <a:t>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Apps &amp; </a:t>
            </a:r>
            <a:r>
              <a:rPr lang="el-GR" dirty="0" smtClean="0">
                <a:solidFill>
                  <a:srgbClr val="FF0000"/>
                </a:solidFill>
              </a:rPr>
              <a:t>ιδέες για </a:t>
            </a:r>
            <a:r>
              <a:rPr lang="el-GR" dirty="0" err="1" smtClean="0">
                <a:solidFill>
                  <a:srgbClr val="FF0000"/>
                </a:solidFill>
              </a:rPr>
              <a:t>λογοθεραπεία</a:t>
            </a:r>
            <a:r>
              <a:rPr lang="el-GR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ipad</a:t>
            </a:r>
            <a:r>
              <a:rPr lang="el-GR" dirty="0" smtClean="0">
                <a:solidFill>
                  <a:srgbClr val="FF0000"/>
                </a:solidFill>
              </a:rPr>
              <a:t>) (3/5)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6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l-GR" sz="2000" dirty="0" smtClean="0"/>
              <a:t>Εφαρμογές </a:t>
            </a:r>
            <a:r>
              <a:rPr lang="el-GR" sz="2000" dirty="0"/>
              <a:t>για τη </a:t>
            </a:r>
            <a:r>
              <a:rPr lang="el-GR" sz="2000" b="1" dirty="0"/>
              <a:t>γλώσσα</a:t>
            </a:r>
            <a:r>
              <a:rPr lang="el-GR" sz="2000" dirty="0"/>
              <a:t> για παιδιά </a:t>
            </a:r>
            <a:r>
              <a:rPr lang="el-GR" sz="2000" dirty="0" smtClean="0"/>
              <a:t>γυμνασίου: </a:t>
            </a:r>
            <a:r>
              <a:rPr lang="en-US" sz="1700" dirty="0">
                <a:hlinkClick r:id="rId3"/>
              </a:rPr>
              <a:t>http://www.speechlanguageneighborhood.com/Speech-Therapy-Apps-For-Language/speech-therapy-apps-for-middle-and%20high-school-expressive-and-receptive-language</a:t>
            </a:r>
            <a:r>
              <a:rPr lang="en-US" sz="1700" dirty="0" smtClean="0">
                <a:hlinkClick r:id="rId3"/>
              </a:rPr>
              <a:t>/</a:t>
            </a:r>
            <a:r>
              <a:rPr lang="el-GR" sz="1700" dirty="0" smtClean="0"/>
              <a:t> </a:t>
            </a:r>
          </a:p>
          <a:p>
            <a:pPr lvl="2"/>
            <a:r>
              <a:rPr lang="en-US" sz="1700" dirty="0"/>
              <a:t>Expressive </a:t>
            </a:r>
            <a:r>
              <a:rPr lang="en-US" sz="1700" dirty="0" smtClean="0"/>
              <a:t>Builder</a:t>
            </a:r>
            <a:endParaRPr lang="el-GR" sz="1700" dirty="0" smtClean="0"/>
          </a:p>
          <a:p>
            <a:pPr lvl="2"/>
            <a:r>
              <a:rPr lang="en-US" sz="1700" dirty="0" smtClean="0"/>
              <a:t>Hotel </a:t>
            </a:r>
            <a:r>
              <a:rPr lang="en-US" sz="1700" dirty="0"/>
              <a:t>Transylvania </a:t>
            </a:r>
            <a:r>
              <a:rPr lang="en-US" sz="1700" dirty="0" smtClean="0"/>
              <a:t>Movie </a:t>
            </a:r>
            <a:r>
              <a:rPr lang="en-US" sz="1700" dirty="0" err="1"/>
              <a:t>BooClip</a:t>
            </a:r>
            <a:r>
              <a:rPr lang="en-US" sz="1700" dirty="0"/>
              <a:t> </a:t>
            </a:r>
            <a:r>
              <a:rPr lang="en-US" sz="1700" dirty="0" smtClean="0"/>
              <a:t>Deluxe</a:t>
            </a:r>
            <a:endParaRPr lang="el-GR" sz="1700" dirty="0" smtClean="0"/>
          </a:p>
          <a:p>
            <a:pPr lvl="1"/>
            <a:r>
              <a:rPr lang="el-GR" sz="2000" dirty="0"/>
              <a:t>Εφαρμογές για τη </a:t>
            </a:r>
            <a:r>
              <a:rPr lang="el-GR" sz="2000" b="1" dirty="0" smtClean="0"/>
              <a:t>γραμματική</a:t>
            </a:r>
            <a:r>
              <a:rPr lang="el-GR" sz="2000" dirty="0" smtClean="0"/>
              <a:t> </a:t>
            </a:r>
            <a:r>
              <a:rPr lang="el-GR" sz="2000" dirty="0"/>
              <a:t>για </a:t>
            </a:r>
            <a:r>
              <a:rPr lang="el-GR" sz="2000" dirty="0" smtClean="0"/>
              <a:t>παιδιά</a:t>
            </a:r>
            <a:endParaRPr lang="el-GR" sz="2000" dirty="0" smtClean="0">
              <a:hlinkClick r:id="rId4"/>
            </a:endParaRPr>
          </a:p>
          <a:p>
            <a:pPr lvl="1"/>
            <a:r>
              <a:rPr lang="en-US" sz="1900" dirty="0" smtClean="0">
                <a:hlinkClick r:id="rId4"/>
              </a:rPr>
              <a:t>http</a:t>
            </a:r>
            <a:r>
              <a:rPr lang="en-US" sz="1900" dirty="0">
                <a:hlinkClick r:id="rId4"/>
              </a:rPr>
              <a:t>://www.speechlanguageneighborhood.com/Speech-Therapy-Apps-For-Language/speech-therapy-apps-grammar</a:t>
            </a:r>
            <a:r>
              <a:rPr lang="en-US" sz="1900" dirty="0" smtClean="0">
                <a:hlinkClick r:id="rId4"/>
              </a:rPr>
              <a:t>/</a:t>
            </a:r>
            <a:r>
              <a:rPr lang="el-GR" sz="1900" dirty="0" smtClean="0"/>
              <a:t> </a:t>
            </a:r>
          </a:p>
          <a:p>
            <a:pPr lvl="2"/>
            <a:r>
              <a:rPr lang="en-US" sz="1700" dirty="0"/>
              <a:t>Speech With Milo: Nouns for </a:t>
            </a:r>
            <a:r>
              <a:rPr lang="en-US" sz="1700" dirty="0" smtClean="0"/>
              <a:t>iPad</a:t>
            </a:r>
            <a:r>
              <a:rPr lang="el-GR" sz="1700" dirty="0" smtClean="0"/>
              <a:t> (προσχολική ηλικία)</a:t>
            </a:r>
          </a:p>
          <a:p>
            <a:pPr lvl="2"/>
            <a:r>
              <a:rPr lang="en-US" sz="1700" dirty="0" err="1" smtClean="0"/>
              <a:t>TenseBuilder</a:t>
            </a:r>
            <a:r>
              <a:rPr lang="el-GR" sz="1700" dirty="0" smtClean="0"/>
              <a:t> (δημοτικό)</a:t>
            </a:r>
          </a:p>
          <a:p>
            <a:pPr lvl="2"/>
            <a:r>
              <a:rPr lang="en-US" sz="1700" dirty="0" smtClean="0"/>
              <a:t>Rainbow Sentences</a:t>
            </a:r>
            <a:r>
              <a:rPr lang="el-GR" sz="1700" dirty="0" smtClean="0"/>
              <a:t> (γυμνάσιο)</a:t>
            </a:r>
          </a:p>
          <a:p>
            <a:pPr lvl="2"/>
            <a:endParaRPr lang="en-US" sz="1600" dirty="0"/>
          </a:p>
          <a:p>
            <a:pPr lvl="2"/>
            <a:endParaRPr lang="el-GR" sz="16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Apps &amp; </a:t>
            </a:r>
            <a:r>
              <a:rPr lang="el-GR" dirty="0" smtClean="0">
                <a:solidFill>
                  <a:srgbClr val="FF0000"/>
                </a:solidFill>
              </a:rPr>
              <a:t>ιδέες για </a:t>
            </a:r>
            <a:r>
              <a:rPr lang="el-GR" dirty="0" err="1" smtClean="0">
                <a:solidFill>
                  <a:srgbClr val="FF0000"/>
                </a:solidFill>
              </a:rPr>
              <a:t>λογοθεραπεία</a:t>
            </a:r>
            <a:r>
              <a:rPr lang="el-GR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ipad</a:t>
            </a:r>
            <a:r>
              <a:rPr lang="el-GR" dirty="0" smtClean="0">
                <a:solidFill>
                  <a:srgbClr val="FF0000"/>
                </a:solidFill>
              </a:rPr>
              <a:t>) (4/5)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l-GR" sz="2000" dirty="0" smtClean="0"/>
              <a:t>Εφαρμογές για </a:t>
            </a:r>
            <a:r>
              <a:rPr lang="el-GR" sz="2000" b="1" dirty="0" smtClean="0"/>
              <a:t>πραγματολογία</a:t>
            </a:r>
            <a:r>
              <a:rPr lang="el-GR" sz="2000" dirty="0" smtClean="0"/>
              <a:t> για παιδιά Ε-ΣΤ Δημοτικού, Γυμνασίου - Εφήβους: </a:t>
            </a:r>
            <a:endParaRPr lang="en-US" sz="1600" dirty="0"/>
          </a:p>
          <a:p>
            <a:pPr lvl="1"/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://www.speechlanguageneighborhood.com/Speech-Therapy-Apps-For-Language/speech-therapy-apps-pragmatics</a:t>
            </a:r>
            <a:r>
              <a:rPr lang="en-US" sz="2000" dirty="0" smtClean="0">
                <a:hlinkClick r:id="rId3"/>
              </a:rPr>
              <a:t>/</a:t>
            </a:r>
            <a:endParaRPr lang="el-GR" sz="2000" dirty="0" smtClean="0"/>
          </a:p>
          <a:p>
            <a:pPr lvl="2"/>
            <a:r>
              <a:rPr lang="en-US" sz="1600" dirty="0"/>
              <a:t>Between the Lines Levels 1 &amp; </a:t>
            </a:r>
            <a:r>
              <a:rPr lang="en-US" sz="1600" dirty="0" smtClean="0"/>
              <a:t>2</a:t>
            </a:r>
            <a:r>
              <a:rPr lang="el-GR" sz="1600" dirty="0" smtClean="0"/>
              <a:t> &amp; Α </a:t>
            </a:r>
          </a:p>
          <a:p>
            <a:pPr lvl="2"/>
            <a:r>
              <a:rPr lang="en-US" sz="1600" dirty="0"/>
              <a:t>Conversation Builder for </a:t>
            </a:r>
            <a:r>
              <a:rPr lang="en-US" sz="1600" dirty="0" smtClean="0"/>
              <a:t>iPad</a:t>
            </a:r>
            <a:r>
              <a:rPr lang="el-GR" sz="1600" dirty="0" smtClean="0"/>
              <a:t> (Προσχολικής)</a:t>
            </a:r>
          </a:p>
          <a:p>
            <a:pPr lvl="1"/>
            <a:r>
              <a:rPr lang="el-GR" sz="2000" dirty="0"/>
              <a:t>Εφαρμογές </a:t>
            </a:r>
            <a:r>
              <a:rPr lang="el-GR" sz="2000" b="1" dirty="0" smtClean="0"/>
              <a:t>εναλλακτικής επικοινωνίας: </a:t>
            </a:r>
            <a:r>
              <a:rPr lang="el-GR" sz="2000" dirty="0" smtClean="0"/>
              <a:t> </a:t>
            </a:r>
          </a:p>
          <a:p>
            <a:pPr lvl="2"/>
            <a:r>
              <a:rPr lang="en-US" sz="1600" dirty="0" smtClean="0"/>
              <a:t>Proloquo2Go</a:t>
            </a:r>
            <a:endParaRPr lang="el-GR" sz="1600" dirty="0" smtClean="0"/>
          </a:p>
          <a:p>
            <a:pPr lvl="2"/>
            <a:r>
              <a:rPr lang="en-US" sz="1600" dirty="0" smtClean="0"/>
              <a:t>Talking </a:t>
            </a:r>
            <a:r>
              <a:rPr lang="en-US" sz="1600" dirty="0"/>
              <a:t>Cards</a:t>
            </a:r>
            <a:endParaRPr lang="el-GR" sz="16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Apps &amp; </a:t>
            </a:r>
            <a:r>
              <a:rPr lang="el-GR" dirty="0" smtClean="0">
                <a:solidFill>
                  <a:srgbClr val="FF0000"/>
                </a:solidFill>
              </a:rPr>
              <a:t>ιδέες για </a:t>
            </a:r>
            <a:r>
              <a:rPr lang="el-GR" dirty="0" err="1" smtClean="0">
                <a:solidFill>
                  <a:srgbClr val="FF0000"/>
                </a:solidFill>
              </a:rPr>
              <a:t>λογοθεραπεία</a:t>
            </a:r>
            <a:r>
              <a:rPr lang="el-GR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ipad</a:t>
            </a:r>
            <a:r>
              <a:rPr lang="el-GR" dirty="0" smtClean="0">
                <a:solidFill>
                  <a:srgbClr val="FF0000"/>
                </a:solidFill>
              </a:rPr>
              <a:t>) (5/5)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201316"/>
            <a:ext cx="5976664" cy="451824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>
                <a:solidFill>
                  <a:srgbClr val="FF0000"/>
                </a:solidFill>
              </a:rPr>
              <a:t>Παιχνίδια: φωνολογική ενημερότητα-</a:t>
            </a:r>
            <a:r>
              <a:rPr lang="el-GR" dirty="0" err="1" smtClean="0">
                <a:solidFill>
                  <a:srgbClr val="FF0000"/>
                </a:solidFill>
              </a:rPr>
              <a:t>ρήμες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idx="4294967295"/>
          </p:nvPr>
        </p:nvSpPr>
        <p:spPr>
          <a:xfrm>
            <a:off x="457200" y="228865"/>
            <a:ext cx="8229600" cy="828435"/>
          </a:xfrm>
        </p:spPr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057300"/>
            <a:ext cx="8496944" cy="4392488"/>
          </a:xfrm>
        </p:spPr>
        <p:txBody>
          <a:bodyPr>
            <a:noAutofit/>
          </a:bodyPr>
          <a:lstStyle/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edutechwiki.unige.ch/en/Programmed_instruction#Open-contents_and_programmed_instructional_texts</a:t>
            </a:r>
            <a:endParaRPr lang="el-GR" sz="2000" dirty="0" smtClean="0"/>
          </a:p>
          <a:p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://www.bookwidgets.com/</a:t>
            </a:r>
            <a:endParaRPr lang="en-US" sz="2000" dirty="0"/>
          </a:p>
          <a:p>
            <a:r>
              <a:rPr lang="en-US" sz="2000" dirty="0">
                <a:hlinkClick r:id="rId5"/>
              </a:rPr>
              <a:t>https://www.bookry.com/</a:t>
            </a:r>
            <a:endParaRPr lang="en-US" sz="2000" dirty="0"/>
          </a:p>
          <a:p>
            <a:r>
              <a:rPr lang="en-US" sz="2000" dirty="0">
                <a:hlinkClick r:id="rId6"/>
              </a:rPr>
              <a:t>https://www.apple.com/ibooks-author/</a:t>
            </a:r>
            <a:r>
              <a:rPr lang="el-GR" sz="2000" dirty="0"/>
              <a:t> </a:t>
            </a:r>
          </a:p>
          <a:p>
            <a:r>
              <a:rPr lang="en-US" sz="2000" dirty="0" err="1">
                <a:hlinkClick r:id="rId7"/>
              </a:rPr>
              <a:t>EdTechTeacher</a:t>
            </a:r>
            <a:r>
              <a:rPr lang="en-US" sz="2000" dirty="0">
                <a:hlinkClick r:id="rId7"/>
              </a:rPr>
              <a:t> site</a:t>
            </a:r>
            <a:endParaRPr lang="el-GR" sz="2000" dirty="0"/>
          </a:p>
          <a:p>
            <a:r>
              <a:rPr lang="en-US" sz="2000" dirty="0">
                <a:hlinkClick r:id="rId8"/>
              </a:rPr>
              <a:t>http://www.speechlanguageneighborhood.com/resources-for-SLP-speech-and-language-therapy-apps-worksheets/</a:t>
            </a:r>
            <a:r>
              <a:rPr lang="el-GR" sz="2000" dirty="0"/>
              <a:t> </a:t>
            </a:r>
            <a:endParaRPr lang="el-GR" sz="2000" dirty="0" smtClean="0"/>
          </a:p>
          <a:p>
            <a:r>
              <a:rPr lang="en-US" sz="2000" dirty="0"/>
              <a:t>Gagne’s Conditions of learning </a:t>
            </a:r>
            <a:r>
              <a:rPr lang="en-US" sz="2000" dirty="0">
                <a:hlinkClick r:id="rId9"/>
              </a:rPr>
              <a:t>http://www.slideshare.net/angelmaelongakit/gagnes-conditions-of-learning?next_slideshow=1</a:t>
            </a:r>
            <a:r>
              <a:rPr lang="el-GR" sz="2000" dirty="0"/>
              <a:t> </a:t>
            </a:r>
            <a:endParaRPr lang="el-GR" sz="2400" dirty="0"/>
          </a:p>
          <a:p>
            <a:endParaRPr lang="el-GR" sz="2400" dirty="0" smtClean="0"/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n-US" sz="2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idx="4294967295"/>
          </p:nvPr>
        </p:nvSpPr>
        <p:spPr>
          <a:xfrm>
            <a:off x="457200" y="228865"/>
            <a:ext cx="8229600" cy="828435"/>
          </a:xfrm>
        </p:spPr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201316"/>
            <a:ext cx="8496944" cy="4392488"/>
          </a:xfrm>
        </p:spPr>
        <p:txBody>
          <a:bodyPr>
            <a:noAutofit/>
          </a:bodyPr>
          <a:lstStyle/>
          <a:p>
            <a:r>
              <a:rPr lang="en-US" sz="1800" dirty="0" err="1"/>
              <a:t>Bacone</a:t>
            </a:r>
            <a:r>
              <a:rPr lang="en-US" sz="1800" dirty="0"/>
              <a:t>, V.K. (2012).</a:t>
            </a:r>
            <a:r>
              <a:rPr lang="el-GR" sz="1800" dirty="0"/>
              <a:t> </a:t>
            </a:r>
            <a:r>
              <a:rPr lang="en-US" sz="1800" dirty="0"/>
              <a:t>Blender Game Engine beginners guide. The non programmer's guide to</a:t>
            </a:r>
            <a:r>
              <a:rPr lang="el-GR" sz="1800" dirty="0"/>
              <a:t> </a:t>
            </a:r>
            <a:r>
              <a:rPr lang="en-US" sz="1800" dirty="0"/>
              <a:t>creating 3D video games. Birmingham, UK: </a:t>
            </a:r>
            <a:r>
              <a:rPr lang="en-US" sz="1800" dirty="0" err="1"/>
              <a:t>Packt</a:t>
            </a:r>
            <a:r>
              <a:rPr lang="en-US" sz="1800" dirty="0"/>
              <a:t>. </a:t>
            </a:r>
          </a:p>
          <a:p>
            <a:r>
              <a:rPr lang="en-US" sz="1800" dirty="0" smtClean="0"/>
              <a:t>Phonological </a:t>
            </a:r>
            <a:r>
              <a:rPr lang="en-US" sz="1800" dirty="0"/>
              <a:t>Awareness: RHYME TIME PICTURE MATCH-UP</a:t>
            </a:r>
            <a:r>
              <a:rPr lang="el-GR" sz="1800" dirty="0"/>
              <a:t> </a:t>
            </a:r>
            <a:r>
              <a:rPr lang="en-US" sz="1800" dirty="0">
                <a:hlinkClick r:id="rId3"/>
              </a:rPr>
              <a:t>http://www.quia.com/jg/334099.html</a:t>
            </a:r>
            <a:r>
              <a:rPr lang="el-GR" sz="1800" dirty="0"/>
              <a:t> </a:t>
            </a:r>
          </a:p>
          <a:p>
            <a:r>
              <a:rPr lang="el-GR" sz="1800" dirty="0" err="1"/>
              <a:t>Prensky</a:t>
            </a:r>
            <a:r>
              <a:rPr lang="el-GR" sz="1800" dirty="0"/>
              <a:t>, M. (2007). Μάθηση βασισμένη στο ψηφιακό παιχνίδι: αρχές, δυνατότητες και παραδείγματα εφαρμογής στην εκπαίδευση και την κατάρτιση. (Κ. Παπασταύρου, Ν. Παπασταύρου μετάφραση, Μ. </a:t>
            </a:r>
            <a:r>
              <a:rPr lang="el-GR" sz="1800" dirty="0" err="1"/>
              <a:t>Μεϊμάρης</a:t>
            </a:r>
            <a:r>
              <a:rPr lang="el-GR" sz="1800" dirty="0"/>
              <a:t> επιμέλεια). Αθήνα: Μεταίχμιο. </a:t>
            </a:r>
          </a:p>
          <a:p>
            <a:r>
              <a:rPr lang="en-US" sz="1800" dirty="0" smtClean="0"/>
              <a:t>Speech </a:t>
            </a:r>
            <a:r>
              <a:rPr lang="en-US" sz="1800" dirty="0"/>
              <a:t>Therapy Center</a:t>
            </a:r>
            <a:r>
              <a:rPr lang="el-GR" sz="1800" dirty="0"/>
              <a:t> </a:t>
            </a:r>
            <a:r>
              <a:rPr lang="en-US" sz="1800" dirty="0">
                <a:hlinkClick r:id="rId4"/>
              </a:rPr>
              <a:t>http://pocketslp.com/#STC</a:t>
            </a:r>
            <a:r>
              <a:rPr lang="el-GR" sz="1800" dirty="0"/>
              <a:t> </a:t>
            </a:r>
          </a:p>
          <a:p>
            <a:r>
              <a:rPr lang="en-US" sz="1800" dirty="0" err="1"/>
              <a:t>Αν</a:t>
            </a:r>
            <a:r>
              <a:rPr lang="en-US" sz="1800" dirty="0"/>
              <a:t>αγνώστου, Κ. (2009). </a:t>
            </a:r>
            <a:r>
              <a:rPr lang="en-US" sz="1800" dirty="0" err="1"/>
              <a:t>Βιντεο</a:t>
            </a:r>
            <a:r>
              <a:rPr lang="en-US" sz="1800" dirty="0"/>
              <a:t>παιχνίδια: βιομηχανία και ανάπτυξη. </a:t>
            </a:r>
            <a:r>
              <a:rPr lang="en-US" sz="1800" dirty="0" err="1"/>
              <a:t>Αθήν</a:t>
            </a:r>
            <a:r>
              <a:rPr lang="en-US" sz="1800" dirty="0"/>
              <a:t>α: Κλειδάριθμος. </a:t>
            </a:r>
          </a:p>
          <a:p>
            <a:r>
              <a:rPr lang="el-GR" sz="1800" dirty="0" err="1" smtClean="0"/>
              <a:t>Λαζαρίνης</a:t>
            </a:r>
            <a:r>
              <a:rPr lang="el-GR" sz="1800" dirty="0"/>
              <a:t>, Φ. (2007). </a:t>
            </a:r>
            <a:r>
              <a:rPr lang="el-GR" sz="1800" dirty="0" smtClean="0"/>
              <a:t>Τεχνολογίες </a:t>
            </a:r>
            <a:r>
              <a:rPr lang="el-GR" sz="1800" dirty="0"/>
              <a:t>πολυμέσων: θεωρία, υλικό, </a:t>
            </a:r>
            <a:r>
              <a:rPr lang="el-GR" sz="1800" dirty="0" smtClean="0"/>
              <a:t>λογισμικό. </a:t>
            </a:r>
            <a:r>
              <a:rPr lang="el-GR" sz="1800" dirty="0"/>
              <a:t>Αθήνα: </a:t>
            </a:r>
            <a:r>
              <a:rPr lang="el-GR" sz="1800" dirty="0" smtClean="0"/>
              <a:t>Κλειδάριθμος</a:t>
            </a:r>
          </a:p>
          <a:p>
            <a:endParaRPr lang="el-GR" sz="2000" dirty="0" smtClean="0"/>
          </a:p>
          <a:p>
            <a:endParaRPr lang="el-GR" sz="2000" dirty="0"/>
          </a:p>
          <a:p>
            <a:endParaRPr lang="el-GR" sz="2000" dirty="0" smtClean="0"/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n-US" sz="20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3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idx="4294967295"/>
          </p:nvPr>
        </p:nvSpPr>
        <p:spPr>
          <a:xfrm>
            <a:off x="457200" y="228865"/>
            <a:ext cx="8229600" cy="828435"/>
          </a:xfrm>
        </p:spPr>
        <p:txBody>
          <a:bodyPr>
            <a:normAutofit/>
          </a:bodyPr>
          <a:lstStyle/>
          <a:p>
            <a:r>
              <a:rPr lang="el-GR" dirty="0" smtClean="0"/>
              <a:t>Βιβλιογραφία</a:t>
            </a:r>
            <a:r>
              <a:rPr lang="en-US" dirty="0" smtClean="0"/>
              <a:t> </a:t>
            </a:r>
            <a:r>
              <a:rPr lang="el-GR" dirty="0" smtClean="0"/>
              <a:t>εικόνων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057300"/>
            <a:ext cx="8496944" cy="4392488"/>
          </a:xfrm>
        </p:spPr>
        <p:txBody>
          <a:bodyPr>
            <a:noAutofit/>
          </a:bodyPr>
          <a:lstStyle/>
          <a:p>
            <a:endParaRPr lang="el-GR" sz="1400" dirty="0" smtClean="0"/>
          </a:p>
          <a:p>
            <a:r>
              <a:rPr lang="en-US" sz="1400" dirty="0"/>
              <a:t>Speech Therapy </a:t>
            </a:r>
            <a:r>
              <a:rPr lang="en-US" sz="1400" dirty="0" smtClean="0"/>
              <a:t>Center</a:t>
            </a:r>
            <a:r>
              <a:rPr lang="el-GR" sz="1400" dirty="0" smtClean="0"/>
              <a:t> 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://pocketslp.com/#</a:t>
            </a:r>
            <a:r>
              <a:rPr lang="en-US" sz="1400" dirty="0" smtClean="0">
                <a:hlinkClick r:id="rId3"/>
              </a:rPr>
              <a:t>STC</a:t>
            </a:r>
            <a:r>
              <a:rPr lang="el-GR" sz="1400" dirty="0" smtClean="0"/>
              <a:t> </a:t>
            </a:r>
          </a:p>
          <a:p>
            <a:r>
              <a:rPr lang="en-US" sz="1400" dirty="0" smtClean="0"/>
              <a:t>Phonological </a:t>
            </a:r>
            <a:r>
              <a:rPr lang="en-US" sz="1400" dirty="0"/>
              <a:t>Awareness: RHYME TIME PICTURE MATCH-UP</a:t>
            </a:r>
            <a:r>
              <a:rPr lang="el-GR" sz="1400" dirty="0"/>
              <a:t> </a:t>
            </a:r>
            <a:r>
              <a:rPr lang="en-US" sz="1400" dirty="0">
                <a:hlinkClick r:id="rId4"/>
              </a:rPr>
              <a:t>http://www.quia.com/jg/334099.html</a:t>
            </a:r>
            <a:r>
              <a:rPr lang="el-GR" sz="1400" dirty="0"/>
              <a:t> </a:t>
            </a:r>
            <a:endParaRPr lang="en-US" sz="1400" dirty="0" smtClean="0"/>
          </a:p>
          <a:p>
            <a:endParaRPr lang="el-GR" sz="1400" dirty="0"/>
          </a:p>
          <a:p>
            <a:endParaRPr lang="el-GR" sz="1400" dirty="0"/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n-US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6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ΕΦΑΡΜΟΓΕΣ Η/Υ ΣΤΗ ΛΟΓΟΠΑΘΟΛΟΓΙΑ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Ενότητα </a:t>
            </a:r>
            <a:r>
              <a:rPr lang="en-US" sz="900" dirty="0" smtClean="0">
                <a:solidFill>
                  <a:schemeClr val="bg1"/>
                </a:solidFill>
              </a:rPr>
              <a:t>9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 idx="4294967295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594303" y="1633364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Τόκη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, Ευγενία. (2015). Εφαρμογές Η/Υ στη </a:t>
            </a:r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Λογοπαθολογία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. Τεχνολογικό Ίδρυμα Ηπείρου. Διαθέσιμο από τη δικτυακή διεύθυνση: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Ιωάννινα, 2015. 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http://eclass.teiep.gr/courses/</a:t>
            </a:r>
            <a:r>
              <a:rPr lang="en-US" sz="2400" dirty="0">
                <a:solidFill>
                  <a:srgbClr val="FF0000"/>
                </a:solidFill>
                <a:hlinkClick r:id="rId5"/>
              </a:rPr>
              <a:t>LOGO123/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 idx="4294967295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63121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κλπ.,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</a:t>
            </a:r>
            <a:r>
              <a:rPr lang="el-GR" sz="2900" b="1" dirty="0" smtClean="0"/>
              <a:t>:</a:t>
            </a:r>
            <a:r>
              <a:rPr lang="en-US" sz="2900" b="1" dirty="0" smtClean="0"/>
              <a:t> </a:t>
            </a:r>
            <a:r>
              <a:rPr lang="el-GR" sz="2900" b="1" dirty="0" smtClean="0"/>
              <a:t>Δημήτρης </a:t>
            </a:r>
            <a:r>
              <a:rPr lang="el-GR" sz="2900" b="1" dirty="0" err="1" smtClean="0"/>
              <a:t>Σουραβλιάς</a:t>
            </a:r>
            <a:r>
              <a:rPr lang="el-GR" sz="2900" b="1" dirty="0" smtClean="0"/>
              <a:t> </a:t>
            </a:r>
            <a:r>
              <a:rPr lang="en-US" sz="2900" b="1" dirty="0" smtClean="0"/>
              <a:t> 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Χρηματοδότηση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ΕΦΑΡΜΟΓΕΣ Η/Υ ΣΤΗ ΛΟΓΟΠΑΘΟΛΟΓΙΑ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Ενότητα </a:t>
            </a:r>
            <a:r>
              <a:rPr lang="en-US" sz="900" dirty="0">
                <a:solidFill>
                  <a:schemeClr val="bg1"/>
                </a:solidFill>
              </a:rPr>
              <a:t>9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40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0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ΕΦΑΡΜΟΓΕΣ Η/Υ ΣΤΗ ΛΟΓΟΠΑΘΟΛΟΓΙΑ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Ενότητα </a:t>
            </a:r>
            <a:r>
              <a:rPr lang="en-US" sz="900" dirty="0">
                <a:solidFill>
                  <a:schemeClr val="bg1"/>
                </a:solidFill>
              </a:rPr>
              <a:t>9</a:t>
            </a:r>
            <a:r>
              <a:rPr lang="el-GR" sz="90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41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 idx="4294967295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51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idx="4294967295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Σκοποί ενότητας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dirty="0" smtClean="0"/>
              <a:t>Πως ο λογοθεραπευτής θα δημιουργήσει ηλεκτρονικό υλικό μάθησης/παρέμβασης;</a:t>
            </a:r>
          </a:p>
          <a:p>
            <a:pPr algn="just"/>
            <a:r>
              <a:rPr lang="el-GR" dirty="0" smtClean="0"/>
              <a:t>Πώς να γίνει ο σχεδιασμός του </a:t>
            </a:r>
            <a:r>
              <a:rPr lang="el-GR" dirty="0"/>
              <a:t>περιβάλλοντος </a:t>
            </a:r>
            <a:r>
              <a:rPr lang="el-GR" dirty="0" smtClean="0"/>
              <a:t>μάθησης/παρέμβασης;</a:t>
            </a:r>
          </a:p>
          <a:p>
            <a:pPr algn="just"/>
            <a:r>
              <a:rPr lang="el-GR" dirty="0" smtClean="0"/>
              <a:t>Τι εργαλεία χρειάζονται;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5095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idx="4294967295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Περιεχόμενα ενότητας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/>
              <a:t>Σχεδιασμός ενός </a:t>
            </a:r>
            <a:r>
              <a:rPr lang="el-GR" dirty="0" smtClean="0"/>
              <a:t>ηλεκτρονικού περιβάλλοντος μάθησης </a:t>
            </a:r>
            <a:endParaRPr lang="el-GR" dirty="0"/>
          </a:p>
          <a:p>
            <a:pPr algn="just"/>
            <a:r>
              <a:rPr lang="el-GR" dirty="0"/>
              <a:t>Εργαλεία συγγραφής και ανάπτυξης </a:t>
            </a:r>
            <a:r>
              <a:rPr lang="el-GR" dirty="0" err="1"/>
              <a:t>πολυμεσικών</a:t>
            </a:r>
            <a:r>
              <a:rPr lang="el-GR" dirty="0"/>
              <a:t> εφαρμογών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789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683568" y="4009628"/>
            <a:ext cx="7772400" cy="1008112"/>
          </a:xfrm>
        </p:spPr>
        <p:txBody>
          <a:bodyPr>
            <a:normAutofit/>
          </a:bodyPr>
          <a:lstStyle/>
          <a:p>
            <a:r>
              <a:rPr lang="el-GR" sz="4400" dirty="0"/>
              <a:t>Εισαγωγικά Στοιχεία</a:t>
            </a:r>
          </a:p>
        </p:txBody>
      </p:sp>
    </p:spTree>
    <p:extLst>
      <p:ext uri="{BB962C8B-B14F-4D97-AF65-F5344CB8AC3E}">
        <p14:creationId xmlns:p14="http://schemas.microsoft.com/office/powerpoint/2010/main" val="12709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Περιβάλλον </a:t>
            </a:r>
            <a:r>
              <a:rPr lang="el-GR" dirty="0">
                <a:solidFill>
                  <a:srgbClr val="FF0000"/>
                </a:solidFill>
              </a:rPr>
              <a:t>μάθησης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7787208" cy="3771636"/>
          </a:xfrm>
        </p:spPr>
        <p:txBody>
          <a:bodyPr>
            <a:noAutofit/>
          </a:bodyPr>
          <a:lstStyle/>
          <a:p>
            <a:r>
              <a:rPr lang="el-GR" dirty="0"/>
              <a:t>μάθηση και </a:t>
            </a:r>
            <a:r>
              <a:rPr lang="el-GR" dirty="0" smtClean="0"/>
              <a:t>επικοινωνία με υπολογιστή </a:t>
            </a:r>
          </a:p>
          <a:p>
            <a:r>
              <a:rPr lang="el-GR" dirty="0" smtClean="0"/>
              <a:t>χρήση </a:t>
            </a:r>
            <a:r>
              <a:rPr lang="el-GR" dirty="0"/>
              <a:t>σύγχρονων </a:t>
            </a:r>
            <a:r>
              <a:rPr lang="el-GR" dirty="0" smtClean="0"/>
              <a:t>μεθόδων μάθησης τεχνολογίας πληροφορίας και επικοινωνίας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845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Σχεδιασμός ηλεκτρονικού </a:t>
            </a:r>
            <a:r>
              <a:rPr lang="el-GR" dirty="0"/>
              <a:t>περιβάλλοντος μάθησης </a:t>
            </a:r>
          </a:p>
        </p:txBody>
      </p:sp>
    </p:spTree>
    <p:extLst>
      <p:ext uri="{BB962C8B-B14F-4D97-AF65-F5344CB8AC3E}">
        <p14:creationId xmlns:p14="http://schemas.microsoft.com/office/powerpoint/2010/main" val="25103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Γλωσσική Ανάπτυξη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112&quot;&gt;&lt;property id=&quot;20148&quot; value=&quot;5&quot;/&gt;&lt;property id=&quot;20300&quot; value=&quot;Slide 105 - &amp;quot;Τέλος Ενότητας&amp;quot;&quot;/&gt;&lt;property id=&quot;20307&quot; value=&quot;280&quot;/&gt;&lt;/object&gt;&lt;object type=&quot;3&quot; unique_id=&quot;10758&quot;&gt;&lt;property id=&quot;20148&quot; value=&quot;5&quot;/&gt;&lt;property id=&quot;20300&quot; value=&quot;Slide 100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101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102&quot;/&gt;&lt;property id=&quot;20307&quot; value=&quot;293&quot;/&gt;&lt;/object&gt;&lt;object type=&quot;3&quot; unique_id=&quot;10761&quot;&gt;&lt;property id=&quot;20148&quot; value=&quot;5&quot;/&gt;&lt;property id=&quot;20300&quot; value=&quot;Slide 103&quot;/&gt;&lt;property id=&quot;20307&quot; value=&quot;294&quot;/&gt;&lt;/object&gt;&lt;object type=&quot;3&quot; unique_id=&quot;10762&quot;&gt;&lt;property id=&quot;20148&quot; value=&quot;5&quot;/&gt;&lt;property id=&quot;20300&quot; value=&quot;Slide 104 - &amp;quot;Διατήρηση Σημειωμάτων&amp;quot;&quot;/&gt;&lt;property id=&quot;20307&quot; value=&quot;295&quot;/&gt;&lt;/object&gt;&lt;object type=&quot;3&quot; unique_id=&quot;10764&quot;&gt;&lt;property id=&quot;20148&quot; value=&quot;5&quot;/&gt;&lt;property id=&quot;20300&quot; value=&quot;Slide 7 - &amp;quot;Εισαγωγικά Στοιχεία&amp;quot;&quot;/&gt;&lt;property id=&quot;20307&quot; value=&quot;513&quot;/&gt;&lt;/object&gt;&lt;object type=&quot;3&quot; unique_id=&quot;10765&quot;&gt;&lt;property id=&quot;20148&quot; value=&quot;5&quot;/&gt;&lt;property id=&quot;20300&quot; value=&quot;Slide 8 - &amp;quot;Εισαγωγικά Στοιχεία (1 από 12)&amp;quot;&quot;/&gt;&lt;property id=&quot;20307&quot; value=&quot;563&quot;/&gt;&lt;/object&gt;&lt;object type=&quot;3&quot; unique_id=&quot;10766&quot;&gt;&lt;property id=&quot;20148&quot; value=&quot;5&quot;/&gt;&lt;property id=&quot;20300&quot; value=&quot;Slide 9 - &amp;quot;Εισαγωγικά Στοιχεία (2 από 12)&amp;quot;&quot;/&gt;&lt;property id=&quot;20307&quot; value=&quot;564&quot;/&gt;&lt;/object&gt;&lt;object type=&quot;3&quot; unique_id=&quot;10767&quot;&gt;&lt;property id=&quot;20148&quot; value=&quot;5&quot;/&gt;&lt;property id=&quot;20300&quot; value=&quot;Slide 10 - &amp;quot;Εισαγωγικά Στοιχεία (3 από 12)&amp;quot;&quot;/&gt;&lt;property id=&quot;20307&quot; value=&quot;565&quot;/&gt;&lt;/object&gt;&lt;object type=&quot;3&quot; unique_id=&quot;10768&quot;&gt;&lt;property id=&quot;20148&quot; value=&quot;5&quot;/&gt;&lt;property id=&quot;20300&quot; value=&quot;Slide 11 - &amp;quot;Εισαγωγικά Στοιχεία (4 από 12)&amp;quot;&quot;/&gt;&lt;property id=&quot;20307&quot; value=&quot;566&quot;/&gt;&lt;/object&gt;&lt;object type=&quot;3&quot; unique_id=&quot;10769&quot;&gt;&lt;property id=&quot;20148&quot; value=&quot;5&quot;/&gt;&lt;property id=&quot;20300&quot; value=&quot;Slide 12 - &amp;quot;Εισαγωγικά Στοιχεία (5 από 12)&amp;quot;&quot;/&gt;&lt;property id=&quot;20307&quot; value=&quot;567&quot;/&gt;&lt;/object&gt;&lt;object type=&quot;3&quot; unique_id=&quot;10770&quot;&gt;&lt;property id=&quot;20148&quot; value=&quot;5&quot;/&gt;&lt;property id=&quot;20300&quot; value=&quot;Slide 13 - &amp;quot;Εισαγωγικά Στοιχεία (6 από 12)&amp;quot;&quot;/&gt;&lt;property id=&quot;20307&quot; value=&quot;568&quot;/&gt;&lt;/object&gt;&lt;object type=&quot;3&quot; unique_id=&quot;10771&quot;&gt;&lt;property id=&quot;20148&quot; value=&quot;5&quot;/&gt;&lt;property id=&quot;20300&quot; value=&quot;Slide 14 - &amp;quot;Εισαγωγικά Στοιχεία (7 από 12)&amp;quot;&quot;/&gt;&lt;property id=&quot;20307&quot; value=&quot;569&quot;/&gt;&lt;/object&gt;&lt;object type=&quot;3&quot; unique_id=&quot;10772&quot;&gt;&lt;property id=&quot;20148&quot; value=&quot;5&quot;/&gt;&lt;property id=&quot;20300&quot; value=&quot;Slide 15 - &amp;quot;Εισαγωγικά Στοιχεία (8 από 12)&amp;quot;&quot;/&gt;&lt;property id=&quot;20307&quot; value=&quot;570&quot;/&gt;&lt;/object&gt;&lt;object type=&quot;3&quot; unique_id=&quot;10773&quot;&gt;&lt;property id=&quot;20148&quot; value=&quot;5&quot;/&gt;&lt;property id=&quot;20300&quot; value=&quot;Slide 16 - &amp;quot;Εισαγωγικά Στοιχεία (9 από 12)&amp;quot;&quot;/&gt;&lt;property id=&quot;20307&quot; value=&quot;571&quot;/&gt;&lt;/object&gt;&lt;object type=&quot;3&quot; unique_id=&quot;10774&quot;&gt;&lt;property id=&quot;20148&quot; value=&quot;5&quot;/&gt;&lt;property id=&quot;20300&quot; value=&quot;Slide 17 - &amp;quot;Εισαγωγικά Στοιχεία (10 από 12)&amp;quot;&quot;/&gt;&lt;property id=&quot;20307&quot; value=&quot;572&quot;/&gt;&lt;/object&gt;&lt;object type=&quot;3&quot; unique_id=&quot;10775&quot;&gt;&lt;property id=&quot;20148&quot; value=&quot;5&quot;/&gt;&lt;property id=&quot;20300&quot; value=&quot;Slide 18 - &amp;quot;Εισαγωγικά Στοιχεία (11 από 12)&amp;quot;&quot;/&gt;&lt;property id=&quot;20307&quot; value=&quot;573&quot;/&gt;&lt;/object&gt;&lt;object type=&quot;3&quot; unique_id=&quot;10776&quot;&gt;&lt;property id=&quot;20148&quot; value=&quot;5&quot;/&gt;&lt;property id=&quot;20300&quot; value=&quot;Slide 19 - &amp;quot;Εισαγωγικά Στοιχεία (12 από 12)&amp;quot;&quot;/&gt;&lt;property id=&quot;20307&quot; value=&quot;574&quot;/&gt;&lt;/object&gt;&lt;object type=&quot;3&quot; unique_id=&quot;10777&quot;&gt;&lt;property id=&quot;20148&quot; value=&quot;5&quot;/&gt;&lt;property id=&quot;20300&quot; value=&quot;Slide 20 - &amp;quot;Καθυστερημένη Γλωσσική Έναρξη &amp;quot;&quot;/&gt;&lt;property id=&quot;20307&quot; value=&quot;303&quot;/&gt;&lt;/object&gt;&lt;object type=&quot;3&quot; unique_id=&quot;10778&quot;&gt;&lt;property id=&quot;20148&quot; value=&quot;5&quot;/&gt;&lt;property id=&quot;20300&quot; value=&quot;Slide 21 - &amp;quot;Καθυστερημένη Γλωσσική Έναρξη (1 από 69)&amp;quot;&quot;/&gt;&lt;property id=&quot;20307&quot; value=&quot;381&quot;/&gt;&lt;/object&gt;&lt;object type=&quot;3&quot; unique_id=&quot;10779&quot;&gt;&lt;property id=&quot;20148&quot; value=&quot;5&quot;/&gt;&lt;property id=&quot;20300&quot; value=&quot;Slide 22 - &amp;quot;Καθυστερημένη Γλωσσική Έναρξη (2 από 69)&amp;quot;&quot;/&gt;&lt;property id=&quot;20307&quot; value=&quot;575&quot;/&gt;&lt;/object&gt;&lt;object type=&quot;3&quot; unique_id=&quot;10780&quot;&gt;&lt;property id=&quot;20148&quot; value=&quot;5&quot;/&gt;&lt;property id=&quot;20300&quot; value=&quot;Slide 23 - &amp;quot;Καθυστερημένη Γλωσσική Έναρξη (3 από 69)&amp;quot;&quot;/&gt;&lt;property id=&quot;20307&quot; value=&quot;587&quot;/&gt;&lt;/object&gt;&lt;object type=&quot;3&quot; unique_id=&quot;10781&quot;&gt;&lt;property id=&quot;20148&quot; value=&quot;5&quot;/&gt;&lt;property id=&quot;20300&quot; value=&quot;Slide 24 - &amp;quot;Καθυστερημένη Γλωσσική Έναρξη (4 από 69)&amp;quot;&quot;/&gt;&lt;property id=&quot;20307&quot; value=&quot;588&quot;/&gt;&lt;/object&gt;&lt;object type=&quot;3&quot; unique_id=&quot;10782&quot;&gt;&lt;property id=&quot;20148&quot; value=&quot;5&quot;/&gt;&lt;property id=&quot;20300&quot; value=&quot;Slide 25 - &amp;quot;Καθυστερημένη Γλωσσική Έναρξη (5 από 69)&amp;quot;&quot;/&gt;&lt;property id=&quot;20307&quot; value=&quot;589&quot;/&gt;&lt;/object&gt;&lt;object type=&quot;3&quot; unique_id=&quot;10783&quot;&gt;&lt;property id=&quot;20148&quot; value=&quot;5&quot;/&gt;&lt;property id=&quot;20300&quot; value=&quot;Slide 26 - &amp;quot;Καθυστερημένη Γλωσσική Έναρξη (6 από 69)&amp;quot;&quot;/&gt;&lt;property id=&quot;20307&quot; value=&quot;591&quot;/&gt;&lt;/object&gt;&lt;object type=&quot;3&quot; unique_id=&quot;10784&quot;&gt;&lt;property id=&quot;20148&quot; value=&quot;5&quot;/&gt;&lt;property id=&quot;20300&quot; value=&quot;Slide 27 - &amp;quot;Καθυστερημένη Γλωσσική Έναρξη (7 από 69)&amp;quot;&quot;/&gt;&lt;property id=&quot;20307&quot; value=&quot;590&quot;/&gt;&lt;/object&gt;&lt;object type=&quot;3&quot; unique_id=&quot;10785&quot;&gt;&lt;property id=&quot;20148&quot; value=&quot;5&quot;/&gt;&lt;property id=&quot;20300&quot; value=&quot;Slide 28 - &amp;quot;Καθυστερημένη Γλωσσική Έναρξη (8 από 69)&amp;quot;&quot;/&gt;&lt;property id=&quot;20307&quot; value=&quot;592&quot;/&gt;&lt;/object&gt;&lt;object type=&quot;3&quot; unique_id=&quot;10786&quot;&gt;&lt;property id=&quot;20148&quot; value=&quot;5&quot;/&gt;&lt;property id=&quot;20300&quot; value=&quot;Slide 29 - &amp;quot;Καθυστερημένη Γλωσσική Έναρξη (9 από 69)&amp;quot;&quot;/&gt;&lt;property id=&quot;20307&quot; value=&quot;593&quot;/&gt;&lt;/object&gt;&lt;object type=&quot;3&quot; unique_id=&quot;10787&quot;&gt;&lt;property id=&quot;20148&quot; value=&quot;5&quot;/&gt;&lt;property id=&quot;20300&quot; value=&quot;Slide 30 - &amp;quot;Καθυστερημένη Γλωσσική Έναρξη (10 από 69)&amp;quot;&quot;/&gt;&lt;property id=&quot;20307&quot; value=&quot;594&quot;/&gt;&lt;/object&gt;&lt;object type=&quot;3&quot; unique_id=&quot;10788&quot;&gt;&lt;property id=&quot;20148&quot; value=&quot;5&quot;/&gt;&lt;property id=&quot;20300&quot; value=&quot;Slide 31 - &amp;quot;Καθυστερημένη Γλωσσική Έναρξη (11 από 69)&amp;quot;&quot;/&gt;&lt;property id=&quot;20307&quot; value=&quot;595&quot;/&gt;&lt;/object&gt;&lt;object type=&quot;3&quot; unique_id=&quot;10789&quot;&gt;&lt;property id=&quot;20148&quot; value=&quot;5&quot;/&gt;&lt;property id=&quot;20300&quot; value=&quot;Slide 32 - &amp;quot;Καθυστερημένη Γλωσσική Έναρξη (12 από 69)&amp;quot;&quot;/&gt;&lt;property id=&quot;20307&quot; value=&quot;597&quot;/&gt;&lt;/object&gt;&lt;object type=&quot;3&quot; unique_id=&quot;10790&quot;&gt;&lt;property id=&quot;20148&quot; value=&quot;5&quot;/&gt;&lt;property id=&quot;20300&quot; value=&quot;Slide 33 - &amp;quot;Καθυστερημένη Γλωσσική Έναρξη (13 από 69)&amp;quot;&quot;/&gt;&lt;property id=&quot;20307&quot; value=&quot;596&quot;/&gt;&lt;/object&gt;&lt;object type=&quot;3&quot; unique_id=&quot;10791&quot;&gt;&lt;property id=&quot;20148&quot; value=&quot;5&quot;/&gt;&lt;property id=&quot;20300&quot; value=&quot;Slide 34 - &amp;quot;Καθυστερημένη Γλωσσική Έναρξη (14 από 69)&amp;quot;&quot;/&gt;&lt;property id=&quot;20307&quot; value=&quot;598&quot;/&gt;&lt;/object&gt;&lt;object type=&quot;3&quot; unique_id=&quot;10792&quot;&gt;&lt;property id=&quot;20148&quot; value=&quot;5&quot;/&gt;&lt;property id=&quot;20300&quot; value=&quot;Slide 35 - &amp;quot;Καθυστερημένη Γλωσσική Έναρξη (15 από 69)&amp;quot;&quot;/&gt;&lt;property id=&quot;20307&quot; value=&quot;599&quot;/&gt;&lt;/object&gt;&lt;object type=&quot;3&quot; unique_id=&quot;10793&quot;&gt;&lt;property id=&quot;20148&quot; value=&quot;5&quot;/&gt;&lt;property id=&quot;20300&quot; value=&quot;Slide 36 - &amp;quot;Καθυστερημένη Γλωσσική Έναρξη (16 από 69)&amp;quot;&quot;/&gt;&lt;property id=&quot;20307&quot; value=&quot;600&quot;/&gt;&lt;/object&gt;&lt;object type=&quot;3&quot; unique_id=&quot;10794&quot;&gt;&lt;property id=&quot;20148&quot; value=&quot;5&quot;/&gt;&lt;property id=&quot;20300&quot; value=&quot;Slide 37 - &amp;quot;Καθυστερημένη Γλωσσική Έναρξη (17 από 69)&amp;quot;&quot;/&gt;&lt;property id=&quot;20307&quot; value=&quot;601&quot;/&gt;&lt;/object&gt;&lt;object type=&quot;3&quot; unique_id=&quot;10795&quot;&gt;&lt;property id=&quot;20148&quot; value=&quot;5&quot;/&gt;&lt;property id=&quot;20300&quot; value=&quot;Slide 38 - &amp;quot;Καθυστερημένη Γλωσσική Έναρξη (18 από 69)&amp;quot;&quot;/&gt;&lt;property id=&quot;20307&quot; value=&quot;602&quot;/&gt;&lt;/object&gt;&lt;object type=&quot;3&quot; unique_id=&quot;10796&quot;&gt;&lt;property id=&quot;20148&quot; value=&quot;5&quot;/&gt;&lt;property id=&quot;20300&quot; value=&quot;Slide 39 - &amp;quot;Καθυστερημένη Γλωσσική Έναρξη (19 από 69)&amp;quot;&quot;/&gt;&lt;property id=&quot;20307&quot; value=&quot;603&quot;/&gt;&lt;/object&gt;&lt;object type=&quot;3&quot; unique_id=&quot;10797&quot;&gt;&lt;property id=&quot;20148&quot; value=&quot;5&quot;/&gt;&lt;property id=&quot;20300&quot; value=&quot;Slide 40 - &amp;quot;Καθυστερημένη Γλωσσική Έναρξη (20 από 69)&amp;quot;&quot;/&gt;&lt;property id=&quot;20307&quot; value=&quot;604&quot;/&gt;&lt;/object&gt;&lt;object type=&quot;3&quot; unique_id=&quot;10798&quot;&gt;&lt;property id=&quot;20148&quot; value=&quot;5&quot;/&gt;&lt;property id=&quot;20300&quot; value=&quot;Slide 41 - &amp;quot;Καθυστερημένη Γλωσσική Έναρξη (21 από 69)&amp;quot;&quot;/&gt;&lt;property id=&quot;20307&quot; value=&quot;605&quot;/&gt;&lt;/object&gt;&lt;object type=&quot;3&quot; unique_id=&quot;10799&quot;&gt;&lt;property id=&quot;20148&quot; value=&quot;5&quot;/&gt;&lt;property id=&quot;20300&quot; value=&quot;Slide 42 - &amp;quot;Καθυστερημένη Γλωσσική Έναρξη (22 από 69)&amp;quot;&quot;/&gt;&lt;property id=&quot;20307&quot; value=&quot;606&quot;/&gt;&lt;/object&gt;&lt;object type=&quot;3&quot; unique_id=&quot;10800&quot;&gt;&lt;property id=&quot;20148&quot; value=&quot;5&quot;/&gt;&lt;property id=&quot;20300&quot; value=&quot;Slide 43 - &amp;quot;Καθυστερημένη Γλωσσική Έναρξη (23 από 69)&amp;quot;&quot;/&gt;&lt;property id=&quot;20307&quot; value=&quot;607&quot;/&gt;&lt;/object&gt;&lt;object type=&quot;3&quot; unique_id=&quot;10801&quot;&gt;&lt;property id=&quot;20148&quot; value=&quot;5&quot;/&gt;&lt;property id=&quot;20300&quot; value=&quot;Slide 44 - &amp;quot;Καθυστερημένη Γλωσσική Έναρξη (24 από 69)&amp;quot;&quot;/&gt;&lt;property id=&quot;20307&quot; value=&quot;608&quot;/&gt;&lt;/object&gt;&lt;object type=&quot;3&quot; unique_id=&quot;10802&quot;&gt;&lt;property id=&quot;20148&quot; value=&quot;5&quot;/&gt;&lt;property id=&quot;20300&quot; value=&quot;Slide 45 - &amp;quot;Καθυστερημένη Γλωσσική Έναρξη (25 από 69)&amp;quot;&quot;/&gt;&lt;property id=&quot;20307&quot; value=&quot;610&quot;/&gt;&lt;/object&gt;&lt;object type=&quot;3&quot; unique_id=&quot;10803&quot;&gt;&lt;property id=&quot;20148&quot; value=&quot;5&quot;/&gt;&lt;property id=&quot;20300&quot; value=&quot;Slide 46 - &amp;quot;Καθυστερημένη Γλωσσική Έναρξη (26 από 69)&amp;quot;&quot;/&gt;&lt;property id=&quot;20307&quot; value=&quot;611&quot;/&gt;&lt;/object&gt;&lt;object type=&quot;3&quot; unique_id=&quot;10804&quot;&gt;&lt;property id=&quot;20148&quot; value=&quot;5&quot;/&gt;&lt;property id=&quot;20300&quot; value=&quot;Slide 47 - &amp;quot;Καθυστερημένη Γλωσσική Έναρξη (27 από 69)&amp;quot;&quot;/&gt;&lt;property id=&quot;20307&quot; value=&quot;612&quot;/&gt;&lt;/object&gt;&lt;object type=&quot;3&quot; unique_id=&quot;10805&quot;&gt;&lt;property id=&quot;20148&quot; value=&quot;5&quot;/&gt;&lt;property id=&quot;20300&quot; value=&quot;Slide 48 - &amp;quot;Καθυστερημένη Γλωσσική Έναρξη (28 από 69)&amp;quot;&quot;/&gt;&lt;property id=&quot;20307&quot; value=&quot;613&quot;/&gt;&lt;/object&gt;&lt;object type=&quot;3&quot; unique_id=&quot;10806&quot;&gt;&lt;property id=&quot;20148&quot; value=&quot;5&quot;/&gt;&lt;property id=&quot;20300&quot; value=&quot;Slide 49 - &amp;quot;Καθυστερημένη Γλωσσική Έναρξη (29 από 69)&amp;quot;&quot;/&gt;&lt;property id=&quot;20307&quot; value=&quot;614&quot;/&gt;&lt;/object&gt;&lt;object type=&quot;3&quot; unique_id=&quot;10807&quot;&gt;&lt;property id=&quot;20148&quot; value=&quot;5&quot;/&gt;&lt;property id=&quot;20300&quot; value=&quot;Slide 50 - &amp;quot;Καθυστερημένη Γλωσσική Έναρξη (30 από 69)&amp;quot;&quot;/&gt;&lt;property id=&quot;20307&quot; value=&quot;615&quot;/&gt;&lt;/object&gt;&lt;object type=&quot;3&quot; unique_id=&quot;10808&quot;&gt;&lt;property id=&quot;20148&quot; value=&quot;5&quot;/&gt;&lt;property id=&quot;20300&quot; value=&quot;Slide 51 - &amp;quot;Καθυστερημένη Γλωσσική Έναρξη (31 από 69)&amp;quot;&quot;/&gt;&lt;property id=&quot;20307&quot; value=&quot;616&quot;/&gt;&lt;/object&gt;&lt;object type=&quot;3&quot; unique_id=&quot;10809&quot;&gt;&lt;property id=&quot;20148&quot; value=&quot;5&quot;/&gt;&lt;property id=&quot;20300&quot; value=&quot;Slide 52 - &amp;quot;Καθυστερημένη Γλωσσική Έναρξη (32 από 69)&amp;quot;&quot;/&gt;&lt;property id=&quot;20307&quot; value=&quot;617&quot;/&gt;&lt;/object&gt;&lt;object type=&quot;3&quot; unique_id=&quot;10810&quot;&gt;&lt;property id=&quot;20148&quot; value=&quot;5&quot;/&gt;&lt;property id=&quot;20300&quot; value=&quot;Slide 53 - &amp;quot;Καθυστερημένη Γλωσσική Έναρξη (33 από 69)&amp;quot;&quot;/&gt;&lt;property id=&quot;20307&quot; value=&quot;618&quot;/&gt;&lt;/object&gt;&lt;object type=&quot;3&quot; unique_id=&quot;10811&quot;&gt;&lt;property id=&quot;20148&quot; value=&quot;5&quot;/&gt;&lt;property id=&quot;20300&quot; value=&quot;Slide 54 - &amp;quot;Καθυστερημένη Γλωσσική Έναρξη (34 από 69)&amp;quot;&quot;/&gt;&lt;property id=&quot;20307&quot; value=&quot;619&quot;/&gt;&lt;/object&gt;&lt;object type=&quot;3&quot; unique_id=&quot;10812&quot;&gt;&lt;property id=&quot;20148&quot; value=&quot;5&quot;/&gt;&lt;property id=&quot;20300&quot; value=&quot;Slide 55 - &amp;quot;Καθυστερημένη Γλωσσική Έναρξη (35 από 69)&amp;quot;&quot;/&gt;&lt;property id=&quot;20307&quot; value=&quot;620&quot;/&gt;&lt;/object&gt;&lt;object type=&quot;3&quot; unique_id=&quot;10813&quot;&gt;&lt;property id=&quot;20148&quot; value=&quot;5&quot;/&gt;&lt;property id=&quot;20300&quot; value=&quot;Slide 56 - &amp;quot;Καθυστερημένη Γλωσσική Έναρξη (36 από 69)&amp;quot;&quot;/&gt;&lt;property id=&quot;20307&quot; value=&quot;621&quot;/&gt;&lt;/object&gt;&lt;object type=&quot;3&quot; unique_id=&quot;10814&quot;&gt;&lt;property id=&quot;20148&quot; value=&quot;5&quot;/&gt;&lt;property id=&quot;20300&quot; value=&quot;Slide 57 - &amp;quot;Καθυστερημένη Γλωσσική Έναρξη (37 από 69)&amp;quot;&quot;/&gt;&lt;property id=&quot;20307&quot; value=&quot;622&quot;/&gt;&lt;/object&gt;&lt;object type=&quot;3&quot; unique_id=&quot;10815&quot;&gt;&lt;property id=&quot;20148&quot; value=&quot;5&quot;/&gt;&lt;property id=&quot;20300&quot; value=&quot;Slide 58 - &amp;quot;Καθυστερημένη Γλωσσική Έναρξη (38 από 69)&amp;quot;&quot;/&gt;&lt;property id=&quot;20307&quot; value=&quot;623&quot;/&gt;&lt;/object&gt;&lt;object type=&quot;3&quot; unique_id=&quot;10816&quot;&gt;&lt;property id=&quot;20148&quot; value=&quot;5&quot;/&gt;&lt;property id=&quot;20300&quot; value=&quot;Slide 59 - &amp;quot;Καθυστερημένη Γλωσσική Έναρξη (39 από 69)&amp;quot;&quot;/&gt;&lt;property id=&quot;20307&quot; value=&quot;625&quot;/&gt;&lt;/object&gt;&lt;object type=&quot;3&quot; unique_id=&quot;10817&quot;&gt;&lt;property id=&quot;20148&quot; value=&quot;5&quot;/&gt;&lt;property id=&quot;20300&quot; value=&quot;Slide 60 - &amp;quot;Καθυστερημένη Γλωσσική Έναρξη (40 από 69)&amp;quot;&quot;/&gt;&lt;property id=&quot;20307&quot; value=&quot;624&quot;/&gt;&lt;/object&gt;&lt;object type=&quot;3&quot; unique_id=&quot;10818&quot;&gt;&lt;property id=&quot;20148&quot; value=&quot;5&quot;/&gt;&lt;property id=&quot;20300&quot; value=&quot;Slide 61 - &amp;quot;Καθυστερημένη Γλωσσική Έναρξη (41 από 69)&amp;quot;&quot;/&gt;&lt;property id=&quot;20307&quot; value=&quot;626&quot;/&gt;&lt;/object&gt;&lt;object type=&quot;3&quot; unique_id=&quot;10819&quot;&gt;&lt;property id=&quot;20148&quot; value=&quot;5&quot;/&gt;&lt;property id=&quot;20300&quot; value=&quot;Slide 62 - &amp;quot;Καθυστερημένη Γλωσσική Έναρξη (42 από 69)&amp;quot;&quot;/&gt;&lt;property id=&quot;20307&quot; value=&quot;627&quot;/&gt;&lt;/object&gt;&lt;object type=&quot;3&quot; unique_id=&quot;10820&quot;&gt;&lt;property id=&quot;20148&quot; value=&quot;5&quot;/&gt;&lt;property id=&quot;20300&quot; value=&quot;Slide 63 - &amp;quot;Καθυστερημένη Γλωσσική Έναρξη (43 από 69)&amp;quot;&quot;/&gt;&lt;property id=&quot;20307&quot; value=&quot;628&quot;/&gt;&lt;/object&gt;&lt;object type=&quot;3&quot; unique_id=&quot;10821&quot;&gt;&lt;property id=&quot;20148&quot; value=&quot;5&quot;/&gt;&lt;property id=&quot;20300&quot; value=&quot;Slide 64 - &amp;quot;Καθυστερημένη Γλωσσική Έναρξη (44 από 69)&amp;quot;&quot;/&gt;&lt;property id=&quot;20307&quot; value=&quot;630&quot;/&gt;&lt;/object&gt;&lt;object type=&quot;3&quot; unique_id=&quot;10822&quot;&gt;&lt;property id=&quot;20148&quot; value=&quot;5&quot;/&gt;&lt;property id=&quot;20300&quot; value=&quot;Slide 65 - &amp;quot;Καθυστερημένη Γλωσσική Έναρξη (45 από 69)&amp;quot;&quot;/&gt;&lt;property id=&quot;20307&quot; value=&quot;629&quot;/&gt;&lt;/object&gt;&lt;object type=&quot;3&quot; unique_id=&quot;10823&quot;&gt;&lt;property id=&quot;20148&quot; value=&quot;5&quot;/&gt;&lt;property id=&quot;20300&quot; value=&quot;Slide 66 - &amp;quot;Καθυστερημένη Γλωσσική Έναρξη (46 από 69)&amp;quot;&quot;/&gt;&lt;property id=&quot;20307&quot; value=&quot;631&quot;/&gt;&lt;/object&gt;&lt;object type=&quot;3&quot; unique_id=&quot;10824&quot;&gt;&lt;property id=&quot;20148&quot; value=&quot;5&quot;/&gt;&lt;property id=&quot;20300&quot; value=&quot;Slide 67 - &amp;quot;Καθυστερημένη Γλωσσική Έναρξη (47 από 69)&amp;quot;&quot;/&gt;&lt;property id=&quot;20307&quot; value=&quot;632&quot;/&gt;&lt;/object&gt;&lt;object type=&quot;3&quot; unique_id=&quot;10825&quot;&gt;&lt;property id=&quot;20148&quot; value=&quot;5&quot;/&gt;&lt;property id=&quot;20300&quot; value=&quot;Slide 68 - &amp;quot;Καθυστερημένη Γλωσσική Έναρξη (48 από 69)&amp;quot;&quot;/&gt;&lt;property id=&quot;20307&quot; value=&quot;633&quot;/&gt;&lt;/object&gt;&lt;object type=&quot;3&quot; unique_id=&quot;10826&quot;&gt;&lt;property id=&quot;20148&quot; value=&quot;5&quot;/&gt;&lt;property id=&quot;20300&quot; value=&quot;Slide 69 - &amp;quot;Καθυστερημένη Γλωσσική Έναρξη (49 από 69)&amp;quot;&quot;/&gt;&lt;property id=&quot;20307&quot; value=&quot;634&quot;/&gt;&lt;/object&gt;&lt;object type=&quot;3&quot; unique_id=&quot;10827&quot;&gt;&lt;property id=&quot;20148&quot; value=&quot;5&quot;/&gt;&lt;property id=&quot;20300&quot; value=&quot;Slide 70 - &amp;quot;Καθυστερημένη Γλωσσική Έναρξη (50 από 69)&amp;quot;&quot;/&gt;&lt;property id=&quot;20307&quot; value=&quot;635&quot;/&gt;&lt;/object&gt;&lt;object type=&quot;3&quot; unique_id=&quot;10828&quot;&gt;&lt;property id=&quot;20148&quot; value=&quot;5&quot;/&gt;&lt;property id=&quot;20300&quot; value=&quot;Slide 71 - &amp;quot;Καθυστερημένη Γλωσσική Έναρξη (51 από 69)&amp;quot;&quot;/&gt;&lt;property id=&quot;20307&quot; value=&quot;636&quot;/&gt;&lt;/object&gt;&lt;object type=&quot;3&quot; unique_id=&quot;10829&quot;&gt;&lt;property id=&quot;20148&quot; value=&quot;5&quot;/&gt;&lt;property id=&quot;20300&quot; value=&quot;Slide 72 - &amp;quot;Καθυστερημένη Γλωσσική Έναρξη (52 από 69)&amp;quot;&quot;/&gt;&lt;property id=&quot;20307&quot; value=&quot;637&quot;/&gt;&lt;/object&gt;&lt;object type=&quot;3&quot; unique_id=&quot;10830&quot;&gt;&lt;property id=&quot;20148&quot; value=&quot;5&quot;/&gt;&lt;property id=&quot;20300&quot; value=&quot;Slide 73 - &amp;quot;Καθυστερημένη Γλωσσική Έναρξη (53 από 69)&amp;quot;&quot;/&gt;&lt;property id=&quot;20307&quot; value=&quot;638&quot;/&gt;&lt;/object&gt;&lt;object type=&quot;3&quot; unique_id=&quot;10831&quot;&gt;&lt;property id=&quot;20148&quot; value=&quot;5&quot;/&gt;&lt;property id=&quot;20300&quot; value=&quot;Slide 74 - &amp;quot;Καθυστερημένη Γλωσσική Έναρξη (54 από 69)&amp;quot;&quot;/&gt;&lt;property id=&quot;20307&quot; value=&quot;639&quot;/&gt;&lt;/object&gt;&lt;object type=&quot;3&quot; unique_id=&quot;10832&quot;&gt;&lt;property id=&quot;20148&quot; value=&quot;5&quot;/&gt;&lt;property id=&quot;20300&quot; value=&quot;Slide 75 - &amp;quot;Καθυστερημένη Γλωσσική Έναρξη (55 από 69)&amp;quot;&quot;/&gt;&lt;property id=&quot;20307&quot; value=&quot;640&quot;/&gt;&lt;/object&gt;&lt;object type=&quot;3&quot; unique_id=&quot;10833&quot;&gt;&lt;property id=&quot;20148&quot; value=&quot;5&quot;/&gt;&lt;property id=&quot;20300&quot; value=&quot;Slide 76 - &amp;quot;Καθυστερημένη Γλωσσική Έναρξη (56 από 69)&amp;quot;&quot;/&gt;&lt;property id=&quot;20307&quot; value=&quot;641&quot;/&gt;&lt;/object&gt;&lt;object type=&quot;3&quot; unique_id=&quot;10834&quot;&gt;&lt;property id=&quot;20148&quot; value=&quot;5&quot;/&gt;&lt;property id=&quot;20300&quot; value=&quot;Slide 77 - &amp;quot;Καθυστερημένη Γλωσσική Έναρξη (57 από 69)&amp;quot;&quot;/&gt;&lt;property id=&quot;20307&quot; value=&quot;642&quot;/&gt;&lt;/object&gt;&lt;object type=&quot;3&quot; unique_id=&quot;10835&quot;&gt;&lt;property id=&quot;20148&quot; value=&quot;5&quot;/&gt;&lt;property id=&quot;20300&quot; value=&quot;Slide 78 - &amp;quot;Καθυστερημένη Γλωσσική Έναρξη (58 από 69)&amp;quot;&quot;/&gt;&lt;property id=&quot;20307&quot; value=&quot;643&quot;/&gt;&lt;/object&gt;&lt;object type=&quot;3&quot; unique_id=&quot;10836&quot;&gt;&lt;property id=&quot;20148&quot; value=&quot;5&quot;/&gt;&lt;property id=&quot;20300&quot; value=&quot;Slide 79 - &amp;quot;Καθυστερημένη Γλωσσική Έναρξη (59 από 69)&amp;quot;&quot;/&gt;&lt;property id=&quot;20307&quot; value=&quot;645&quot;/&gt;&lt;/object&gt;&lt;object type=&quot;3&quot; unique_id=&quot;10837&quot;&gt;&lt;property id=&quot;20148&quot; value=&quot;5&quot;/&gt;&lt;property id=&quot;20300&quot; value=&quot;Slide 80 - &amp;quot;Καθυστερημένη Γλωσσική Έναρξη (60 από 69)&amp;quot;&quot;/&gt;&lt;property id=&quot;20307&quot; value=&quot;644&quot;/&gt;&lt;/object&gt;&lt;object type=&quot;3&quot; unique_id=&quot;10838&quot;&gt;&lt;property id=&quot;20148&quot; value=&quot;5&quot;/&gt;&lt;property id=&quot;20300&quot; value=&quot;Slide 81 - &amp;quot;Καθυστερημένη Γλωσσική Έναρξη (61 από 69)&amp;quot;&quot;/&gt;&lt;property id=&quot;20307&quot; value=&quot;646&quot;/&gt;&lt;/object&gt;&lt;object type=&quot;3&quot; unique_id=&quot;10839&quot;&gt;&lt;property id=&quot;20148&quot; value=&quot;5&quot;/&gt;&lt;property id=&quot;20300&quot; value=&quot;Slide 82 - &amp;quot;Καθυστερημένη Γλωσσική Έναρξη (62 από 69)&amp;quot;&quot;/&gt;&lt;property id=&quot;20307&quot; value=&quot;647&quot;/&gt;&lt;/object&gt;&lt;object type=&quot;3&quot; unique_id=&quot;10840&quot;&gt;&lt;property id=&quot;20148&quot; value=&quot;5&quot;/&gt;&lt;property id=&quot;20300&quot; value=&quot;Slide 83 - &amp;quot;Καθυστερημένη Γλωσσική Έναρξη (63 από 69)&amp;quot;&quot;/&gt;&lt;property id=&quot;20307&quot; value=&quot;648&quot;/&gt;&lt;/object&gt;&lt;object type=&quot;3&quot; unique_id=&quot;10841&quot;&gt;&lt;property id=&quot;20148&quot; value=&quot;5&quot;/&gt;&lt;property id=&quot;20300&quot; value=&quot;Slide 84 - &amp;quot;Καθυστερημένη Γλωσσική Έναρξη (64 από 69)&amp;quot;&quot;/&gt;&lt;property id=&quot;20307&quot; value=&quot;649&quot;/&gt;&lt;/object&gt;&lt;object type=&quot;3&quot; unique_id=&quot;10842&quot;&gt;&lt;property id=&quot;20148&quot; value=&quot;5&quot;/&gt;&lt;property id=&quot;20300&quot; value=&quot;Slide 85 - &amp;quot;Καθυστερημένη Γλωσσική Έναρξη (65 από 69)&amp;quot;&quot;/&gt;&lt;property id=&quot;20307&quot; value=&quot;650&quot;/&gt;&lt;/object&gt;&lt;object type=&quot;3&quot; unique_id=&quot;10843&quot;&gt;&lt;property id=&quot;20148&quot; value=&quot;5&quot;/&gt;&lt;property id=&quot;20300&quot; value=&quot;Slide 86 - &amp;quot;Καθυστερημένη Γλωσσική Έναρξη (66 από 69)&amp;quot;&quot;/&gt;&lt;property id=&quot;20307&quot; value=&quot;651&quot;/&gt;&lt;/object&gt;&lt;object type=&quot;3&quot; unique_id=&quot;10844&quot;&gt;&lt;property id=&quot;20148&quot; value=&quot;5&quot;/&gt;&lt;property id=&quot;20300&quot; value=&quot;Slide 87 - &amp;quot;Καθυστερημένη Γλωσσική Έναρξη (67 από 69)&amp;quot;&quot;/&gt;&lt;property id=&quot;20307&quot; value=&quot;652&quot;/&gt;&lt;/object&gt;&lt;object type=&quot;3&quot; unique_id=&quot;10845&quot;&gt;&lt;property id=&quot;20148&quot; value=&quot;5&quot;/&gt;&lt;property id=&quot;20300&quot; value=&quot;Slide 88 - &amp;quot;Καθυστερημένη Γλωσσική Έναρξη (68 από 69)&amp;quot;&quot;/&gt;&lt;property id=&quot;20307&quot; value=&quot;654&quot;/&gt;&lt;/object&gt;&lt;object type=&quot;3&quot; unique_id=&quot;10846&quot;&gt;&lt;property id=&quot;20148&quot; value=&quot;5&quot;/&gt;&lt;property id=&quot;20300&quot; value=&quot;Slide 89 - &amp;quot;Καθυστερημένη Γλωσσική Έναρξη (69 από 69)&amp;quot;&quot;/&gt;&lt;property id=&quot;20307&quot; value=&quot;653&quot;/&gt;&lt;/object&gt;&lt;object type=&quot;3&quot; unique_id=&quot;10847&quot;&gt;&lt;property id=&quot;20148&quot; value=&quot;5&quot;/&gt;&lt;property id=&quot;20300&quot; value=&quot;Slide 90 - &amp;quot;Βιβλιογραφία (1 από 10)&amp;quot;&quot;/&gt;&lt;property id=&quot;20307&quot; value=&quot;576&quot;/&gt;&lt;/object&gt;&lt;object type=&quot;3&quot; unique_id=&quot;10848&quot;&gt;&lt;property id=&quot;20148&quot; value=&quot;5&quot;/&gt;&lt;property id=&quot;20300&quot; value=&quot;Slide 91 - &amp;quot;Βιβλιογραφία (2 από 10)&amp;quot;&quot;/&gt;&lt;property id=&quot;20307&quot; value=&quot;577&quot;/&gt;&lt;/object&gt;&lt;object type=&quot;3&quot; unique_id=&quot;10849&quot;&gt;&lt;property id=&quot;20148&quot; value=&quot;5&quot;/&gt;&lt;property id=&quot;20300&quot; value=&quot;Slide 92 - &amp;quot;Βιβλιογραφία (3 από 10)&amp;quot;&quot;/&gt;&lt;property id=&quot;20307&quot; value=&quot;578&quot;/&gt;&lt;/object&gt;&lt;object type=&quot;3&quot; unique_id=&quot;10850&quot;&gt;&lt;property id=&quot;20148&quot; value=&quot;5&quot;/&gt;&lt;property id=&quot;20300&quot; value=&quot;Slide 93 - &amp;quot;Βιβλιογραφία (4 από 10)&amp;quot;&quot;/&gt;&lt;property id=&quot;20307&quot; value=&quot;580&quot;/&gt;&lt;/object&gt;&lt;object type=&quot;3&quot; unique_id=&quot;10851&quot;&gt;&lt;property id=&quot;20148&quot; value=&quot;5&quot;/&gt;&lt;property id=&quot;20300&quot; value=&quot;Slide 94 - &amp;quot;Βιβλιογραφία (5 από 10)&amp;quot;&quot;/&gt;&lt;property id=&quot;20307&quot; value=&quot;581&quot;/&gt;&lt;/object&gt;&lt;object type=&quot;3&quot; unique_id=&quot;10852&quot;&gt;&lt;property id=&quot;20148&quot; value=&quot;5&quot;/&gt;&lt;property id=&quot;20300&quot; value=&quot;Slide 95 - &amp;quot;Βιβλιογραφία (6 από 10)&amp;quot;&quot;/&gt;&lt;property id=&quot;20307&quot; value=&quot;582&quot;/&gt;&lt;/object&gt;&lt;object type=&quot;3&quot; unique_id=&quot;10853&quot;&gt;&lt;property id=&quot;20148&quot; value=&quot;5&quot;/&gt;&lt;property id=&quot;20300&quot; value=&quot;Slide 96 - &amp;quot;Βιβλιογραφία (7 από 10)&amp;quot;&quot;/&gt;&lt;property id=&quot;20307&quot; value=&quot;583&quot;/&gt;&lt;/object&gt;&lt;object type=&quot;3&quot; unique_id=&quot;10854&quot;&gt;&lt;property id=&quot;20148&quot; value=&quot;5&quot;/&gt;&lt;property id=&quot;20300&quot; value=&quot;Slide 97 - &amp;quot;Βιβλιογραφία (8 από 10)&amp;quot;&quot;/&gt;&lt;property id=&quot;20307&quot; value=&quot;584&quot;/&gt;&lt;/object&gt;&lt;object type=&quot;3&quot; unique_id=&quot;10855&quot;&gt;&lt;property id=&quot;20148&quot; value=&quot;5&quot;/&gt;&lt;property id=&quot;20300&quot; value=&quot;Slide 98 - &amp;quot;Βιβλιογραφία (9 από 10)&amp;quot;&quot;/&gt;&lt;property id=&quot;20307&quot; value=&quot;586&quot;/&gt;&lt;/object&gt;&lt;object type=&quot;3&quot; unique_id=&quot;10856&quot;&gt;&lt;property id=&quot;20148&quot; value=&quot;5&quot;/&gt;&lt;property id=&quot;20300&quot; value=&quot;Slide 99 - &amp;quot;Βιβλιογραφία (10 από 10)&amp;quot;&quot;/&gt;&lt;property id=&quot;20307&quot; value=&quot;65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19361</TotalTime>
  <Words>1414</Words>
  <Application>Microsoft Office PowerPoint</Application>
  <PresentationFormat>Προβολή στην οθόνη (16:10)</PresentationFormat>
  <Paragraphs>286</Paragraphs>
  <Slides>42</Slides>
  <Notes>23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50" baseType="lpstr">
      <vt:lpstr>Arial Unicode MS</vt:lpstr>
      <vt:lpstr>Arial</vt:lpstr>
      <vt:lpstr>Arial Narrow</vt:lpstr>
      <vt:lpstr>Calibri</vt:lpstr>
      <vt:lpstr>Tahoma</vt:lpstr>
      <vt:lpstr>Times New Roman</vt:lpstr>
      <vt:lpstr>Wingdings</vt:lpstr>
      <vt:lpstr>Θέμα του Office</vt:lpstr>
      <vt:lpstr>Εφαρμογές Η/Υ στη Λογοπαθολογία</vt:lpstr>
      <vt:lpstr>Παρουσίαση του PowerPoint</vt:lpstr>
      <vt:lpstr>Άδειες Χρήσης</vt:lpstr>
      <vt:lpstr>Χρηματοδότηση</vt:lpstr>
      <vt:lpstr>Σκοποί ενότητας</vt:lpstr>
      <vt:lpstr>Περιεχόμενα ενότητας</vt:lpstr>
      <vt:lpstr>Εισαγωγικά Στοιχεία</vt:lpstr>
      <vt:lpstr>Περιβάλλον μάθησης</vt:lpstr>
      <vt:lpstr>Σχεδιασμός ηλεκτρονικού περιβάλλοντος μάθησης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Εργαλεία συγγραφής και ανάπτυξης πολυμεσικών εφαρμογών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Βιβλιογραφία</vt:lpstr>
      <vt:lpstr>Βιβλιογραφία</vt:lpstr>
      <vt:lpstr>Βιβλιογραφία εικόνων 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dimitris</cp:lastModifiedBy>
  <cp:revision>685</cp:revision>
  <dcterms:created xsi:type="dcterms:W3CDTF">2012-09-06T09:03:05Z</dcterms:created>
  <dcterms:modified xsi:type="dcterms:W3CDTF">2016-01-08T10:29:48Z</dcterms:modified>
</cp:coreProperties>
</file>