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9" r:id="rId3"/>
    <p:sldId id="257" r:id="rId4"/>
    <p:sldId id="259" r:id="rId5"/>
    <p:sldId id="388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03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29" r:id="rId43"/>
    <p:sldId id="291" r:id="rId44"/>
    <p:sldId id="292" r:id="rId45"/>
    <p:sldId id="293" r:id="rId46"/>
    <p:sldId id="280" r:id="rId47"/>
  </p:sldIdLst>
  <p:sldSz cx="9144000" cy="5715000" type="screen16x10"/>
  <p:notesSz cx="6858000" cy="9144000"/>
  <p:custDataLst>
    <p:tags r:id="rId5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>
        <p:scale>
          <a:sx n="100" d="100"/>
          <a:sy n="100" d="100"/>
        </p:scale>
        <p:origin x="984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3380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6863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7703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8353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9378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0152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8411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569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8745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355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4869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8393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242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4172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8758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6470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5485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6132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013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830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5947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5948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1807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19395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7460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0737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1185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0180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13730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477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6296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7623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96576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7065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17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2494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965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Θεωρία Υπολογισμού</a:t>
            </a:r>
            <a:r>
              <a:rPr lang="en-US" sz="1000" b="1" dirty="0" smtClean="0">
                <a:solidFill>
                  <a:schemeClr val="bg1"/>
                </a:solidFill>
              </a:rPr>
              <a:t> </a:t>
            </a:r>
            <a:r>
              <a:rPr lang="el-GR" sz="1000" b="1" dirty="0" smtClean="0">
                <a:solidFill>
                  <a:schemeClr val="bg1"/>
                </a:solidFill>
              </a:rPr>
              <a:t>– Λογικά Επιχειρήματα, Αλφάβητα &amp; Γλώσσες</a:t>
            </a:r>
            <a:r>
              <a:rPr lang="en-US" sz="1000" b="1" dirty="0" smtClean="0">
                <a:solidFill>
                  <a:schemeClr val="bg1"/>
                </a:solidFill>
              </a:rPr>
              <a:t> (1/2)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Θεωρία Υπολογισμού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4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Λογικά </a:t>
            </a:r>
            <a:r>
              <a:rPr lang="el-GR" sz="2800" b="1" dirty="0" smtClean="0"/>
              <a:t>Επιχειρήματα</a:t>
            </a:r>
            <a:r>
              <a:rPr lang="en-US" sz="2800" b="1" dirty="0" smtClean="0"/>
              <a:t>, </a:t>
            </a:r>
            <a:r>
              <a:rPr lang="el-GR" sz="2800" b="1" dirty="0"/>
              <a:t>Αλφάβητα &amp; </a:t>
            </a:r>
            <a:r>
              <a:rPr lang="el-GR" sz="2800" b="1" dirty="0" smtClean="0"/>
              <a:t>Γλώσσες</a:t>
            </a:r>
            <a:r>
              <a:rPr lang="en-US" sz="2800" b="1" dirty="0" smtClean="0"/>
              <a:t> (1/2)</a:t>
            </a:r>
            <a:endParaRPr lang="el-GR" sz="2800" b="1" dirty="0"/>
          </a:p>
          <a:p>
            <a:endParaRPr lang="el-GR" sz="1500" b="1" dirty="0"/>
          </a:p>
          <a:p>
            <a:r>
              <a:rPr lang="el-GR" sz="2800" dirty="0" smtClean="0"/>
              <a:t>Αλέξανδρος 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Επαναληπτική Άσκηση 1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lvl="0" indent="0" algn="just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dirty="0">
                <a:solidFill>
                  <a:srgbClr val="2F2B20"/>
                </a:solidFill>
              </a:rPr>
              <a:t>Έστω A το σύνολο των αυτοκινήτων. Θεωρήστε τη σχέση R πάνω στο A έτσι ώστε το (a, b) να ανήκει στην R, αν το αυτοκίνητο a είναι πιο γρήγορο και κοστίζει λιγότερο από το αυτοκίνητο b. Τι θα μπορούσατε να πείτε για την R; </a:t>
            </a:r>
          </a:p>
          <a:p>
            <a:pPr marL="0" lvl="0" indent="0" algn="just">
              <a:spcBef>
                <a:spcPct val="20000"/>
              </a:spcBef>
              <a:buClr>
                <a:srgbClr val="A9A57C"/>
              </a:buClr>
              <a:buNone/>
            </a:pPr>
            <a:endParaRPr lang="el-GR" sz="2200" dirty="0">
              <a:solidFill>
                <a:srgbClr val="2F2B20"/>
              </a:solidFill>
            </a:endParaRPr>
          </a:p>
          <a:p>
            <a:pPr marL="0" lvl="0" indent="0" algn="just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dirty="0">
                <a:solidFill>
                  <a:srgbClr val="2F2B20"/>
                </a:solidFill>
              </a:rPr>
              <a:t>Είναι ανακλαστική; Συμμετρική; </a:t>
            </a:r>
            <a:r>
              <a:rPr lang="el-GR" sz="2200" dirty="0" err="1">
                <a:solidFill>
                  <a:srgbClr val="2F2B20"/>
                </a:solidFill>
              </a:rPr>
              <a:t>Αντισυμμετρική</a:t>
            </a:r>
            <a:r>
              <a:rPr lang="el-GR" sz="2200" dirty="0">
                <a:solidFill>
                  <a:srgbClr val="2F2B20"/>
                </a:solidFill>
              </a:rPr>
              <a:t>; Μεταβατική;</a:t>
            </a:r>
            <a:endParaRPr lang="el-GR" sz="22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50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Επαναληπτική Άσκηση 1-Λύση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1800" dirty="0">
                <a:solidFill>
                  <a:srgbClr val="2F2B20"/>
                </a:solidFill>
              </a:rPr>
              <a:t>Για να είναι η </a:t>
            </a:r>
            <a:r>
              <a:rPr lang="el-GR" sz="1800" b="1" dirty="0">
                <a:solidFill>
                  <a:srgbClr val="2F2B20"/>
                </a:solidFill>
              </a:rPr>
              <a:t>R συμμετρική </a:t>
            </a:r>
            <a:r>
              <a:rPr lang="el-GR" sz="1800" dirty="0">
                <a:solidFill>
                  <a:srgbClr val="2F2B20"/>
                </a:solidFill>
              </a:rPr>
              <a:t>θα πρέπει </a:t>
            </a:r>
            <a:r>
              <a:rPr lang="el-GR" sz="1800" b="1" dirty="0">
                <a:solidFill>
                  <a:srgbClr val="2F2B20"/>
                </a:solidFill>
              </a:rPr>
              <a:t>για κάθε αυτοκίνητο a </a:t>
            </a:r>
            <a:r>
              <a:rPr lang="el-GR" sz="1800" dirty="0">
                <a:solidFill>
                  <a:srgbClr val="2F2B20"/>
                </a:solidFill>
              </a:rPr>
              <a:t>να έχουμε </a:t>
            </a:r>
            <a:r>
              <a:rPr lang="el-GR" sz="1800" b="1" dirty="0" err="1">
                <a:solidFill>
                  <a:srgbClr val="2F2B20"/>
                </a:solidFill>
              </a:rPr>
              <a:t>aRa</a:t>
            </a:r>
            <a:r>
              <a:rPr lang="el-GR" sz="1800" dirty="0">
                <a:solidFill>
                  <a:srgbClr val="2F2B20"/>
                </a:solidFill>
              </a:rPr>
              <a:t>, το οποίο μεταφράζεται ότι το a </a:t>
            </a:r>
            <a:r>
              <a:rPr lang="el-GR" sz="1800" b="1" dirty="0">
                <a:solidFill>
                  <a:srgbClr val="2F2B20"/>
                </a:solidFill>
              </a:rPr>
              <a:t>είναι πιο γρήγορο και κοστίζει λιγότερο </a:t>
            </a:r>
            <a:r>
              <a:rPr lang="el-GR" sz="1800" dirty="0">
                <a:solidFill>
                  <a:srgbClr val="2F2B20"/>
                </a:solidFill>
              </a:rPr>
              <a:t>από τον εαυτό του</a:t>
            </a:r>
          </a:p>
          <a:p>
            <a:pPr marL="114300" lvl="0" indent="0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1800" dirty="0">
                <a:solidFill>
                  <a:srgbClr val="2F2B20"/>
                </a:solidFill>
              </a:rPr>
              <a:t>    </a:t>
            </a:r>
            <a:r>
              <a:rPr lang="el-GR" sz="1800" b="1" dirty="0">
                <a:solidFill>
                  <a:srgbClr val="2F2B20"/>
                </a:solidFill>
              </a:rPr>
              <a:t>Κάτι τέτοιο όμως δεν είναι δυνατό</a:t>
            </a:r>
            <a:endParaRPr lang="el-GR" sz="1800" dirty="0">
              <a:solidFill>
                <a:srgbClr val="2F2B20"/>
              </a:solidFill>
            </a:endParaRPr>
          </a:p>
          <a:p>
            <a:pPr marL="114300" lvl="0" indent="0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1800" dirty="0">
                <a:solidFill>
                  <a:srgbClr val="2F2B20"/>
                </a:solidFill>
              </a:rPr>
              <a:t>     Άρα η </a:t>
            </a:r>
            <a:r>
              <a:rPr lang="el-GR" sz="1800" b="1" dirty="0">
                <a:solidFill>
                  <a:srgbClr val="2F2B20"/>
                </a:solidFill>
              </a:rPr>
              <a:t>R δεν είναι ανακλαστική</a:t>
            </a:r>
            <a:r>
              <a:rPr lang="el-GR" sz="1800" dirty="0">
                <a:solidFill>
                  <a:srgbClr val="2F2B20"/>
                </a:solidFill>
              </a:rPr>
              <a:t> 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1800" dirty="0">
                <a:solidFill>
                  <a:srgbClr val="2F2B20"/>
                </a:solidFill>
              </a:rPr>
              <a:t>Αν το αυτοκίνητο </a:t>
            </a:r>
            <a:r>
              <a:rPr lang="el-GR" sz="1800" b="1" dirty="0">
                <a:solidFill>
                  <a:srgbClr val="2F2B20"/>
                </a:solidFill>
              </a:rPr>
              <a:t>a είναι πιο γρήγορο και κοστίζει λιγότερο από ένα αυτοκίνητο b</a:t>
            </a:r>
            <a:r>
              <a:rPr lang="el-GR" sz="1800" dirty="0">
                <a:solidFill>
                  <a:srgbClr val="2F2B20"/>
                </a:solidFill>
              </a:rPr>
              <a:t>, δηλαδή </a:t>
            </a:r>
            <a:r>
              <a:rPr lang="el-GR" sz="1800" b="1" dirty="0" err="1">
                <a:solidFill>
                  <a:srgbClr val="2F2B20"/>
                </a:solidFill>
              </a:rPr>
              <a:t>aRb</a:t>
            </a:r>
            <a:r>
              <a:rPr lang="el-GR" sz="1800" dirty="0">
                <a:solidFill>
                  <a:srgbClr val="2F2B20"/>
                </a:solidFill>
              </a:rPr>
              <a:t>, δεν μπορεί να ισχύει το ίδιο και για το b </a:t>
            </a:r>
          </a:p>
          <a:p>
            <a:pPr marL="114300" lvl="0" indent="0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1800" dirty="0">
                <a:solidFill>
                  <a:srgbClr val="2F2B20"/>
                </a:solidFill>
              </a:rPr>
              <a:t>    Άρα </a:t>
            </a:r>
            <a:r>
              <a:rPr lang="el-GR" sz="1800" b="1" dirty="0">
                <a:solidFill>
                  <a:srgbClr val="2F2B20"/>
                </a:solidFill>
              </a:rPr>
              <a:t>η σχέση δεν είναι ούτε συμμετρική</a:t>
            </a:r>
            <a:endParaRPr lang="el-GR" sz="1800" dirty="0">
              <a:solidFill>
                <a:srgbClr val="2F2B20"/>
              </a:solidFill>
            </a:endParaRP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1800" dirty="0">
                <a:solidFill>
                  <a:srgbClr val="2F2B20"/>
                </a:solidFill>
              </a:rPr>
              <a:t> Από αυτό φαίνεται ότι μόνο ένα εκ των δύο ζευγών (a, b),  (b, a) μπορεί να ανήκει στην </a:t>
            </a:r>
            <a:r>
              <a:rPr lang="el-GR" sz="1800" dirty="0" smtClean="0">
                <a:solidFill>
                  <a:srgbClr val="2F2B20"/>
                </a:solidFill>
              </a:rPr>
              <a:t>R</a:t>
            </a:r>
            <a:r>
              <a:rPr lang="en-US" sz="1800" dirty="0" smtClean="0">
                <a:solidFill>
                  <a:srgbClr val="2F2B20"/>
                </a:solidFill>
              </a:rPr>
              <a:t>. </a:t>
            </a:r>
            <a:r>
              <a:rPr lang="el-GR" sz="1800" b="1" dirty="0" smtClean="0">
                <a:solidFill>
                  <a:srgbClr val="2F2B20"/>
                </a:solidFill>
              </a:rPr>
              <a:t>Αυτό </a:t>
            </a:r>
            <a:r>
              <a:rPr lang="el-GR" sz="1800" b="1" dirty="0">
                <a:solidFill>
                  <a:srgbClr val="2F2B20"/>
                </a:solidFill>
              </a:rPr>
              <a:t>κάνει τη σχέση </a:t>
            </a:r>
            <a:r>
              <a:rPr lang="el-GR" sz="1800" b="1" dirty="0" err="1">
                <a:solidFill>
                  <a:srgbClr val="2F2B20"/>
                </a:solidFill>
              </a:rPr>
              <a:t>αντισυμμετρική</a:t>
            </a:r>
            <a:r>
              <a:rPr lang="el-GR" sz="1800" dirty="0">
                <a:solidFill>
                  <a:srgbClr val="2F2B20"/>
                </a:solidFill>
              </a:rPr>
              <a:t> 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1800" dirty="0">
                <a:solidFill>
                  <a:srgbClr val="2F2B20"/>
                </a:solidFill>
              </a:rPr>
              <a:t>Τέλος, </a:t>
            </a:r>
            <a:r>
              <a:rPr lang="el-GR" sz="1800" b="1" dirty="0">
                <a:solidFill>
                  <a:srgbClr val="2F2B20"/>
                </a:solidFill>
              </a:rPr>
              <a:t>η σχέση είναι και μεταβατική</a:t>
            </a:r>
            <a:r>
              <a:rPr lang="el-GR" sz="1800" dirty="0">
                <a:solidFill>
                  <a:srgbClr val="2F2B20"/>
                </a:solidFill>
              </a:rPr>
              <a:t>. Αν το a είναι πιο γρήγορο από το b και το b είναι πιο γρήγορο από το c, τότε το a είναι πιο γρήγορο από c. Αντίστοιχα, αν το a κοστίζει λιγότερο από το b και αυτό λιγότερο από το c, τότε και το a κοστίζει λιγότερο από το c. </a:t>
            </a:r>
            <a:r>
              <a:rPr lang="el-GR" sz="1800" b="1" dirty="0">
                <a:solidFill>
                  <a:srgbClr val="2F2B20"/>
                </a:solidFill>
              </a:rPr>
              <a:t>Άρα αν, </a:t>
            </a:r>
            <a:r>
              <a:rPr lang="el-GR" sz="1800" b="1" dirty="0" err="1">
                <a:solidFill>
                  <a:srgbClr val="2F2B20"/>
                </a:solidFill>
              </a:rPr>
              <a:t>aRb</a:t>
            </a:r>
            <a:r>
              <a:rPr lang="el-GR" sz="1800" b="1" dirty="0">
                <a:solidFill>
                  <a:srgbClr val="2F2B20"/>
                </a:solidFill>
              </a:rPr>
              <a:t> και </a:t>
            </a:r>
            <a:r>
              <a:rPr lang="el-GR" sz="1800" b="1" dirty="0" err="1">
                <a:solidFill>
                  <a:srgbClr val="2F2B20"/>
                </a:solidFill>
              </a:rPr>
              <a:t>bRc</a:t>
            </a:r>
            <a:r>
              <a:rPr lang="el-GR" sz="1800" b="1" dirty="0">
                <a:solidFill>
                  <a:srgbClr val="2F2B20"/>
                </a:solidFill>
              </a:rPr>
              <a:t>, τότε </a:t>
            </a:r>
            <a:r>
              <a:rPr lang="el-GR" sz="1800" b="1" dirty="0" err="1">
                <a:solidFill>
                  <a:srgbClr val="2F2B20"/>
                </a:solidFill>
              </a:rPr>
              <a:t>aRc</a:t>
            </a:r>
            <a:endParaRPr lang="el-GR" sz="1800" b="1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8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Επαναληπτική Άσκηση 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lvl="0" indent="0" algn="just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dirty="0">
                <a:solidFill>
                  <a:srgbClr val="2F2B20"/>
                </a:solidFill>
              </a:rPr>
              <a:t>Έστω A το σύνολο </a:t>
            </a:r>
            <a:r>
              <a:rPr lang="en-US" sz="2200" dirty="0">
                <a:solidFill>
                  <a:srgbClr val="2F2B20"/>
                </a:solidFill>
              </a:rPr>
              <a:t>{x, y, z}</a:t>
            </a:r>
            <a:r>
              <a:rPr lang="el-GR" sz="2200" dirty="0">
                <a:solidFill>
                  <a:srgbClr val="2F2B20"/>
                </a:solidFill>
              </a:rPr>
              <a:t> και Β το </a:t>
            </a:r>
            <a:r>
              <a:rPr lang="en-US" sz="2200" dirty="0">
                <a:solidFill>
                  <a:srgbClr val="2F2B20"/>
                </a:solidFill>
              </a:rPr>
              <a:t>{x, y}. </a:t>
            </a:r>
            <a:endParaRPr lang="el-GR" sz="2200" dirty="0">
              <a:solidFill>
                <a:srgbClr val="2F2B20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2F2B20"/>
              </a:buClr>
            </a:pPr>
            <a:r>
              <a:rPr lang="el-GR" sz="2200" dirty="0">
                <a:solidFill>
                  <a:srgbClr val="2F2B20"/>
                </a:solidFill>
              </a:rPr>
              <a:t>Είναι το </a:t>
            </a:r>
            <a:r>
              <a:rPr lang="en-US" sz="2200" dirty="0">
                <a:solidFill>
                  <a:srgbClr val="2F2B20"/>
                </a:solidFill>
              </a:rPr>
              <a:t>A </a:t>
            </a:r>
            <a:r>
              <a:rPr lang="el-GR" sz="2200" dirty="0">
                <a:solidFill>
                  <a:srgbClr val="2F2B20"/>
                </a:solidFill>
              </a:rPr>
              <a:t>υποσύνολο του</a:t>
            </a:r>
            <a:r>
              <a:rPr lang="en-US" sz="2200" dirty="0">
                <a:solidFill>
                  <a:srgbClr val="2F2B20"/>
                </a:solidFill>
              </a:rPr>
              <a:t> B</a:t>
            </a:r>
            <a:r>
              <a:rPr lang="el-GR" sz="2200" dirty="0">
                <a:solidFill>
                  <a:srgbClr val="2F2B20"/>
                </a:solidFill>
              </a:rPr>
              <a:t>;</a:t>
            </a:r>
            <a:endParaRPr lang="en-US" sz="2200" dirty="0">
              <a:solidFill>
                <a:srgbClr val="2F2B20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2F2B20"/>
              </a:buClr>
            </a:pPr>
            <a:r>
              <a:rPr lang="el-GR" sz="2200" dirty="0">
                <a:solidFill>
                  <a:srgbClr val="2F2B20"/>
                </a:solidFill>
              </a:rPr>
              <a:t>Είναι το Β υποσύνολο του Α;</a:t>
            </a:r>
            <a:endParaRPr lang="en-US" sz="2200" dirty="0">
              <a:solidFill>
                <a:srgbClr val="2F2B20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2F2B20"/>
              </a:buClr>
            </a:pPr>
            <a:r>
              <a:rPr lang="el-GR" sz="2200" dirty="0">
                <a:solidFill>
                  <a:srgbClr val="2F2B20"/>
                </a:solidFill>
              </a:rPr>
              <a:t>Ποιο είναι το σύνολο </a:t>
            </a:r>
            <a:r>
              <a:rPr lang="en-US" sz="2200" dirty="0">
                <a:solidFill>
                  <a:srgbClr val="2F2B20"/>
                </a:solidFill>
              </a:rPr>
              <a:t>A U B</a:t>
            </a:r>
            <a:r>
              <a:rPr lang="el-GR" sz="2200" dirty="0">
                <a:solidFill>
                  <a:srgbClr val="2F2B20"/>
                </a:solidFill>
              </a:rPr>
              <a:t>;</a:t>
            </a:r>
            <a:endParaRPr lang="en-US" sz="2200" dirty="0">
              <a:solidFill>
                <a:srgbClr val="2F2B20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2F2B20"/>
              </a:buClr>
            </a:pPr>
            <a:r>
              <a:rPr lang="el-GR" sz="2200" dirty="0">
                <a:solidFill>
                  <a:srgbClr val="2F2B20"/>
                </a:solidFill>
              </a:rPr>
              <a:t>Ποιο είναι το σύνολο </a:t>
            </a:r>
            <a:r>
              <a:rPr lang="en-US" sz="2200" dirty="0">
                <a:solidFill>
                  <a:srgbClr val="2F2B20"/>
                </a:solidFill>
              </a:rPr>
              <a:t>A </a:t>
            </a:r>
            <a:r>
              <a:rPr lang="en-US" sz="2200" dirty="0">
                <a:solidFill>
                  <a:srgbClr val="2F2B20"/>
                </a:solidFill>
                <a:sym typeface="Symbol"/>
              </a:rPr>
              <a:t></a:t>
            </a:r>
            <a:r>
              <a:rPr lang="el-GR" sz="2200" dirty="0">
                <a:solidFill>
                  <a:srgbClr val="2F2B20"/>
                </a:solidFill>
                <a:sym typeface="Symbol"/>
              </a:rPr>
              <a:t> </a:t>
            </a:r>
            <a:r>
              <a:rPr lang="en-US" sz="2200" dirty="0">
                <a:solidFill>
                  <a:srgbClr val="2F2B20"/>
                </a:solidFill>
              </a:rPr>
              <a:t>B</a:t>
            </a:r>
            <a:r>
              <a:rPr lang="el-GR" sz="2200" dirty="0">
                <a:solidFill>
                  <a:srgbClr val="2F2B20"/>
                </a:solidFill>
              </a:rPr>
              <a:t>;</a:t>
            </a:r>
            <a:endParaRPr lang="en-US" sz="2200" dirty="0">
              <a:solidFill>
                <a:srgbClr val="2F2B20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2F2B20"/>
              </a:buClr>
            </a:pPr>
            <a:r>
              <a:rPr lang="el-GR" sz="2200" dirty="0">
                <a:solidFill>
                  <a:srgbClr val="2F2B20"/>
                </a:solidFill>
              </a:rPr>
              <a:t>Ποιο είναι το σύνολο </a:t>
            </a:r>
            <a:r>
              <a:rPr lang="en-US" sz="2200" dirty="0">
                <a:solidFill>
                  <a:srgbClr val="2F2B20"/>
                </a:solidFill>
              </a:rPr>
              <a:t>A x B</a:t>
            </a:r>
            <a:r>
              <a:rPr lang="el-GR" sz="2200" dirty="0">
                <a:solidFill>
                  <a:srgbClr val="2F2B20"/>
                </a:solidFill>
              </a:rPr>
              <a:t>;</a:t>
            </a:r>
            <a:endParaRPr lang="en-US" sz="2200" dirty="0">
              <a:solidFill>
                <a:srgbClr val="2F2B20"/>
              </a:solidFill>
            </a:endParaRPr>
          </a:p>
          <a:p>
            <a:pPr lvl="0" algn="just">
              <a:spcBef>
                <a:spcPct val="20000"/>
              </a:spcBef>
              <a:buClr>
                <a:srgbClr val="2F2B20"/>
              </a:buClr>
            </a:pPr>
            <a:r>
              <a:rPr lang="el-GR" sz="2200" dirty="0">
                <a:solidFill>
                  <a:srgbClr val="2F2B20"/>
                </a:solidFill>
              </a:rPr>
              <a:t>Ποιο είναι το </a:t>
            </a:r>
            <a:r>
              <a:rPr lang="el-GR" sz="2200" dirty="0" err="1">
                <a:solidFill>
                  <a:srgbClr val="2F2B20"/>
                </a:solidFill>
              </a:rPr>
              <a:t>δυναμοσύνολο</a:t>
            </a:r>
            <a:r>
              <a:rPr lang="el-GR" sz="2200" dirty="0">
                <a:solidFill>
                  <a:srgbClr val="2F2B20"/>
                </a:solidFill>
              </a:rPr>
              <a:t> του Β;</a:t>
            </a:r>
            <a:endParaRPr lang="el-GR" sz="22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0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Λογικά Επιχειρήματα </a:t>
            </a:r>
            <a:r>
              <a:rPr lang="en-US" dirty="0"/>
              <a:t>&amp;</a:t>
            </a:r>
            <a:r>
              <a:rPr lang="el-GR" dirty="0"/>
              <a:t> Αποδείξεις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Στα πλαίσια του μαθήματος θα ασχοληθούμε με </a:t>
            </a:r>
            <a:r>
              <a:rPr lang="el-GR" sz="1800" b="1" dirty="0">
                <a:solidFill>
                  <a:srgbClr val="2F2B20"/>
                </a:solidFill>
              </a:rPr>
              <a:t>ιδιότητες των γλωσσών &amp; των αφηρημένων μηχανών </a:t>
            </a:r>
            <a:r>
              <a:rPr lang="el-GR" sz="1800" dirty="0">
                <a:solidFill>
                  <a:srgbClr val="2F2B20"/>
                </a:solidFill>
              </a:rPr>
              <a:t>όπως αυτές προκύπτουν από τους ορισμούς τους</a:t>
            </a:r>
          </a:p>
          <a:p>
            <a:pPr lvl="0">
              <a:spcBef>
                <a:spcPts val="0"/>
              </a:spcBef>
            </a:pPr>
            <a:endParaRPr lang="el-GR" sz="1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Η διαδικασία της απόδειξης έχει ως εξής: </a:t>
            </a:r>
          </a:p>
          <a:p>
            <a:pPr marL="741363" lvl="1" indent="-284163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1) </a:t>
            </a:r>
            <a:r>
              <a:rPr lang="el-GR" sz="1800" b="1" dirty="0">
                <a:solidFill>
                  <a:srgbClr val="2F2B20"/>
                </a:solidFill>
              </a:rPr>
              <a:t>πρώτα διατυπώνουμε αυτό που θέλουμε να δείξουμε</a:t>
            </a:r>
            <a:r>
              <a:rPr lang="el-GR" sz="1800" dirty="0">
                <a:solidFill>
                  <a:srgbClr val="2F2B20"/>
                </a:solidFill>
              </a:rPr>
              <a:t> &amp; </a:t>
            </a:r>
          </a:p>
          <a:p>
            <a:pPr marL="741363" lvl="1" indent="-284163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2) </a:t>
            </a:r>
            <a:r>
              <a:rPr lang="el-GR" sz="1800" b="1" dirty="0">
                <a:solidFill>
                  <a:srgbClr val="2F2B20"/>
                </a:solidFill>
              </a:rPr>
              <a:t>με</a:t>
            </a:r>
            <a:r>
              <a:rPr lang="el-GR" sz="1800" dirty="0">
                <a:solidFill>
                  <a:srgbClr val="2F2B20"/>
                </a:solidFill>
              </a:rPr>
              <a:t> </a:t>
            </a:r>
            <a:r>
              <a:rPr lang="el-GR" sz="1800" b="1" dirty="0">
                <a:solidFill>
                  <a:srgbClr val="2F2B20"/>
                </a:solidFill>
              </a:rPr>
              <a:t>λογικά επιχειρήματα αποδεικνύουμε την αλήθεια (ή όχι) του ισχυρισμού μας</a:t>
            </a:r>
            <a:r>
              <a:rPr lang="el-GR" sz="1800" dirty="0">
                <a:solidFill>
                  <a:srgbClr val="2F2B20"/>
                </a:solidFill>
              </a:rPr>
              <a:t> </a:t>
            </a:r>
          </a:p>
          <a:p>
            <a:pPr lvl="0">
              <a:spcBef>
                <a:spcPts val="0"/>
              </a:spcBef>
            </a:pPr>
            <a:endParaRPr lang="el-GR" sz="1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Μια καλή απόδειξη </a:t>
            </a:r>
            <a:r>
              <a:rPr lang="el-GR" sz="1800" b="1" dirty="0">
                <a:solidFill>
                  <a:srgbClr val="2F2B20"/>
                </a:solidFill>
              </a:rPr>
              <a:t>πείθει τον αναγνώστη ότι το αποτέλεσμα είναι σωστό</a:t>
            </a:r>
            <a:r>
              <a:rPr lang="el-GR" sz="1800" dirty="0">
                <a:solidFill>
                  <a:srgbClr val="2F2B20"/>
                </a:solidFill>
              </a:rPr>
              <a:t>, αλλά τον βοηθά επίσης να καταλάβει γιατί είναι σωστό και να το συνδέσει με την υπόλοιπη θεωρία </a:t>
            </a:r>
            <a:r>
              <a:rPr lang="el-GR" sz="1800" b="1" dirty="0">
                <a:solidFill>
                  <a:srgbClr val="2F2B20"/>
                </a:solidFill>
              </a:rPr>
              <a:t>≠</a:t>
            </a:r>
            <a:r>
              <a:rPr lang="el-GR" sz="1800" dirty="0">
                <a:solidFill>
                  <a:srgbClr val="2F2B20"/>
                </a:solidFill>
              </a:rPr>
              <a:t> Μια κακή α</a:t>
            </a:r>
            <a:r>
              <a:rPr lang="el-GR" sz="1800" b="1" dirty="0">
                <a:solidFill>
                  <a:srgbClr val="2F2B20"/>
                </a:solidFill>
              </a:rPr>
              <a:t>πόδειξη πάλι πείθει για το αποτέλεσμα</a:t>
            </a:r>
            <a:r>
              <a:rPr lang="el-GR" sz="1800" dirty="0">
                <a:solidFill>
                  <a:srgbClr val="2F2B20"/>
                </a:solidFill>
              </a:rPr>
              <a:t>, αλλά δε βοηθά τον αναγνώστη να βάλει τα πράγματα σε μια προοπτική</a:t>
            </a:r>
          </a:p>
          <a:p>
            <a:pPr lvl="0">
              <a:spcBef>
                <a:spcPts val="0"/>
              </a:spcBef>
            </a:pPr>
            <a:r>
              <a:rPr lang="el-GR" sz="1800" dirty="0" smtClean="0">
                <a:solidFill>
                  <a:srgbClr val="2F2B20"/>
                </a:solidFill>
              </a:rPr>
              <a:t>Θα </a:t>
            </a:r>
            <a:r>
              <a:rPr lang="el-GR" sz="1800" dirty="0">
                <a:solidFill>
                  <a:srgbClr val="2F2B20"/>
                </a:solidFill>
              </a:rPr>
              <a:t>πρέπει να κατασκευάζουμε </a:t>
            </a:r>
            <a:r>
              <a:rPr lang="el-GR" sz="1800" b="1" dirty="0">
                <a:solidFill>
                  <a:srgbClr val="2F2B20"/>
                </a:solidFill>
              </a:rPr>
              <a:t>«καλές» </a:t>
            </a:r>
            <a:r>
              <a:rPr lang="el-GR" sz="1800" dirty="0">
                <a:solidFill>
                  <a:srgbClr val="2F2B20"/>
                </a:solidFill>
              </a:rPr>
              <a:t>αποδείξεις, κάτι τέτοιο απαιτεί συνεχή εξάσκηση, αλλά θα δούμε μερικούς από τους βασικούς τύπους αποδείξεων &amp; θα μάθουμε πώς λειτουργούν</a:t>
            </a:r>
            <a:endParaRPr lang="el-GR" sz="1800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21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Ισχυρισμοί (1/2)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>
                <a:solidFill>
                  <a:srgbClr val="2F2B20"/>
                </a:solidFill>
              </a:rPr>
              <a:t>Τα βασικά αντικείμενα στη λογική είναι οι </a:t>
            </a:r>
            <a:r>
              <a:rPr lang="el-GR" sz="1800" b="1" dirty="0">
                <a:solidFill>
                  <a:srgbClr val="2F2B20"/>
                </a:solidFill>
              </a:rPr>
              <a:t>ισχυρισμοί  </a:t>
            </a:r>
            <a:r>
              <a:rPr lang="el-GR" sz="1800" dirty="0">
                <a:solidFill>
                  <a:srgbClr val="2F2B20"/>
                </a:solidFill>
              </a:rPr>
              <a:t>που παίρνουν κάποια </a:t>
            </a:r>
            <a:r>
              <a:rPr lang="el-GR" sz="1800" b="1" dirty="0">
                <a:solidFill>
                  <a:srgbClr val="2F2B20"/>
                </a:solidFill>
              </a:rPr>
              <a:t>τιμή αληθείας</a:t>
            </a:r>
            <a:r>
              <a:rPr lang="el-GR" sz="1800" dirty="0">
                <a:solidFill>
                  <a:srgbClr val="2F2B20"/>
                </a:solidFill>
              </a:rPr>
              <a:t>, μπορούν δηλαδή να είναι </a:t>
            </a:r>
            <a:r>
              <a:rPr lang="el-GR" sz="1800" b="1" dirty="0">
                <a:solidFill>
                  <a:srgbClr val="2F2B20"/>
                </a:solidFill>
              </a:rPr>
              <a:t>αληθείς ή ψευδείς </a:t>
            </a:r>
            <a:r>
              <a:rPr lang="el-GR" sz="1800" dirty="0">
                <a:solidFill>
                  <a:srgbClr val="2F2B20"/>
                </a:solidFill>
              </a:rPr>
              <a:t>αλλά όχι και τα δύο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*</a:t>
            </a:r>
            <a:r>
              <a:rPr lang="el-GR" sz="1800" b="1" dirty="0">
                <a:solidFill>
                  <a:srgbClr val="2F2B20"/>
                </a:solidFill>
              </a:rPr>
              <a:t>Παράδειγμα:</a:t>
            </a:r>
          </a:p>
          <a:p>
            <a:pPr marL="457200" lvl="0" indent="-457200">
              <a:spcBef>
                <a:spcPts val="0"/>
              </a:spcBef>
              <a:buFontTx/>
              <a:buAutoNum type="arabicPeriod"/>
            </a:pPr>
            <a:r>
              <a:rPr lang="el-GR" sz="1800" dirty="0">
                <a:solidFill>
                  <a:srgbClr val="2F2B20"/>
                </a:solidFill>
              </a:rPr>
              <a:t>Ο ισχυρισμός: </a:t>
            </a:r>
            <a:r>
              <a:rPr lang="el-GR" sz="1800" b="1" dirty="0">
                <a:solidFill>
                  <a:srgbClr val="2F2B20"/>
                </a:solidFill>
              </a:rPr>
              <a:t>0 &lt; 1 </a:t>
            </a:r>
            <a:r>
              <a:rPr lang="el-GR" sz="1800" dirty="0">
                <a:solidFill>
                  <a:srgbClr val="2F2B20"/>
                </a:solidFill>
              </a:rPr>
              <a:t>είναι </a:t>
            </a:r>
            <a:r>
              <a:rPr lang="el-GR" sz="1800" b="1" dirty="0">
                <a:solidFill>
                  <a:srgbClr val="2F2B20"/>
                </a:solidFill>
              </a:rPr>
              <a:t>αληθής</a:t>
            </a:r>
            <a:r>
              <a:rPr lang="el-GR" sz="1800" dirty="0">
                <a:solidFill>
                  <a:srgbClr val="2F2B20"/>
                </a:solidFill>
              </a:rPr>
              <a:t>, ενώ ο: </a:t>
            </a:r>
            <a:r>
              <a:rPr lang="el-GR" sz="1800" b="1" dirty="0">
                <a:solidFill>
                  <a:srgbClr val="2F2B20"/>
                </a:solidFill>
              </a:rPr>
              <a:t>1 &lt; 0 </a:t>
            </a:r>
            <a:r>
              <a:rPr lang="el-GR" sz="1800" dirty="0">
                <a:solidFill>
                  <a:srgbClr val="2F2B20"/>
                </a:solidFill>
              </a:rPr>
              <a:t>είναι </a:t>
            </a:r>
            <a:r>
              <a:rPr lang="el-GR" sz="1800" b="1" dirty="0">
                <a:solidFill>
                  <a:srgbClr val="2F2B20"/>
                </a:solidFill>
              </a:rPr>
              <a:t>ψευδής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2.     Η τιμή αληθείας του ισχυρισμού </a:t>
            </a:r>
            <a:r>
              <a:rPr lang="el-GR" sz="1800" b="1" dirty="0">
                <a:solidFill>
                  <a:srgbClr val="2F2B20"/>
                </a:solidFill>
              </a:rPr>
              <a:t>x &lt; 5 </a:t>
            </a:r>
            <a:r>
              <a:rPr lang="el-GR" sz="1800" dirty="0">
                <a:solidFill>
                  <a:srgbClr val="2F2B20"/>
                </a:solidFill>
              </a:rPr>
              <a:t>εξαρτάται από τη </a:t>
            </a:r>
            <a:r>
              <a:rPr lang="el-GR" sz="1800" b="1" dirty="0">
                <a:solidFill>
                  <a:srgbClr val="2F2B20"/>
                </a:solidFill>
              </a:rPr>
              <a:t>μεταβλητή x</a:t>
            </a:r>
            <a:endParaRPr lang="el-GR" sz="1800" dirty="0">
              <a:solidFill>
                <a:srgbClr val="2F2B20"/>
              </a:solidFill>
            </a:endParaRPr>
          </a:p>
          <a:p>
            <a:pPr marL="461963" lvl="0" indent="-461963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         -Αν το x είναι φυσικός αριθμός και έχει μία από τις τιμές {0, 1, 2, 3, 4} τότε ο        προηγούμενος ισχυρισμός είναι αληθής</a:t>
            </a:r>
          </a:p>
          <a:p>
            <a:pPr marL="461963" lvl="0" indent="-461963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	- Αντιθέτως είναι ψευδής</a:t>
            </a:r>
          </a:p>
          <a:p>
            <a:pPr marL="461963" lvl="0" indent="-461963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b="1" dirty="0" smtClean="0">
                <a:solidFill>
                  <a:srgbClr val="2F2B20"/>
                </a:solidFill>
              </a:rPr>
              <a:t>Το </a:t>
            </a:r>
            <a:r>
              <a:rPr lang="el-GR" sz="1800" b="1" dirty="0">
                <a:solidFill>
                  <a:srgbClr val="2F2B20"/>
                </a:solidFill>
              </a:rPr>
              <a:t>σύνολο των τιμών που καθιστούν έναν ισχυρισμό αληθή λέγεται </a:t>
            </a:r>
            <a:r>
              <a:rPr lang="el-GR" sz="1800" b="1" dirty="0" smtClean="0">
                <a:solidFill>
                  <a:srgbClr val="2F2B20"/>
                </a:solidFill>
              </a:rPr>
              <a:t>σύνολο</a:t>
            </a:r>
            <a:r>
              <a:rPr lang="en-US" sz="1800" b="1" dirty="0" smtClean="0">
                <a:solidFill>
                  <a:srgbClr val="2F2B20"/>
                </a:solidFill>
              </a:rPr>
              <a:t> </a:t>
            </a:r>
            <a:r>
              <a:rPr lang="el-GR" sz="1800" b="1" dirty="0" smtClean="0">
                <a:solidFill>
                  <a:srgbClr val="2F2B20"/>
                </a:solidFill>
              </a:rPr>
              <a:t>αληθείας</a:t>
            </a:r>
            <a:endParaRPr lang="el-GR" sz="1800" b="1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15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Ισχυρισμοί (2/2)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>
                <a:solidFill>
                  <a:srgbClr val="2F2B20"/>
                </a:solidFill>
              </a:rPr>
              <a:t>Οι ισχυρισμοί όμως δεν περιορίζονται μόνο σε ιδιότητες αριθμών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 *</a:t>
            </a:r>
            <a:r>
              <a:rPr lang="el-GR" sz="1800" b="1" dirty="0">
                <a:solidFill>
                  <a:srgbClr val="2F2B20"/>
                </a:solidFill>
              </a:rPr>
              <a:t>Παράδειγμα: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b="1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- Ο ισχυρισμός: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l-GR" sz="1800" i="1" dirty="0">
                <a:solidFill>
                  <a:srgbClr val="2F2B20"/>
                </a:solidFill>
              </a:rPr>
              <a:t>«Ο Σωκράτης είναι άνθρωπος»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είναι αληθής, αν φυσικά μιλάμε για τον </a:t>
            </a:r>
            <a:r>
              <a:rPr lang="el-GR" sz="1800" b="1" i="1" dirty="0">
                <a:solidFill>
                  <a:srgbClr val="2F2B20"/>
                </a:solidFill>
              </a:rPr>
              <a:t>άνθρωπο </a:t>
            </a:r>
            <a:r>
              <a:rPr lang="el-GR" sz="1800" b="1" dirty="0">
                <a:solidFill>
                  <a:srgbClr val="2F2B20"/>
                </a:solidFill>
              </a:rPr>
              <a:t>Σωκράτη</a:t>
            </a: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- Αν όμως έχουμε ονομάσει Σωκράτη το αγαπημένο μας κατοικίδιο τότε ο ισχυρισμός είναι ψευδής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b="1" dirty="0">
                <a:solidFill>
                  <a:srgbClr val="2F2B20"/>
                </a:solidFill>
              </a:rPr>
              <a:t>Τα παραπάνω παραδείγματα δείχνουν ότι η τιμή αληθείας εξαρτάται πάντα από το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b="1" dirty="0">
                <a:solidFill>
                  <a:srgbClr val="2F2B20"/>
                </a:solidFill>
              </a:rPr>
              <a:t>περιεχόμενο του κειμένου ή για να είμαστε πιο ακριβείς από κάποιο σύμπαν U,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b="1" dirty="0">
                <a:solidFill>
                  <a:srgbClr val="2F2B20"/>
                </a:solidFill>
              </a:rPr>
              <a:t>από το οποίο παίρνουν τιμές οι μεταβλητές.</a:t>
            </a:r>
            <a:endParaRPr lang="el-GR" sz="1800" b="1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3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Συνεπάγεται </a:t>
            </a:r>
            <a:r>
              <a:rPr lang="el-GR" dirty="0">
                <a:sym typeface="Symbol"/>
              </a:rPr>
              <a:t>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>
                <a:solidFill>
                  <a:srgbClr val="2F2B20"/>
                </a:solidFill>
              </a:rPr>
              <a:t>Αν p και q είναι δύο ισχυρισμοί, θα λέμε ότι ο </a:t>
            </a:r>
            <a:r>
              <a:rPr lang="el-GR" sz="1800" b="1" dirty="0">
                <a:solidFill>
                  <a:srgbClr val="2F2B20"/>
                </a:solidFill>
              </a:rPr>
              <a:t>p συνεπάγεται τον q </a:t>
            </a:r>
            <a:r>
              <a:rPr lang="el-GR" sz="1800" dirty="0">
                <a:solidFill>
                  <a:srgbClr val="2F2B20"/>
                </a:solidFill>
              </a:rPr>
              <a:t>(ή </a:t>
            </a:r>
            <a:r>
              <a:rPr lang="el-GR" sz="1800" b="1" dirty="0">
                <a:solidFill>
                  <a:srgbClr val="2F2B20"/>
                </a:solidFill>
              </a:rPr>
              <a:t>p </a:t>
            </a:r>
            <a:r>
              <a:rPr lang="el-GR" sz="1800" b="1" dirty="0">
                <a:solidFill>
                  <a:srgbClr val="2F2B20"/>
                </a:solidFill>
                <a:sym typeface="Symbol"/>
              </a:rPr>
              <a:t></a:t>
            </a:r>
            <a:r>
              <a:rPr lang="el-GR" sz="1800" b="1" dirty="0">
                <a:solidFill>
                  <a:srgbClr val="2F2B20"/>
                </a:solidFill>
              </a:rPr>
              <a:t> q</a:t>
            </a:r>
            <a:r>
              <a:rPr lang="el-GR" sz="1800" dirty="0">
                <a:solidFill>
                  <a:srgbClr val="2F2B20"/>
                </a:solidFill>
              </a:rPr>
              <a:t>), αν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η αλήθεια του q προκύπτει από την αλήθεια του p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 *</a:t>
            </a:r>
            <a:r>
              <a:rPr lang="el-GR" sz="1800" b="1" dirty="0">
                <a:solidFill>
                  <a:srgbClr val="2F2B20"/>
                </a:solidFill>
              </a:rPr>
              <a:t>Παράδειγμα: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-Ο ισχυρισμός: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«</a:t>
            </a:r>
            <a:r>
              <a:rPr lang="el-GR" sz="1800" i="1" dirty="0">
                <a:solidFill>
                  <a:srgbClr val="2F2B20"/>
                </a:solidFill>
              </a:rPr>
              <a:t>Η θερμοκρασία ήταν κάτω από τους 0</a:t>
            </a:r>
            <a:r>
              <a:rPr lang="el-GR" sz="1800" i="1" baseline="30000" dirty="0">
                <a:solidFill>
                  <a:srgbClr val="2F2B20"/>
                </a:solidFill>
              </a:rPr>
              <a:t>0</a:t>
            </a:r>
            <a:r>
              <a:rPr lang="el-GR" sz="1800" i="1" dirty="0">
                <a:solidFill>
                  <a:srgbClr val="2F2B20"/>
                </a:solidFill>
              </a:rPr>
              <a:t>C</a:t>
            </a:r>
            <a:r>
              <a:rPr lang="el-GR" sz="1800" dirty="0">
                <a:solidFill>
                  <a:srgbClr val="2F2B20"/>
                </a:solidFill>
              </a:rPr>
              <a:t>» συνεπάγεται τον «</a:t>
            </a:r>
            <a:r>
              <a:rPr lang="el-GR" sz="1800" i="1" dirty="0">
                <a:solidFill>
                  <a:srgbClr val="2F2B20"/>
                </a:solidFill>
              </a:rPr>
              <a:t>Το νερό έγινε πάγος</a:t>
            </a:r>
            <a:r>
              <a:rPr lang="el-GR" sz="1800" dirty="0">
                <a:solidFill>
                  <a:srgbClr val="2F2B20"/>
                </a:solidFill>
              </a:rPr>
              <a:t>»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- Αν όμως p = “2 &lt; 3” και q = “Είναι πρωί” τότε ο p δεν συνεπάγεται τον q,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αφού η αλήθεια του δεύτερου δεν προκύπτει με κανένα τρόπο από την αλήθεια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του πρώτου</a:t>
            </a:r>
            <a:endParaRPr lang="el-GR" sz="1800" b="1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85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Συνεπάγεται </a:t>
            </a:r>
            <a:r>
              <a:rPr lang="el-GR" dirty="0">
                <a:sym typeface="Symbol"/>
              </a:rPr>
              <a:t>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>
                <a:solidFill>
                  <a:srgbClr val="2F2B20"/>
                </a:solidFill>
              </a:rPr>
              <a:t>Αν p και q είναι δύο ισχυρισμοί, θα λέμε ότι ο </a:t>
            </a:r>
            <a:r>
              <a:rPr lang="el-GR" sz="1800" b="1" dirty="0">
                <a:solidFill>
                  <a:srgbClr val="2F2B20"/>
                </a:solidFill>
              </a:rPr>
              <a:t>p συνεπάγεται τον q </a:t>
            </a:r>
            <a:r>
              <a:rPr lang="el-GR" sz="1800" dirty="0">
                <a:solidFill>
                  <a:srgbClr val="2F2B20"/>
                </a:solidFill>
              </a:rPr>
              <a:t>(ή </a:t>
            </a:r>
            <a:r>
              <a:rPr lang="el-GR" sz="1800" b="1" dirty="0">
                <a:solidFill>
                  <a:srgbClr val="2F2B20"/>
                </a:solidFill>
              </a:rPr>
              <a:t>p </a:t>
            </a:r>
            <a:r>
              <a:rPr lang="el-GR" sz="1800" b="1" dirty="0">
                <a:solidFill>
                  <a:srgbClr val="2F2B20"/>
                </a:solidFill>
                <a:sym typeface="Symbol"/>
              </a:rPr>
              <a:t></a:t>
            </a:r>
            <a:r>
              <a:rPr lang="el-GR" sz="1800" b="1" dirty="0">
                <a:solidFill>
                  <a:srgbClr val="2F2B20"/>
                </a:solidFill>
              </a:rPr>
              <a:t> q</a:t>
            </a:r>
            <a:r>
              <a:rPr lang="el-GR" sz="1800" dirty="0">
                <a:solidFill>
                  <a:srgbClr val="2F2B20"/>
                </a:solidFill>
              </a:rPr>
              <a:t>), αν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η αλήθεια του q προκύπτει από την αλήθεια του p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 *</a:t>
            </a:r>
            <a:r>
              <a:rPr lang="el-GR" sz="1800" b="1" dirty="0">
                <a:solidFill>
                  <a:srgbClr val="2F2B20"/>
                </a:solidFill>
              </a:rPr>
              <a:t>Παράδειγμα: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-Ο ισχυρισμός: 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«</a:t>
            </a:r>
            <a:r>
              <a:rPr lang="el-GR" sz="1800" i="1" dirty="0">
                <a:solidFill>
                  <a:srgbClr val="2F2B20"/>
                </a:solidFill>
              </a:rPr>
              <a:t>Η θερμοκρασία ήταν κάτω από τους 0</a:t>
            </a:r>
            <a:r>
              <a:rPr lang="el-GR" sz="1800" i="1" baseline="30000" dirty="0">
                <a:solidFill>
                  <a:srgbClr val="2F2B20"/>
                </a:solidFill>
              </a:rPr>
              <a:t>0</a:t>
            </a:r>
            <a:r>
              <a:rPr lang="el-GR" sz="1800" i="1" dirty="0">
                <a:solidFill>
                  <a:srgbClr val="2F2B20"/>
                </a:solidFill>
              </a:rPr>
              <a:t>C</a:t>
            </a:r>
            <a:r>
              <a:rPr lang="el-GR" sz="1800" dirty="0">
                <a:solidFill>
                  <a:srgbClr val="2F2B20"/>
                </a:solidFill>
              </a:rPr>
              <a:t>» συνεπάγεται τον «</a:t>
            </a:r>
            <a:r>
              <a:rPr lang="el-GR" sz="1800" i="1" dirty="0">
                <a:solidFill>
                  <a:srgbClr val="2F2B20"/>
                </a:solidFill>
              </a:rPr>
              <a:t>Το νερό έγινε πάγος</a:t>
            </a:r>
            <a:r>
              <a:rPr lang="el-GR" sz="1800" dirty="0">
                <a:solidFill>
                  <a:srgbClr val="2F2B20"/>
                </a:solidFill>
              </a:rPr>
              <a:t>»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- Αν όμως p = “2 &lt; 3” και q = “Είναι πρωί” τότε ο p δεν συνεπάγεται τον q,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αφού η αλήθεια του δεύτερου δεν προκύπτει με κανένα τρόπο από την αλήθεια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του πρώτου</a:t>
            </a:r>
            <a:endParaRPr lang="el-GR" sz="1800" b="1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88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Ισοδυναμεί ⇔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>
                <a:solidFill>
                  <a:srgbClr val="2F2B20"/>
                </a:solidFill>
              </a:rPr>
              <a:t>Δύο ισχυρισμοί p και q θα λέγονται λογικά ισοδύναμοι (ή p </a:t>
            </a:r>
            <a:r>
              <a:rPr lang="el-GR" sz="1800" dirty="0">
                <a:solidFill>
                  <a:srgbClr val="2F2B20"/>
                </a:solidFill>
                <a:sym typeface="Symbol"/>
              </a:rPr>
              <a:t></a:t>
            </a:r>
            <a:r>
              <a:rPr lang="en-US" sz="1800" dirty="0">
                <a:solidFill>
                  <a:srgbClr val="2F2B20"/>
                </a:solidFill>
                <a:sym typeface="Symbol"/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q),</a:t>
            </a:r>
            <a:r>
              <a:rPr lang="en-US" sz="1800" dirty="0">
                <a:solidFill>
                  <a:srgbClr val="2F2B20"/>
                </a:solidFill>
              </a:rPr>
              <a:t> “</a:t>
            </a:r>
            <a:r>
              <a:rPr lang="el-GR" sz="1800" dirty="0">
                <a:solidFill>
                  <a:srgbClr val="2F2B20"/>
                </a:solidFill>
              </a:rPr>
              <a:t>p , q" αν ο καθένας συνεπάγεται τον άλλο</a:t>
            </a:r>
            <a:endParaRPr lang="en-US" sz="1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n-US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*</a:t>
            </a:r>
            <a:r>
              <a:rPr lang="el-GR" sz="1800" b="1" dirty="0">
                <a:solidFill>
                  <a:srgbClr val="2F2B20"/>
                </a:solidFill>
              </a:rPr>
              <a:t>Παράδειγμα: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-</a:t>
            </a:r>
            <a:r>
              <a:rPr lang="en-US" sz="1800" dirty="0">
                <a:solidFill>
                  <a:srgbClr val="2F2B20"/>
                </a:solidFill>
              </a:rPr>
              <a:t>O</a:t>
            </a:r>
            <a:r>
              <a:rPr lang="el-GR" sz="1800" dirty="0">
                <a:solidFill>
                  <a:srgbClr val="2F2B20"/>
                </a:solidFill>
              </a:rPr>
              <a:t>ι ισχυρισμοί</a:t>
            </a:r>
            <a:r>
              <a:rPr lang="en-US" sz="1800" dirty="0">
                <a:solidFill>
                  <a:srgbClr val="2F2B20"/>
                </a:solidFill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«</a:t>
            </a:r>
            <a:r>
              <a:rPr lang="el-GR" sz="1800" i="1" dirty="0">
                <a:solidFill>
                  <a:srgbClr val="2F2B20"/>
                </a:solidFill>
              </a:rPr>
              <a:t>Γεννήθηκα το 1967</a:t>
            </a:r>
            <a:r>
              <a:rPr lang="el-GR" sz="1800" dirty="0">
                <a:solidFill>
                  <a:srgbClr val="2F2B20"/>
                </a:solidFill>
              </a:rPr>
              <a:t>» και «</a:t>
            </a:r>
            <a:r>
              <a:rPr lang="el-GR" sz="1800" i="1" dirty="0">
                <a:solidFill>
                  <a:srgbClr val="2F2B20"/>
                </a:solidFill>
              </a:rPr>
              <a:t>Θα είμαι 47 χρονών το 2014</a:t>
            </a:r>
            <a:r>
              <a:rPr lang="el-GR" sz="1800" dirty="0">
                <a:solidFill>
                  <a:srgbClr val="2F2B20"/>
                </a:solidFill>
              </a:rPr>
              <a:t>» είναι ισοδύναμοι </a:t>
            </a:r>
            <a:endParaRPr lang="el-GR" sz="18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2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Λογικό ΚΑΙ ^ &amp; Λογικό Η </a:t>
            </a:r>
            <a:r>
              <a:rPr lang="en-US" sz="3600" dirty="0"/>
              <a:t>v  (1</a:t>
            </a:r>
            <a:r>
              <a:rPr lang="el-GR" sz="3600" dirty="0"/>
              <a:t>/4</a:t>
            </a:r>
            <a:r>
              <a:rPr lang="en-US" sz="3600" dirty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>
                <a:solidFill>
                  <a:srgbClr val="2F2B20"/>
                </a:solidFill>
              </a:rPr>
              <a:t>Οι σύνδεσμοι και </a:t>
            </a:r>
            <a:r>
              <a:rPr lang="el-GR" sz="1800" dirty="0" err="1">
                <a:solidFill>
                  <a:srgbClr val="2F2B20"/>
                </a:solidFill>
              </a:rPr>
              <a:t>και</a:t>
            </a:r>
            <a:r>
              <a:rPr lang="el-GR" sz="1800" dirty="0">
                <a:solidFill>
                  <a:srgbClr val="2F2B20"/>
                </a:solidFill>
              </a:rPr>
              <a:t> ή παίζουν ένα σημαντικό ρόλο στο σχηματισμό σύνθετων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ισχυρισμών ξεκινώντας από δύο απλούστερους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l-GR" sz="1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 smtClean="0">
                <a:solidFill>
                  <a:srgbClr val="2F2B20"/>
                </a:solidFill>
              </a:rPr>
              <a:t>Στην περίπτωση του και (θα το συμβολίζουμε με ^), ο σύνθετος ισχυρισμός </a:t>
            </a:r>
            <a:r>
              <a:rPr lang="el-GR" sz="1800" dirty="0" err="1" smtClean="0">
                <a:solidFill>
                  <a:srgbClr val="2F2B20"/>
                </a:solidFill>
              </a:rPr>
              <a:t>p^q</a:t>
            </a:r>
            <a:r>
              <a:rPr lang="el-GR" sz="1800" dirty="0" smtClean="0">
                <a:solidFill>
                  <a:srgbClr val="2F2B20"/>
                </a:solidFill>
              </a:rPr>
              <a:t> είναι αληθής, αν και μόνο αν και ο p και ο q είναι αληθείς</a:t>
            </a:r>
            <a:endParaRPr lang="en-US" sz="1800" dirty="0" smtClean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n-US" sz="1800" dirty="0" smtClean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n-US" sz="1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n-US" sz="1800" dirty="0" smtClean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n-US" sz="1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n-US" sz="1800" dirty="0" smtClean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n-US" sz="1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n-US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*Η στήλη </a:t>
            </a:r>
            <a:r>
              <a:rPr lang="el-GR" sz="1800" dirty="0" err="1">
                <a:solidFill>
                  <a:srgbClr val="2F2B20"/>
                </a:solidFill>
              </a:rPr>
              <a:t>p^q</a:t>
            </a:r>
            <a:r>
              <a:rPr lang="el-GR" sz="1800" dirty="0">
                <a:solidFill>
                  <a:srgbClr val="2F2B20"/>
                </a:solidFill>
              </a:rPr>
              <a:t> παίρνει την τιμή T (αληθής) μόνο στην περίπτωση που και οι δύο p και q έχουν την τιμή Τ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 smtClean="0">
                <a:solidFill>
                  <a:srgbClr val="2F2B20"/>
                </a:solidFill>
              </a:rPr>
              <a:t>*</a:t>
            </a:r>
            <a:r>
              <a:rPr lang="el-GR" sz="1800" dirty="0">
                <a:solidFill>
                  <a:srgbClr val="2F2B20"/>
                </a:solidFill>
              </a:rPr>
              <a:t>Σε όλες τις άλλες περιπτώσεις παίρνει την τιμή </a:t>
            </a:r>
            <a:r>
              <a:rPr lang="en-US" sz="1800" dirty="0">
                <a:solidFill>
                  <a:srgbClr val="2F2B20"/>
                </a:solidFill>
              </a:rPr>
              <a:t>F (</a:t>
            </a:r>
            <a:r>
              <a:rPr lang="el-GR" sz="1800" dirty="0">
                <a:solidFill>
                  <a:srgbClr val="2F2B20"/>
                </a:solidFill>
              </a:rPr>
              <a:t>ψευδής)</a:t>
            </a:r>
            <a:endParaRPr lang="en-US" sz="1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l-GR" sz="18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01516"/>
            <a:ext cx="185301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/>
          <p:nvPr/>
        </p:nvSpPr>
        <p:spPr>
          <a:xfrm>
            <a:off x="3273423" y="2677140"/>
            <a:ext cx="1927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/>
              <a:t>Πίνακας αληθείας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05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Θεωρία </a:t>
            </a:r>
            <a:r>
              <a:rPr lang="el-GR" b="1" dirty="0" smtClean="0"/>
              <a:t>Υπολογισμού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4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Λογικά Επιχειρήματα, Αλφάβητα &amp; Γλώσσες</a:t>
            </a:r>
            <a:r>
              <a:rPr lang="en-US" sz="2800" dirty="0"/>
              <a:t> (1/2)</a:t>
            </a:r>
          </a:p>
          <a:p>
            <a:pPr algn="l"/>
            <a:endParaRPr lang="el-GR" sz="14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/>
              <a:t>Αλέξανδρος </a:t>
            </a:r>
            <a:r>
              <a:rPr lang="el-GR" sz="2800" dirty="0"/>
              <a:t>Τζάλλας </a:t>
            </a:r>
            <a:endParaRPr lang="el-GR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Λογικό ΚΑΙ ^ &amp; Λογικό Η </a:t>
            </a:r>
            <a:r>
              <a:rPr lang="en-US" sz="3600" dirty="0"/>
              <a:t>v  (2</a:t>
            </a:r>
            <a:r>
              <a:rPr lang="el-GR" sz="3600" dirty="0"/>
              <a:t>/4</a:t>
            </a:r>
            <a:r>
              <a:rPr lang="en-US" sz="3600" dirty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*</a:t>
            </a:r>
            <a:r>
              <a:rPr lang="el-GR" sz="1800" b="1" dirty="0">
                <a:solidFill>
                  <a:srgbClr val="2F2B20"/>
                </a:solidFill>
              </a:rPr>
              <a:t>Παράδειγμα: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-</a:t>
            </a:r>
            <a:r>
              <a:rPr lang="en-US" sz="1800" dirty="0">
                <a:solidFill>
                  <a:srgbClr val="2F2B20"/>
                </a:solidFill>
              </a:rPr>
              <a:t>O</a:t>
            </a:r>
            <a:r>
              <a:rPr lang="el-GR" sz="1800" dirty="0">
                <a:solidFill>
                  <a:srgbClr val="2F2B20"/>
                </a:solidFill>
              </a:rPr>
              <a:t> ισχυρισμός</a:t>
            </a:r>
            <a:r>
              <a:rPr lang="en-US" sz="1800" dirty="0">
                <a:solidFill>
                  <a:srgbClr val="2F2B20"/>
                </a:solidFill>
              </a:rPr>
              <a:t>:</a:t>
            </a: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«Οι άνθρωποι έχουν δύο χέρια </a:t>
            </a:r>
            <a:r>
              <a:rPr lang="el-GR" sz="1800" b="1" i="1" dirty="0">
                <a:solidFill>
                  <a:srgbClr val="2F2B20"/>
                </a:solidFill>
              </a:rPr>
              <a:t>και</a:t>
            </a:r>
            <a:r>
              <a:rPr lang="el-GR" sz="1800" i="1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οι γάτες τέσσερα πόδια»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είναι αληθής αφού οι επιμέρους ισχυρισμοί είναι αληθείς</a:t>
            </a:r>
            <a:endParaRPr lang="el-GR" sz="1800" b="1" spc="-15" dirty="0">
              <a:solidFill>
                <a:srgbClr val="2F2B20"/>
              </a:solidFill>
              <a:cs typeface="Times New Roman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24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Λογικό ΚΑΙ ^ &amp; Λογικό Η </a:t>
            </a:r>
            <a:r>
              <a:rPr lang="en-US" sz="3600" dirty="0"/>
              <a:t>v  (</a:t>
            </a:r>
            <a:r>
              <a:rPr lang="el-GR" sz="3600" dirty="0"/>
              <a:t>3/4</a:t>
            </a:r>
            <a:r>
              <a:rPr lang="en-US" sz="3600" dirty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Στην περίπτωση του </a:t>
            </a:r>
            <a:r>
              <a:rPr lang="el-GR" sz="1800" b="1" i="1" dirty="0">
                <a:solidFill>
                  <a:srgbClr val="2F2B20"/>
                </a:solidFill>
              </a:rPr>
              <a:t>ή</a:t>
            </a:r>
            <a:r>
              <a:rPr lang="el-GR" sz="1800" i="1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(θα το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συμβολίζουμε με </a:t>
            </a:r>
            <a:r>
              <a:rPr lang="en-US" sz="1800" b="1" dirty="0">
                <a:solidFill>
                  <a:srgbClr val="2F2B20"/>
                </a:solidFill>
              </a:rPr>
              <a:t>v</a:t>
            </a:r>
            <a:r>
              <a:rPr lang="el-GR" sz="1800" dirty="0">
                <a:solidFill>
                  <a:srgbClr val="2F2B20"/>
                </a:solidFill>
              </a:rPr>
              <a:t>), ο σύνθετος ισχυρισμός p</a:t>
            </a:r>
            <a:r>
              <a:rPr lang="en-US" sz="1800" b="1" dirty="0">
                <a:solidFill>
                  <a:srgbClr val="2F2B20"/>
                </a:solidFill>
              </a:rPr>
              <a:t> v </a:t>
            </a:r>
            <a:r>
              <a:rPr lang="el-GR" sz="1800" dirty="0">
                <a:solidFill>
                  <a:srgbClr val="2F2B20"/>
                </a:solidFill>
              </a:rPr>
              <a:t>q είναι αληθής, αν ένας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τουλάχιστον από τους p και q είναι </a:t>
            </a:r>
            <a:r>
              <a:rPr lang="el-GR" sz="1800" dirty="0" smtClean="0">
                <a:solidFill>
                  <a:srgbClr val="2F2B20"/>
                </a:solidFill>
              </a:rPr>
              <a:t>αληθής</a:t>
            </a:r>
            <a:endParaRPr lang="en-US" sz="1800" dirty="0" smtClean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*</a:t>
            </a:r>
            <a:r>
              <a:rPr lang="el-GR" sz="1800" b="1" dirty="0">
                <a:solidFill>
                  <a:srgbClr val="2F2B20"/>
                </a:solidFill>
              </a:rPr>
              <a:t>Παράδειγμα: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-</a:t>
            </a:r>
            <a:r>
              <a:rPr lang="en-US" sz="1800" dirty="0">
                <a:solidFill>
                  <a:srgbClr val="2F2B20"/>
                </a:solidFill>
              </a:rPr>
              <a:t>O</a:t>
            </a:r>
            <a:r>
              <a:rPr lang="el-GR" sz="1800" dirty="0">
                <a:solidFill>
                  <a:srgbClr val="2F2B20"/>
                </a:solidFill>
              </a:rPr>
              <a:t> ισχυρισμός</a:t>
            </a:r>
            <a:r>
              <a:rPr lang="en-US" sz="1800" dirty="0">
                <a:solidFill>
                  <a:srgbClr val="2F2B20"/>
                </a:solidFill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«Οι άνθρωποι έχουν δύο χέρια </a:t>
            </a:r>
            <a:r>
              <a:rPr lang="el-GR" sz="1800" b="1" i="1" dirty="0">
                <a:solidFill>
                  <a:srgbClr val="2F2B20"/>
                </a:solidFill>
              </a:rPr>
              <a:t>ή </a:t>
            </a:r>
            <a:r>
              <a:rPr lang="el-GR" sz="1800" dirty="0">
                <a:solidFill>
                  <a:srgbClr val="2F2B20"/>
                </a:solidFill>
              </a:rPr>
              <a:t>οι γάτες πετάνε»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είναι αληθής αφού ο ισχυρισμός «Οι άνθρωποι έχουν δύο χέρια» είναι αληθής</a:t>
            </a:r>
            <a:endParaRPr lang="el-GR" sz="1800" b="1" spc="-15" dirty="0">
              <a:solidFill>
                <a:srgbClr val="2F2B20"/>
              </a:solidFill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7" name="Rectangle 5"/>
          <p:cNvSpPr/>
          <p:nvPr/>
        </p:nvSpPr>
        <p:spPr>
          <a:xfrm>
            <a:off x="3227273" y="2324100"/>
            <a:ext cx="1927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/>
              <a:t>Πίνακας αληθείας</a:t>
            </a:r>
            <a:endParaRPr lang="el-G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36" y="2715528"/>
            <a:ext cx="1725724" cy="148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Λογικό ΟΧΙ ¬</a:t>
            </a:r>
            <a:r>
              <a:rPr lang="en-US" sz="3600" dirty="0"/>
              <a:t>(</a:t>
            </a:r>
            <a:r>
              <a:rPr lang="el-GR" sz="3600" dirty="0"/>
              <a:t>4/4</a:t>
            </a:r>
            <a:r>
              <a:rPr lang="en-US" sz="3600" dirty="0"/>
              <a:t>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</p:spPr>
            <p:txBody>
              <a:bodyPr>
                <a:noAutofit/>
              </a:bodyPr>
              <a:lstStyle/>
              <a:p>
                <a:pPr marL="285750" lvl="0" indent="-285750">
                  <a:spcBef>
                    <a:spcPts val="0"/>
                  </a:spcBef>
                  <a:buFont typeface="Wingdings" pitchFamily="2" charset="2"/>
                  <a:buChar char="Ø"/>
                </a:pPr>
                <a:r>
                  <a:rPr lang="el-GR" sz="1800" dirty="0">
                    <a:solidFill>
                      <a:srgbClr val="2F2B20"/>
                    </a:solidFill>
                  </a:rPr>
                  <a:t>Η χρήση </a:t>
                </a:r>
                <a:r>
                  <a:rPr lang="el-GR" sz="1800" dirty="0">
                    <a:solidFill>
                      <a:srgbClr val="2F2B20"/>
                    </a:solidFill>
                  </a:rPr>
                  <a:t>του </a:t>
                </a:r>
                <a:r>
                  <a:rPr lang="el-GR" sz="1800" b="1" i="1" dirty="0">
                    <a:solidFill>
                      <a:srgbClr val="2F2B20"/>
                    </a:solidFill>
                  </a:rPr>
                  <a:t>όχι</a:t>
                </a:r>
                <a:r>
                  <a:rPr lang="el-GR" sz="1800" i="1" dirty="0">
                    <a:solidFill>
                      <a:srgbClr val="2F2B20"/>
                    </a:solidFill>
                  </a:rPr>
                  <a:t> </a:t>
                </a:r>
                <a:r>
                  <a:rPr lang="el-GR" sz="1800" dirty="0">
                    <a:solidFill>
                      <a:srgbClr val="2F2B20"/>
                    </a:solidFill>
                  </a:rPr>
                  <a:t>(θα συμβολίζεται με </a:t>
                </a:r>
                <a:r>
                  <a:rPr lang="el-GR" sz="1800" b="1" dirty="0">
                    <a:solidFill>
                      <a:srgbClr val="2F2B20"/>
                    </a:solidFill>
                  </a:rPr>
                  <a:t>¬</a:t>
                </a:r>
                <a:r>
                  <a:rPr lang="el-GR" sz="1800" dirty="0">
                    <a:solidFill>
                      <a:srgbClr val="2F2B20"/>
                    </a:solidFill>
                  </a:rPr>
                  <a:t>)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αντιστρέφει την τιμή αληθείας</a:t>
                </a: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l-GR" sz="1800" dirty="0">
                    <a:solidFill>
                      <a:srgbClr val="2F2B20"/>
                    </a:solidFill>
                  </a:rPr>
                  <a:t>ενός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ισχυρισμού </a:t>
                </a:r>
                <a:endParaRPr lang="en-US" sz="1800" dirty="0" smtClean="0">
                  <a:solidFill>
                    <a:srgbClr val="2F2B20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endParaRPr lang="el-GR" sz="1800" dirty="0">
                  <a:solidFill>
                    <a:srgbClr val="2F2B20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l-GR" sz="1800" dirty="0">
                    <a:solidFill>
                      <a:srgbClr val="2F2B20"/>
                    </a:solidFill>
                  </a:rPr>
                  <a:t>Ο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ισχυρισμός </a:t>
                </a:r>
                <a:r>
                  <a:rPr lang="el-GR" sz="1800" b="1" dirty="0">
                    <a:solidFill>
                      <a:srgbClr val="2F2B20"/>
                    </a:solidFill>
                  </a:rPr>
                  <a:t>¬</a:t>
                </a:r>
                <a:r>
                  <a:rPr lang="el-GR" sz="1800" dirty="0">
                    <a:solidFill>
                      <a:srgbClr val="2F2B20"/>
                    </a:solidFill>
                  </a:rPr>
                  <a:t>p</a:t>
                </a:r>
                <a:r>
                  <a:rPr lang="en-US" sz="1800" dirty="0">
                    <a:solidFill>
                      <a:srgbClr val="2F2B20"/>
                    </a:solidFill>
                  </a:rPr>
                  <a:t> </a:t>
                </a:r>
                <a:r>
                  <a:rPr lang="el-GR" sz="1800" dirty="0">
                    <a:solidFill>
                      <a:srgbClr val="2F2B20"/>
                    </a:solidFill>
                  </a:rPr>
                  <a:t>(ή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800" i="1">
                            <a:solidFill>
                              <a:srgbClr val="2F2B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2F2B20"/>
                            </a:solidFill>
                            <a:latin typeface="Cambria Math"/>
                          </a:rPr>
                          <m:t>p</m:t>
                        </m:r>
                      </m:e>
                    </m:acc>
                  </m:oMath>
                </a14:m>
                <a:r>
                  <a:rPr lang="el-GR" sz="1800" dirty="0">
                    <a:solidFill>
                      <a:srgbClr val="2F2B20"/>
                    </a:solidFill>
                  </a:rPr>
                  <a:t> ) είναι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αληθής, αν και μόνο αν ο p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είναι ψευδής</a:t>
                </a:r>
              </a:p>
            </p:txBody>
          </p:sp>
        </mc:Choice>
        <mc:Fallback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  <a:blipFill rotWithShape="0">
                <a:blip r:embed="rId3"/>
                <a:stretch>
                  <a:fillRect l="-593" t="-9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74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Κανόνες Απλούστευσης Ισχυρισμών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>
                <a:solidFill>
                  <a:srgbClr val="2F2B20"/>
                </a:solidFill>
              </a:rPr>
              <a:t>Όπως και στην περίπτωση των συνόλων έτσι &amp; εδώ υπάρχουν κάποιοι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κανόνες απλούστευσης πολύπλοκων εκφράσεων ισχυρισμών </a:t>
            </a: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>
                <a:solidFill>
                  <a:srgbClr val="2F2B20"/>
                </a:solidFill>
              </a:rPr>
              <a:t> Οι κανόνες αυτοί προκύπτουν, αν αλλάξουμε τα </a:t>
            </a:r>
            <a:r>
              <a:rPr lang="el-GR" sz="1800" b="1" dirty="0">
                <a:solidFill>
                  <a:srgbClr val="2F2B20"/>
                </a:solidFill>
                <a:sym typeface="Symbol"/>
              </a:rPr>
              <a:t>, </a:t>
            </a:r>
            <a:r>
              <a:rPr lang="el-GR" sz="1800" b="1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και </a:t>
            </a:r>
            <a:r>
              <a:rPr lang="el-GR" sz="1800" b="1" dirty="0">
                <a:solidFill>
                  <a:srgbClr val="2F2B20"/>
                </a:solidFill>
              </a:rPr>
              <a:t>‘(συμπλήρωμα</a:t>
            </a:r>
            <a:r>
              <a:rPr lang="el-GR" sz="1800" dirty="0">
                <a:solidFill>
                  <a:srgbClr val="2F2B20"/>
                </a:solidFill>
              </a:rPr>
              <a:t>) με </a:t>
            </a:r>
            <a:r>
              <a:rPr lang="el-GR" sz="1800" b="1" dirty="0">
                <a:solidFill>
                  <a:srgbClr val="2F2B20"/>
                </a:solidFill>
              </a:rPr>
              <a:t>^, </a:t>
            </a:r>
            <a:r>
              <a:rPr lang="en-US" sz="1800" b="1" dirty="0">
                <a:solidFill>
                  <a:srgbClr val="2F2B20"/>
                </a:solidFill>
              </a:rPr>
              <a:t>V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και </a:t>
            </a:r>
            <a:r>
              <a:rPr lang="el-GR" sz="1800" b="1" dirty="0">
                <a:solidFill>
                  <a:srgbClr val="2F2B20"/>
                </a:solidFill>
              </a:rPr>
              <a:t>¬</a:t>
            </a:r>
            <a:r>
              <a:rPr lang="el-GR" sz="1800" dirty="0">
                <a:solidFill>
                  <a:srgbClr val="2F2B20"/>
                </a:solidFill>
              </a:rPr>
              <a:t> αντίστοιχα: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5492"/>
            <a:ext cx="672403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4"/>
          <p:cNvSpPr/>
          <p:nvPr/>
        </p:nvSpPr>
        <p:spPr>
          <a:xfrm>
            <a:off x="3549824" y="2242567"/>
            <a:ext cx="1679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dirty="0" smtClean="0"/>
              <a:t>Νόμοι Συνόλων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31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Σύνδεσμος </a:t>
            </a:r>
            <a:r>
              <a:rPr lang="el-GR" dirty="0">
                <a:sym typeface="Symbol"/>
              </a:rPr>
              <a:t></a:t>
            </a:r>
            <a:r>
              <a:rPr lang="en-US" dirty="0">
                <a:sym typeface="Symbol"/>
              </a:rPr>
              <a:t> (1/3)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>
                <a:solidFill>
                  <a:srgbClr val="2F2B20"/>
                </a:solidFill>
              </a:rPr>
              <a:t>Ένας άλλος τρόπος κατασκευής πολύπλοκων εκφράσεων προκύπτει χρησιμοποιώντας το σύνδεσμο </a:t>
            </a:r>
            <a:r>
              <a:rPr lang="el-GR" sz="1800" dirty="0">
                <a:solidFill>
                  <a:srgbClr val="2F2B20"/>
                </a:solidFill>
                <a:sym typeface="Symbol"/>
              </a:rPr>
              <a:t>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l-GR" sz="1800" dirty="0">
              <a:solidFill>
                <a:srgbClr val="2F2B20"/>
              </a:solidFill>
              <a:sym typeface="Symbol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>
                <a:solidFill>
                  <a:srgbClr val="2F2B20"/>
                </a:solidFill>
              </a:rPr>
              <a:t>Με p </a:t>
            </a:r>
            <a:r>
              <a:rPr lang="el-GR" sz="1800" dirty="0">
                <a:solidFill>
                  <a:srgbClr val="2F2B20"/>
                </a:solidFill>
                <a:sym typeface="Symbol"/>
              </a:rPr>
              <a:t></a:t>
            </a:r>
            <a:r>
              <a:rPr lang="el-GR" sz="1800" dirty="0">
                <a:solidFill>
                  <a:srgbClr val="2F2B20"/>
                </a:solidFill>
              </a:rPr>
              <a:t> q συμβολίζουμε την έκφραση </a:t>
            </a:r>
            <a:r>
              <a:rPr lang="en-US" sz="1800" dirty="0">
                <a:solidFill>
                  <a:srgbClr val="2F2B20"/>
                </a:solidFill>
              </a:rPr>
              <a:t>”</a:t>
            </a:r>
            <a:r>
              <a:rPr lang="el-GR" sz="1800" dirty="0">
                <a:solidFill>
                  <a:srgbClr val="2F2B20"/>
                </a:solidFill>
              </a:rPr>
              <a:t>αν p, τότε q“</a:t>
            </a:r>
            <a:endParaRPr lang="en-US" sz="1800" dirty="0">
              <a:solidFill>
                <a:srgbClr val="2F2B20"/>
              </a:solidFill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endParaRPr lang="en-US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2F2B20"/>
                </a:solidFill>
              </a:rPr>
              <a:t>* </a:t>
            </a:r>
            <a:r>
              <a:rPr lang="el-GR" sz="1800" b="1" dirty="0">
                <a:solidFill>
                  <a:srgbClr val="2F2B20"/>
                </a:solidFill>
              </a:rPr>
              <a:t>Ποια όμως είναι η τιμή αληθείας ενός τέτοιου ισχυρισμού</a:t>
            </a:r>
            <a:r>
              <a:rPr lang="el-GR" sz="1800" dirty="0">
                <a:solidFill>
                  <a:srgbClr val="2F2B20"/>
                </a:solidFill>
              </a:rPr>
              <a:t>; </a:t>
            </a:r>
            <a:endParaRPr lang="en-US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el-GR" sz="1800" dirty="0">
                <a:solidFill>
                  <a:srgbClr val="2F2B20"/>
                </a:solidFill>
              </a:rPr>
              <a:t>Ο p </a:t>
            </a:r>
            <a:r>
              <a:rPr lang="el-GR" sz="1800" dirty="0">
                <a:solidFill>
                  <a:srgbClr val="2F2B20"/>
                </a:solidFill>
                <a:sym typeface="Symbol"/>
              </a:rPr>
              <a:t></a:t>
            </a:r>
            <a:r>
              <a:rPr lang="el-GR" sz="1800" dirty="0">
                <a:solidFill>
                  <a:srgbClr val="2F2B20"/>
                </a:solidFill>
              </a:rPr>
              <a:t> q είναι αληθής,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αν και μόνο αν ο p είναι ψευδής ή ο q είναι αληθής</a:t>
            </a: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el-GR" sz="1800" dirty="0">
                <a:solidFill>
                  <a:srgbClr val="2F2B20"/>
                </a:solidFill>
              </a:rPr>
              <a:t> Για να βρούμε λοιπόν την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τιμή αληθείας του p </a:t>
            </a:r>
            <a:r>
              <a:rPr lang="el-GR" sz="1800" dirty="0">
                <a:solidFill>
                  <a:srgbClr val="2F2B20"/>
                </a:solidFill>
                <a:sym typeface="Symbol"/>
              </a:rPr>
              <a:t></a:t>
            </a:r>
            <a:r>
              <a:rPr lang="el-GR" sz="1800" dirty="0">
                <a:solidFill>
                  <a:srgbClr val="2F2B20"/>
                </a:solidFill>
              </a:rPr>
              <a:t> q διακρίνουμε τις παρακάτω περιπτώσεις:</a:t>
            </a:r>
            <a:endParaRPr lang="en-US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F2B20"/>
                </a:solidFill>
              </a:rPr>
              <a:t> 	</a:t>
            </a:r>
            <a:r>
              <a:rPr lang="el-GR" sz="1800" dirty="0">
                <a:solidFill>
                  <a:srgbClr val="2F2B20"/>
                </a:solidFill>
              </a:rPr>
              <a:t>1. Έστω ότι ο p είναι αληθής. Τότε για να είναι ο p </a:t>
            </a:r>
            <a:r>
              <a:rPr lang="el-GR" sz="1800" dirty="0">
                <a:solidFill>
                  <a:srgbClr val="2F2B20"/>
                </a:solidFill>
                <a:sym typeface="Symbol"/>
              </a:rPr>
              <a:t></a:t>
            </a:r>
            <a:r>
              <a:rPr lang="el-GR" sz="1800" dirty="0">
                <a:solidFill>
                  <a:srgbClr val="2F2B20"/>
                </a:solidFill>
              </a:rPr>
              <a:t> q αληθής </a:t>
            </a:r>
            <a:r>
              <a:rPr lang="en-US" sz="1800" dirty="0">
                <a:solidFill>
                  <a:srgbClr val="2F2B20"/>
                </a:solidFill>
              </a:rPr>
              <a:t>	</a:t>
            </a:r>
            <a:r>
              <a:rPr lang="el-GR" sz="1800" dirty="0">
                <a:solidFill>
                  <a:srgbClr val="2F2B20"/>
                </a:solidFill>
              </a:rPr>
              <a:t>πρέπει και ο</a:t>
            </a:r>
            <a:r>
              <a:rPr lang="en-US" sz="1800" dirty="0">
                <a:solidFill>
                  <a:srgbClr val="2F2B20"/>
                </a:solidFill>
              </a:rPr>
              <a:t>  q </a:t>
            </a:r>
            <a:r>
              <a:rPr lang="el-GR" sz="1800" dirty="0">
                <a:solidFill>
                  <a:srgbClr val="2F2B20"/>
                </a:solidFill>
              </a:rPr>
              <a:t>να είναι αληθής</a:t>
            </a:r>
            <a:endParaRPr lang="en-US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F2B20"/>
                </a:solidFill>
              </a:rPr>
              <a:t>	</a:t>
            </a:r>
            <a:r>
              <a:rPr lang="el-GR" sz="1800" dirty="0">
                <a:solidFill>
                  <a:srgbClr val="2F2B20"/>
                </a:solidFill>
              </a:rPr>
              <a:t>2. Έστω ότι ο p είναι ψευδής. Τότε ο p </a:t>
            </a:r>
            <a:r>
              <a:rPr lang="el-GR" sz="1800" dirty="0">
                <a:solidFill>
                  <a:srgbClr val="2F2B20"/>
                </a:solidFill>
                <a:sym typeface="Symbol"/>
              </a:rPr>
              <a:t></a:t>
            </a:r>
            <a:r>
              <a:rPr lang="el-GR" sz="1800" dirty="0">
                <a:solidFill>
                  <a:srgbClr val="2F2B20"/>
                </a:solidFill>
              </a:rPr>
              <a:t> q είναι αληθής άσχετα </a:t>
            </a:r>
            <a:r>
              <a:rPr lang="en-US" sz="1800" dirty="0">
                <a:solidFill>
                  <a:srgbClr val="2F2B20"/>
                </a:solidFill>
              </a:rPr>
              <a:t>  	</a:t>
            </a:r>
            <a:r>
              <a:rPr lang="el-GR" sz="1800" dirty="0">
                <a:solidFill>
                  <a:srgbClr val="2F2B20"/>
                </a:solidFill>
              </a:rPr>
              <a:t>από την τιμή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του </a:t>
            </a:r>
            <a:r>
              <a:rPr lang="en-US" sz="1800" dirty="0">
                <a:solidFill>
                  <a:srgbClr val="2F2B20"/>
                </a:solidFill>
              </a:rPr>
              <a:t>p</a:t>
            </a:r>
            <a:endParaRPr lang="el-GR" sz="1800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65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Σύνδεσμος </a:t>
            </a:r>
            <a:r>
              <a:rPr lang="el-GR" dirty="0">
                <a:sym typeface="Symbol"/>
              </a:rPr>
              <a:t></a:t>
            </a:r>
            <a:r>
              <a:rPr lang="en-US" dirty="0">
                <a:sym typeface="Symbol"/>
              </a:rPr>
              <a:t> (2/3)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15" name="Rectangle 2"/>
          <p:cNvSpPr/>
          <p:nvPr/>
        </p:nvSpPr>
        <p:spPr>
          <a:xfrm>
            <a:off x="457200" y="1181365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Έστω p και q αντίστοιχα οι ισχυρισμοί </a:t>
            </a:r>
            <a:r>
              <a:rPr lang="en-US" dirty="0" smtClean="0"/>
              <a:t>“</a:t>
            </a:r>
            <a:r>
              <a:rPr lang="el-GR" b="1" dirty="0" smtClean="0"/>
              <a:t>ανιχνεύτηκε καπνός</a:t>
            </a:r>
            <a:r>
              <a:rPr lang="el-GR" dirty="0" smtClean="0"/>
              <a:t>" και </a:t>
            </a:r>
            <a:r>
              <a:rPr lang="en-US" dirty="0" smtClean="0"/>
              <a:t>“</a:t>
            </a:r>
            <a:r>
              <a:rPr lang="el-GR" b="1" dirty="0" smtClean="0"/>
              <a:t>χτύπησε ο</a:t>
            </a:r>
          </a:p>
          <a:p>
            <a:r>
              <a:rPr lang="el-GR" b="1" dirty="0" smtClean="0"/>
              <a:t>συναγερμός</a:t>
            </a:r>
            <a:r>
              <a:rPr lang="el-GR" dirty="0"/>
              <a:t>". </a:t>
            </a:r>
            <a:r>
              <a:rPr lang="en-US" dirty="0"/>
              <a:t> </a:t>
            </a:r>
            <a:r>
              <a:rPr lang="el-GR" dirty="0" smtClean="0"/>
              <a:t>Θεωρήστε </a:t>
            </a:r>
            <a:r>
              <a:rPr lang="el-GR" dirty="0"/>
              <a:t>τώρα την έκφραση </a:t>
            </a:r>
            <a:r>
              <a:rPr lang="en-US" dirty="0" smtClean="0"/>
              <a:t>“</a:t>
            </a:r>
            <a:r>
              <a:rPr lang="el-GR" b="1" dirty="0" smtClean="0"/>
              <a:t>αν </a:t>
            </a:r>
            <a:r>
              <a:rPr lang="el-GR" b="1" dirty="0"/>
              <a:t>ανιχνεύτηκε καπνός, τότε χτύπησε </a:t>
            </a:r>
            <a:r>
              <a:rPr lang="el-GR" b="1" dirty="0" smtClean="0"/>
              <a:t>ο</a:t>
            </a:r>
            <a:r>
              <a:rPr lang="en-US" b="1" dirty="0" smtClean="0"/>
              <a:t> </a:t>
            </a:r>
            <a:r>
              <a:rPr lang="el-GR" b="1" dirty="0" smtClean="0"/>
              <a:t>συναγερμός</a:t>
            </a:r>
            <a:r>
              <a:rPr lang="el-GR" dirty="0"/>
              <a:t>". Ποια είναι η τιμή αληθείας ενός τέτοιου ισχυρισμού; </a:t>
            </a:r>
            <a:endParaRPr lang="en-US" dirty="0" smtClean="0"/>
          </a:p>
        </p:txBody>
      </p:sp>
      <p:sp>
        <p:nvSpPr>
          <p:cNvPr id="16" name="Rectangle 3"/>
          <p:cNvSpPr/>
          <p:nvPr/>
        </p:nvSpPr>
        <p:spPr>
          <a:xfrm>
            <a:off x="419100" y="817867"/>
            <a:ext cx="156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*</a:t>
            </a:r>
            <a:r>
              <a:rPr lang="el-GR" b="1" dirty="0"/>
              <a:t>Παράδειγμα:</a:t>
            </a:r>
          </a:p>
        </p:txBody>
      </p:sp>
      <p:sp>
        <p:nvSpPr>
          <p:cNvPr id="17" name="Rectangle 4"/>
          <p:cNvSpPr/>
          <p:nvPr/>
        </p:nvSpPr>
        <p:spPr>
          <a:xfrm>
            <a:off x="419100" y="2629165"/>
            <a:ext cx="81153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-Είναι </a:t>
            </a:r>
            <a:r>
              <a:rPr lang="el-GR" dirty="0"/>
              <a:t>ξεκάθαρο </a:t>
            </a:r>
            <a:r>
              <a:rPr lang="el-GR" dirty="0" smtClean="0"/>
              <a:t>ότι</a:t>
            </a:r>
            <a:r>
              <a:rPr lang="en-US" dirty="0" smtClean="0"/>
              <a:t> </a:t>
            </a:r>
            <a:r>
              <a:rPr lang="el-GR" dirty="0" smtClean="0"/>
              <a:t>ο </a:t>
            </a:r>
            <a:r>
              <a:rPr lang="el-GR" dirty="0"/>
              <a:t>ισχυρισμός είναι αληθής, αν ο συναγερμός χτύπησε μόλις ανιχνεύτηκε καπνός (</a:t>
            </a:r>
            <a:r>
              <a:rPr lang="el-GR" b="1" dirty="0"/>
              <a:t>και ο </a:t>
            </a:r>
            <a:r>
              <a:rPr lang="el-GR" b="1" dirty="0" smtClean="0"/>
              <a:t>p</a:t>
            </a:r>
            <a:r>
              <a:rPr lang="en-US" b="1" dirty="0" smtClean="0"/>
              <a:t> </a:t>
            </a:r>
            <a:r>
              <a:rPr lang="el-GR" b="1" dirty="0" smtClean="0"/>
              <a:t>και </a:t>
            </a:r>
            <a:r>
              <a:rPr lang="el-GR" b="1" dirty="0"/>
              <a:t>ο q είναι αληθείς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-Είναι επίσης </a:t>
            </a:r>
            <a:r>
              <a:rPr lang="el-GR" dirty="0"/>
              <a:t>φανερό ότι ο ισχυρισμός είναι ψευδής, αν συναγερμός</a:t>
            </a:r>
          </a:p>
          <a:p>
            <a:r>
              <a:rPr lang="el-GR" dirty="0"/>
              <a:t>δε χτύπησε </a:t>
            </a:r>
            <a:r>
              <a:rPr lang="el-GR" dirty="0" smtClean="0"/>
              <a:t>παρότι </a:t>
            </a:r>
            <a:r>
              <a:rPr lang="el-GR" dirty="0"/>
              <a:t>ανιχνεύτηκε καπνός (</a:t>
            </a:r>
            <a:r>
              <a:rPr lang="el-GR" b="1" dirty="0"/>
              <a:t>ο p είναι αληθής αλλά ο q ψευδής</a:t>
            </a:r>
            <a:r>
              <a:rPr lang="el-GR" dirty="0" smtClean="0"/>
              <a:t>)</a:t>
            </a:r>
          </a:p>
          <a:p>
            <a:endParaRPr lang="el-GR" dirty="0"/>
          </a:p>
          <a:p>
            <a:r>
              <a:rPr lang="el-GR" b="1" dirty="0"/>
              <a:t>Τί γίνεται όμως στην περίπτωση που δεν ανιχνεύτηκε καπνός (p ψευδής); </a:t>
            </a:r>
            <a:endParaRPr lang="el-GR" b="1" dirty="0" smtClean="0"/>
          </a:p>
          <a:p>
            <a:endParaRPr lang="el-GR" dirty="0" smtClean="0"/>
          </a:p>
          <a:p>
            <a:r>
              <a:rPr lang="el-GR" dirty="0" smtClean="0"/>
              <a:t>-Σε </a:t>
            </a:r>
            <a:r>
              <a:rPr lang="el-GR" dirty="0"/>
              <a:t>αυτή </a:t>
            </a:r>
            <a:r>
              <a:rPr lang="el-GR" dirty="0" smtClean="0"/>
              <a:t>την</a:t>
            </a:r>
            <a:r>
              <a:rPr lang="en-US" dirty="0" smtClean="0"/>
              <a:t> </a:t>
            </a:r>
            <a:r>
              <a:rPr lang="el-GR" dirty="0" smtClean="0"/>
              <a:t>περίπτωση </a:t>
            </a:r>
            <a:r>
              <a:rPr lang="el-GR" dirty="0"/>
              <a:t>ο ισχυρισμός </a:t>
            </a:r>
            <a:r>
              <a:rPr lang="el-GR" b="1" dirty="0"/>
              <a:t>δεν μπορεί να είναι ψευδής</a:t>
            </a:r>
            <a:r>
              <a:rPr lang="el-GR" dirty="0"/>
              <a:t>, άσχετα με το αν χτύπησε ή όχι </a:t>
            </a:r>
            <a:r>
              <a:rPr lang="el-GR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συναγερμός</a:t>
            </a:r>
          </a:p>
          <a:p>
            <a:r>
              <a:rPr lang="el-GR" dirty="0"/>
              <a:t>-</a:t>
            </a:r>
            <a:r>
              <a:rPr lang="el-GR" dirty="0" smtClean="0"/>
              <a:t>Για </a:t>
            </a:r>
            <a:r>
              <a:rPr lang="el-GR" dirty="0"/>
              <a:t>το λόγο αυτό ο p </a:t>
            </a:r>
            <a:r>
              <a:rPr lang="el-GR" dirty="0" smtClean="0">
                <a:sym typeface="Symbol"/>
              </a:rPr>
              <a:t></a:t>
            </a:r>
            <a:r>
              <a:rPr lang="el-GR" dirty="0" smtClean="0"/>
              <a:t> </a:t>
            </a:r>
            <a:r>
              <a:rPr lang="el-GR" dirty="0"/>
              <a:t>q ορίζεται</a:t>
            </a:r>
            <a:r>
              <a:rPr lang="el-GR" i="1" dirty="0"/>
              <a:t> </a:t>
            </a:r>
            <a:r>
              <a:rPr lang="el-GR" dirty="0"/>
              <a:t>να είναι πάντα αληθής εκτός από την</a:t>
            </a:r>
          </a:p>
          <a:p>
            <a:r>
              <a:rPr lang="el-GR" dirty="0"/>
              <a:t>περίπτωση που είναι φανερά ψευδής: να ισχύει δηλαδή το p και να μην ισχύει το </a:t>
            </a:r>
            <a:r>
              <a:rPr lang="el-GR" dirty="0" smtClean="0"/>
              <a:t>q</a:t>
            </a:r>
            <a:endParaRPr lang="el-GR" dirty="0"/>
          </a:p>
        </p:txBody>
      </p:sp>
      <p:sp>
        <p:nvSpPr>
          <p:cNvPr id="18" name="Rectangle 14"/>
          <p:cNvSpPr/>
          <p:nvPr/>
        </p:nvSpPr>
        <p:spPr>
          <a:xfrm>
            <a:off x="571500" y="2259833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*</a:t>
            </a:r>
            <a:r>
              <a:rPr lang="el-GR" b="1" dirty="0" smtClean="0"/>
              <a:t>Απόδειξη: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8031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Σύνδεσμος </a:t>
            </a:r>
            <a:r>
              <a:rPr lang="el-GR" dirty="0">
                <a:sym typeface="Symbol"/>
              </a:rPr>
              <a:t></a:t>
            </a:r>
            <a:r>
              <a:rPr lang="en-US" dirty="0">
                <a:sym typeface="Symbol"/>
              </a:rPr>
              <a:t> (</a:t>
            </a:r>
            <a:r>
              <a:rPr lang="el-GR" dirty="0">
                <a:sym typeface="Symbol"/>
              </a:rPr>
              <a:t>3</a:t>
            </a:r>
            <a:r>
              <a:rPr lang="en-US" dirty="0">
                <a:sym typeface="Symbol"/>
              </a:rPr>
              <a:t>/3)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sp>
        <p:nvSpPr>
          <p:cNvPr id="7" name="Rectangle 4"/>
          <p:cNvSpPr/>
          <p:nvPr/>
        </p:nvSpPr>
        <p:spPr>
          <a:xfrm>
            <a:off x="457200" y="2641476"/>
            <a:ext cx="76581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-Από την ανάλυση </a:t>
            </a:r>
            <a:r>
              <a:rPr lang="el-GR" dirty="0"/>
              <a:t>προκύπτει ότι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 smtClean="0"/>
              <a:t>q</a:t>
            </a:r>
            <a:r>
              <a:rPr lang="en-US" dirty="0" smtClean="0"/>
              <a:t>) </a:t>
            </a:r>
            <a:r>
              <a:rPr lang="en-US" dirty="0" smtClean="0">
                <a:sym typeface="Symbol"/>
              </a:rPr>
              <a:t></a:t>
            </a:r>
            <a:r>
              <a:rPr lang="en-US" dirty="0" smtClean="0"/>
              <a:t> (</a:t>
            </a:r>
            <a:r>
              <a:rPr lang="el-GR" dirty="0" smtClean="0"/>
              <a:t>¬</a:t>
            </a:r>
            <a:r>
              <a:rPr lang="en-US" dirty="0" smtClean="0"/>
              <a:t>p </a:t>
            </a:r>
            <a:r>
              <a:rPr lang="en-US" dirty="0"/>
              <a:t>v</a:t>
            </a:r>
            <a:r>
              <a:rPr lang="en-US" dirty="0" smtClean="0"/>
              <a:t> q),</a:t>
            </a:r>
          </a:p>
          <a:p>
            <a:r>
              <a:rPr lang="el-GR" dirty="0" smtClean="0"/>
              <a:t>δηλαδή </a:t>
            </a:r>
            <a:r>
              <a:rPr lang="el-GR" dirty="0"/>
              <a:t>ότι οι δύο ισχυρισμοί είναι λογικά </a:t>
            </a:r>
            <a:r>
              <a:rPr lang="el-GR" dirty="0" smtClean="0"/>
              <a:t>ισοδύναμοι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-</a:t>
            </a:r>
            <a:r>
              <a:rPr lang="el-GR" dirty="0" smtClean="0"/>
              <a:t>Ένας </a:t>
            </a:r>
            <a:r>
              <a:rPr lang="el-GR" dirty="0"/>
              <a:t>από τους πιο διαδεδομένους είναι η έκφραση </a:t>
            </a:r>
            <a:r>
              <a:rPr lang="en-US" dirty="0" smtClean="0"/>
              <a:t>“</a:t>
            </a:r>
            <a:r>
              <a:rPr lang="el-GR" b="1" dirty="0" smtClean="0"/>
              <a:t>p </a:t>
            </a:r>
            <a:r>
              <a:rPr lang="el-GR" b="1" dirty="0"/>
              <a:t>μόνο </a:t>
            </a:r>
            <a:r>
              <a:rPr lang="el-GR" b="1" dirty="0" smtClean="0"/>
              <a:t>αν</a:t>
            </a:r>
            <a:r>
              <a:rPr lang="en-US" b="1" dirty="0" smtClean="0"/>
              <a:t> </a:t>
            </a:r>
            <a:r>
              <a:rPr lang="el-GR" b="1" dirty="0" smtClean="0"/>
              <a:t>q</a:t>
            </a:r>
            <a:r>
              <a:rPr lang="el-GR" dirty="0" smtClean="0"/>
              <a:t>"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</a:t>
            </a:r>
            <a:r>
              <a:rPr lang="el-GR" dirty="0" smtClean="0"/>
              <a:t>Άλλοι </a:t>
            </a:r>
            <a:r>
              <a:rPr lang="el-GR" dirty="0"/>
              <a:t>φαίνονται στη συνέχεια:</a:t>
            </a:r>
          </a:p>
          <a:p>
            <a:pPr algn="ctr"/>
            <a:r>
              <a:rPr lang="en-US" b="1" dirty="0" smtClean="0"/>
              <a:t>“</a:t>
            </a:r>
            <a:r>
              <a:rPr lang="el-GR" b="1" dirty="0" smtClean="0"/>
              <a:t>όχι </a:t>
            </a:r>
            <a:r>
              <a:rPr lang="el-GR" b="1" dirty="0"/>
              <a:t>p εκτός αν </a:t>
            </a:r>
            <a:r>
              <a:rPr lang="el-GR" b="1" dirty="0" smtClean="0"/>
              <a:t>q</a:t>
            </a:r>
            <a:r>
              <a:rPr lang="en-US" b="1" dirty="0" smtClean="0"/>
              <a:t>”</a:t>
            </a:r>
            <a:endParaRPr lang="el-GR" b="1" dirty="0"/>
          </a:p>
          <a:p>
            <a:pPr algn="ctr"/>
            <a:r>
              <a:rPr lang="en-US" b="1" dirty="0" smtClean="0"/>
              <a:t>“</a:t>
            </a:r>
            <a:r>
              <a:rPr lang="el-GR" b="1" dirty="0" smtClean="0"/>
              <a:t>q </a:t>
            </a:r>
            <a:r>
              <a:rPr lang="el-GR" b="1" dirty="0"/>
              <a:t>προκύπτει από το </a:t>
            </a:r>
            <a:r>
              <a:rPr lang="el-GR" b="1" dirty="0" smtClean="0"/>
              <a:t>p</a:t>
            </a:r>
            <a:r>
              <a:rPr lang="en-US" b="1" dirty="0" smtClean="0"/>
              <a:t>”</a:t>
            </a:r>
            <a:endParaRPr lang="el-GR" b="1" dirty="0"/>
          </a:p>
          <a:p>
            <a:pPr algn="ctr"/>
            <a:r>
              <a:rPr lang="en-US" b="1" dirty="0" smtClean="0"/>
              <a:t>“</a:t>
            </a:r>
            <a:r>
              <a:rPr lang="el-GR" b="1" dirty="0" smtClean="0"/>
              <a:t>p </a:t>
            </a:r>
            <a:r>
              <a:rPr lang="el-GR" b="1" dirty="0"/>
              <a:t>είναι ικανό για το </a:t>
            </a:r>
            <a:r>
              <a:rPr lang="el-GR" b="1" dirty="0" smtClean="0"/>
              <a:t>q</a:t>
            </a:r>
            <a:r>
              <a:rPr lang="en-US" b="1" dirty="0" smtClean="0"/>
              <a:t>”</a:t>
            </a:r>
            <a:endParaRPr lang="el-GR" b="1" dirty="0"/>
          </a:p>
          <a:p>
            <a:pPr algn="ctr"/>
            <a:r>
              <a:rPr lang="en-US" b="1" dirty="0" smtClean="0"/>
              <a:t>“</a:t>
            </a:r>
            <a:r>
              <a:rPr lang="el-GR" b="1" dirty="0" smtClean="0"/>
              <a:t>q </a:t>
            </a:r>
            <a:r>
              <a:rPr lang="el-GR" b="1" dirty="0"/>
              <a:t>είναι αναγκαίο για το </a:t>
            </a:r>
            <a:r>
              <a:rPr lang="el-GR" b="1" dirty="0" smtClean="0"/>
              <a:t>p</a:t>
            </a:r>
            <a:r>
              <a:rPr lang="en-US" b="1" dirty="0" smtClean="0"/>
              <a:t>”</a:t>
            </a:r>
            <a:endParaRPr lang="el-GR" b="1" dirty="0"/>
          </a:p>
        </p:txBody>
      </p:sp>
      <p:sp>
        <p:nvSpPr>
          <p:cNvPr id="8" name="Rectangle 14"/>
          <p:cNvSpPr/>
          <p:nvPr/>
        </p:nvSpPr>
        <p:spPr>
          <a:xfrm>
            <a:off x="457200" y="888876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*</a:t>
            </a:r>
            <a:r>
              <a:rPr lang="el-GR" b="1" dirty="0" smtClean="0"/>
              <a:t>Απόδειξη:</a:t>
            </a:r>
            <a:endParaRPr lang="el-GR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2" y="1143290"/>
            <a:ext cx="2098675" cy="167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/>
          <p:nvPr/>
        </p:nvSpPr>
        <p:spPr>
          <a:xfrm>
            <a:off x="469900" y="1612020"/>
            <a:ext cx="256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Πίνακας </a:t>
            </a:r>
            <a:r>
              <a:rPr lang="el-GR" b="1" dirty="0"/>
              <a:t>αληθείας </a:t>
            </a:r>
            <a:r>
              <a:rPr lang="en-US" b="1" dirty="0"/>
              <a:t>p </a:t>
            </a:r>
            <a:r>
              <a:rPr lang="el-GR" b="1" dirty="0">
                <a:sym typeface="Symbol"/>
              </a:rPr>
              <a:t></a:t>
            </a:r>
            <a:r>
              <a:rPr lang="en-US" b="1" dirty="0" smtClean="0"/>
              <a:t> </a:t>
            </a:r>
            <a:r>
              <a:rPr lang="en-US" b="1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4101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Διαφορά  </a:t>
            </a:r>
            <a:r>
              <a:rPr lang="en-US" dirty="0"/>
              <a:t>“</a:t>
            </a:r>
            <a:r>
              <a:rPr lang="el-GR" dirty="0">
                <a:sym typeface="Symbol"/>
              </a:rPr>
              <a:t></a:t>
            </a:r>
            <a:r>
              <a:rPr lang="en-US" dirty="0">
                <a:sym typeface="Symbol"/>
              </a:rPr>
              <a:t>” </a:t>
            </a:r>
            <a:r>
              <a:rPr lang="el-GR" dirty="0">
                <a:sym typeface="Symbol"/>
              </a:rPr>
              <a:t>με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“</a:t>
            </a:r>
            <a:r>
              <a:rPr lang="el-GR" dirty="0">
                <a:sym typeface="Symbol"/>
              </a:rPr>
              <a:t></a:t>
            </a:r>
            <a:r>
              <a:rPr lang="en-US" dirty="0">
                <a:sym typeface="Symbol"/>
              </a:rPr>
              <a:t>” (2/2)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sp>
        <p:nvSpPr>
          <p:cNvPr id="11" name="Rectangle 15"/>
          <p:cNvSpPr/>
          <p:nvPr/>
        </p:nvSpPr>
        <p:spPr>
          <a:xfrm>
            <a:off x="304800" y="17526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Θεωρούμε </a:t>
            </a:r>
            <a:r>
              <a:rPr lang="el-GR" dirty="0"/>
              <a:t>τους </a:t>
            </a:r>
            <a:r>
              <a:rPr lang="el-GR" dirty="0" smtClean="0"/>
              <a:t>ισχυρισμούς:</a:t>
            </a:r>
            <a:endParaRPr lang="el-GR" dirty="0"/>
          </a:p>
          <a:p>
            <a:pPr algn="ctr"/>
            <a:r>
              <a:rPr lang="el-GR" dirty="0"/>
              <a:t>p = </a:t>
            </a:r>
            <a:r>
              <a:rPr lang="en-US" dirty="0" smtClean="0"/>
              <a:t>“</a:t>
            </a:r>
            <a:r>
              <a:rPr lang="el-GR" dirty="0" smtClean="0"/>
              <a:t>Μία </a:t>
            </a:r>
            <a:r>
              <a:rPr lang="el-GR" dirty="0"/>
              <a:t>πεταλούδα πέταξε στο Πεκίνο" και</a:t>
            </a:r>
          </a:p>
          <a:p>
            <a:pPr algn="ctr"/>
            <a:r>
              <a:rPr lang="el-GR" dirty="0"/>
              <a:t>q = </a:t>
            </a:r>
            <a:r>
              <a:rPr lang="en-US" dirty="0" smtClean="0"/>
              <a:t>“</a:t>
            </a:r>
            <a:r>
              <a:rPr lang="el-GR" dirty="0" smtClean="0"/>
              <a:t>Τον </a:t>
            </a:r>
            <a:r>
              <a:rPr lang="el-GR" dirty="0"/>
              <a:t>Ιούλιο του 2001 εξερράγη το ηφαίστειο Αίτνα</a:t>
            </a:r>
            <a:r>
              <a:rPr lang="el-GR" dirty="0" smtClean="0"/>
              <a:t>"</a:t>
            </a:r>
            <a:endParaRPr lang="en-US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266700" y="1389102"/>
            <a:ext cx="156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*</a:t>
            </a:r>
            <a:r>
              <a:rPr lang="el-GR" b="1" dirty="0"/>
              <a:t>Παράδειγμα:</a:t>
            </a:r>
          </a:p>
        </p:txBody>
      </p:sp>
      <p:sp>
        <p:nvSpPr>
          <p:cNvPr id="13" name="Rectangle 17"/>
          <p:cNvSpPr/>
          <p:nvPr/>
        </p:nvSpPr>
        <p:spPr>
          <a:xfrm>
            <a:off x="304800" y="3429000"/>
            <a:ext cx="81153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</a:t>
            </a:r>
            <a:r>
              <a:rPr lang="el-GR" b="1" dirty="0" smtClean="0"/>
              <a:t>Είναι </a:t>
            </a:r>
            <a:r>
              <a:rPr lang="el-GR" b="1" dirty="0"/>
              <a:t>προφανές ότι p </a:t>
            </a:r>
            <a:r>
              <a:rPr lang="el-GR" b="1" dirty="0">
                <a:sym typeface="Symbol"/>
              </a:rPr>
              <a:t></a:t>
            </a:r>
            <a:r>
              <a:rPr lang="el-GR" b="1" dirty="0" smtClean="0"/>
              <a:t> </a:t>
            </a:r>
            <a:r>
              <a:rPr lang="el-GR" b="1" dirty="0"/>
              <a:t>q </a:t>
            </a:r>
            <a:r>
              <a:rPr lang="en-US" b="1" dirty="0" smtClean="0"/>
              <a:t>, </a:t>
            </a:r>
            <a:r>
              <a:rPr lang="el-GR" dirty="0" smtClean="0"/>
              <a:t>αλλά </a:t>
            </a:r>
            <a:r>
              <a:rPr lang="el-GR" dirty="0"/>
              <a:t>σε καμιά περίπτωση δεν μπορούμε να </a:t>
            </a:r>
            <a:r>
              <a:rPr lang="el-GR" dirty="0" smtClean="0"/>
              <a:t>ισχυριστούμε</a:t>
            </a:r>
            <a:r>
              <a:rPr lang="en-US" dirty="0" smtClean="0"/>
              <a:t> </a:t>
            </a:r>
            <a:r>
              <a:rPr lang="el-GR" dirty="0" smtClean="0"/>
              <a:t>ότι </a:t>
            </a:r>
            <a:r>
              <a:rPr lang="el-GR" dirty="0"/>
              <a:t>η έκρηξη της Αίτνας οφείλεται στο πέταγμα μιας πεταλούδας, ή αλλιώς ότι p </a:t>
            </a:r>
            <a:r>
              <a:rPr lang="el-GR" dirty="0" smtClean="0">
                <a:sym typeface="Symbol"/>
              </a:rPr>
              <a:t></a:t>
            </a:r>
            <a:r>
              <a:rPr lang="en-US" dirty="0">
                <a:sym typeface="Symbol"/>
              </a:rPr>
              <a:t> </a:t>
            </a:r>
            <a:r>
              <a:rPr lang="el-GR" dirty="0" smtClean="0"/>
              <a:t>q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</a:t>
            </a:r>
            <a:r>
              <a:rPr lang="el-GR" dirty="0" smtClean="0"/>
              <a:t>Η </a:t>
            </a:r>
            <a:r>
              <a:rPr lang="el-GR" dirty="0"/>
              <a:t>διαφορά λοιπόν μεταξύ </a:t>
            </a:r>
            <a:r>
              <a:rPr lang="el-GR" dirty="0" smtClean="0"/>
              <a:t>των</a:t>
            </a:r>
            <a:r>
              <a:rPr lang="en-US" dirty="0" smtClean="0"/>
              <a:t> </a:t>
            </a:r>
            <a:r>
              <a:rPr lang="el-GR" b="1" dirty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b="1" dirty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l-GR" dirty="0" smtClean="0"/>
              <a:t>έγκειται </a:t>
            </a:r>
            <a:r>
              <a:rPr lang="el-GR" dirty="0"/>
              <a:t>στο ότι, το πρώτο δεν έχει σχέση</a:t>
            </a:r>
          </a:p>
          <a:p>
            <a:r>
              <a:rPr lang="el-GR" dirty="0"/>
              <a:t>με την ουσία αυτών που ισχυριζόμαστε, ενώ το δεύτερο συλλαμβάνει ακριβώς την</a:t>
            </a:r>
          </a:p>
          <a:p>
            <a:r>
              <a:rPr lang="el-GR" dirty="0"/>
              <a:t>αλήθεια των ισχυρισμών </a:t>
            </a:r>
            <a:r>
              <a:rPr lang="el-GR" dirty="0" smtClean="0"/>
              <a:t>μας</a:t>
            </a:r>
            <a:endParaRPr lang="el-GR" dirty="0"/>
          </a:p>
        </p:txBody>
      </p:sp>
      <p:sp>
        <p:nvSpPr>
          <p:cNvPr id="14" name="Rectangle 18"/>
          <p:cNvSpPr/>
          <p:nvPr/>
        </p:nvSpPr>
        <p:spPr>
          <a:xfrm>
            <a:off x="419100" y="2831068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*</a:t>
            </a:r>
            <a:r>
              <a:rPr lang="el-GR" b="1" dirty="0" smtClean="0"/>
              <a:t>Απόδειξη: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9802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Ισχυρισμός  </a:t>
            </a:r>
            <a:r>
              <a:rPr lang="en-US" dirty="0"/>
              <a:t>“</a:t>
            </a:r>
            <a:r>
              <a:rPr lang="el-GR" dirty="0">
                <a:sym typeface="Symbol"/>
              </a:rPr>
              <a:t></a:t>
            </a:r>
            <a:r>
              <a:rPr lang="en-US" dirty="0">
                <a:sym typeface="Symbol"/>
              </a:rPr>
              <a:t>”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>
                <a:solidFill>
                  <a:srgbClr val="2F2B20"/>
                </a:solidFill>
              </a:rPr>
              <a:t>Άλλος ένας σημαντικός ισχυρισμός είναι ο p </a:t>
            </a:r>
            <a:r>
              <a:rPr lang="el-GR" sz="1800" dirty="0">
                <a:solidFill>
                  <a:srgbClr val="2F2B20"/>
                </a:solidFill>
                <a:sym typeface="Symbol"/>
              </a:rPr>
              <a:t></a:t>
            </a:r>
            <a:r>
              <a:rPr lang="el-GR" sz="1800" dirty="0">
                <a:solidFill>
                  <a:srgbClr val="2F2B20"/>
                </a:solidFill>
              </a:rPr>
              <a:t> q που διαβάζεται </a:t>
            </a:r>
            <a:r>
              <a:rPr lang="en-US" sz="1800" dirty="0">
                <a:solidFill>
                  <a:srgbClr val="2F2B20"/>
                </a:solidFill>
              </a:rPr>
              <a:t>“</a:t>
            </a:r>
            <a:r>
              <a:rPr lang="el-GR" sz="1800" dirty="0">
                <a:solidFill>
                  <a:srgbClr val="2F2B20"/>
                </a:solidFill>
              </a:rPr>
              <a:t>p </a:t>
            </a:r>
            <a:r>
              <a:rPr lang="el-GR" sz="1800" i="1" dirty="0">
                <a:solidFill>
                  <a:srgbClr val="2F2B20"/>
                </a:solidFill>
              </a:rPr>
              <a:t>αν και μόνο αν </a:t>
            </a:r>
            <a:r>
              <a:rPr lang="el-GR" sz="1800" dirty="0">
                <a:solidFill>
                  <a:srgbClr val="2F2B20"/>
                </a:solidFill>
              </a:rPr>
              <a:t>q" και αποτελεί συντομογραφία της έκφρασης (p </a:t>
            </a:r>
            <a:r>
              <a:rPr lang="el-GR" sz="1800" dirty="0">
                <a:solidFill>
                  <a:srgbClr val="2F2B20"/>
                </a:solidFill>
                <a:sym typeface="Symbol"/>
              </a:rPr>
              <a:t> </a:t>
            </a:r>
            <a:r>
              <a:rPr lang="el-GR" sz="1800" dirty="0">
                <a:solidFill>
                  <a:srgbClr val="2F2B20"/>
                </a:solidFill>
              </a:rPr>
              <a:t>q)^(q </a:t>
            </a:r>
            <a:r>
              <a:rPr lang="el-GR" sz="1800" dirty="0">
                <a:solidFill>
                  <a:srgbClr val="2F2B20"/>
                </a:solidFill>
                <a:sym typeface="Symbol"/>
              </a:rPr>
              <a:t></a:t>
            </a:r>
            <a:r>
              <a:rPr lang="el-GR" sz="1800" dirty="0">
                <a:solidFill>
                  <a:srgbClr val="2F2B20"/>
                </a:solidFill>
              </a:rPr>
              <a:t> p)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>
                <a:solidFill>
                  <a:srgbClr val="2F2B20"/>
                </a:solidFill>
              </a:rPr>
              <a:t>Για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να είναι ο ισχυρισμός αυτός αληθής, τα p και q πρέπει να είναι και τα δύο αληθή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ή και τα δύο ψευδή</a:t>
            </a: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>
                <a:solidFill>
                  <a:srgbClr val="2F2B20"/>
                </a:solidFill>
              </a:rPr>
              <a:t>Για να βρούμε την τιμή αληθείας ενός τέτοιου ισχυρισμού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συνήθως τον χωρίζουμε στα δύο κομμάτια p </a:t>
            </a:r>
            <a:r>
              <a:rPr lang="el-GR" sz="1800" dirty="0">
                <a:solidFill>
                  <a:srgbClr val="2F2B20"/>
                </a:solidFill>
                <a:sym typeface="Symbol"/>
              </a:rPr>
              <a:t></a:t>
            </a:r>
            <a:r>
              <a:rPr lang="el-GR" sz="1800" dirty="0">
                <a:solidFill>
                  <a:srgbClr val="2F2B20"/>
                </a:solidFill>
              </a:rPr>
              <a:t> q και q </a:t>
            </a:r>
            <a:r>
              <a:rPr lang="el-GR" sz="1800" dirty="0">
                <a:solidFill>
                  <a:srgbClr val="2F2B20"/>
                </a:solidFill>
                <a:sym typeface="Symbol"/>
              </a:rPr>
              <a:t></a:t>
            </a:r>
            <a:r>
              <a:rPr lang="el-GR" sz="1800" dirty="0">
                <a:solidFill>
                  <a:srgbClr val="2F2B20"/>
                </a:solidFill>
              </a:rPr>
              <a:t> p και δουλεύουμε το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κάθε κομμάτι χωριστά</a:t>
            </a: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>
                <a:solidFill>
                  <a:srgbClr val="2F2B20"/>
                </a:solidFill>
              </a:rPr>
              <a:t>Από τη μέχρι τώρα συζήτηση προκύπτει ότι, αν ο ισχυρισμός p </a:t>
            </a:r>
            <a:r>
              <a:rPr lang="el-GR" sz="1800" dirty="0">
                <a:solidFill>
                  <a:srgbClr val="2F2B20"/>
                </a:solidFill>
                <a:sym typeface="Symbol"/>
              </a:rPr>
              <a:t> </a:t>
            </a:r>
            <a:r>
              <a:rPr lang="el-GR" sz="1800" dirty="0">
                <a:solidFill>
                  <a:srgbClr val="2F2B20"/>
                </a:solidFill>
              </a:rPr>
              <a:t>q είναι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i="1" dirty="0">
                <a:solidFill>
                  <a:srgbClr val="2F2B20"/>
                </a:solidFill>
              </a:rPr>
              <a:t>αληθής</a:t>
            </a:r>
            <a:r>
              <a:rPr lang="el-GR" sz="1800" dirty="0">
                <a:solidFill>
                  <a:srgbClr val="2F2B20"/>
                </a:solidFill>
              </a:rPr>
              <a:t>, τότε είναι αδύνατο να ισχύει το p και να μην ισχύει το q</a:t>
            </a:r>
            <a:r>
              <a:rPr lang="en-US" sz="1800" dirty="0">
                <a:solidFill>
                  <a:srgbClr val="2F2B20"/>
                </a:solidFill>
              </a:rPr>
              <a:t> (</a:t>
            </a:r>
            <a:r>
              <a:rPr lang="el-GR" sz="1800" dirty="0">
                <a:solidFill>
                  <a:srgbClr val="2F2B20"/>
                </a:solidFill>
              </a:rPr>
              <a:t>αλλά αυτό είναι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το ίδιο σαν να λέμε ότι όταν ο p είναι αληθής, ο q είναι αληθής ή αλλιώς p </a:t>
            </a:r>
            <a:r>
              <a:rPr lang="el-GR" sz="1800" dirty="0">
                <a:solidFill>
                  <a:srgbClr val="2F2B20"/>
                </a:solidFill>
                <a:sym typeface="Symbol"/>
              </a:rPr>
              <a:t> </a:t>
            </a:r>
            <a:r>
              <a:rPr lang="el-GR" sz="1800" dirty="0">
                <a:solidFill>
                  <a:srgbClr val="2F2B20"/>
                </a:solidFill>
              </a:rPr>
              <a:t>q</a:t>
            </a:r>
            <a:r>
              <a:rPr lang="en-US" sz="1800" dirty="0">
                <a:solidFill>
                  <a:srgbClr val="2F2B20"/>
                </a:solidFill>
              </a:rPr>
              <a:t>)</a:t>
            </a:r>
            <a:endParaRPr lang="el-GR" sz="18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</a:t>
            </a:r>
            <a:r>
              <a:rPr lang="en-US" dirty="0"/>
              <a:t> 1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</p:spPr>
            <p:txBody>
              <a:bodyPr>
                <a:noAutofit/>
              </a:bodyPr>
              <a:lstStyle/>
              <a:p>
                <a:pPr marL="285750" lvl="0" indent="-285750">
                  <a:spcBef>
                    <a:spcPts val="0"/>
                  </a:spcBef>
                  <a:buFont typeface="Arial" charset="0"/>
                  <a:buChar char="•"/>
                </a:pPr>
                <a:r>
                  <a:rPr lang="el-GR" sz="1800" dirty="0">
                    <a:solidFill>
                      <a:srgbClr val="2F2B20"/>
                    </a:solidFill>
                  </a:rPr>
                  <a:t>Οι </a:t>
                </a:r>
                <a:r>
                  <a:rPr lang="el-GR" sz="1800" dirty="0">
                    <a:solidFill>
                      <a:srgbClr val="2F2B20"/>
                    </a:solidFill>
                  </a:rPr>
                  <a:t>τιμές αληθείας ενός σύνθετου ισχυρισμού μπορούν να διαπιστωθούν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κατασκευάζοντας βήμα </a:t>
                </a:r>
                <a:r>
                  <a:rPr lang="el-GR" sz="1800" dirty="0">
                    <a:solidFill>
                      <a:srgbClr val="2F2B20"/>
                    </a:solidFill>
                  </a:rPr>
                  <a:t>προς βήμα τον πίνακα αληθείας </a:t>
                </a:r>
                <a:r>
                  <a:rPr lang="el-GR" sz="1800" dirty="0">
                    <a:solidFill>
                      <a:srgbClr val="2F2B20"/>
                    </a:solidFill>
                  </a:rPr>
                  <a:t>του</a:t>
                </a:r>
                <a:r>
                  <a:rPr lang="en-US" sz="1800" dirty="0">
                    <a:solidFill>
                      <a:srgbClr val="2F2B20"/>
                    </a:solidFill>
                  </a:rPr>
                  <a:t> </a:t>
                </a:r>
              </a:p>
              <a:p>
                <a:pPr marL="285750" lvl="0" indent="-285750">
                  <a:spcBef>
                    <a:spcPts val="0"/>
                  </a:spcBef>
                  <a:buFont typeface="Arial" charset="0"/>
                  <a:buChar char="•"/>
                </a:pPr>
                <a:endParaRPr lang="en-US" sz="1800" dirty="0">
                  <a:solidFill>
                    <a:srgbClr val="2F2B20"/>
                  </a:solidFill>
                </a:endParaRP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el-GR" sz="1800" dirty="0">
                    <a:solidFill>
                      <a:srgbClr val="2F2B20"/>
                    </a:solidFill>
                  </a:rPr>
                  <a:t>Αν</a:t>
                </a:r>
                <a:r>
                  <a:rPr lang="en-US" sz="1800" dirty="0">
                    <a:solidFill>
                      <a:srgbClr val="2F2B20"/>
                    </a:solidFill>
                  </a:rPr>
                  <a:t> </a:t>
                </a:r>
                <a:r>
                  <a:rPr lang="el-GR" sz="1800" dirty="0">
                    <a:solidFill>
                      <a:srgbClr val="2F2B20"/>
                    </a:solidFill>
                  </a:rPr>
                  <a:t>((</a:t>
                </a:r>
                <a:r>
                  <a:rPr lang="el-GR" sz="1800" dirty="0">
                    <a:solidFill>
                      <a:srgbClr val="2F2B20"/>
                    </a:solidFill>
                  </a:rPr>
                  <a:t>p ^ q) </a:t>
                </a:r>
                <a:r>
                  <a:rPr lang="en-US" sz="1800" dirty="0">
                    <a:solidFill>
                      <a:srgbClr val="2F2B20"/>
                    </a:solidFill>
                  </a:rPr>
                  <a:t>V</a:t>
                </a:r>
                <a:r>
                  <a:rPr lang="el-GR" sz="1800" dirty="0">
                    <a:solidFill>
                      <a:srgbClr val="2F2B20"/>
                    </a:solidFill>
                  </a:rPr>
                  <a:t> </a:t>
                </a:r>
                <a:r>
                  <a:rPr lang="el-GR" sz="1800" dirty="0">
                    <a:solidFill>
                      <a:srgbClr val="2F2B20"/>
                    </a:solidFill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800" i="1">
                            <a:solidFill>
                              <a:srgbClr val="2F2B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2F2B20"/>
                            </a:solidFill>
                            <a:latin typeface="Cambria Math"/>
                          </a:rPr>
                          <m:t>p</m:t>
                        </m:r>
                      </m:e>
                    </m:acc>
                  </m:oMath>
                </a14:m>
                <a:r>
                  <a:rPr lang="el-GR" sz="1800" dirty="0">
                    <a:solidFill>
                      <a:srgbClr val="2F2B20"/>
                    </a:solidFill>
                  </a:rPr>
                  <a:t>  ^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800" i="1">
                            <a:solidFill>
                              <a:srgbClr val="2F2B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2F2B20"/>
                            </a:solidFill>
                            <a:latin typeface="Cambria Math"/>
                          </a:rPr>
                          <m:t>q</m:t>
                        </m:r>
                      </m:e>
                    </m:acc>
                  </m:oMath>
                </a14:m>
                <a:r>
                  <a:rPr lang="el-GR" sz="1800" dirty="0">
                    <a:solidFill>
                      <a:srgbClr val="2F2B20"/>
                    </a:solidFill>
                  </a:rPr>
                  <a:t> )) </a:t>
                </a:r>
                <a:r>
                  <a:rPr lang="el-GR" sz="1800" dirty="0">
                    <a:solidFill>
                      <a:srgbClr val="2F2B20"/>
                    </a:solidFill>
                    <a:sym typeface="Symbol"/>
                  </a:rPr>
                  <a:t> </a:t>
                </a:r>
                <a:r>
                  <a:rPr lang="el-GR" sz="1800" dirty="0">
                    <a:solidFill>
                      <a:srgbClr val="2F2B20"/>
                    </a:solidFill>
                  </a:rPr>
                  <a:t>p</a:t>
                </a:r>
                <a:endParaRPr lang="en-US" sz="1800" dirty="0">
                  <a:solidFill>
                    <a:srgbClr val="2F2B20"/>
                  </a:solidFill>
                </a:endParaRP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endParaRPr lang="el-GR" sz="1800" dirty="0">
                  <a:solidFill>
                    <a:srgbClr val="2F2B20"/>
                  </a:solidFill>
                </a:endParaRPr>
              </a:p>
              <a:p>
                <a:pPr marL="292100" lvl="0" indent="0">
                  <a:spcBef>
                    <a:spcPts val="0"/>
                  </a:spcBef>
                  <a:buNone/>
                </a:pPr>
                <a:r>
                  <a:rPr lang="el-GR" sz="1800" dirty="0">
                    <a:solidFill>
                      <a:srgbClr val="2F2B20"/>
                    </a:solidFill>
                  </a:rPr>
                  <a:t>είναι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ένας σύνθετος ισχυρισμός, συμπληρώστε τον παρακάτω πίνακα και βρείτε με </a:t>
                </a:r>
                <a:r>
                  <a:rPr lang="el-GR" sz="1800" dirty="0">
                    <a:solidFill>
                      <a:srgbClr val="2F2B20"/>
                    </a:solidFill>
                  </a:rPr>
                  <a:t>ποιον</a:t>
                </a:r>
                <a:r>
                  <a:rPr lang="en-US" sz="1800" dirty="0">
                    <a:solidFill>
                      <a:srgbClr val="2F2B20"/>
                    </a:solidFill>
                  </a:rPr>
                  <a:t>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απλούστερο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ισχυρισμό είναι αυτός ισοδύναμος.</a:t>
                </a:r>
              </a:p>
            </p:txBody>
          </p:sp>
        </mc:Choice>
        <mc:Fallback>
          <p:sp>
            <p:nvSpPr>
              <p:cNvPr id="8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  <a:blipFill rotWithShape="0">
                <a:blip r:embed="rId3"/>
                <a:stretch>
                  <a:fillRect l="-444" t="-9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7580"/>
            <a:ext cx="6619962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7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Λύση</a:t>
            </a:r>
            <a:r>
              <a:rPr lang="en-US" dirty="0"/>
              <a:t> 1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</p:spPr>
            <p:txBody>
              <a:bodyPr>
                <a:noAutofit/>
              </a:bodyPr>
              <a:lstStyle/>
              <a:p>
                <a:pPr marL="285750" lvl="0" indent="-285750">
                  <a:spcBef>
                    <a:spcPts val="0"/>
                  </a:spcBef>
                  <a:buFont typeface="Wingdings" pitchFamily="2" charset="2"/>
                  <a:buChar char="Ø"/>
                </a:pPr>
                <a:r>
                  <a:rPr lang="el-GR" sz="1800" dirty="0">
                    <a:solidFill>
                      <a:srgbClr val="2F2B20"/>
                    </a:solidFill>
                  </a:rPr>
                  <a:t>* Συμπληρώνουμε τις στήλες από αριστερά προς τα δεξιά χρησιμοποιώντας ανάλογα με την περίπτωση τους πίνακες αληθείας των ^, V και </a:t>
                </a:r>
                <a:r>
                  <a:rPr lang="el-GR" sz="1800" dirty="0" smtClean="0">
                    <a:sym typeface="Symbol"/>
                  </a:rPr>
                  <a:t></a:t>
                </a:r>
                <a:endParaRPr lang="en-US" sz="1800" dirty="0" smtClean="0">
                  <a:sym typeface="Symbol"/>
                </a:endParaRPr>
              </a:p>
              <a:p>
                <a:pPr marL="285750" lvl="0" indent="-285750">
                  <a:spcBef>
                    <a:spcPts val="0"/>
                  </a:spcBef>
                  <a:buFont typeface="Wingdings" pitchFamily="2" charset="2"/>
                  <a:buChar char="Ø"/>
                </a:pPr>
                <a:endParaRPr lang="en-US" sz="1800" dirty="0">
                  <a:solidFill>
                    <a:srgbClr val="2F2B20"/>
                  </a:solidFill>
                  <a:sym typeface="Symbol"/>
                </a:endParaRPr>
              </a:p>
              <a:p>
                <a:pPr marL="285750" lvl="0" indent="-285750">
                  <a:spcBef>
                    <a:spcPts val="0"/>
                  </a:spcBef>
                  <a:buFont typeface="Wingdings" pitchFamily="2" charset="2"/>
                  <a:buChar char="Ø"/>
                </a:pPr>
                <a:endParaRPr lang="en-US" sz="1800" dirty="0" smtClean="0">
                  <a:solidFill>
                    <a:srgbClr val="2F2B20"/>
                  </a:solidFill>
                  <a:sym typeface="Symbol"/>
                </a:endParaRPr>
              </a:p>
              <a:p>
                <a:pPr marL="285750" lvl="0" indent="-285750">
                  <a:spcBef>
                    <a:spcPts val="0"/>
                  </a:spcBef>
                  <a:buFont typeface="Wingdings" pitchFamily="2" charset="2"/>
                  <a:buChar char="Ø"/>
                </a:pPr>
                <a:endParaRPr lang="en-US" sz="1800" dirty="0">
                  <a:solidFill>
                    <a:srgbClr val="2F2B20"/>
                  </a:solidFill>
                  <a:sym typeface="Symbol"/>
                </a:endParaRPr>
              </a:p>
              <a:p>
                <a:pPr marL="285750" lvl="0" indent="-285750">
                  <a:spcBef>
                    <a:spcPts val="0"/>
                  </a:spcBef>
                  <a:buFont typeface="Wingdings" pitchFamily="2" charset="2"/>
                  <a:buChar char="Ø"/>
                </a:pPr>
                <a:endParaRPr lang="en-US" sz="1800" dirty="0" smtClean="0">
                  <a:solidFill>
                    <a:srgbClr val="2F2B20"/>
                  </a:solidFill>
                  <a:sym typeface="Symbol"/>
                </a:endParaRPr>
              </a:p>
              <a:p>
                <a:pPr marL="285750" lvl="0" indent="-285750">
                  <a:spcBef>
                    <a:spcPts val="0"/>
                  </a:spcBef>
                  <a:buFontTx/>
                  <a:buChar char="-"/>
                </a:pPr>
                <a:endParaRPr lang="en-US" sz="1800" dirty="0" smtClean="0">
                  <a:solidFill>
                    <a:srgbClr val="2F2B20"/>
                  </a:solidFill>
                </a:endParaRPr>
              </a:p>
              <a:p>
                <a:pPr marL="285750" lvl="0" indent="-285750">
                  <a:spcBef>
                    <a:spcPts val="0"/>
                  </a:spcBef>
                  <a:buFontTx/>
                  <a:buChar char="-"/>
                </a:pPr>
                <a:endParaRPr lang="en-US" sz="1800" dirty="0">
                  <a:solidFill>
                    <a:srgbClr val="2F2B20"/>
                  </a:solidFill>
                </a:endParaRPr>
              </a:p>
              <a:p>
                <a:pPr marL="285750" lvl="0" indent="-285750">
                  <a:spcBef>
                    <a:spcPts val="0"/>
                  </a:spcBef>
                  <a:buFontTx/>
                  <a:buChar char="-"/>
                </a:pPr>
                <a:r>
                  <a:rPr lang="el-GR" sz="1800" dirty="0" smtClean="0">
                    <a:solidFill>
                      <a:srgbClr val="2F2B20"/>
                    </a:solidFill>
                  </a:rPr>
                  <a:t>Ο </a:t>
                </a:r>
                <a:r>
                  <a:rPr lang="el-GR" sz="1800" dirty="0">
                    <a:solidFill>
                      <a:srgbClr val="2F2B20"/>
                    </a:solidFill>
                  </a:rPr>
                  <a:t>p ^ q είναι αληθής όταν </a:t>
                </a:r>
                <a:r>
                  <a:rPr lang="el-GR" sz="1800" b="1" i="1" dirty="0">
                    <a:solidFill>
                      <a:srgbClr val="2F2B20"/>
                    </a:solidFill>
                  </a:rPr>
                  <a:t>και</a:t>
                </a:r>
                <a:r>
                  <a:rPr lang="el-GR" sz="1800" i="1" dirty="0">
                    <a:solidFill>
                      <a:srgbClr val="2F2B20"/>
                    </a:solidFill>
                  </a:rPr>
                  <a:t>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οι δύο επιμέρους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ισχυρισμοί είναι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αληθείς, ο p </a:t>
                </a:r>
                <a:r>
                  <a:rPr lang="en-US" sz="1800" baseline="-25000" dirty="0">
                    <a:solidFill>
                      <a:srgbClr val="2F2B20"/>
                    </a:solidFill>
                  </a:rPr>
                  <a:t>V</a:t>
                </a:r>
                <a:r>
                  <a:rPr lang="el-GR" sz="1800" dirty="0">
                    <a:solidFill>
                      <a:srgbClr val="2F2B20"/>
                    </a:solidFill>
                  </a:rPr>
                  <a:t> </a:t>
                </a:r>
                <a:r>
                  <a:rPr lang="el-GR" sz="1800" dirty="0">
                    <a:solidFill>
                      <a:srgbClr val="2F2B20"/>
                    </a:solidFill>
                  </a:rPr>
                  <a:t>q όταν </a:t>
                </a:r>
                <a:r>
                  <a:rPr lang="el-GR" sz="1800" i="1" dirty="0">
                    <a:solidFill>
                      <a:srgbClr val="2F2B20"/>
                    </a:solidFill>
                  </a:rPr>
                  <a:t>κάποιος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από τους δύο είναι αληθής, και ο p </a:t>
                </a:r>
                <a:r>
                  <a:rPr lang="el-GR" sz="1800" dirty="0">
                    <a:solidFill>
                      <a:srgbClr val="2F2B20"/>
                    </a:solidFill>
                    <a:sym typeface="Symbol"/>
                  </a:rPr>
                  <a:t></a:t>
                </a:r>
                <a:r>
                  <a:rPr lang="el-GR" sz="1800" dirty="0">
                    <a:solidFill>
                      <a:srgbClr val="2F2B20"/>
                    </a:solidFill>
                  </a:rPr>
                  <a:t> </a:t>
                </a:r>
                <a:r>
                  <a:rPr lang="el-GR" sz="1800" dirty="0">
                    <a:solidFill>
                      <a:srgbClr val="2F2B20"/>
                    </a:solidFill>
                  </a:rPr>
                  <a:t>q </a:t>
                </a:r>
                <a:r>
                  <a:rPr lang="el-GR" sz="1800" dirty="0">
                    <a:solidFill>
                      <a:srgbClr val="2F2B20"/>
                    </a:solidFill>
                  </a:rPr>
                  <a:t>όταν ο </a:t>
                </a:r>
                <a:r>
                  <a:rPr lang="el-GR" sz="1800" dirty="0">
                    <a:solidFill>
                      <a:srgbClr val="2F2B20"/>
                    </a:solidFill>
                  </a:rPr>
                  <a:t>p είναι ψευδής ή ο q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αληθής</a:t>
                </a:r>
                <a:endParaRPr lang="el-GR" sz="1800" dirty="0">
                  <a:solidFill>
                    <a:srgbClr val="2F2B20"/>
                  </a:solidFill>
                </a:endParaRPr>
              </a:p>
              <a:p>
                <a:pPr marL="285750" lvl="0" indent="-285750">
                  <a:spcBef>
                    <a:spcPts val="0"/>
                  </a:spcBef>
                  <a:buFontTx/>
                  <a:buChar char="-"/>
                </a:pPr>
                <a:r>
                  <a:rPr lang="el-GR" sz="1800" dirty="0">
                    <a:solidFill>
                      <a:srgbClr val="2F2B20"/>
                    </a:solidFill>
                  </a:rPr>
                  <a:t>Σ</a:t>
                </a:r>
                <a:r>
                  <a:rPr lang="el-GR" sz="1800" dirty="0">
                    <a:solidFill>
                      <a:srgbClr val="2F2B20"/>
                    </a:solidFill>
                  </a:rPr>
                  <a:t>υγκρίνοντας </a:t>
                </a:r>
                <a:r>
                  <a:rPr lang="el-GR" sz="1800" dirty="0">
                    <a:solidFill>
                      <a:srgbClr val="2F2B20"/>
                    </a:solidFill>
                  </a:rPr>
                  <a:t>την τελική στήλη με τον πίνακα αληθείας των p </a:t>
                </a:r>
                <a:r>
                  <a:rPr lang="en-US" sz="1800" baseline="-25000" dirty="0">
                    <a:solidFill>
                      <a:srgbClr val="2F2B20"/>
                    </a:solidFill>
                  </a:rPr>
                  <a:t>V</a:t>
                </a:r>
                <a:r>
                  <a:rPr lang="el-GR" sz="1800" dirty="0">
                    <a:solidFill>
                      <a:srgbClr val="2F2B20"/>
                    </a:solidFill>
                  </a:rPr>
                  <a:t> q</a:t>
                </a:r>
                <a:r>
                  <a:rPr lang="el-GR" sz="1800" dirty="0">
                    <a:solidFill>
                      <a:srgbClr val="2F2B20"/>
                    </a:solidFill>
                  </a:rPr>
                  <a:t>,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βλέπουμε ότι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οι δεξιές στήλες και στους δύο πίνακες έχουν ακριβώς τις ίδιες </a:t>
                </a:r>
                <a:r>
                  <a:rPr lang="el-GR" sz="1800" dirty="0">
                    <a:solidFill>
                      <a:srgbClr val="2F2B20"/>
                    </a:solidFill>
                  </a:rPr>
                  <a:t>τιμές (</a:t>
                </a:r>
                <a:r>
                  <a:rPr lang="el-GR" sz="1800" dirty="0">
                    <a:solidFill>
                      <a:srgbClr val="2F2B20"/>
                    </a:solidFill>
                  </a:rPr>
                  <a:t>α</a:t>
                </a:r>
                <a:r>
                  <a:rPr lang="el-GR" sz="1800" dirty="0">
                    <a:solidFill>
                      <a:srgbClr val="2F2B20"/>
                    </a:solidFill>
                  </a:rPr>
                  <a:t>πό αυτό συμπεραίνουμε </a:t>
                </a:r>
                <a:r>
                  <a:rPr lang="el-GR" sz="1800" dirty="0">
                    <a:solidFill>
                      <a:srgbClr val="2F2B20"/>
                    </a:solidFill>
                  </a:rPr>
                  <a:t>ότι οι ισχυρισμοί ((</a:t>
                </a:r>
                <a:r>
                  <a:rPr lang="el-GR" sz="1800" dirty="0" err="1">
                    <a:solidFill>
                      <a:srgbClr val="2F2B20"/>
                    </a:solidFill>
                  </a:rPr>
                  <a:t>p^q</a:t>
                </a:r>
                <a:r>
                  <a:rPr lang="el-GR" sz="1800" dirty="0">
                    <a:solidFill>
                      <a:srgbClr val="2F2B20"/>
                    </a:solidFill>
                  </a:rPr>
                  <a:t>) </a:t>
                </a:r>
                <a:r>
                  <a:rPr lang="en-US" sz="1800" dirty="0">
                    <a:solidFill>
                      <a:srgbClr val="2F2B20"/>
                    </a:solidFill>
                  </a:rPr>
                  <a:t>V</a:t>
                </a:r>
                <a:r>
                  <a:rPr lang="el-GR" sz="1800" dirty="0">
                    <a:solidFill>
                      <a:srgbClr val="2F2B20"/>
                    </a:solidFill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800" i="1">
                            <a:solidFill>
                              <a:srgbClr val="2F2B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2F2B20"/>
                            </a:solidFill>
                            <a:latin typeface="Cambria Math"/>
                          </a:rPr>
                          <m:t>p</m:t>
                        </m:r>
                      </m:e>
                    </m:acc>
                  </m:oMath>
                </a14:m>
                <a:r>
                  <a:rPr lang="el-GR" sz="1800" dirty="0">
                    <a:solidFill>
                      <a:srgbClr val="2F2B20"/>
                    </a:solidFill>
                  </a:rPr>
                  <a:t> ^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1800" i="1">
                            <a:solidFill>
                              <a:srgbClr val="2F2B2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2F2B20"/>
                            </a:solidFill>
                            <a:latin typeface="Cambria Math"/>
                          </a:rPr>
                          <m:t>q</m:t>
                        </m:r>
                      </m:e>
                    </m:acc>
                  </m:oMath>
                </a14:m>
                <a:r>
                  <a:rPr lang="el-GR" sz="1800" dirty="0">
                    <a:solidFill>
                      <a:srgbClr val="2F2B20"/>
                    </a:solidFill>
                  </a:rPr>
                  <a:t> )) </a:t>
                </a:r>
                <a:r>
                  <a:rPr lang="el-GR" sz="1800" dirty="0">
                    <a:solidFill>
                      <a:srgbClr val="2F2B20"/>
                    </a:solidFill>
                    <a:sym typeface="Symbol"/>
                  </a:rPr>
                  <a:t> </a:t>
                </a:r>
                <a:r>
                  <a:rPr lang="el-GR" sz="1800" dirty="0">
                    <a:solidFill>
                      <a:srgbClr val="2F2B20"/>
                    </a:solidFill>
                  </a:rPr>
                  <a:t>p</a:t>
                </a:r>
                <a:r>
                  <a:rPr lang="el-GR" sz="1800" dirty="0">
                    <a:solidFill>
                      <a:srgbClr val="2F2B20"/>
                    </a:solidFill>
                  </a:rPr>
                  <a:t> και </a:t>
                </a:r>
                <a:r>
                  <a:rPr lang="el-GR" sz="1800" dirty="0">
                    <a:solidFill>
                      <a:srgbClr val="2F2B20"/>
                    </a:solidFill>
                  </a:rPr>
                  <a:t>p </a:t>
                </a:r>
                <a:r>
                  <a:rPr lang="en-US" sz="1800" baseline="-25000" dirty="0">
                    <a:solidFill>
                      <a:srgbClr val="2F2B20"/>
                    </a:solidFill>
                  </a:rPr>
                  <a:t>V</a:t>
                </a:r>
                <a:r>
                  <a:rPr lang="el-GR" sz="1800" dirty="0">
                    <a:solidFill>
                      <a:srgbClr val="2F2B20"/>
                    </a:solidFill>
                  </a:rPr>
                  <a:t> q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είναι </a:t>
                </a:r>
                <a:r>
                  <a:rPr lang="el-GR" sz="1800" dirty="0">
                    <a:solidFill>
                      <a:srgbClr val="2F2B20"/>
                    </a:solidFill>
                  </a:rPr>
                  <a:t>ισοδύναμοι)</a:t>
                </a:r>
                <a:endParaRPr lang="en-US" sz="1800" dirty="0">
                  <a:solidFill>
                    <a:srgbClr val="2F2B20"/>
                  </a:solidFill>
                </a:endParaRPr>
              </a:p>
              <a:p>
                <a:pPr marL="285750" lvl="0" indent="-285750">
                  <a:spcBef>
                    <a:spcPts val="0"/>
                  </a:spcBef>
                  <a:buFont typeface="Wingdings" pitchFamily="2" charset="2"/>
                  <a:buChar char="Ø"/>
                </a:pPr>
                <a:r>
                  <a:rPr lang="el-GR" sz="1800" dirty="0" smtClean="0">
                    <a:solidFill>
                      <a:srgbClr val="2F2B20"/>
                    </a:solidFill>
                  </a:rPr>
                  <a:t> </a:t>
                </a:r>
                <a:endParaRPr lang="el-GR" sz="1800" dirty="0">
                  <a:solidFill>
                    <a:srgbClr val="2F2B20"/>
                  </a:solidFill>
                </a:endParaRPr>
              </a:p>
            </p:txBody>
          </p:sp>
        </mc:Choice>
        <mc:Fallback>
          <p:sp>
            <p:nvSpPr>
              <p:cNvPr id="8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33500"/>
                <a:ext cx="8229600" cy="3771636"/>
              </a:xfrm>
              <a:blipFill rotWithShape="0">
                <a:blip r:embed="rId3"/>
                <a:stretch>
                  <a:fillRect l="-593" t="-971" r="-222" b="-135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5412"/>
            <a:ext cx="6381065" cy="132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5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Αντίφαση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el-GR" sz="1800" dirty="0">
                <a:solidFill>
                  <a:srgbClr val="2F2B20"/>
                </a:solidFill>
              </a:rPr>
              <a:t>Κάποιος λοιπόν μπορεί να βρει την αλήθεια μιας πρότασης της μορφής </a:t>
            </a:r>
            <a:r>
              <a:rPr lang="el-GR" sz="1800" b="1" dirty="0">
                <a:solidFill>
                  <a:srgbClr val="2F2B20"/>
                </a:solidFill>
              </a:rPr>
              <a:t>p </a:t>
            </a:r>
            <a:r>
              <a:rPr lang="el-GR" sz="1800" b="1" dirty="0">
                <a:solidFill>
                  <a:srgbClr val="2F2B20"/>
                </a:solidFill>
                <a:sym typeface="Symbol"/>
              </a:rPr>
              <a:t></a:t>
            </a:r>
            <a:r>
              <a:rPr lang="el-GR" sz="1800" b="1" dirty="0">
                <a:solidFill>
                  <a:srgbClr val="2F2B20"/>
                </a:solidFill>
              </a:rPr>
              <a:t> q </a:t>
            </a:r>
            <a:r>
              <a:rPr lang="el-GR" sz="1800" dirty="0">
                <a:solidFill>
                  <a:srgbClr val="2F2B20"/>
                </a:solidFill>
              </a:rPr>
              <a:t>πέφτοντας σε </a:t>
            </a:r>
            <a:r>
              <a:rPr lang="el-GR" sz="1800" b="1" dirty="0">
                <a:solidFill>
                  <a:srgbClr val="2F2B20"/>
                </a:solidFill>
              </a:rPr>
              <a:t>αντίφαση</a:t>
            </a:r>
            <a:r>
              <a:rPr lang="el-GR" sz="1800" dirty="0">
                <a:solidFill>
                  <a:srgbClr val="2F2B20"/>
                </a:solidFill>
              </a:rPr>
              <a:t>, να υποθέσει δηλαδή </a:t>
            </a:r>
            <a:r>
              <a:rPr lang="el-GR" sz="1800" b="1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ότι δεν ισχύει το q, ενώ ισχύει το p, και να καταλήξει σε κάποια ασυνέπεια (για παράδειγμα ότι δεν ισχύει το p)</a:t>
            </a:r>
            <a:endParaRPr lang="en-US" sz="18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F2B20"/>
                </a:solidFill>
              </a:rPr>
              <a:t>* </a:t>
            </a:r>
            <a:r>
              <a:rPr lang="el-GR" sz="1800" dirty="0">
                <a:solidFill>
                  <a:srgbClr val="2F2B20"/>
                </a:solidFill>
              </a:rPr>
              <a:t>Έστω m και n δύο ακέραιοι αριθμοί. Ας προσπαθήσουμε να αποδείξουμε ότι: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1800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2F2B20"/>
                </a:solidFill>
              </a:rPr>
              <a:t>“</a:t>
            </a:r>
            <a:r>
              <a:rPr lang="el-GR" sz="1800" i="1" dirty="0">
                <a:solidFill>
                  <a:srgbClr val="2F2B20"/>
                </a:solidFill>
              </a:rPr>
              <a:t>αν </a:t>
            </a:r>
            <a:r>
              <a:rPr lang="el-GR" sz="1800" dirty="0">
                <a:solidFill>
                  <a:srgbClr val="2F2B20"/>
                </a:solidFill>
              </a:rPr>
              <a:t>το γινόμενό τους </a:t>
            </a:r>
            <a:r>
              <a:rPr lang="el-GR" sz="1800" b="1" dirty="0" err="1">
                <a:solidFill>
                  <a:srgbClr val="2F2B20"/>
                </a:solidFill>
              </a:rPr>
              <a:t>mn</a:t>
            </a:r>
            <a:r>
              <a:rPr lang="el-GR" sz="1800" dirty="0">
                <a:solidFill>
                  <a:srgbClr val="2F2B20"/>
                </a:solidFill>
              </a:rPr>
              <a:t> είναι περιττός, </a:t>
            </a:r>
            <a:r>
              <a:rPr lang="el-GR" sz="1800" i="1" dirty="0">
                <a:solidFill>
                  <a:srgbClr val="2F2B20"/>
                </a:solidFill>
              </a:rPr>
              <a:t>τότε </a:t>
            </a:r>
            <a:r>
              <a:rPr lang="el-GR" sz="1800" dirty="0">
                <a:solidFill>
                  <a:srgbClr val="2F2B20"/>
                </a:solidFill>
              </a:rPr>
              <a:t>και οι </a:t>
            </a:r>
            <a:r>
              <a:rPr lang="el-GR" sz="1800" b="1" dirty="0">
                <a:solidFill>
                  <a:srgbClr val="2F2B20"/>
                </a:solidFill>
              </a:rPr>
              <a:t>m</a:t>
            </a:r>
            <a:r>
              <a:rPr lang="el-GR" sz="1800" dirty="0">
                <a:solidFill>
                  <a:srgbClr val="2F2B20"/>
                </a:solidFill>
              </a:rPr>
              <a:t> και</a:t>
            </a:r>
            <a:r>
              <a:rPr lang="el-GR" sz="1800" b="1" dirty="0">
                <a:solidFill>
                  <a:srgbClr val="2F2B20"/>
                </a:solidFill>
              </a:rPr>
              <a:t> n </a:t>
            </a:r>
            <a:r>
              <a:rPr lang="el-GR" sz="1800" dirty="0">
                <a:solidFill>
                  <a:srgbClr val="2F2B20"/>
                </a:solidFill>
              </a:rPr>
              <a:t>είναι περιττοί"</a:t>
            </a:r>
            <a:endParaRPr lang="el-GR" sz="18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Λύση</a:t>
            </a:r>
            <a:r>
              <a:rPr lang="en-US" dirty="0"/>
              <a:t> 2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F2B20"/>
                </a:solidFill>
              </a:rPr>
              <a:t>*</a:t>
            </a:r>
            <a:r>
              <a:rPr lang="el-GR" sz="1800" dirty="0">
                <a:solidFill>
                  <a:srgbClr val="2F2B20"/>
                </a:solidFill>
              </a:rPr>
              <a:t>Ας αρχίσουμε λέγοντας ακριβώς τι εννοούμε όταν λέμε ότι ένας αριθμός είναι περιττός</a:t>
            </a:r>
            <a:r>
              <a:rPr lang="en-US" sz="1800" dirty="0">
                <a:solidFill>
                  <a:srgbClr val="2F2B20"/>
                </a:solidFill>
              </a:rPr>
              <a:t>: </a:t>
            </a:r>
            <a:endParaRPr lang="el-GR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Ένας αριθμός </a:t>
            </a:r>
            <a:r>
              <a:rPr lang="el-GR" sz="1800" b="1" dirty="0">
                <a:solidFill>
                  <a:srgbClr val="2F2B20"/>
                </a:solidFill>
              </a:rPr>
              <a:t>m</a:t>
            </a:r>
            <a:r>
              <a:rPr lang="el-GR" sz="1800" dirty="0">
                <a:solidFill>
                  <a:srgbClr val="2F2B20"/>
                </a:solidFill>
              </a:rPr>
              <a:t> είναι περιττός, αν μπορεί να γραφεί στη μορφή </a:t>
            </a:r>
            <a:r>
              <a:rPr lang="el-GR" sz="1800" b="1" dirty="0">
                <a:solidFill>
                  <a:srgbClr val="2F2B20"/>
                </a:solidFill>
              </a:rPr>
              <a:t>m = 2k +1 </a:t>
            </a:r>
            <a:r>
              <a:rPr lang="el-GR" sz="1800" dirty="0">
                <a:solidFill>
                  <a:srgbClr val="2F2B20"/>
                </a:solidFill>
              </a:rPr>
              <a:t>για κάποιο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ακέραιο </a:t>
            </a:r>
            <a:r>
              <a:rPr lang="en-US" sz="1800" b="1" dirty="0">
                <a:solidFill>
                  <a:srgbClr val="2F2B20"/>
                </a:solidFill>
              </a:rPr>
              <a:t>k</a:t>
            </a:r>
          </a:p>
          <a:p>
            <a:pPr marL="285750" lvl="0" indent="-285750">
              <a:spcBef>
                <a:spcPts val="0"/>
              </a:spcBef>
            </a:pPr>
            <a:endParaRPr lang="en-US" sz="1800" b="1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Θέλουμε λοιπόν να δείξουμε ότι ο ισχυρισμός p</a:t>
            </a:r>
            <a:r>
              <a:rPr lang="el-GR" sz="1800" dirty="0">
                <a:solidFill>
                  <a:srgbClr val="2F2B20"/>
                </a:solidFill>
                <a:sym typeface="Symbol"/>
              </a:rPr>
              <a:t>  </a:t>
            </a:r>
            <a:r>
              <a:rPr lang="el-GR" sz="1800" dirty="0">
                <a:solidFill>
                  <a:srgbClr val="2F2B20"/>
                </a:solidFill>
              </a:rPr>
              <a:t>q είναι αληθής, όπου p =</a:t>
            </a:r>
            <a:r>
              <a:rPr lang="en-US" sz="1800" dirty="0">
                <a:solidFill>
                  <a:srgbClr val="2F2B20"/>
                </a:solidFill>
              </a:rPr>
              <a:t>“</a:t>
            </a:r>
            <a:r>
              <a:rPr lang="el-GR" sz="1800" b="1" dirty="0">
                <a:solidFill>
                  <a:srgbClr val="2F2B20"/>
                </a:solidFill>
              </a:rPr>
              <a:t>το γινόμενό</a:t>
            </a:r>
            <a:r>
              <a:rPr lang="en-US" sz="1800" b="1" dirty="0">
                <a:solidFill>
                  <a:srgbClr val="2F2B20"/>
                </a:solidFill>
              </a:rPr>
              <a:t> </a:t>
            </a:r>
            <a:r>
              <a:rPr lang="el-GR" sz="1800" b="1" dirty="0" err="1">
                <a:solidFill>
                  <a:srgbClr val="2F2B20"/>
                </a:solidFill>
              </a:rPr>
              <a:t>mn</a:t>
            </a:r>
            <a:r>
              <a:rPr lang="el-GR" sz="1800" b="1" dirty="0">
                <a:solidFill>
                  <a:srgbClr val="2F2B20"/>
                </a:solidFill>
              </a:rPr>
              <a:t> είναι περιττός</a:t>
            </a:r>
            <a:r>
              <a:rPr lang="el-GR" sz="1800" dirty="0">
                <a:solidFill>
                  <a:srgbClr val="2F2B20"/>
                </a:solidFill>
              </a:rPr>
              <a:t>" και q =</a:t>
            </a:r>
            <a:r>
              <a:rPr lang="en-US" sz="1800" dirty="0">
                <a:solidFill>
                  <a:srgbClr val="2F2B20"/>
                </a:solidFill>
              </a:rPr>
              <a:t>“</a:t>
            </a:r>
            <a:r>
              <a:rPr lang="el-GR" sz="1800" b="1" dirty="0">
                <a:solidFill>
                  <a:srgbClr val="2F2B20"/>
                </a:solidFill>
              </a:rPr>
              <a:t>οι m και n είναι περιττοί</a:t>
            </a:r>
            <a:r>
              <a:rPr lang="el-GR" sz="1800" dirty="0">
                <a:solidFill>
                  <a:srgbClr val="2F2B20"/>
                </a:solidFill>
              </a:rPr>
              <a:t>“</a:t>
            </a: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Ας υποθέσουμε, χάρη της αντίφασης, ότι </a:t>
            </a:r>
            <a:r>
              <a:rPr lang="el-GR" sz="1800" b="1" dirty="0">
                <a:solidFill>
                  <a:srgbClr val="2F2B20"/>
                </a:solidFill>
              </a:rPr>
              <a:t>το γινόμενό τους είναι περιττός </a:t>
            </a:r>
            <a:r>
              <a:rPr lang="el-GR" sz="1800" dirty="0">
                <a:solidFill>
                  <a:srgbClr val="2F2B20"/>
                </a:solidFill>
              </a:rPr>
              <a:t>(</a:t>
            </a:r>
            <a:r>
              <a:rPr lang="el-GR" sz="1800" b="1" dirty="0">
                <a:solidFill>
                  <a:srgbClr val="2F2B20"/>
                </a:solidFill>
              </a:rPr>
              <a:t>ισχύει το p</a:t>
            </a:r>
            <a:r>
              <a:rPr lang="el-GR" sz="1800" dirty="0">
                <a:solidFill>
                  <a:srgbClr val="2F2B20"/>
                </a:solidFill>
              </a:rPr>
              <a:t>),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αλλά ότι </a:t>
            </a:r>
            <a:r>
              <a:rPr lang="el-GR" sz="1800" b="1" dirty="0">
                <a:solidFill>
                  <a:srgbClr val="2F2B20"/>
                </a:solidFill>
              </a:rPr>
              <a:t>κάποιος από τους m και n </a:t>
            </a:r>
            <a:r>
              <a:rPr lang="el-GR" sz="1800" dirty="0">
                <a:solidFill>
                  <a:srgbClr val="2F2B20"/>
                </a:solidFill>
              </a:rPr>
              <a:t>(ίσως και οι δύο) </a:t>
            </a:r>
            <a:r>
              <a:rPr lang="el-GR" sz="1800" b="1" i="1" dirty="0">
                <a:solidFill>
                  <a:srgbClr val="2F2B20"/>
                </a:solidFill>
              </a:rPr>
              <a:t>δεν </a:t>
            </a:r>
            <a:r>
              <a:rPr lang="el-GR" sz="1800" b="1" dirty="0">
                <a:solidFill>
                  <a:srgbClr val="2F2B20"/>
                </a:solidFill>
              </a:rPr>
              <a:t>είναι περιττός </a:t>
            </a:r>
            <a:r>
              <a:rPr lang="el-GR" sz="1800" dirty="0">
                <a:solidFill>
                  <a:srgbClr val="2F2B20"/>
                </a:solidFill>
              </a:rPr>
              <a:t>(</a:t>
            </a:r>
            <a:r>
              <a:rPr lang="el-GR" sz="1800" b="1" dirty="0">
                <a:solidFill>
                  <a:srgbClr val="2F2B20"/>
                </a:solidFill>
              </a:rPr>
              <a:t>δεν ισχύει το</a:t>
            </a:r>
            <a:r>
              <a:rPr lang="en-US" sz="1800" b="1" dirty="0">
                <a:solidFill>
                  <a:srgbClr val="2F2B20"/>
                </a:solidFill>
              </a:rPr>
              <a:t> </a:t>
            </a:r>
            <a:r>
              <a:rPr lang="el-GR" sz="1800" b="1" dirty="0">
                <a:solidFill>
                  <a:srgbClr val="2F2B20"/>
                </a:solidFill>
              </a:rPr>
              <a:t>q</a:t>
            </a:r>
            <a:r>
              <a:rPr lang="el-GR" sz="1800" dirty="0">
                <a:solidFill>
                  <a:srgbClr val="2F2B20"/>
                </a:solidFill>
              </a:rPr>
              <a:t>) </a:t>
            </a: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Έστω ότι ο </a:t>
            </a:r>
            <a:r>
              <a:rPr lang="el-GR" sz="1800" b="1" dirty="0">
                <a:solidFill>
                  <a:srgbClr val="2F2B20"/>
                </a:solidFill>
              </a:rPr>
              <a:t>n</a:t>
            </a:r>
            <a:r>
              <a:rPr lang="el-GR" sz="1800" dirty="0">
                <a:solidFill>
                  <a:srgbClr val="2F2B20"/>
                </a:solidFill>
              </a:rPr>
              <a:t> </a:t>
            </a:r>
            <a:r>
              <a:rPr lang="el-GR" sz="1800" b="1" dirty="0">
                <a:solidFill>
                  <a:srgbClr val="2F2B20"/>
                </a:solidFill>
              </a:rPr>
              <a:t>δεν είναι περιττός</a:t>
            </a:r>
            <a:endParaRPr lang="en-US" sz="1800" b="1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1800" b="1" dirty="0" smtClean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 smtClean="0">
                <a:solidFill>
                  <a:srgbClr val="2F2B20"/>
                </a:solidFill>
              </a:rPr>
              <a:t>Άρα </a:t>
            </a:r>
            <a:r>
              <a:rPr lang="el-GR" sz="1800" dirty="0">
                <a:solidFill>
                  <a:srgbClr val="2F2B20"/>
                </a:solidFill>
              </a:rPr>
              <a:t>θα έχει τη μορφή </a:t>
            </a:r>
            <a:r>
              <a:rPr lang="el-GR" sz="1800" b="1" dirty="0">
                <a:solidFill>
                  <a:srgbClr val="2F2B20"/>
                </a:solidFill>
              </a:rPr>
              <a:t>n = 2l </a:t>
            </a:r>
            <a:r>
              <a:rPr lang="el-GR" sz="1800" dirty="0">
                <a:solidFill>
                  <a:srgbClr val="2F2B20"/>
                </a:solidFill>
              </a:rPr>
              <a:t>για κάποιο αριθμό</a:t>
            </a:r>
            <a:r>
              <a:rPr lang="el-GR" sz="1800" b="1" dirty="0">
                <a:solidFill>
                  <a:srgbClr val="2F2B20"/>
                </a:solidFill>
              </a:rPr>
              <a:t> l</a:t>
            </a:r>
            <a:endParaRPr lang="en-US" sz="1800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Λύση</a:t>
            </a:r>
            <a:r>
              <a:rPr lang="en-US" dirty="0"/>
              <a:t> 2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Αν τώρα πάρουμε το γινόμενο τους, θα έχουμε</a:t>
            </a:r>
          </a:p>
          <a:p>
            <a:pPr marL="0" lvl="0" indent="0">
              <a:spcBef>
                <a:spcPts val="0"/>
              </a:spcBef>
              <a:buNone/>
            </a:pPr>
            <a:endParaRPr lang="nb-NO" sz="1800" b="1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nb-NO" sz="1800" b="1" dirty="0">
                <a:solidFill>
                  <a:srgbClr val="2F2B20"/>
                </a:solidFill>
              </a:rPr>
              <a:t>mn = (2k + 1)(2l) = 2(2kl + l)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n-US" sz="1800" dirty="0">
                <a:solidFill>
                  <a:srgbClr val="2F2B20"/>
                </a:solidFill>
              </a:rPr>
              <a:t>A</a:t>
            </a:r>
            <a:r>
              <a:rPr lang="el-GR" sz="1800" dirty="0" err="1">
                <a:solidFill>
                  <a:srgbClr val="2F2B20"/>
                </a:solidFill>
              </a:rPr>
              <a:t>πό</a:t>
            </a:r>
            <a:r>
              <a:rPr lang="el-GR" sz="1800" dirty="0">
                <a:solidFill>
                  <a:srgbClr val="2F2B20"/>
                </a:solidFill>
              </a:rPr>
              <a:t> το οποίο συμπεραίνουμε ότι το </a:t>
            </a:r>
            <a:r>
              <a:rPr lang="el-GR" sz="1800" b="1" dirty="0" err="1">
                <a:solidFill>
                  <a:srgbClr val="2F2B20"/>
                </a:solidFill>
              </a:rPr>
              <a:t>mn</a:t>
            </a:r>
            <a:r>
              <a:rPr lang="el-GR" sz="1800" dirty="0">
                <a:solidFill>
                  <a:srgbClr val="2F2B20"/>
                </a:solidFill>
              </a:rPr>
              <a:t> </a:t>
            </a:r>
            <a:r>
              <a:rPr lang="el-GR" sz="1800" b="1" dirty="0">
                <a:solidFill>
                  <a:srgbClr val="2F2B20"/>
                </a:solidFill>
              </a:rPr>
              <a:t>δεν είναι περιττός</a:t>
            </a:r>
            <a:r>
              <a:rPr lang="el-GR" sz="1800" dirty="0">
                <a:solidFill>
                  <a:srgbClr val="2F2B20"/>
                </a:solidFill>
              </a:rPr>
              <a:t> εφόσον μπορεί να γραφεί στην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μορφή </a:t>
            </a:r>
            <a:r>
              <a:rPr lang="el-GR" sz="1800" b="1" dirty="0">
                <a:solidFill>
                  <a:srgbClr val="2F2B20"/>
                </a:solidFill>
              </a:rPr>
              <a:t>2t</a:t>
            </a:r>
            <a:r>
              <a:rPr lang="el-GR" sz="1800" dirty="0">
                <a:solidFill>
                  <a:srgbClr val="2F2B20"/>
                </a:solidFill>
              </a:rPr>
              <a:t>, όπου </a:t>
            </a:r>
            <a:r>
              <a:rPr lang="el-GR" sz="1800" b="1" dirty="0">
                <a:solidFill>
                  <a:srgbClr val="2F2B20"/>
                </a:solidFill>
              </a:rPr>
              <a:t>t = 2kl + l</a:t>
            </a:r>
            <a:r>
              <a:rPr lang="en-US" sz="1800" b="1" dirty="0">
                <a:solidFill>
                  <a:srgbClr val="2F2B20"/>
                </a:solidFill>
              </a:rPr>
              <a:t> </a:t>
            </a:r>
          </a:p>
          <a:p>
            <a:pPr marL="285750" lvl="0" indent="-285750">
              <a:spcBef>
                <a:spcPts val="0"/>
              </a:spcBef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b="1" dirty="0">
                <a:solidFill>
                  <a:srgbClr val="2F2B20"/>
                </a:solidFill>
              </a:rPr>
              <a:t>Αυτό όμως αντιτίθεται στην υπόθεση ότι το γινόμενό τους</a:t>
            </a:r>
            <a:r>
              <a:rPr lang="en-US" sz="1800" b="1" dirty="0">
                <a:solidFill>
                  <a:srgbClr val="2F2B20"/>
                </a:solidFill>
              </a:rPr>
              <a:t> </a:t>
            </a:r>
            <a:r>
              <a:rPr lang="el-GR" sz="1800" b="1" dirty="0">
                <a:solidFill>
                  <a:srgbClr val="2F2B20"/>
                </a:solidFill>
              </a:rPr>
              <a:t>είναι περιττός</a:t>
            </a:r>
            <a:endParaRPr lang="el-GR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Ο λόγος που πέσαμε σε αντίφαση είναι γιατί υποθέσαμε ότι κάποιος από τους δύο δεν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είναι περιττός</a:t>
            </a: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 </a:t>
            </a:r>
            <a:r>
              <a:rPr lang="el-GR" sz="1800" b="1" dirty="0">
                <a:solidFill>
                  <a:srgbClr val="2F2B20"/>
                </a:solidFill>
              </a:rPr>
              <a:t>Άρα και οι δύο πρέπει να είναι περιττοί, οπότε αποδείξαμε το ζητούμενο</a:t>
            </a:r>
            <a:endParaRPr lang="en-US" sz="1800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Άμεση Απόδειξη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Ας δούμε τώρα μερικούς ακόμα τρόπους απόδειξης ισχυρισμών της μορφής </a:t>
            </a:r>
            <a:r>
              <a:rPr lang="el-GR" sz="1800" b="1" dirty="0" err="1">
                <a:solidFill>
                  <a:srgbClr val="2F2B20"/>
                </a:solidFill>
              </a:rPr>
              <a:t>p</a:t>
            </a:r>
            <a:r>
              <a:rPr lang="el-GR" sz="1800" b="1" dirty="0" err="1">
                <a:solidFill>
                  <a:srgbClr val="2F2B20"/>
                </a:solidFill>
                <a:sym typeface="Symbol"/>
              </a:rPr>
              <a:t></a:t>
            </a:r>
            <a:r>
              <a:rPr lang="el-GR" sz="1800" b="1" dirty="0" err="1">
                <a:solidFill>
                  <a:srgbClr val="2F2B20"/>
                </a:solidFill>
              </a:rPr>
              <a:t>q</a:t>
            </a:r>
            <a:r>
              <a:rPr lang="el-GR" sz="1800" dirty="0">
                <a:solidFill>
                  <a:srgbClr val="2F2B20"/>
                </a:solidFill>
              </a:rPr>
              <a:t> </a:t>
            </a:r>
          </a:p>
          <a:p>
            <a:pPr marL="285750" lvl="0" indent="-285750">
              <a:spcBef>
                <a:spcPts val="0"/>
              </a:spcBef>
            </a:pPr>
            <a:endParaRPr lang="el-GR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Σε μία </a:t>
            </a:r>
            <a:r>
              <a:rPr lang="el-GR" sz="1800" b="1" dirty="0">
                <a:solidFill>
                  <a:srgbClr val="2F2B20"/>
                </a:solidFill>
              </a:rPr>
              <a:t>άμεση</a:t>
            </a:r>
            <a:r>
              <a:rPr lang="el-GR" sz="1800" i="1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απόδειξη </a:t>
            </a:r>
            <a:r>
              <a:rPr lang="el-GR" sz="1800" i="1" dirty="0">
                <a:solidFill>
                  <a:srgbClr val="2F2B20"/>
                </a:solidFill>
              </a:rPr>
              <a:t>υποθέτουμε </a:t>
            </a:r>
            <a:r>
              <a:rPr lang="el-GR" sz="1800" dirty="0">
                <a:solidFill>
                  <a:srgbClr val="2F2B20"/>
                </a:solidFill>
              </a:rPr>
              <a:t>ότι το p είναι αληθές και δείχνουμε, χρησιμοποιώντας την υπόθεση, ότι και το q είναι αληθές</a:t>
            </a:r>
            <a:endParaRPr lang="en-US" sz="1800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</a:t>
            </a:r>
            <a:r>
              <a:rPr lang="el-GR" dirty="0"/>
              <a:t>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2F2B20"/>
                </a:solidFill>
              </a:rPr>
              <a:t>* </a:t>
            </a:r>
            <a:r>
              <a:rPr lang="el-GR" sz="1800" dirty="0">
                <a:solidFill>
                  <a:srgbClr val="2F2B20"/>
                </a:solidFill>
              </a:rPr>
              <a:t>Έστω δύο ακέραιοι m</a:t>
            </a:r>
            <a:r>
              <a:rPr lang="en-US" sz="1800" dirty="0">
                <a:solidFill>
                  <a:srgbClr val="2F2B20"/>
                </a:solidFill>
              </a:rPr>
              <a:t>,</a:t>
            </a:r>
            <a:r>
              <a:rPr lang="el-GR" sz="1800" dirty="0">
                <a:solidFill>
                  <a:srgbClr val="2F2B20"/>
                </a:solidFill>
              </a:rPr>
              <a:t>n. Ας προσπαθήσουμε να αποδείξουμε χρησιμοποιώντας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τον προηγούμενο τρόπο, ότι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2F2B20"/>
                </a:solidFill>
              </a:rPr>
              <a:t>“</a:t>
            </a:r>
            <a:r>
              <a:rPr lang="el-GR" sz="1800" i="1" dirty="0">
                <a:solidFill>
                  <a:srgbClr val="2F2B20"/>
                </a:solidFill>
              </a:rPr>
              <a:t>αν </a:t>
            </a:r>
            <a:r>
              <a:rPr lang="el-GR" sz="1800" dirty="0">
                <a:solidFill>
                  <a:srgbClr val="2F2B20"/>
                </a:solidFill>
              </a:rPr>
              <a:t>οι </a:t>
            </a:r>
            <a:r>
              <a:rPr lang="el-GR" sz="1800" b="1" dirty="0">
                <a:solidFill>
                  <a:srgbClr val="2F2B20"/>
                </a:solidFill>
              </a:rPr>
              <a:t>m και n είναι</a:t>
            </a:r>
            <a:r>
              <a:rPr lang="el-GR" sz="1800" dirty="0">
                <a:solidFill>
                  <a:srgbClr val="2F2B20"/>
                </a:solidFill>
              </a:rPr>
              <a:t> </a:t>
            </a:r>
            <a:r>
              <a:rPr lang="el-GR" sz="1800" b="1" dirty="0">
                <a:solidFill>
                  <a:srgbClr val="2F2B20"/>
                </a:solidFill>
              </a:rPr>
              <a:t>περιττοί</a:t>
            </a:r>
            <a:r>
              <a:rPr lang="el-GR" sz="1800" dirty="0">
                <a:solidFill>
                  <a:srgbClr val="2F2B20"/>
                </a:solidFill>
              </a:rPr>
              <a:t>, </a:t>
            </a:r>
            <a:r>
              <a:rPr lang="el-GR" sz="1800" i="1" dirty="0">
                <a:solidFill>
                  <a:srgbClr val="2F2B20"/>
                </a:solidFill>
              </a:rPr>
              <a:t>τότε </a:t>
            </a:r>
            <a:r>
              <a:rPr lang="el-GR" sz="1800" dirty="0">
                <a:solidFill>
                  <a:srgbClr val="2F2B20"/>
                </a:solidFill>
              </a:rPr>
              <a:t>και το γινόμενό τους </a:t>
            </a:r>
            <a:r>
              <a:rPr lang="el-GR" sz="1800" b="1" dirty="0" err="1">
                <a:solidFill>
                  <a:srgbClr val="2F2B20"/>
                </a:solidFill>
              </a:rPr>
              <a:t>mn</a:t>
            </a:r>
            <a:r>
              <a:rPr lang="el-GR" sz="1800" b="1" dirty="0">
                <a:solidFill>
                  <a:srgbClr val="2F2B20"/>
                </a:solidFill>
              </a:rPr>
              <a:t> είναι περιττός</a:t>
            </a:r>
            <a:r>
              <a:rPr lang="el-GR" sz="1800" dirty="0">
                <a:solidFill>
                  <a:srgbClr val="2F2B20"/>
                </a:solidFill>
              </a:rPr>
              <a:t>"</a:t>
            </a:r>
            <a:endParaRPr lang="el-GR" sz="18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Λύση</a:t>
            </a:r>
            <a:r>
              <a:rPr lang="en-US" dirty="0"/>
              <a:t> </a:t>
            </a:r>
            <a:r>
              <a:rPr lang="el-GR" dirty="0"/>
              <a:t>3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Σε αυτήν την περίπτωση p =</a:t>
            </a:r>
            <a:r>
              <a:rPr lang="en-US" sz="1800" dirty="0">
                <a:solidFill>
                  <a:srgbClr val="2F2B20"/>
                </a:solidFill>
              </a:rPr>
              <a:t>“</a:t>
            </a:r>
            <a:r>
              <a:rPr lang="el-GR" sz="1800" b="1" dirty="0">
                <a:solidFill>
                  <a:srgbClr val="2F2B20"/>
                </a:solidFill>
              </a:rPr>
              <a:t>οι m και n είναι περιττοί</a:t>
            </a:r>
            <a:r>
              <a:rPr lang="el-GR" sz="1800" dirty="0">
                <a:solidFill>
                  <a:srgbClr val="2F2B20"/>
                </a:solidFill>
              </a:rPr>
              <a:t>" και q =</a:t>
            </a:r>
            <a:r>
              <a:rPr lang="en-US" sz="1800" dirty="0">
                <a:solidFill>
                  <a:srgbClr val="2F2B20"/>
                </a:solidFill>
              </a:rPr>
              <a:t>“</a:t>
            </a:r>
            <a:r>
              <a:rPr lang="el-GR" sz="1800" b="1" dirty="0">
                <a:solidFill>
                  <a:srgbClr val="2F2B20"/>
                </a:solidFill>
              </a:rPr>
              <a:t>το γινόμενο </a:t>
            </a:r>
            <a:r>
              <a:rPr lang="el-GR" sz="1800" b="1" dirty="0" err="1">
                <a:solidFill>
                  <a:srgbClr val="2F2B20"/>
                </a:solidFill>
              </a:rPr>
              <a:t>mn</a:t>
            </a:r>
            <a:r>
              <a:rPr lang="en-US" sz="1800" b="1" dirty="0">
                <a:solidFill>
                  <a:srgbClr val="2F2B20"/>
                </a:solidFill>
              </a:rPr>
              <a:t> </a:t>
            </a:r>
            <a:r>
              <a:rPr lang="el-GR" sz="1800" b="1" dirty="0">
                <a:solidFill>
                  <a:srgbClr val="2F2B20"/>
                </a:solidFill>
              </a:rPr>
              <a:t>είναι περιττός</a:t>
            </a:r>
            <a:r>
              <a:rPr lang="en-US" sz="1800" dirty="0">
                <a:solidFill>
                  <a:srgbClr val="2F2B20"/>
                </a:solidFill>
              </a:rPr>
              <a:t>”</a:t>
            </a:r>
          </a:p>
          <a:p>
            <a:pPr marL="285750" lvl="0" indent="-285750">
              <a:spcBef>
                <a:spcPts val="0"/>
              </a:spcBef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Ας υποθέσουμε ότι και </a:t>
            </a:r>
            <a:r>
              <a:rPr lang="el-GR" sz="1800" b="1" dirty="0">
                <a:solidFill>
                  <a:srgbClr val="2F2B20"/>
                </a:solidFill>
              </a:rPr>
              <a:t>δύο είναι περιττοί </a:t>
            </a:r>
            <a:r>
              <a:rPr lang="el-GR" sz="1800" dirty="0">
                <a:solidFill>
                  <a:srgbClr val="2F2B20"/>
                </a:solidFill>
              </a:rPr>
              <a:t>(</a:t>
            </a:r>
            <a:r>
              <a:rPr lang="el-GR" sz="1800" b="1" dirty="0">
                <a:solidFill>
                  <a:srgbClr val="2F2B20"/>
                </a:solidFill>
              </a:rPr>
              <a:t>ισχύει το p</a:t>
            </a:r>
            <a:r>
              <a:rPr lang="el-GR" sz="1800" dirty="0">
                <a:solidFill>
                  <a:srgbClr val="2F2B20"/>
                </a:solidFill>
              </a:rPr>
              <a:t>)</a:t>
            </a: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 Άρα υπάρχουν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b="1" dirty="0">
                <a:solidFill>
                  <a:srgbClr val="2F2B20"/>
                </a:solidFill>
              </a:rPr>
              <a:t>ακέραιοι k</a:t>
            </a:r>
            <a:r>
              <a:rPr lang="en-US" sz="1800" b="1" dirty="0">
                <a:solidFill>
                  <a:srgbClr val="2F2B20"/>
                </a:solidFill>
              </a:rPr>
              <a:t>,</a:t>
            </a:r>
            <a:r>
              <a:rPr lang="el-GR" sz="1800" b="1" dirty="0">
                <a:solidFill>
                  <a:srgbClr val="2F2B20"/>
                </a:solidFill>
              </a:rPr>
              <a:t> l </a:t>
            </a:r>
            <a:r>
              <a:rPr lang="el-GR" sz="1800" dirty="0">
                <a:solidFill>
                  <a:srgbClr val="2F2B20"/>
                </a:solidFill>
              </a:rPr>
              <a:t>ώστε να ισχύει </a:t>
            </a:r>
            <a:r>
              <a:rPr lang="el-GR" sz="1800" b="1" dirty="0">
                <a:solidFill>
                  <a:srgbClr val="2F2B20"/>
                </a:solidFill>
              </a:rPr>
              <a:t>m = 2k+1 </a:t>
            </a:r>
            <a:r>
              <a:rPr lang="el-GR" sz="1800" dirty="0">
                <a:solidFill>
                  <a:srgbClr val="2F2B20"/>
                </a:solidFill>
              </a:rPr>
              <a:t>και </a:t>
            </a:r>
            <a:r>
              <a:rPr lang="el-GR" sz="1800" b="1" dirty="0">
                <a:solidFill>
                  <a:srgbClr val="2F2B20"/>
                </a:solidFill>
              </a:rPr>
              <a:t>n = 2l+1</a:t>
            </a:r>
            <a:endParaRPr lang="en-US" sz="1800" b="1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 Θέλουμε να δείξουμε ότι υπάρχει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ένας ακέραιος </a:t>
            </a:r>
            <a:r>
              <a:rPr lang="el-GR" sz="1800" b="1" dirty="0">
                <a:solidFill>
                  <a:srgbClr val="2F2B20"/>
                </a:solidFill>
              </a:rPr>
              <a:t>t</a:t>
            </a:r>
            <a:r>
              <a:rPr lang="el-GR" sz="1800" dirty="0">
                <a:solidFill>
                  <a:srgbClr val="2F2B20"/>
                </a:solidFill>
              </a:rPr>
              <a:t> ώστε </a:t>
            </a:r>
            <a:r>
              <a:rPr lang="el-GR" sz="1800" b="1" dirty="0" err="1">
                <a:solidFill>
                  <a:srgbClr val="2F2B20"/>
                </a:solidFill>
              </a:rPr>
              <a:t>mn</a:t>
            </a:r>
            <a:r>
              <a:rPr lang="el-GR" sz="1800" b="1" dirty="0">
                <a:solidFill>
                  <a:srgbClr val="2F2B20"/>
                </a:solidFill>
              </a:rPr>
              <a:t> = 2t + 1</a:t>
            </a: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Ας υπολογίσουμε λοιπόν το </a:t>
            </a:r>
            <a:r>
              <a:rPr lang="el-GR" sz="1800" b="1" dirty="0" err="1">
                <a:solidFill>
                  <a:srgbClr val="2F2B20"/>
                </a:solidFill>
              </a:rPr>
              <a:t>mn</a:t>
            </a:r>
            <a:r>
              <a:rPr lang="el-GR" sz="1800" b="1" dirty="0">
                <a:solidFill>
                  <a:srgbClr val="2F2B20"/>
                </a:solidFill>
              </a:rPr>
              <a:t>:</a:t>
            </a:r>
            <a:endParaRPr lang="en-US" sz="1800" b="1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nb-NO" sz="1800" b="1" dirty="0">
                <a:solidFill>
                  <a:srgbClr val="2F2B20"/>
                </a:solidFill>
              </a:rPr>
              <a:t>mn = (2k + 1)(2l + 1) = 4kl + 2k + 2l + 1 = 2(2kl + k + l) + 1 = 2t + 1</a:t>
            </a:r>
            <a:endParaRPr lang="el-GR" sz="1800" b="1" dirty="0">
              <a:solidFill>
                <a:srgbClr val="2F2B2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l-GR" sz="1000" b="1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b="1" dirty="0">
                <a:solidFill>
                  <a:srgbClr val="2F2B20"/>
                </a:solidFill>
              </a:rPr>
              <a:t>                  </a:t>
            </a:r>
            <a:r>
              <a:rPr lang="el-GR" sz="1800" dirty="0">
                <a:solidFill>
                  <a:srgbClr val="2F2B20"/>
                </a:solidFill>
              </a:rPr>
              <a:t>όπου θέσαμε t = 2kl + k + 1</a:t>
            </a:r>
          </a:p>
          <a:p>
            <a:pPr marL="285750" lvl="0" indent="-285750">
              <a:spcBef>
                <a:spcPts val="0"/>
              </a:spcBef>
            </a:pPr>
            <a:endParaRPr lang="el-GR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 Άρα και το q είναι αληθές, οπότε και ο ισχυρισμός είναι αληθής</a:t>
            </a:r>
            <a:endParaRPr lang="en-US" sz="1800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5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Έμμεση Απόδειξη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Ένας τρίτος τρόπος είναι η έμμεση απόδειξη που χρησιμοποιεί το γεγονός ότι το p </a:t>
            </a:r>
            <a:r>
              <a:rPr lang="en-US" sz="1800" dirty="0">
                <a:solidFill>
                  <a:srgbClr val="2F2B20"/>
                </a:solidFill>
                <a:sym typeface="Symbol"/>
              </a:rPr>
              <a:t></a:t>
            </a:r>
            <a:r>
              <a:rPr lang="el-GR" sz="1800" dirty="0">
                <a:solidFill>
                  <a:srgbClr val="2F2B20"/>
                </a:solidFill>
              </a:rPr>
              <a:t> q είναι λογικά ισοδύναμο με το ¬ p </a:t>
            </a:r>
            <a:r>
              <a:rPr lang="en-US" sz="1800" dirty="0">
                <a:solidFill>
                  <a:srgbClr val="2F2B20"/>
                </a:solidFill>
                <a:sym typeface="Symbol"/>
              </a:rPr>
              <a:t></a:t>
            </a:r>
            <a:r>
              <a:rPr lang="el-GR" sz="1800" dirty="0">
                <a:solidFill>
                  <a:srgbClr val="2F2B20"/>
                </a:solidFill>
              </a:rPr>
              <a:t> ¬ q </a:t>
            </a:r>
          </a:p>
          <a:p>
            <a:pPr marL="285750" lvl="0" indent="-285750">
              <a:spcBef>
                <a:spcPts val="0"/>
              </a:spcBef>
            </a:pPr>
            <a:endParaRPr lang="el-GR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Ο δεύτερος ισχυρισμός  λέγεται </a:t>
            </a:r>
            <a:r>
              <a:rPr lang="el-GR" sz="1800" b="1" dirty="0" err="1">
                <a:solidFill>
                  <a:srgbClr val="2F2B20"/>
                </a:solidFill>
              </a:rPr>
              <a:t>αντιθετοαντίστροφος</a:t>
            </a:r>
            <a:r>
              <a:rPr lang="el-GR" sz="1800" dirty="0">
                <a:solidFill>
                  <a:srgbClr val="2F2B20"/>
                </a:solidFill>
              </a:rPr>
              <a:t> του πρώτου.</a:t>
            </a:r>
          </a:p>
        </p:txBody>
      </p:sp>
    </p:spTree>
    <p:extLst>
      <p:ext uri="{BB962C8B-B14F-4D97-AF65-F5344CB8AC3E}">
        <p14:creationId xmlns:p14="http://schemas.microsoft.com/office/powerpoint/2010/main" val="35904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* “Αν οδηγώ, δεν πίνω" είναι ισοδύναμο με το “Αν πίνω, δεν οδηγώ”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 smtClean="0">
                <a:solidFill>
                  <a:srgbClr val="2F2B20"/>
                </a:solidFill>
              </a:rPr>
              <a:t>Η </a:t>
            </a:r>
            <a:r>
              <a:rPr lang="el-GR" sz="1800" dirty="0">
                <a:solidFill>
                  <a:srgbClr val="2F2B20"/>
                </a:solidFill>
              </a:rPr>
              <a:t>ισοδυναμία προκύπτει ως εξής</a:t>
            </a:r>
            <a:r>
              <a:rPr lang="el-GR" sz="1800" dirty="0" smtClean="0">
                <a:solidFill>
                  <a:srgbClr val="2F2B20"/>
                </a:solidFill>
              </a:rPr>
              <a:t>:</a:t>
            </a:r>
            <a:endParaRPr lang="en-US" sz="1800" dirty="0" smtClean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1800" dirty="0" smtClean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1800" dirty="0" smtClean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Η ισοδυναμία μπορεί επίσης να αποδειχτεί συγκρίνοντας τους πίνακες αληθείας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των δύο ισχυρισμών</a:t>
            </a: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Μία</a:t>
            </a:r>
            <a:r>
              <a:rPr lang="en-US" sz="1800" dirty="0">
                <a:solidFill>
                  <a:srgbClr val="2F2B20"/>
                </a:solidFill>
              </a:rPr>
              <a:t> ”</a:t>
            </a:r>
            <a:r>
              <a:rPr lang="el-GR" sz="1800" dirty="0">
                <a:solidFill>
                  <a:srgbClr val="2F2B20"/>
                </a:solidFill>
              </a:rPr>
              <a:t>απόδειξη με </a:t>
            </a:r>
            <a:r>
              <a:rPr lang="el-GR" sz="1800" dirty="0" err="1">
                <a:solidFill>
                  <a:srgbClr val="2F2B20"/>
                </a:solidFill>
              </a:rPr>
              <a:t>αντιθετοαντιστροφή</a:t>
            </a:r>
            <a:r>
              <a:rPr lang="el-GR" sz="1800" dirty="0">
                <a:solidFill>
                  <a:srgbClr val="2F2B20"/>
                </a:solidFill>
              </a:rPr>
              <a:t>" ότι το p </a:t>
            </a:r>
            <a:r>
              <a:rPr lang="en-US" sz="1800" dirty="0">
                <a:solidFill>
                  <a:srgbClr val="2F2B20"/>
                </a:solidFill>
                <a:sym typeface="Symbol"/>
              </a:rPr>
              <a:t></a:t>
            </a:r>
            <a:r>
              <a:rPr lang="el-GR" sz="1800" dirty="0">
                <a:solidFill>
                  <a:srgbClr val="2F2B20"/>
                </a:solidFill>
              </a:rPr>
              <a:t> q είναι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αληθές υποθέτει ότι ¬q είναι αληθές και αποδεικνύει ότι το ¬</a:t>
            </a:r>
            <a:r>
              <a:rPr lang="en-US" sz="1800" dirty="0">
                <a:solidFill>
                  <a:srgbClr val="2F2B20"/>
                </a:solidFill>
              </a:rPr>
              <a:t>p</a:t>
            </a:r>
            <a:r>
              <a:rPr lang="el-GR" sz="1800" dirty="0">
                <a:solidFill>
                  <a:srgbClr val="2F2B20"/>
                </a:solidFill>
              </a:rPr>
              <a:t> είναι αληθές</a:t>
            </a: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l-GR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Είναι ουσιαστικά μία άμεση απόδειξη του λογικά ισοδύναμου </a:t>
            </a:r>
            <a:r>
              <a:rPr lang="el-GR" sz="1800" dirty="0" err="1">
                <a:solidFill>
                  <a:srgbClr val="2F2B20"/>
                </a:solidFill>
              </a:rPr>
              <a:t>αντιθετοαντίστροφου</a:t>
            </a:r>
            <a:r>
              <a:rPr lang="en-US" sz="1800" dirty="0">
                <a:solidFill>
                  <a:srgbClr val="2F2B20"/>
                </a:solidFill>
              </a:rPr>
              <a:t> </a:t>
            </a:r>
            <a:r>
              <a:rPr lang="el-GR" sz="1800" dirty="0">
                <a:solidFill>
                  <a:srgbClr val="2F2B20"/>
                </a:solidFill>
              </a:rPr>
              <a:t>ισχυρισμού</a:t>
            </a:r>
            <a:endParaRPr lang="en-US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l-GR" sz="1800" dirty="0">
              <a:solidFill>
                <a:srgbClr val="2F2B2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93404"/>
            <a:ext cx="5472608" cy="112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3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 Παράδοξο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Ο κ. Παπαδόπουλος είναι ο μόνος κουρέας στην πόλη</a:t>
            </a:r>
          </a:p>
          <a:p>
            <a:pPr marL="285750" lvl="0" indent="-285750">
              <a:spcBef>
                <a:spcPts val="0"/>
              </a:spcBef>
            </a:pPr>
            <a:endParaRPr lang="el-GR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 Ξυρίζει όλους τους άνδρες και μόνο αυτούς που δεν ξυρίζονται μόνοι τους.</a:t>
            </a:r>
          </a:p>
          <a:p>
            <a:pPr marL="285750" lvl="0" indent="-285750">
              <a:spcBef>
                <a:spcPts val="0"/>
              </a:spcBef>
            </a:pPr>
            <a:endParaRPr lang="el-GR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dirty="0">
                <a:solidFill>
                  <a:srgbClr val="2F2B20"/>
                </a:solidFill>
              </a:rPr>
              <a:t>Ο κ. Παπαδόπουλος ξυρίζεται μόνος του;</a:t>
            </a:r>
          </a:p>
        </p:txBody>
      </p:sp>
    </p:spTree>
    <p:extLst>
      <p:ext uri="{BB962C8B-B14F-4D97-AF65-F5344CB8AC3E}">
        <p14:creationId xmlns:p14="http://schemas.microsoft.com/office/powerpoint/2010/main" val="5550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Παράδοξο του </a:t>
            </a:r>
            <a:r>
              <a:rPr lang="en-US" dirty="0"/>
              <a:t>Russel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1.	Αν ξυρίζεται μόνος του τότε...</a:t>
            </a:r>
          </a:p>
          <a:p>
            <a:pPr marL="285750" lvl="0" indent="-285750">
              <a:spcBef>
                <a:spcPts val="0"/>
              </a:spcBef>
            </a:pPr>
            <a:endParaRPr lang="el-GR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b="1" dirty="0">
                <a:solidFill>
                  <a:srgbClr val="2F2B20"/>
                </a:solidFill>
              </a:rPr>
              <a:t>Από την υπόθεση που γίνεται δεν μπορεί να ξυρίζει τον εαυτό του!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l-GR" sz="1800" dirty="0">
                <a:solidFill>
                  <a:srgbClr val="2F2B20"/>
                </a:solidFill>
              </a:rPr>
              <a:t>2.	Αν δεν ξυρίζεται μόνος του τότε...</a:t>
            </a:r>
          </a:p>
          <a:p>
            <a:pPr marL="0" lvl="0" indent="0">
              <a:spcBef>
                <a:spcPts val="0"/>
              </a:spcBef>
              <a:buNone/>
            </a:pPr>
            <a:endParaRPr lang="el-GR" sz="1800" dirty="0">
              <a:solidFill>
                <a:srgbClr val="2F2B20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l-GR" sz="1800" b="1" dirty="0">
                <a:solidFill>
                  <a:srgbClr val="2F2B20"/>
                </a:solidFill>
              </a:rPr>
              <a:t>Από την υπόθεση που γίνεται πρέπει να ξυρίζει τον εαυτό του!!</a:t>
            </a:r>
            <a:endParaRPr lang="en-US" sz="1800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r>
              <a:rPr lang="en-US" sz="1400" dirty="0"/>
              <a:t>H.R. Lewis, </a:t>
            </a:r>
            <a:r>
              <a:rPr lang="el-GR" sz="1400" dirty="0"/>
              <a:t>Χ. Παπαδημητρίου, "Στοιχεία θεωρίας υπολογισμού", 1η έκδοση/2005, Εκδόσεις Κριτική, </a:t>
            </a:r>
            <a:r>
              <a:rPr lang="en-US" sz="1400" dirty="0"/>
              <a:t>ISBN: </a:t>
            </a:r>
            <a:r>
              <a:rPr lang="en-US" sz="1400" dirty="0" smtClean="0"/>
              <a:t>978-960-218-397-7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11776 2. </a:t>
            </a:r>
            <a:endParaRPr lang="el-GR" sz="1400" dirty="0" smtClean="0"/>
          </a:p>
          <a:p>
            <a:r>
              <a:rPr lang="en-US" sz="1400" dirty="0" smtClean="0"/>
              <a:t>M</a:t>
            </a:r>
            <a:r>
              <a:rPr lang="en-US" sz="1400" dirty="0"/>
              <a:t>. </a:t>
            </a:r>
            <a:r>
              <a:rPr lang="en-US" sz="1400" dirty="0" err="1"/>
              <a:t>Sipser</a:t>
            </a:r>
            <a:r>
              <a:rPr lang="en-US" sz="1400" dirty="0"/>
              <a:t>, "</a:t>
            </a:r>
            <a:r>
              <a:rPr lang="el-GR" sz="1400" dirty="0"/>
              <a:t>Εισαγωγή στη Θεωρία Υπολογισμού", 1η έκδοση/2009</a:t>
            </a:r>
            <a:r>
              <a:rPr lang="el-GR" sz="1400" dirty="0" smtClean="0"/>
              <a:t>, Εκδόσεις </a:t>
            </a:r>
            <a:r>
              <a:rPr lang="el-GR" sz="1400" dirty="0"/>
              <a:t>ΙΤΕ-Πανεπιστημιακές Εκδόσεις Κρήτης, </a:t>
            </a:r>
            <a:r>
              <a:rPr lang="en-US" sz="1400" dirty="0"/>
              <a:t>ISBN: 978-960-524-243-5 </a:t>
            </a:r>
            <a:r>
              <a:rPr lang="el-GR" sz="1400" dirty="0"/>
              <a:t>Κωδικός Βιβλίου στον </a:t>
            </a:r>
            <a:r>
              <a:rPr lang="el-GR" sz="1400" dirty="0" err="1"/>
              <a:t>Εύδοξο</a:t>
            </a:r>
            <a:r>
              <a:rPr lang="el-GR" sz="1400" dirty="0"/>
              <a:t>: 257</a:t>
            </a:r>
          </a:p>
          <a:p>
            <a:pPr marL="0" indent="0">
              <a:buNone/>
            </a:pPr>
            <a:r>
              <a:rPr lang="el-GR" sz="1400" b="1" dirty="0" smtClean="0"/>
              <a:t>Επιπλέον </a:t>
            </a:r>
            <a:r>
              <a:rPr lang="el-GR" sz="1400" b="1" dirty="0" err="1"/>
              <a:t>συνιστώμενη</a:t>
            </a:r>
            <a:r>
              <a:rPr lang="el-GR" sz="1400" b="1" dirty="0"/>
              <a:t> βιβλιογραφία</a:t>
            </a:r>
            <a:endParaRPr lang="el-GR" sz="1400" dirty="0"/>
          </a:p>
          <a:p>
            <a:pPr marL="358775" lvl="2" indent="-358775"/>
            <a:r>
              <a:rPr lang="en-US" sz="1400" dirty="0" smtClean="0"/>
              <a:t>E</a:t>
            </a:r>
            <a:r>
              <a:rPr lang="en-US" sz="1400" dirty="0"/>
              <a:t>. Rich, "Automata, Computability and Complexity: Theory and Applications", 1st edition/2007,</a:t>
            </a:r>
            <a:br>
              <a:rPr lang="en-US" sz="1400" dirty="0"/>
            </a:br>
            <a:r>
              <a:rPr lang="en-US" sz="1400" dirty="0"/>
              <a:t>Prentice Hall, ISBN: 978-0132288064 </a:t>
            </a:r>
            <a:endParaRPr lang="el-GR" sz="1400" dirty="0" smtClean="0"/>
          </a:p>
          <a:p>
            <a:pPr marL="358775" lvl="2" indent="-358775"/>
            <a:r>
              <a:rPr lang="en-US" sz="1400" dirty="0" smtClean="0"/>
              <a:t>J</a:t>
            </a:r>
            <a:r>
              <a:rPr lang="en-US" sz="1400" dirty="0"/>
              <a:t>. E.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D. Ullman, "Introduction</a:t>
            </a:r>
            <a:br>
              <a:rPr lang="en-US" sz="1400" dirty="0"/>
            </a:br>
            <a:r>
              <a:rPr lang="en-US" sz="1400" dirty="0"/>
              <a:t>to Automata Theory, Languages, and Computation", 3rd edition/2006, Prentice Hall, ISBN: 978-</a:t>
            </a:r>
            <a:br>
              <a:rPr lang="en-US" sz="1400" dirty="0"/>
            </a:br>
            <a:r>
              <a:rPr lang="en-US" sz="1400" dirty="0"/>
              <a:t>0321455369</a:t>
            </a:r>
          </a:p>
          <a:p>
            <a:pPr marL="358775" lvl="2" indent="-358775"/>
            <a:r>
              <a:rPr lang="en-US" sz="1400" dirty="0"/>
              <a:t>J. </a:t>
            </a:r>
            <a:r>
              <a:rPr lang="en-US" sz="1400" dirty="0" err="1"/>
              <a:t>Hopcroft</a:t>
            </a:r>
            <a:r>
              <a:rPr lang="en-US" sz="1400" dirty="0"/>
              <a:t>, R. </a:t>
            </a:r>
            <a:r>
              <a:rPr lang="en-US" sz="1400" dirty="0" err="1"/>
              <a:t>Motwani</a:t>
            </a:r>
            <a:r>
              <a:rPr lang="en-US" sz="1400" dirty="0"/>
              <a:t>, J. Ullman, </a:t>
            </a:r>
            <a:r>
              <a:rPr lang="en-US" sz="1400" dirty="0" err="1"/>
              <a:t>Intoduction</a:t>
            </a:r>
            <a:r>
              <a:rPr lang="en-US" sz="1400" dirty="0"/>
              <a:t> to Automata Theory, Languages and</a:t>
            </a:r>
            <a:br>
              <a:rPr lang="en-US" sz="1400" dirty="0"/>
            </a:br>
            <a:r>
              <a:rPr lang="en-US" sz="1400" dirty="0"/>
              <a:t>Computation, 2nd ed., Pearson - Addison Wesley, 2003</a:t>
            </a:r>
          </a:p>
          <a:p>
            <a:pPr marL="358775" lvl="2" indent="-358775"/>
            <a:r>
              <a:rPr lang="en-US" sz="1400" dirty="0"/>
              <a:t>M. </a:t>
            </a:r>
            <a:r>
              <a:rPr lang="en-US" sz="1400" dirty="0" err="1"/>
              <a:t>Sipser</a:t>
            </a:r>
            <a:r>
              <a:rPr lang="en-US" sz="1400" dirty="0"/>
              <a:t>, </a:t>
            </a:r>
            <a:r>
              <a:rPr lang="el-GR" sz="1400" dirty="0"/>
              <a:t>Εισαγωγή στη Θεωρία Υπολογισμού, Πανεπιστημιακές Εκδόσεις Κρήτης, 2007</a:t>
            </a:r>
            <a:endParaRPr lang="el-GR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93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Αλέξανδρος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Τζάλλας.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Θεωρία Υπολογισμού.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eclass.teiep.gr/courses/COMP112/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Λογικά Επιχειρήματα, </a:t>
            </a:r>
            <a:endParaRPr lang="en-US" dirty="0" smtClean="0"/>
          </a:p>
          <a:p>
            <a:r>
              <a:rPr lang="el-GR" dirty="0" smtClean="0"/>
              <a:t>Αλφάβητα </a:t>
            </a:r>
            <a:r>
              <a:rPr lang="el-GR" dirty="0"/>
              <a:t>&amp; </a:t>
            </a:r>
            <a:r>
              <a:rPr lang="el-GR" dirty="0" smtClean="0"/>
              <a:t>Γλώσσες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/>
              <a:t>1/2)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Σύνοψη-</a:t>
            </a:r>
            <a:r>
              <a:rPr lang="el-GR" sz="3600" dirty="0"/>
              <a:t>Σύνολα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Στο προηγούμενές διαλέξεις αναφερθήκαμε σε μερικά από τα βασικά αντικείμενα που χρησιμοποιούνται τόσο στα Μαθηματικά όσο και στην Επιστήμη των Υπολογιστών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Αρχίσαμε τη συζήτησή μας με τα </a:t>
            </a:r>
            <a:r>
              <a:rPr lang="el-GR" sz="2000" b="1" dirty="0">
                <a:solidFill>
                  <a:srgbClr val="2F2B20"/>
                </a:solidFill>
              </a:rPr>
              <a:t>σύνολα</a:t>
            </a:r>
            <a:r>
              <a:rPr lang="el-GR" sz="2000" dirty="0">
                <a:solidFill>
                  <a:srgbClr val="2F2B20"/>
                </a:solidFill>
              </a:rPr>
              <a:t> που δεν είναι παρά </a:t>
            </a:r>
            <a:r>
              <a:rPr lang="el-GR" sz="2000" b="1" dirty="0">
                <a:solidFill>
                  <a:srgbClr val="2F2B20"/>
                </a:solidFill>
              </a:rPr>
              <a:t>συλλογές διακριτών αντικειμένων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Δύο βασικά σύνολα είναι το </a:t>
            </a:r>
            <a:r>
              <a:rPr lang="el-GR" sz="2000" b="1" dirty="0">
                <a:solidFill>
                  <a:srgbClr val="2F2B20"/>
                </a:solidFill>
              </a:rPr>
              <a:t>κενό</a:t>
            </a:r>
            <a:r>
              <a:rPr lang="el-GR" sz="2000" dirty="0">
                <a:solidFill>
                  <a:srgbClr val="2F2B20"/>
                </a:solidFill>
              </a:rPr>
              <a:t>, το οποίο δεν περιέχει καθόλου στοιχεία, και το </a:t>
            </a:r>
            <a:r>
              <a:rPr lang="el-GR" sz="2000" b="1" dirty="0" err="1">
                <a:solidFill>
                  <a:srgbClr val="2F2B20"/>
                </a:solidFill>
              </a:rPr>
              <a:t>δυναμοσύνολο</a:t>
            </a:r>
            <a:r>
              <a:rPr lang="el-GR" sz="2000" dirty="0">
                <a:solidFill>
                  <a:srgbClr val="2F2B20"/>
                </a:solidFill>
              </a:rPr>
              <a:t> που αποτελείται από όλα τα δυνατά υποσύνολα ενός συνόλου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Η </a:t>
            </a:r>
            <a:r>
              <a:rPr lang="el-GR" sz="2000" b="1" dirty="0">
                <a:solidFill>
                  <a:srgbClr val="2F2B20"/>
                </a:solidFill>
              </a:rPr>
              <a:t>ένωση δύο συνόλων</a:t>
            </a:r>
            <a:r>
              <a:rPr lang="el-GR" sz="2000" dirty="0">
                <a:solidFill>
                  <a:srgbClr val="2F2B20"/>
                </a:solidFill>
              </a:rPr>
              <a:t> αποτελείται από τα στοιχεία των επιμέρους συνόλων χωρίς επαναλήψεις όμως, </a:t>
            </a:r>
            <a:r>
              <a:rPr lang="el-GR" sz="2000" b="1" dirty="0">
                <a:solidFill>
                  <a:srgbClr val="2F2B20"/>
                </a:solidFill>
              </a:rPr>
              <a:t>η τομή από τα κοινά στοιχεία </a:t>
            </a:r>
            <a:r>
              <a:rPr lang="el-GR" sz="2000" dirty="0">
                <a:solidFill>
                  <a:srgbClr val="2F2B20"/>
                </a:solidFill>
              </a:rPr>
              <a:t>αυτών και </a:t>
            </a:r>
            <a:r>
              <a:rPr lang="el-GR" sz="2000" b="1" dirty="0">
                <a:solidFill>
                  <a:srgbClr val="2F2B20"/>
                </a:solidFill>
              </a:rPr>
              <a:t>το συμπλήρωμα </a:t>
            </a:r>
            <a:r>
              <a:rPr lang="el-GR" sz="2000" dirty="0">
                <a:solidFill>
                  <a:srgbClr val="2F2B20"/>
                </a:solidFill>
              </a:rPr>
              <a:t>από εκείνα τα στοιχεία που δεν ανήκουν στο σύνολο, αλλά ανήκουν σε ένα σύμπαν </a:t>
            </a:r>
            <a:r>
              <a:rPr lang="el-GR" sz="2000" b="1" dirty="0">
                <a:solidFill>
                  <a:srgbClr val="2F2B20"/>
                </a:solidFill>
              </a:rPr>
              <a:t>U</a:t>
            </a:r>
            <a:endParaRPr lang="el-GR" sz="2000" b="1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Σύνοψη-Συναρτήσεις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Στη συνέχεια παρουσιάσαμε τις </a:t>
            </a:r>
            <a:r>
              <a:rPr lang="el-GR" sz="2000" b="1" dirty="0">
                <a:solidFill>
                  <a:srgbClr val="2F2B20"/>
                </a:solidFill>
              </a:rPr>
              <a:t>συναρτήσεις</a:t>
            </a:r>
            <a:r>
              <a:rPr lang="el-GR" sz="2000" dirty="0">
                <a:solidFill>
                  <a:srgbClr val="2F2B20"/>
                </a:solidFill>
              </a:rPr>
              <a:t> 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Μια </a:t>
            </a:r>
            <a:r>
              <a:rPr lang="el-GR" sz="2000" b="1" dirty="0">
                <a:solidFill>
                  <a:srgbClr val="2F2B20"/>
                </a:solidFill>
              </a:rPr>
              <a:t>συνάρτηση f </a:t>
            </a:r>
            <a:r>
              <a:rPr lang="el-GR" sz="2000" dirty="0">
                <a:solidFill>
                  <a:srgbClr val="2F2B20"/>
                </a:solidFill>
              </a:rPr>
              <a:t>από ένα </a:t>
            </a:r>
            <a:r>
              <a:rPr lang="el-GR" sz="2000" b="1" dirty="0">
                <a:solidFill>
                  <a:srgbClr val="2F2B20"/>
                </a:solidFill>
              </a:rPr>
              <a:t>σύνολο A</a:t>
            </a:r>
            <a:r>
              <a:rPr lang="el-GR" sz="2000" dirty="0">
                <a:solidFill>
                  <a:srgbClr val="2F2B20"/>
                </a:solidFill>
              </a:rPr>
              <a:t> σε ένα </a:t>
            </a:r>
            <a:r>
              <a:rPr lang="el-GR" sz="2000" b="1" dirty="0">
                <a:solidFill>
                  <a:srgbClr val="2F2B20"/>
                </a:solidFill>
              </a:rPr>
              <a:t>σύνολο B</a:t>
            </a:r>
            <a:r>
              <a:rPr lang="el-GR" sz="2000" dirty="0">
                <a:solidFill>
                  <a:srgbClr val="2F2B20"/>
                </a:solidFill>
              </a:rPr>
              <a:t> αντιστοιχεί σε κάθε στοιχείο x του A ένα μοναδικό στοιχείο από το B, το οποίο λέγεται εικόνα του x και συμβολίζεται με </a:t>
            </a:r>
            <a:r>
              <a:rPr lang="el-GR" sz="2000" b="1" dirty="0">
                <a:solidFill>
                  <a:srgbClr val="2F2B20"/>
                </a:solidFill>
              </a:rPr>
              <a:t>f(x) 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Μία συνάρτηση </a:t>
            </a:r>
            <a:r>
              <a:rPr lang="el-GR" sz="2000" b="1" dirty="0">
                <a:solidFill>
                  <a:srgbClr val="2F2B20"/>
                </a:solidFill>
              </a:rPr>
              <a:t>f</a:t>
            </a:r>
            <a:r>
              <a:rPr lang="el-GR" sz="2000" dirty="0">
                <a:solidFill>
                  <a:srgbClr val="2F2B20"/>
                </a:solidFill>
              </a:rPr>
              <a:t> λέγεται </a:t>
            </a:r>
            <a:r>
              <a:rPr lang="el-GR" sz="2000" b="1" dirty="0">
                <a:solidFill>
                  <a:srgbClr val="2F2B20"/>
                </a:solidFill>
              </a:rPr>
              <a:t>ένα προς ένα</a:t>
            </a:r>
            <a:r>
              <a:rPr lang="el-GR" sz="2000" dirty="0">
                <a:solidFill>
                  <a:srgbClr val="2F2B20"/>
                </a:solidFill>
              </a:rPr>
              <a:t>, αν δύο διαφορετικά στοιχεία του A αντιστοιχίζονται σε διαφορετικά στοιχεία του B 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H </a:t>
            </a:r>
            <a:r>
              <a:rPr lang="el-GR" sz="2000" b="1" dirty="0">
                <a:solidFill>
                  <a:srgbClr val="2F2B20"/>
                </a:solidFill>
              </a:rPr>
              <a:t>f λέγεται επί</a:t>
            </a:r>
            <a:r>
              <a:rPr lang="el-GR" sz="2000" dirty="0">
                <a:solidFill>
                  <a:srgbClr val="2F2B20"/>
                </a:solidFill>
              </a:rPr>
              <a:t>, αν κάθε στοιχείο του B είναι εικόνα κάποιου x του A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Τέλος, η </a:t>
            </a:r>
            <a:r>
              <a:rPr lang="el-GR" sz="2000" b="1" dirty="0">
                <a:solidFill>
                  <a:srgbClr val="2F2B20"/>
                </a:solidFill>
              </a:rPr>
              <a:t>f είναι αντιστοιχία </a:t>
            </a:r>
            <a:r>
              <a:rPr lang="el-GR" sz="2000" dirty="0">
                <a:solidFill>
                  <a:srgbClr val="2F2B20"/>
                </a:solidFill>
              </a:rPr>
              <a:t>αν είναι ένα προς ένα και επί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Σε αυτή την περίπτωση έχει νόημα να μιλάμε για την αντίστροφη της f η οποία συμβολίζεται </a:t>
            </a:r>
            <a:r>
              <a:rPr lang="el-GR" sz="2000" b="1" dirty="0">
                <a:solidFill>
                  <a:srgbClr val="2F2B20"/>
                </a:solidFill>
              </a:rPr>
              <a:t>f</a:t>
            </a:r>
            <a:r>
              <a:rPr lang="el-GR" sz="2000" b="1" baseline="30000" dirty="0">
                <a:solidFill>
                  <a:srgbClr val="2F2B20"/>
                </a:solidFill>
              </a:rPr>
              <a:t>-1</a:t>
            </a:r>
            <a:r>
              <a:rPr lang="el-GR" sz="2000" dirty="0">
                <a:solidFill>
                  <a:srgbClr val="2F2B20"/>
                </a:solidFill>
              </a:rPr>
              <a:t> 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Αν </a:t>
            </a:r>
            <a:r>
              <a:rPr lang="el-GR" sz="2000" b="1" dirty="0">
                <a:solidFill>
                  <a:srgbClr val="2F2B20"/>
                </a:solidFill>
              </a:rPr>
              <a:t>y ανήκει στο B </a:t>
            </a:r>
            <a:r>
              <a:rPr lang="el-GR" sz="2000" dirty="0">
                <a:solidFill>
                  <a:srgbClr val="2F2B20"/>
                </a:solidFill>
              </a:rPr>
              <a:t>τότε </a:t>
            </a:r>
            <a:r>
              <a:rPr lang="el-GR" sz="2000" b="1" dirty="0">
                <a:solidFill>
                  <a:srgbClr val="2F2B20"/>
                </a:solidFill>
              </a:rPr>
              <a:t>f</a:t>
            </a:r>
            <a:r>
              <a:rPr lang="el-GR" sz="2000" b="1" baseline="30000" dirty="0">
                <a:solidFill>
                  <a:srgbClr val="2F2B20"/>
                </a:solidFill>
              </a:rPr>
              <a:t>-1 </a:t>
            </a:r>
            <a:r>
              <a:rPr lang="el-GR" sz="2000" b="1" dirty="0">
                <a:solidFill>
                  <a:srgbClr val="2F2B20"/>
                </a:solidFill>
              </a:rPr>
              <a:t>(y) </a:t>
            </a:r>
            <a:r>
              <a:rPr lang="el-GR" sz="2000" dirty="0">
                <a:solidFill>
                  <a:srgbClr val="2F2B20"/>
                </a:solidFill>
              </a:rPr>
              <a:t>είναι το </a:t>
            </a:r>
            <a:r>
              <a:rPr lang="el-GR" sz="2000" b="1" dirty="0">
                <a:solidFill>
                  <a:srgbClr val="2F2B20"/>
                </a:solidFill>
              </a:rPr>
              <a:t>μοναδικό x του A </a:t>
            </a:r>
            <a:r>
              <a:rPr lang="el-GR" sz="2000" dirty="0">
                <a:solidFill>
                  <a:srgbClr val="2F2B20"/>
                </a:solidFill>
              </a:rPr>
              <a:t>για το οποίο ισχύει </a:t>
            </a:r>
            <a:r>
              <a:rPr lang="el-GR" sz="2000" b="1" dirty="0">
                <a:solidFill>
                  <a:srgbClr val="2F2B20"/>
                </a:solidFill>
              </a:rPr>
              <a:t>f(x) = y</a:t>
            </a:r>
            <a:endParaRPr lang="el-GR" sz="2000" b="1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24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Σύνοψη-</a:t>
            </a:r>
            <a:r>
              <a:rPr lang="el-GR" sz="3600" dirty="0"/>
              <a:t>Σχέσεις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Αλλά ενώ μια συνάρτηση αντιστοιχεί σε κάθε x του A ένα μοναδικό y του B, μια </a:t>
            </a:r>
            <a:r>
              <a:rPr lang="el-GR" sz="2000" b="1" dirty="0">
                <a:solidFill>
                  <a:srgbClr val="2F2B20"/>
                </a:solidFill>
              </a:rPr>
              <a:t>σχέση R</a:t>
            </a:r>
            <a:r>
              <a:rPr lang="el-GR" sz="2000" dirty="0">
                <a:solidFill>
                  <a:srgbClr val="2F2B20"/>
                </a:solidFill>
              </a:rPr>
              <a:t> επιτρέπει την </a:t>
            </a:r>
            <a:r>
              <a:rPr lang="el-GR" sz="2000" dirty="0" err="1">
                <a:solidFill>
                  <a:srgbClr val="2F2B20"/>
                </a:solidFill>
              </a:rPr>
              <a:t>αντιστοίχηση</a:t>
            </a:r>
            <a:r>
              <a:rPr lang="el-GR" sz="2000" dirty="0">
                <a:solidFill>
                  <a:srgbClr val="2F2B20"/>
                </a:solidFill>
              </a:rPr>
              <a:t> περισσότερων ή και κανενός στοιχείων από το B 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Σε αυτή την περίπτωση λέμε ότι το </a:t>
            </a:r>
            <a:r>
              <a:rPr lang="el-GR" sz="2000" b="1" dirty="0">
                <a:solidFill>
                  <a:srgbClr val="2F2B20"/>
                </a:solidFill>
              </a:rPr>
              <a:t>x </a:t>
            </a:r>
            <a:r>
              <a:rPr lang="el-GR" sz="2000" dirty="0">
                <a:solidFill>
                  <a:srgbClr val="2F2B20"/>
                </a:solidFill>
              </a:rPr>
              <a:t>σχετίζεται με το </a:t>
            </a:r>
            <a:r>
              <a:rPr lang="el-GR" sz="2000" b="1" dirty="0">
                <a:solidFill>
                  <a:srgbClr val="2F2B20"/>
                </a:solidFill>
              </a:rPr>
              <a:t>y</a:t>
            </a:r>
            <a:r>
              <a:rPr lang="el-GR" sz="2000" dirty="0">
                <a:solidFill>
                  <a:srgbClr val="2F2B20"/>
                </a:solidFill>
              </a:rPr>
              <a:t> και γράφουμε </a:t>
            </a:r>
            <a:r>
              <a:rPr lang="el-GR" sz="2000" b="1" dirty="0" err="1">
                <a:solidFill>
                  <a:srgbClr val="2F2B20"/>
                </a:solidFill>
              </a:rPr>
              <a:t>xRy</a:t>
            </a:r>
            <a:endParaRPr lang="el-GR" sz="2000" b="1" dirty="0">
              <a:solidFill>
                <a:srgbClr val="2F2B20"/>
              </a:solidFill>
            </a:endParaRP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Μια σχέση </a:t>
            </a:r>
            <a:r>
              <a:rPr lang="el-GR" sz="2000" b="1" dirty="0">
                <a:solidFill>
                  <a:srgbClr val="2F2B20"/>
                </a:solidFill>
              </a:rPr>
              <a:t>R</a:t>
            </a:r>
            <a:r>
              <a:rPr lang="el-GR" sz="2000" dirty="0">
                <a:solidFill>
                  <a:srgbClr val="2F2B20"/>
                </a:solidFill>
              </a:rPr>
              <a:t> λέγεται </a:t>
            </a:r>
            <a:r>
              <a:rPr lang="el-GR" sz="2000" b="1" dirty="0">
                <a:solidFill>
                  <a:srgbClr val="2F2B20"/>
                </a:solidFill>
              </a:rPr>
              <a:t>ανακλαστική</a:t>
            </a:r>
            <a:r>
              <a:rPr lang="el-GR" sz="2000" dirty="0">
                <a:solidFill>
                  <a:srgbClr val="2F2B20"/>
                </a:solidFill>
              </a:rPr>
              <a:t>, αν κάθε </a:t>
            </a:r>
            <a:r>
              <a:rPr lang="el-GR" sz="2000" b="1" dirty="0">
                <a:solidFill>
                  <a:srgbClr val="2F2B20"/>
                </a:solidFill>
              </a:rPr>
              <a:t>x</a:t>
            </a:r>
            <a:r>
              <a:rPr lang="el-GR" sz="2000" dirty="0">
                <a:solidFill>
                  <a:srgbClr val="2F2B20"/>
                </a:solidFill>
              </a:rPr>
              <a:t> σχετίζεται με τον εαυτό του, δηλαδή </a:t>
            </a:r>
            <a:r>
              <a:rPr lang="el-GR" sz="2000" b="1" dirty="0" err="1">
                <a:solidFill>
                  <a:srgbClr val="2F2B20"/>
                </a:solidFill>
              </a:rPr>
              <a:t>xRx</a:t>
            </a:r>
            <a:endParaRPr lang="el-GR" sz="2000" dirty="0">
              <a:solidFill>
                <a:srgbClr val="2F2B20"/>
              </a:solidFill>
            </a:endParaRP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H </a:t>
            </a:r>
            <a:r>
              <a:rPr lang="el-GR" sz="2000" b="1" dirty="0">
                <a:solidFill>
                  <a:srgbClr val="2F2B20"/>
                </a:solidFill>
              </a:rPr>
              <a:t>R</a:t>
            </a:r>
            <a:r>
              <a:rPr lang="el-GR" sz="2000" dirty="0">
                <a:solidFill>
                  <a:srgbClr val="2F2B20"/>
                </a:solidFill>
              </a:rPr>
              <a:t> είναι </a:t>
            </a:r>
            <a:r>
              <a:rPr lang="el-GR" sz="2000" b="1" dirty="0">
                <a:solidFill>
                  <a:srgbClr val="2F2B20"/>
                </a:solidFill>
              </a:rPr>
              <a:t>συμμετρική</a:t>
            </a:r>
            <a:r>
              <a:rPr lang="el-GR" sz="2000" dirty="0">
                <a:solidFill>
                  <a:srgbClr val="2F2B20"/>
                </a:solidFill>
              </a:rPr>
              <a:t> αν, όποτε ισχύει </a:t>
            </a:r>
            <a:r>
              <a:rPr lang="el-GR" sz="2000" b="1" dirty="0" err="1">
                <a:solidFill>
                  <a:srgbClr val="2F2B20"/>
                </a:solidFill>
              </a:rPr>
              <a:t>xRy</a:t>
            </a:r>
            <a:r>
              <a:rPr lang="el-GR" sz="2000" dirty="0">
                <a:solidFill>
                  <a:srgbClr val="2F2B20"/>
                </a:solidFill>
              </a:rPr>
              <a:t>, τότε ισχύει και </a:t>
            </a:r>
            <a:r>
              <a:rPr lang="el-GR" sz="2000" b="1" dirty="0" err="1">
                <a:solidFill>
                  <a:srgbClr val="2F2B20"/>
                </a:solidFill>
              </a:rPr>
              <a:t>yRx</a:t>
            </a:r>
            <a:r>
              <a:rPr lang="el-GR" sz="2000" dirty="0">
                <a:solidFill>
                  <a:srgbClr val="2F2B20"/>
                </a:solidFill>
              </a:rPr>
              <a:t> 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H </a:t>
            </a:r>
            <a:r>
              <a:rPr lang="el-GR" sz="2000" b="1" dirty="0">
                <a:solidFill>
                  <a:srgbClr val="2F2B20"/>
                </a:solidFill>
              </a:rPr>
              <a:t>R</a:t>
            </a:r>
            <a:r>
              <a:rPr lang="el-GR" sz="2000" dirty="0">
                <a:solidFill>
                  <a:srgbClr val="2F2B20"/>
                </a:solidFill>
              </a:rPr>
              <a:t> είναι </a:t>
            </a:r>
            <a:r>
              <a:rPr lang="el-GR" sz="2000" b="1" dirty="0">
                <a:solidFill>
                  <a:srgbClr val="2F2B20"/>
                </a:solidFill>
              </a:rPr>
              <a:t>μεταβατική</a:t>
            </a:r>
            <a:r>
              <a:rPr lang="el-GR" sz="2000" dirty="0">
                <a:solidFill>
                  <a:srgbClr val="2F2B20"/>
                </a:solidFill>
              </a:rPr>
              <a:t>, αν όποτε ισχύουν τα </a:t>
            </a:r>
            <a:r>
              <a:rPr lang="el-GR" sz="2000" b="1" dirty="0" err="1">
                <a:solidFill>
                  <a:srgbClr val="2F2B20"/>
                </a:solidFill>
              </a:rPr>
              <a:t>xRy</a:t>
            </a:r>
            <a:r>
              <a:rPr lang="el-GR" sz="2000" dirty="0">
                <a:solidFill>
                  <a:srgbClr val="2F2B20"/>
                </a:solidFill>
              </a:rPr>
              <a:t> και </a:t>
            </a:r>
            <a:r>
              <a:rPr lang="el-GR" sz="2000" b="1" dirty="0" err="1">
                <a:solidFill>
                  <a:srgbClr val="2F2B20"/>
                </a:solidFill>
              </a:rPr>
              <a:t>yRz</a:t>
            </a:r>
            <a:r>
              <a:rPr lang="el-GR" sz="2000" dirty="0">
                <a:solidFill>
                  <a:srgbClr val="2F2B20"/>
                </a:solidFill>
              </a:rPr>
              <a:t>, τότε ισχύει και το </a:t>
            </a:r>
            <a:r>
              <a:rPr lang="el-GR" sz="2000" b="1" dirty="0" err="1">
                <a:solidFill>
                  <a:srgbClr val="2F2B20"/>
                </a:solidFill>
              </a:rPr>
              <a:t>xRz</a:t>
            </a:r>
            <a:r>
              <a:rPr lang="el-GR" sz="2000" dirty="0">
                <a:solidFill>
                  <a:srgbClr val="2F2B20"/>
                </a:solidFill>
              </a:rPr>
              <a:t> 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Τέλος, η </a:t>
            </a:r>
            <a:r>
              <a:rPr lang="el-GR" sz="2000" b="1" dirty="0">
                <a:solidFill>
                  <a:srgbClr val="2F2B20"/>
                </a:solidFill>
              </a:rPr>
              <a:t>R</a:t>
            </a:r>
            <a:r>
              <a:rPr lang="el-GR" sz="2000" dirty="0">
                <a:solidFill>
                  <a:srgbClr val="2F2B20"/>
                </a:solidFill>
              </a:rPr>
              <a:t> είναι σχέση ισοδυναμίας, αν έχει και τις τρεις παραπάνω ιδιότητες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95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Σύνοψη-Γραφήματα &amp; Δένδρα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Ένα </a:t>
            </a:r>
            <a:r>
              <a:rPr lang="el-GR" sz="2000" b="1" dirty="0">
                <a:solidFill>
                  <a:srgbClr val="2F2B20"/>
                </a:solidFill>
              </a:rPr>
              <a:t>γράφημα</a:t>
            </a:r>
            <a:r>
              <a:rPr lang="el-GR" sz="2000" dirty="0">
                <a:solidFill>
                  <a:srgbClr val="2F2B20"/>
                </a:solidFill>
              </a:rPr>
              <a:t> δεν είναι παρά ένα σύνολο από </a:t>
            </a:r>
            <a:r>
              <a:rPr lang="el-GR" sz="2000" b="1" dirty="0">
                <a:solidFill>
                  <a:srgbClr val="2F2B20"/>
                </a:solidFill>
              </a:rPr>
              <a:t>κόμβους ή κορυφές </a:t>
            </a:r>
            <a:r>
              <a:rPr lang="el-GR" sz="2000" dirty="0">
                <a:solidFill>
                  <a:srgbClr val="2F2B20"/>
                </a:solidFill>
              </a:rPr>
              <a:t> που συνδέονται μεταξύ τους με </a:t>
            </a:r>
            <a:r>
              <a:rPr lang="el-GR" sz="2000" b="1" dirty="0">
                <a:solidFill>
                  <a:srgbClr val="2F2B20"/>
                </a:solidFill>
              </a:rPr>
              <a:t>ακμές</a:t>
            </a:r>
            <a:r>
              <a:rPr lang="el-GR" sz="2000" dirty="0">
                <a:solidFill>
                  <a:srgbClr val="2F2B20"/>
                </a:solidFill>
              </a:rPr>
              <a:t> ή </a:t>
            </a:r>
            <a:r>
              <a:rPr lang="el-GR" sz="2000" b="1" dirty="0">
                <a:solidFill>
                  <a:srgbClr val="2F2B20"/>
                </a:solidFill>
              </a:rPr>
              <a:t>πλευρές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 Το </a:t>
            </a:r>
            <a:r>
              <a:rPr lang="el-GR" sz="2000" b="1" dirty="0">
                <a:solidFill>
                  <a:srgbClr val="2F2B20"/>
                </a:solidFill>
              </a:rPr>
              <a:t>γράφημα</a:t>
            </a:r>
            <a:r>
              <a:rPr lang="el-GR" sz="2000" dirty="0">
                <a:solidFill>
                  <a:srgbClr val="2F2B20"/>
                </a:solidFill>
              </a:rPr>
              <a:t> λέγεται κατευθυνόμενο, αν η κατεύθυνση της </a:t>
            </a:r>
            <a:r>
              <a:rPr lang="el-GR" sz="2000" b="1" dirty="0">
                <a:solidFill>
                  <a:srgbClr val="2F2B20"/>
                </a:solidFill>
              </a:rPr>
              <a:t>πλευράς έχει σημασία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 Ένα μονοπάτι σε ένα γράφημα δεν είναι παρά μία ακολουθία από κόμβους που συνδέονται μεταξύ τους με πλευρές 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000" dirty="0">
                <a:solidFill>
                  <a:srgbClr val="2F2B20"/>
                </a:solidFill>
              </a:rPr>
              <a:t>Τέλος, ένα δέντρο είναι ένα </a:t>
            </a:r>
            <a:r>
              <a:rPr lang="el-GR" sz="2000" b="1" dirty="0">
                <a:solidFill>
                  <a:srgbClr val="2F2B20"/>
                </a:solidFill>
              </a:rPr>
              <a:t>κατευθυνόμενο γράφημα </a:t>
            </a:r>
            <a:r>
              <a:rPr lang="el-GR" sz="2000" dirty="0">
                <a:solidFill>
                  <a:srgbClr val="2F2B20"/>
                </a:solidFill>
              </a:rPr>
              <a:t>που έχει τις παρακάτω δύο ιδιότητες: </a:t>
            </a:r>
          </a:p>
          <a:p>
            <a:pPr marL="411480" lvl="1" indent="0">
              <a:spcBef>
                <a:spcPct val="20000"/>
              </a:spcBef>
              <a:buClr>
                <a:srgbClr val="9CBEBD"/>
              </a:buClr>
              <a:buNone/>
            </a:pPr>
            <a:r>
              <a:rPr lang="el-GR" sz="2000" dirty="0">
                <a:solidFill>
                  <a:srgbClr val="2F2B20"/>
                </a:solidFill>
              </a:rPr>
              <a:t>α) υπάρχει ένας κόμβος που λέγεται ρίζα και από τον οποίο ξεκινά ένα μονοπάτι προς κάθε άλλο κόμβο &amp; </a:t>
            </a:r>
          </a:p>
          <a:p>
            <a:pPr marL="411480" lvl="1" indent="0">
              <a:spcBef>
                <a:spcPct val="20000"/>
              </a:spcBef>
              <a:buClr>
                <a:srgbClr val="9CBEBD"/>
              </a:buClr>
              <a:buNone/>
            </a:pPr>
            <a:r>
              <a:rPr lang="el-GR" sz="2000" dirty="0">
                <a:solidFill>
                  <a:srgbClr val="2F2B20"/>
                </a:solidFill>
              </a:rPr>
              <a:t>β) κάθε κόμβος εκτός από τη ρίζα δέχεται μια πλευρά από κάποιο άλλο κόμβο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12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Σήμερα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200" b="1" dirty="0">
                <a:solidFill>
                  <a:srgbClr val="2F2B20"/>
                </a:solidFill>
              </a:rPr>
              <a:t>Επαναληπτικές Ασκήσεις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200" b="1" dirty="0">
                <a:solidFill>
                  <a:srgbClr val="2F2B20"/>
                </a:solidFill>
              </a:rPr>
              <a:t>Λογικά Επιχειρήματα &amp; Αποδείξεις</a:t>
            </a:r>
          </a:p>
          <a:p>
            <a:pPr lvl="0" indent="0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dirty="0">
                <a:solidFill>
                  <a:srgbClr val="2F2B20"/>
                </a:solidFill>
              </a:rPr>
              <a:t> -Ισχυρισμοί</a:t>
            </a:r>
          </a:p>
          <a:p>
            <a:pPr lvl="0" indent="0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dirty="0">
                <a:solidFill>
                  <a:srgbClr val="2F2B20"/>
                </a:solidFill>
              </a:rPr>
              <a:t>- Κανόνες Απλούστευσης Ισχυρισμών</a:t>
            </a:r>
          </a:p>
          <a:p>
            <a:pPr lvl="0" indent="0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dirty="0">
                <a:solidFill>
                  <a:srgbClr val="2F2B20"/>
                </a:solidFill>
              </a:rPr>
              <a:t>- Λογική </a:t>
            </a:r>
          </a:p>
          <a:p>
            <a:pPr lvl="0" indent="0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dirty="0">
                <a:solidFill>
                  <a:srgbClr val="2F2B20"/>
                </a:solidFill>
              </a:rPr>
              <a:t>- </a:t>
            </a:r>
            <a:r>
              <a:rPr lang="el-GR" sz="2200" dirty="0" err="1">
                <a:solidFill>
                  <a:srgbClr val="2F2B20"/>
                </a:solidFill>
              </a:rPr>
              <a:t>Ποσοδείκτες</a:t>
            </a:r>
            <a:endParaRPr lang="el-GR" sz="2200" dirty="0">
              <a:solidFill>
                <a:srgbClr val="2F2B20"/>
              </a:solidFill>
            </a:endParaRPr>
          </a:p>
          <a:p>
            <a:pPr lvl="0" indent="0">
              <a:spcBef>
                <a:spcPct val="20000"/>
              </a:spcBef>
              <a:buClr>
                <a:srgbClr val="A9A57C"/>
              </a:buClr>
              <a:buNone/>
            </a:pPr>
            <a:r>
              <a:rPr lang="el-GR" sz="2200" dirty="0">
                <a:solidFill>
                  <a:srgbClr val="2F2B20"/>
                </a:solidFill>
              </a:rPr>
              <a:t>- Παραδείγματα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200" b="1" dirty="0">
                <a:solidFill>
                  <a:srgbClr val="2F2B20"/>
                </a:solidFill>
              </a:rPr>
              <a:t>Αλφάβητα &amp; Γλώσσες</a:t>
            </a:r>
          </a:p>
          <a:p>
            <a:pPr lvl="0" indent="-228600">
              <a:spcBef>
                <a:spcPct val="20000"/>
              </a:spcBef>
              <a:buClr>
                <a:srgbClr val="A9A57C"/>
              </a:buClr>
            </a:pPr>
            <a:r>
              <a:rPr lang="el-GR" sz="2200" b="1" dirty="0">
                <a:solidFill>
                  <a:srgbClr val="2F2B20"/>
                </a:solidFill>
              </a:rPr>
              <a:t>Πεπερασμένη Αναπαράσταση γλωσσών </a:t>
            </a:r>
            <a:endParaRPr lang="el-GR" sz="2200" b="1" dirty="0">
              <a:solidFill>
                <a:srgbClr val="2F2B2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51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5533</TotalTime>
  <Words>3546</Words>
  <Application>Microsoft Office PowerPoint</Application>
  <PresentationFormat>Προβολή στην οθόνη (16:10)</PresentationFormat>
  <Paragraphs>483</Paragraphs>
  <Slides>46</Slides>
  <Notes>46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Symbol</vt:lpstr>
      <vt:lpstr>Times New Roman</vt:lpstr>
      <vt:lpstr>Wingdings</vt:lpstr>
      <vt:lpstr>Θέμα του Office</vt:lpstr>
      <vt:lpstr>Θεωρία Υπολογισμού</vt:lpstr>
      <vt:lpstr>Παρουσίαση του PowerPoint</vt:lpstr>
      <vt:lpstr>Άδειες Χρήσης</vt:lpstr>
      <vt:lpstr>Χρηματοδότηση</vt:lpstr>
      <vt:lpstr>Σύνοψη-Σύνολα</vt:lpstr>
      <vt:lpstr>Σύνοψη-Συναρτήσεις</vt:lpstr>
      <vt:lpstr>Σύνοψη-Σχέσεις</vt:lpstr>
      <vt:lpstr>Σύνοψη-Γραφήματα &amp; Δένδρα</vt:lpstr>
      <vt:lpstr>Σήμερα</vt:lpstr>
      <vt:lpstr>Επαναληπτική Άσκηση 1</vt:lpstr>
      <vt:lpstr>Επαναληπτική Άσκηση 1-Λύση</vt:lpstr>
      <vt:lpstr>Επαναληπτική Άσκηση 2</vt:lpstr>
      <vt:lpstr>Λογικά Επιχειρήματα &amp; Αποδείξεις</vt:lpstr>
      <vt:lpstr>Ισχυρισμοί (1/2)</vt:lpstr>
      <vt:lpstr>Ισχυρισμοί (2/2)</vt:lpstr>
      <vt:lpstr>Συνεπάγεται </vt:lpstr>
      <vt:lpstr>Συνεπάγεται </vt:lpstr>
      <vt:lpstr>Ισοδυναμεί ⇔</vt:lpstr>
      <vt:lpstr>Λογικό ΚΑΙ ^ &amp; Λογικό Η v  (1/4)</vt:lpstr>
      <vt:lpstr>Λογικό ΚΑΙ ^ &amp; Λογικό Η v  (2/4)</vt:lpstr>
      <vt:lpstr>Λογικό ΚΑΙ ^ &amp; Λογικό Η v  (3/4)</vt:lpstr>
      <vt:lpstr>Λογικό ΟΧΙ ¬(4/4)</vt:lpstr>
      <vt:lpstr>Κανόνες Απλούστευσης Ισχυρισμών</vt:lpstr>
      <vt:lpstr>Σύνδεσμος  (1/3)</vt:lpstr>
      <vt:lpstr>Σύνδεσμος  (2/3)</vt:lpstr>
      <vt:lpstr>Σύνδεσμος  (3/3)</vt:lpstr>
      <vt:lpstr>Διαφορά  “” με “” (2/2)</vt:lpstr>
      <vt:lpstr>Ισχυρισμός  “”</vt:lpstr>
      <vt:lpstr>Παράδειγμα 1</vt:lpstr>
      <vt:lpstr>Λύση 1</vt:lpstr>
      <vt:lpstr>Αντίφαση</vt:lpstr>
      <vt:lpstr>Παράδειγμα 2</vt:lpstr>
      <vt:lpstr>Λύση 2 (1/2)</vt:lpstr>
      <vt:lpstr>Λύση 2 (2/2)</vt:lpstr>
      <vt:lpstr>Άμεση Απόδειξη</vt:lpstr>
      <vt:lpstr>Παράδειγμα 3</vt:lpstr>
      <vt:lpstr>Λύση 3 </vt:lpstr>
      <vt:lpstr>Έμμεση Απόδειξη</vt:lpstr>
      <vt:lpstr>Παράδειγμα 4</vt:lpstr>
      <vt:lpstr>Ένα Παράδοξο</vt:lpstr>
      <vt:lpstr>Το Παράδοξο του Russel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259</cp:revision>
  <dcterms:created xsi:type="dcterms:W3CDTF">2012-09-06T09:03:05Z</dcterms:created>
  <dcterms:modified xsi:type="dcterms:W3CDTF">2015-09-19T21:31:38Z</dcterms:modified>
</cp:coreProperties>
</file>