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304" r:id="rId16"/>
    <p:sldId id="290"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b="1" dirty="0" smtClean="0"/>
              <a:t>Χρόνος </a:t>
            </a:r>
            <a:r>
              <a:rPr lang="el-GR" sz="2800" b="1" dirty="0" smtClean="0"/>
              <a:t>έκδοσης Παραστατικών και Ποσοτικός Προσδιορισμός Αποθεμάτων (Άρθρο 6)</a:t>
            </a:r>
            <a:endParaRPr lang="el-GR" sz="28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2.</a:t>
            </a:r>
            <a:r>
              <a:rPr lang="el-GR" sz="2700" dirty="0" smtClean="0"/>
              <a:t> Ο προσδιορισμός της ποσότητας αποθεμάτων, όπου συντρέχει περίπτωση, διενεργείται σε κατάλληλο χρόνο που διασφαλίζει την αξιοπιστία των δεδομένων σε σχέση με την ημερομηνία αναφοράς των χρηματοοικονομικών καταστάσεων της οντότητας.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fontScale="70000" lnSpcReduction="20000"/>
          </a:bodyPr>
          <a:lstStyle/>
          <a:p>
            <a:pPr>
              <a:buNone/>
            </a:pPr>
            <a:r>
              <a:rPr lang="el-GR" b="1" u="sng" dirty="0" smtClean="0"/>
              <a:t>ΕΡΜΗΝΕΙΑ ΠΟΛ 1003</a:t>
            </a:r>
            <a:endParaRPr lang="en-US" dirty="0" smtClean="0"/>
          </a:p>
          <a:p>
            <a:pPr marL="0" algn="just">
              <a:buNone/>
            </a:pPr>
            <a:r>
              <a:rPr lang="el-GR" dirty="0" smtClean="0"/>
              <a:t>6.2.1 Σε ότι αφορά τον προσδιορισμό της ποσότητας των αποθεμάτων, ορίζεται ότι ο εν λόγω προσδιορισμός διενεργείται σε κατάλληλο χρόνο που διασφαλίζει την αξιοπιστία των δεδομένων σε σχέση με την ημερομηνία αναφοράς των χρηματοοικονομικών καταστάσεων της οντότητας. Δηλαδή, ο χρόνος προσδιορισμού των αποθεμάτων (φυσική απογραφή) καθορίζεται από τα πραγματικά δεδομένα μιας οντότητας, λαμβάνοντας υπόψη και τα αναφερόμενα στην παράγραφο 4 του άρθρου 4 και την ανάγκη διασφάλισης της αξιοπιστίας του ποσοτικού προσδιορισμού των αποθεμάτων στο τέλος της ημερομηνίας αναφοράς (ημερομηνία τέλους χρήσης ή ημερομηνία ισολογισμού).</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 6.2.2 Ο χρόνος αυτός μπορεί να απέχει από το τέλος της ημερομηνίας αναφοράς, ιδίως όταν η οντότητα τηρεί αναλυτικό αρχείο ποσοτικής διακίνησης αποθεμάτων (βιβλίο αποθήκης) ή όταν ο αριθμός ή και η ποσότητα των διακινήσεων δεν είναι σημαντική. Σε άλλες περιπτώσεις που η οντότητα εφαρμόζει έμμεσες τεχνικές στον προσδιορισμό της ποσότητας των αποθεμάτων της απογραφής, η σχετική διαδικασία δύναται να γίνεται με αξιοπιστία και σε χρόνο απομακρυσμένο από το τέλος της περιόδου (π.χ. προσδιορισμός </a:t>
            </a:r>
            <a:r>
              <a:rPr lang="el-GR" dirty="0" err="1" smtClean="0"/>
              <a:t>ιχθυόμαζας</a:t>
            </a:r>
            <a:r>
              <a:rPr lang="el-GR" dirty="0" smtClean="0"/>
              <a:t> ιχθυοτροφείων). Τέλος, σημειώνεται ότι όταν εφαρμόζεται η μέθοδος της λιανικής (</a:t>
            </a:r>
            <a:r>
              <a:rPr lang="el-GR" dirty="0" err="1" smtClean="0"/>
              <a:t>retail</a:t>
            </a:r>
            <a:r>
              <a:rPr lang="el-GR" dirty="0" smtClean="0"/>
              <a:t> </a:t>
            </a:r>
            <a:r>
              <a:rPr lang="el-GR" dirty="0" err="1" smtClean="0"/>
              <a:t>method</a:t>
            </a:r>
            <a:r>
              <a:rPr lang="el-GR" dirty="0" smtClean="0"/>
              <a:t>) δεν γίνεται ποσοτικός προσδιορισμός των αποθεμάτων και η εκτίμηση της αξίας του τελικού αποθέματος δύναται επίσης να γίνεται με ασφάλεια σε χρόνο απομακρυσμένο από το τέλος της περιόδου.</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6.2.3 Σε κάθε περίπτωση, και ανεξάρτητα από το χρόνο που διενεργείται ο ποσοτικός προσδιορισμός των αποθεμάτων, η οντότητα είναι υποχρεωμένη να έχει τεκμηριώσει με αξιόπιστο τρόπο τις ποσότητες της απογραφής εντός των χρονικών ορίων σύνταξης των χρηματοοικονομικών καταστάσεων της περιόδου.</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a:bodyPr>
          <a:lstStyle/>
          <a:p>
            <a:pPr algn="just">
              <a:buNone/>
            </a:pPr>
            <a:r>
              <a:rPr lang="el-GR" sz="2700" dirty="0" smtClean="0"/>
              <a:t>6.2.4 Σημειώνεται ότι οι ρυθμίσεις της παραγράφου 2 του παρόντος άρθρου, όπως και της σχετικής παραγράφου 4 του άρθρου 4, δύνανται να εφαρμόζονται για τον προσδιορισμό της ποσότητας (και όχι και της επιμέτρησης) των αποθεμάτων της 31ης Δεκεμβρίου 2014, δεδομένου άλλωστε ότι η απογραφή λήξης της 31 Δεκεμβρίου 2014 είναι η απογραφή έναρξης την 1 Ιανουαρίου 2015.</a:t>
            </a:r>
            <a:endParaRPr lang="en-US" sz="2700" dirty="0" smtClean="0"/>
          </a:p>
          <a:p>
            <a:pPr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3.</a:t>
            </a:r>
            <a:r>
              <a:rPr lang="el-GR" sz="2700" dirty="0" smtClean="0"/>
              <a:t> Η κατάρτιση των χρηματοοικονομικών καταστάσεων της περιόδου ολοκληρώνεται εντός του μικρότερου διαστήματος από: </a:t>
            </a:r>
            <a:endParaRPr lang="en-US" sz="2700" dirty="0" smtClean="0"/>
          </a:p>
          <a:p>
            <a:pPr algn="just">
              <a:buNone/>
            </a:pPr>
            <a:r>
              <a:rPr lang="el-GR" sz="2700" dirty="0" smtClean="0"/>
              <a:t>α) Έξι μήνες από την λήξη της περιόδου. </a:t>
            </a:r>
            <a:endParaRPr lang="en-US" sz="2700" dirty="0" smtClean="0"/>
          </a:p>
          <a:p>
            <a:pPr algn="just">
              <a:buNone/>
            </a:pPr>
            <a:r>
              <a:rPr lang="el-GR" sz="2700" dirty="0" smtClean="0"/>
              <a:t>β) Τα όρια που τίθενται από οποιαδήποτε άλλη νομοθεσία της χώρας. </a:t>
            </a:r>
            <a:endParaRPr lang="en-US" sz="2700" dirty="0" smtClean="0"/>
          </a:p>
          <a:p>
            <a:pPr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12</a:t>
            </a:r>
            <a:r>
              <a:rPr lang="el-GR" sz="2800" b="1" dirty="0" smtClean="0"/>
              <a:t>: Χρόνος έκδοσης Παραστατικών και Ποσοτικός Προσδιορισμός Αποθεμάτων (Άρθρο 6)</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αυτήν θα αναλύσουμε τον χρόνο έκδοσης των παραστατικών της οντότητας καθώς και τον τρόπο που διενεργείται ο ποσοτικός προσδιορισμός αποθεμάτων της.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fontScale="62500" lnSpcReduction="20000"/>
          </a:bodyPr>
          <a:lstStyle/>
          <a:p>
            <a:pPr>
              <a:buNone/>
            </a:pPr>
            <a:r>
              <a:rPr lang="el-GR" sz="3800" b="1" dirty="0" smtClean="0"/>
              <a:t>Χρόνος ενημέρωσης λογιστικών αρχείων</a:t>
            </a:r>
          </a:p>
          <a:p>
            <a:pPr>
              <a:buNone/>
            </a:pPr>
            <a:r>
              <a:rPr lang="el-GR" dirty="0" smtClean="0"/>
              <a:t> </a:t>
            </a:r>
            <a:r>
              <a:rPr lang="el-GR" b="1" dirty="0" smtClean="0"/>
              <a:t>1.</a:t>
            </a:r>
            <a:r>
              <a:rPr lang="el-GR" dirty="0" smtClean="0"/>
              <a:t> Η ενημέρωση των λογιστικών αρχείων (βιβλίων) γίνεται ως εξής: </a:t>
            </a:r>
            <a:endParaRPr lang="en-US" dirty="0" smtClean="0"/>
          </a:p>
          <a:p>
            <a:pPr>
              <a:buNone/>
            </a:pPr>
            <a:r>
              <a:rPr lang="el-GR" dirty="0" smtClean="0"/>
              <a:t>α) Όταν η οντότητα συντάσσει ισολογισμό, η ενημέρωση για συναλλαγές και γεγονότα που λαμβάνουν χώρα στη διάρκεια ενός μηνός γίνεται εντός του επόμενου μήνα. </a:t>
            </a:r>
            <a:endParaRPr lang="en-US" dirty="0" smtClean="0"/>
          </a:p>
          <a:p>
            <a:pPr>
              <a:buNone/>
            </a:pPr>
            <a:r>
              <a:rPr lang="el-GR" dirty="0" smtClean="0"/>
              <a:t>β) Όταν η οντότητα δεν συντάσσει ισολογισμό, η ενημέρωση για συναλλαγές και γεγονότα που λαμβάνουν χώρα στη διάρκεια ενός ημερολογιακού τριμήνου γίνεται εντός του επόμενου μήνα από τη λήξη του τριμήνου. </a:t>
            </a:r>
            <a:endParaRPr lang="en-US" dirty="0" smtClean="0"/>
          </a:p>
          <a:p>
            <a:pPr>
              <a:buNone/>
            </a:pPr>
            <a:r>
              <a:rPr lang="el-GR" dirty="0" smtClean="0"/>
              <a:t>γ) Σε κάθε περίπτωση, η ενημέρωση γίνεται εντός του απαιτούμενου χρόνου για την έγκαιρη σύνταξη των χρηματοοικονομικών καταστάσεων.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u="sng" dirty="0" smtClean="0"/>
              <a:t>ΕΡΜΗΝΕΙΑ ΠΟΛ 1003</a:t>
            </a:r>
            <a:endParaRPr lang="en-US" dirty="0" smtClean="0"/>
          </a:p>
          <a:p>
            <a:pPr marL="0" algn="just">
              <a:buNone/>
            </a:pPr>
            <a:r>
              <a:rPr lang="el-GR" dirty="0" smtClean="0"/>
              <a:t>6.1.1 Η ενημέρωση των βιβλίων στα χρονικά όρια που θέτει η παράγραφος αυτή αφορά την καταχώρηση των εκδιδόμενων και λαμβανόμενων παραστατικών. Η υποχρέωση του άρθρου αυτού εκπληρούται όταν η οντότητα καταχωρεί εντός των τιθέμενων χρονικών ορίων, από τη λήξη του μήνα ή τριμήνου κατά περίπτωση, είτε τη λογιστική είτε τη φορολογική βάση, κατά την παράγραφο 5 του άρθρου 3. Εξυπακούεται ότι η καταχώρηση λογιστικής και φορολογικής φάσης δύναται να πραγματοποιείται και ταυτόχρονα, εντός των χρονικών ορίων του άρθρου 6.</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6.1.2 Όταν εντός των τιθέμενων χρονικών ορίων καταχωρείται, κατ’ επιλογή της οντότητας, μόνο η μία εκ των δύο βάσεων (είτε η λογιστική είτε η φορολογική), η παρακολούθηση της άλλης βάσης δύναται να γίνεται συγκεντρωτικά οποτεδήποτε και σε κάθε περίπτωση έγκαιρα για την σύνταξη των χρηματοοικονομικών καταστάσεων και τη συμμόρφωση με τη φορολογική νομοθεσία. Για παράδειγμα, μια οντότητα που συντάσσει ισολογισμό, δύναται να επιλέξει να καταχωρεί στα βιβλία της τα εκδιδόμενα και λαμβανόμενα παραστατικά βάσει των αξιών που καθορίζονται από τα λογιστικά πρότυπα (Ελληνικά ή Δ.Π.Χ.Α., κατά περίπτωση), δηλαδή με τη λογιστική τους βάση (αξία). Στην περίπτωση αυτή πληρούται η εκ του νόμου υποχρέωση και η εν λόγω οντότητα δύναται στη συνέχεια να καταχωρήσει στο λογιστικό της σύστημα και τη φορολογική βάση.</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000" dirty="0" smtClean="0"/>
              <a:t>Χρόνος έκδοσης Παραστατικών και Ποσοτικός Προσδιορισμός Αποθεμάτων (Άρθρο 6)</a:t>
            </a:r>
            <a:endParaRPr lang="en-US" sz="3000"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6.1.3 Εναλλακτικά, η ίδια οντότητα δύναται να επιλέξει να καταχωρεί στα βιβλία της τα εκδιδόμενα και λαμβανόμενα παραστατικά βάσει των αξιών που καθορίζονται από τη φορολογική νομοθεσία, δηλαδή με την φορολογική τους βάση. Στην περίπτωση αυτή πληρούται η εκ του νόμου υποχρέωση και η εν λόγω οντότητα δύναται στη συνέχεια να καταχωρήσει στο λογιστικό της σύστημα και τη λογιστική βάση.</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1344</TotalTime>
  <Words>1177</Words>
  <Application>Microsoft Office PowerPoint</Application>
  <PresentationFormat>Προβολή στην οθόνη (16:10)</PresentationFormat>
  <Paragraphs>106</Paragraphs>
  <Slides>22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Χρόνος έκδοσης Παραστατικών και Ποσοτικός Προσδιορισμός Αποθεμάτων (Άρθρο 6)</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204</cp:revision>
  <dcterms:created xsi:type="dcterms:W3CDTF">2012-09-06T09:03:05Z</dcterms:created>
  <dcterms:modified xsi:type="dcterms:W3CDTF">2015-11-24T20:12:39Z</dcterms:modified>
</cp:coreProperties>
</file>