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3"/>
  </p:notesMasterIdLst>
  <p:handoutMasterIdLst>
    <p:handoutMasterId r:id="rId44"/>
  </p:handoutMasterIdLst>
  <p:sldIdLst>
    <p:sldId id="257" r:id="rId3"/>
    <p:sldId id="258" r:id="rId4"/>
    <p:sldId id="392" r:id="rId5"/>
    <p:sldId id="393" r:id="rId6"/>
    <p:sldId id="259" r:id="rId7"/>
    <p:sldId id="320" r:id="rId8"/>
    <p:sldId id="262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7" r:id="rId22"/>
    <p:sldId id="378" r:id="rId23"/>
    <p:sldId id="379" r:id="rId24"/>
    <p:sldId id="380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4" r:id="rId36"/>
    <p:sldId id="395" r:id="rId37"/>
    <p:sldId id="396" r:id="rId38"/>
    <p:sldId id="397" r:id="rId39"/>
    <p:sldId id="398" r:id="rId40"/>
    <p:sldId id="291" r:id="rId41"/>
    <p:sldId id="279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E6BED-5156-4EA1-B1EA-AB3884A4E5D5}" type="slidenum">
              <a:rPr lang="el-GR" altLang="el-GR" smtClean="0"/>
              <a:pPr/>
              <a:t>25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BCFAC-2DDB-46CF-BD8F-B4D07C06642C}" type="slidenum">
              <a:rPr lang="el-GR" altLang="el-GR" smtClean="0"/>
              <a:pPr/>
              <a:t>27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34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37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3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8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5802-759F-4089-9AD9-0942051D6A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1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3" y="6559384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LOGO10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8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Εκτιμητική ΙΙ</a:t>
            </a:r>
          </a:p>
          <a:p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4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8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60848"/>
            <a:ext cx="8643937" cy="37772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altLang="el-GR" sz="3600" b="1" dirty="0" smtClean="0"/>
              <a:t>  ●</a:t>
            </a:r>
            <a:r>
              <a:rPr lang="el-GR" altLang="el-GR" sz="3600" b="1" dirty="0" smtClean="0">
                <a:solidFill>
                  <a:srgbClr val="FF0000"/>
                </a:solidFill>
              </a:rPr>
              <a:t> </a:t>
            </a:r>
            <a:r>
              <a:rPr lang="el-GR" altLang="el-GR" sz="3600" dirty="0" smtClean="0"/>
              <a:t>Η κατανομή   </a:t>
            </a:r>
            <a:r>
              <a:rPr lang="en-US" altLang="el-GR" sz="3600" b="1" dirty="0" smtClean="0"/>
              <a:t>t-student</a:t>
            </a:r>
            <a:r>
              <a:rPr lang="el-GR" altLang="el-GR" sz="3600" dirty="0" smtClean="0"/>
              <a:t>   είναι  συμμετρική γύρω από το </a:t>
            </a:r>
            <a:r>
              <a:rPr lang="el-GR" altLang="el-GR" sz="3600" dirty="0" err="1" smtClean="0"/>
              <a:t>μηδεν</a:t>
            </a:r>
            <a:r>
              <a:rPr lang="el-GR" altLang="el-GR" sz="3600" dirty="0" smtClean="0"/>
              <a:t> με</a:t>
            </a:r>
            <a:r>
              <a:rPr lang="el-GR" altLang="el-GR" sz="3600" b="1" dirty="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3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3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3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3600" b="1" dirty="0" smtClean="0"/>
          </a:p>
          <a:p>
            <a:pPr eaLnBrk="1" hangingPunct="1">
              <a:lnSpc>
                <a:spcPct val="90000"/>
              </a:lnSpc>
            </a:pPr>
            <a:endParaRPr lang="el-GR" altLang="el-GR" sz="3600" b="1" dirty="0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3748088"/>
          <a:ext cx="139700" cy="228600"/>
        </p:xfrm>
        <a:graphic>
          <a:graphicData uri="http://schemas.openxmlformats.org/presentationml/2006/ole">
            <p:oleObj spid="_x0000_s795650" name="Εξίσωση" r:id="rId3" imgW="139700" imgH="228600" progId="Equation.3">
              <p:embed/>
            </p:oleObj>
          </a:graphicData>
        </a:graphic>
      </p:graphicFrame>
      <p:graphicFrame>
        <p:nvGraphicFramePr>
          <p:cNvPr id="48133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835696" y="3429000"/>
          <a:ext cx="3429000" cy="935038"/>
        </p:xfrm>
        <a:graphic>
          <a:graphicData uri="http://schemas.openxmlformats.org/presentationml/2006/ole">
            <p:oleObj spid="_x0000_s795651" name="Εξίσωση" r:id="rId4" imgW="596900" imgH="228600" progId="Equation.3">
              <p:embed/>
            </p:oleObj>
          </a:graphicData>
        </a:graphic>
      </p:graphicFrame>
      <p:graphicFrame>
        <p:nvGraphicFramePr>
          <p:cNvPr id="48134" name="Object 10"/>
          <p:cNvGraphicFramePr>
            <a:graphicFrameLocks noChangeAspect="1"/>
          </p:cNvGraphicFramePr>
          <p:nvPr/>
        </p:nvGraphicFramePr>
        <p:xfrm>
          <a:off x="1619672" y="4509120"/>
          <a:ext cx="4357688" cy="1655762"/>
        </p:xfrm>
        <a:graphic>
          <a:graphicData uri="http://schemas.openxmlformats.org/presentationml/2006/ole">
            <p:oleObj spid="_x0000_s795652" name="Εξίσωση" r:id="rId5" imgW="952087" imgH="393529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n-US" sz="1200" dirty="0" smtClean="0">
                <a:solidFill>
                  <a:schemeClr val="bg1"/>
                </a:solidFill>
              </a:rPr>
              <a:t>8</a:t>
            </a:r>
            <a:r>
              <a:rPr lang="el-GR" sz="1200" dirty="0" smtClean="0">
                <a:solidFill>
                  <a:schemeClr val="bg1"/>
                </a:solidFill>
              </a:rPr>
              <a:t>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Η κατανομή </a:t>
            </a:r>
            <a:r>
              <a:rPr lang="en-US" altLang="el-GR" dirty="0" smtClean="0">
                <a:latin typeface="Arial" charset="0"/>
                <a:cs typeface="Arial" charset="0"/>
              </a:rPr>
              <a:t>t-student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el-GR" altLang="el-G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Η κατανομή </a:t>
            </a:r>
            <a:r>
              <a:rPr lang="en-US" altLang="el-G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t-student</a:t>
            </a:r>
            <a:endParaRPr lang="el-GR" altLang="el-GR" sz="3600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89317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l-GR" altLang="el-GR" sz="3500" dirty="0" smtClean="0"/>
              <a:t>    ● </a:t>
            </a:r>
            <a:r>
              <a:rPr lang="el-GR" altLang="el-GR" sz="3500" dirty="0" smtClean="0">
                <a:latin typeface="Arial" charset="0"/>
                <a:cs typeface="Arial" charset="0"/>
              </a:rPr>
              <a:t>Όταν η κατανομή πληθυσμού είναι κανονική, η τυχαία μεταβλητή</a:t>
            </a:r>
          </a:p>
          <a:p>
            <a:pPr eaLnBrk="1" hangingPunct="1">
              <a:buFontTx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l-GR" altLang="el-GR" sz="2800" b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</a:t>
            </a:r>
            <a:endParaRPr lang="en-US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sz="3500" dirty="0" smtClean="0">
                <a:latin typeface="Arial" pitchFamily="34" charset="0"/>
                <a:cs typeface="Arial" pitchFamily="34" charset="0"/>
              </a:rPr>
              <a:t>ακολουθεί την κατανομή </a:t>
            </a:r>
            <a:r>
              <a:rPr lang="en-US" altLang="el-GR" sz="3500" dirty="0" smtClean="0">
                <a:latin typeface="Arial" pitchFamily="34" charset="0"/>
                <a:cs typeface="Arial" pitchFamily="34" charset="0"/>
              </a:rPr>
              <a:t>t-student </a:t>
            </a:r>
            <a:r>
              <a:rPr lang="el-GR" altLang="el-GR" sz="3500" dirty="0" smtClean="0">
                <a:latin typeface="Arial" pitchFamily="34" charset="0"/>
                <a:cs typeface="Arial" pitchFamily="34" charset="0"/>
              </a:rPr>
              <a:t>με ν=</a:t>
            </a:r>
            <a:r>
              <a:rPr lang="en-US" altLang="el-GR" sz="3500" dirty="0" smtClean="0">
                <a:latin typeface="Arial" pitchFamily="34" charset="0"/>
                <a:cs typeface="Arial" pitchFamily="34" charset="0"/>
              </a:rPr>
              <a:t>n-1 </a:t>
            </a:r>
            <a:r>
              <a:rPr lang="el-GR" altLang="el-GR" sz="3500" dirty="0" smtClean="0">
                <a:latin typeface="Arial" pitchFamily="34" charset="0"/>
                <a:cs typeface="Arial" pitchFamily="34" charset="0"/>
              </a:rPr>
              <a:t>βαθμούς ελευθερίας</a:t>
            </a:r>
          </a:p>
          <a:p>
            <a:pPr eaLnBrk="1" hangingPunct="1">
              <a:buFontTx/>
              <a:buNone/>
            </a:pPr>
            <a:r>
              <a:rPr lang="el-GR" altLang="el-GR" sz="35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283968" y="2276872"/>
          <a:ext cx="2016224" cy="2232025"/>
        </p:xfrm>
        <a:graphic>
          <a:graphicData uri="http://schemas.openxmlformats.org/presentationml/2006/ole">
            <p:oleObj spid="_x0000_s796674" name="Εξίσωση" r:id="rId3" imgW="634725" imgH="62203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9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460432" cy="1143000"/>
          </a:xfrm>
        </p:spPr>
        <p:txBody>
          <a:bodyPr>
            <a:noAutofit/>
          </a:bodyPr>
          <a:lstStyle/>
          <a:p>
            <a:r>
              <a:rPr lang="el-GR" altLang="el-GR" sz="4000" dirty="0" smtClean="0">
                <a:latin typeface="Arial" charset="0"/>
                <a:cs typeface="Arial" charset="0"/>
              </a:rPr>
              <a:t>Κριτικές </a:t>
            </a:r>
            <a:r>
              <a:rPr lang="el-GR" altLang="el-GR" sz="4000" b="1" dirty="0" smtClean="0">
                <a:latin typeface="Arial" charset="0"/>
                <a:cs typeface="Arial" charset="0"/>
              </a:rPr>
              <a:t>τιμές της κατανομής </a:t>
            </a:r>
            <a:br>
              <a:rPr lang="el-GR" altLang="el-GR" sz="4000" b="1" dirty="0" smtClean="0">
                <a:latin typeface="Arial" charset="0"/>
                <a:cs typeface="Arial" charset="0"/>
              </a:rPr>
            </a:br>
            <a:r>
              <a:rPr lang="en-US" altLang="el-GR" sz="4000" b="1" dirty="0" smtClean="0">
                <a:latin typeface="Arial" charset="0"/>
                <a:cs typeface="Arial" charset="0"/>
              </a:rPr>
              <a:t>t-student</a:t>
            </a:r>
            <a:endParaRPr lang="el-GR" altLang="el-G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5017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Έστω </a:t>
            </a:r>
            <a:r>
              <a:rPr lang="en-US" altLang="el-GR" b="1" dirty="0" smtClean="0">
                <a:latin typeface="Arial" charset="0"/>
                <a:cs typeface="Arial" charset="0"/>
              </a:rPr>
              <a:t>t</a:t>
            </a:r>
            <a:r>
              <a:rPr lang="el-GR" altLang="el-GR" b="1" baseline="-25000" dirty="0" smtClean="0">
                <a:latin typeface="Arial" charset="0"/>
                <a:cs typeface="Arial" charset="0"/>
              </a:rPr>
              <a:t>ν,1-α/2</a:t>
            </a:r>
            <a:r>
              <a:rPr lang="el-GR" altLang="el-GR" b="1" dirty="0" smtClean="0">
                <a:latin typeface="Arial" charset="0"/>
                <a:cs typeface="Arial" charset="0"/>
              </a:rPr>
              <a:t> </a:t>
            </a:r>
            <a:r>
              <a:rPr lang="el-GR" altLang="el-GR" dirty="0" smtClean="0">
                <a:latin typeface="Arial" charset="0"/>
                <a:cs typeface="Arial" charset="0"/>
              </a:rPr>
              <a:t>η τιμή της κατανομής </a:t>
            </a:r>
            <a:r>
              <a:rPr lang="en-US" altLang="el-GR" b="1" dirty="0" smtClean="0">
                <a:latin typeface="Arial" charset="0"/>
                <a:cs typeface="Arial" charset="0"/>
              </a:rPr>
              <a:t>t</a:t>
            </a:r>
            <a:r>
              <a:rPr lang="el-GR" altLang="el-GR" b="1" baseline="-25000" dirty="0" smtClean="0">
                <a:latin typeface="Arial" charset="0"/>
                <a:cs typeface="Arial" charset="0"/>
              </a:rPr>
              <a:t>ν</a:t>
            </a:r>
            <a:r>
              <a:rPr lang="el-GR" altLang="el-GR" dirty="0" smtClean="0">
                <a:latin typeface="Arial" charset="0"/>
                <a:cs typeface="Arial" charset="0"/>
              </a:rPr>
              <a:t> για</a:t>
            </a:r>
          </a:p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την οποία ισχύει</a:t>
            </a:r>
          </a:p>
          <a:p>
            <a:endParaRPr lang="el-GR" altLang="el-G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και     </a:t>
            </a:r>
          </a:p>
          <a:p>
            <a:pPr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Αξιοποιούμε τη σχέση αυτή ως εξής:</a:t>
            </a:r>
          </a:p>
          <a:p>
            <a:endParaRPr lang="el-GR" altLang="el-GR" dirty="0" smtClean="0"/>
          </a:p>
        </p:txBody>
      </p: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183" name="Object 1"/>
          <p:cNvGraphicFramePr>
            <a:graphicFrameLocks noChangeAspect="1"/>
          </p:cNvGraphicFramePr>
          <p:nvPr/>
        </p:nvGraphicFramePr>
        <p:xfrm>
          <a:off x="1285875" y="3000375"/>
          <a:ext cx="4867275" cy="785813"/>
        </p:xfrm>
        <a:graphic>
          <a:graphicData uri="http://schemas.openxmlformats.org/presentationml/2006/ole">
            <p:oleObj spid="_x0000_s797698" r:id="rId3" imgW="1320227" imgH="215806" progId="">
              <p:embed/>
            </p:oleObj>
          </a:graphicData>
        </a:graphic>
      </p:graphicFrame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185" name="Object 3"/>
          <p:cNvGraphicFramePr>
            <a:graphicFrameLocks noChangeAspect="1"/>
          </p:cNvGraphicFramePr>
          <p:nvPr/>
        </p:nvGraphicFramePr>
        <p:xfrm>
          <a:off x="1500188" y="4286250"/>
          <a:ext cx="6402387" cy="784225"/>
        </p:xfrm>
        <a:graphic>
          <a:graphicData uri="http://schemas.openxmlformats.org/presentationml/2006/ole">
            <p:oleObj spid="_x0000_s797699" r:id="rId4" imgW="1739900" imgH="215900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1205" name="Object 1"/>
          <p:cNvGraphicFramePr>
            <a:graphicFrameLocks noChangeAspect="1"/>
          </p:cNvGraphicFramePr>
          <p:nvPr/>
        </p:nvGraphicFramePr>
        <p:xfrm>
          <a:off x="714375" y="1071563"/>
          <a:ext cx="7215188" cy="657225"/>
        </p:xfrm>
        <a:graphic>
          <a:graphicData uri="http://schemas.openxmlformats.org/presentationml/2006/ole">
            <p:oleObj spid="_x0000_s798722" r:id="rId3" imgW="1841500" imgH="228600" progId="">
              <p:embed/>
            </p:oleObj>
          </a:graphicData>
        </a:graphic>
      </p:graphicFrame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1207" name="Object 3"/>
          <p:cNvGraphicFramePr>
            <a:graphicFrameLocks noChangeAspect="1"/>
          </p:cNvGraphicFramePr>
          <p:nvPr/>
        </p:nvGraphicFramePr>
        <p:xfrm>
          <a:off x="1785938" y="2071688"/>
          <a:ext cx="5068887" cy="1125537"/>
        </p:xfrm>
        <a:graphic>
          <a:graphicData uri="http://schemas.openxmlformats.org/presentationml/2006/ole">
            <p:oleObj spid="_x0000_s798723" r:id="rId4" imgW="1955800" imgH="431800" progId="">
              <p:embed/>
            </p:oleObj>
          </a:graphicData>
        </a:graphic>
      </p:graphicFrame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1209" name="Object 5"/>
          <p:cNvGraphicFramePr>
            <a:graphicFrameLocks noChangeAspect="1"/>
          </p:cNvGraphicFramePr>
          <p:nvPr/>
        </p:nvGraphicFramePr>
        <p:xfrm>
          <a:off x="1857375" y="3500438"/>
          <a:ext cx="6929438" cy="1149350"/>
        </p:xfrm>
        <a:graphic>
          <a:graphicData uri="http://schemas.openxmlformats.org/presentationml/2006/ole">
            <p:oleObj spid="_x0000_s798724" r:id="rId5" imgW="2781300" imgH="431800" progId="">
              <p:embed/>
            </p:oleObj>
          </a:graphicData>
        </a:graphic>
      </p:graphicFrame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1211" name="Object 7"/>
          <p:cNvGraphicFramePr>
            <a:graphicFrameLocks noChangeAspect="1"/>
          </p:cNvGraphicFramePr>
          <p:nvPr/>
        </p:nvGraphicFramePr>
        <p:xfrm>
          <a:off x="1928813" y="4786313"/>
          <a:ext cx="6745287" cy="1149350"/>
        </p:xfrm>
        <a:graphic>
          <a:graphicData uri="http://schemas.openxmlformats.org/presentationml/2006/ole">
            <p:oleObj spid="_x0000_s798725" r:id="rId6" imgW="2552700" imgH="431800" progId="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7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500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Επομένως, αν      και </a:t>
            </a:r>
            <a:r>
              <a:rPr lang="en-US" altLang="el-GR" dirty="0" smtClean="0">
                <a:latin typeface="Arial" charset="0"/>
                <a:cs typeface="Arial" charset="0"/>
              </a:rPr>
              <a:t>s</a:t>
            </a:r>
            <a:r>
              <a:rPr lang="el-GR" altLang="el-GR" baseline="30000" dirty="0" smtClean="0">
                <a:latin typeface="Arial" charset="0"/>
                <a:cs typeface="Arial" charset="0"/>
              </a:rPr>
              <a:t>2</a:t>
            </a:r>
            <a:r>
              <a:rPr lang="el-GR" altLang="el-GR" dirty="0" smtClean="0">
                <a:latin typeface="Arial" charset="0"/>
                <a:cs typeface="Arial" charset="0"/>
              </a:rPr>
              <a:t> είναι η τιμή του μέσου και της διακύμανσης, αντίστοιχα, σε ορισμένο τυχαίο δείγμα μεγέθους </a:t>
            </a:r>
            <a:r>
              <a:rPr lang="en-US" altLang="el-GR" dirty="0" smtClean="0">
                <a:latin typeface="Arial" charset="0"/>
                <a:cs typeface="Arial" charset="0"/>
              </a:rPr>
              <a:t>n</a:t>
            </a:r>
            <a:r>
              <a:rPr lang="el-GR" altLang="el-GR" dirty="0" smtClean="0">
                <a:latin typeface="Arial" charset="0"/>
                <a:cs typeface="Arial" charset="0"/>
              </a:rPr>
              <a:t>, τότε θα εκτιμήσουμε ότι το διάστημα </a:t>
            </a:r>
          </a:p>
          <a:p>
            <a:pPr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l-GR" altLang="el-GR" dirty="0" smtClean="0"/>
              <a:t>    </a:t>
            </a:r>
            <a:r>
              <a:rPr lang="el-GR" altLang="el-GR" dirty="0" smtClean="0">
                <a:latin typeface="Arial" charset="0"/>
                <a:cs typeface="Arial" charset="0"/>
              </a:rPr>
              <a:t>θα περιέχει την μ με επίπεδο εμπιστοσύνης </a:t>
            </a:r>
            <a:r>
              <a:rPr lang="el-GR" altLang="el-GR" dirty="0" smtClean="0"/>
              <a:t> </a:t>
            </a:r>
          </a:p>
          <a:p>
            <a:pPr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endParaRPr lang="el-GR" altLang="el-GR" dirty="0" smtClean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2230" name="Object 4"/>
          <p:cNvGraphicFramePr>
            <a:graphicFrameLocks noChangeAspect="1"/>
          </p:cNvGraphicFramePr>
          <p:nvPr/>
        </p:nvGraphicFramePr>
        <p:xfrm>
          <a:off x="857250" y="3071813"/>
          <a:ext cx="5564188" cy="1428750"/>
        </p:xfrm>
        <a:graphic>
          <a:graphicData uri="http://schemas.openxmlformats.org/presentationml/2006/ole">
            <p:oleObj spid="_x0000_s799746" r:id="rId3" imgW="2120900" imgH="431800" progId="">
              <p:embed/>
            </p:oleObj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2232" name="Object 6"/>
          <p:cNvGraphicFramePr>
            <a:graphicFrameLocks noChangeAspect="1"/>
          </p:cNvGraphicFramePr>
          <p:nvPr/>
        </p:nvGraphicFramePr>
        <p:xfrm>
          <a:off x="3131840" y="1196752"/>
          <a:ext cx="428625" cy="501650"/>
        </p:xfrm>
        <a:graphic>
          <a:graphicData uri="http://schemas.openxmlformats.org/presentationml/2006/ole">
            <p:oleObj spid="_x0000_s799747" r:id="rId4" imgW="126835" imgH="152202" progId="">
              <p:embed/>
            </p:oleObj>
          </a:graphicData>
        </a:graphic>
      </p:graphicFrame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2234" name="Object 8"/>
          <p:cNvGraphicFramePr>
            <a:graphicFrameLocks noChangeAspect="1"/>
          </p:cNvGraphicFramePr>
          <p:nvPr/>
        </p:nvGraphicFramePr>
        <p:xfrm>
          <a:off x="500063" y="5572125"/>
          <a:ext cx="785812" cy="614363"/>
        </p:xfrm>
        <a:graphic>
          <a:graphicData uri="http://schemas.openxmlformats.org/presentationml/2006/ole">
            <p:oleObj spid="_x0000_s799748" r:id="rId5" imgW="291847" imgH="164957" progId="">
              <p:embed/>
            </p:oleObj>
          </a:graphicData>
        </a:graphic>
      </p:graphicFrame>
      <p:sp>
        <p:nvSpPr>
          <p:cNvPr id="52235" name="Rectangle 10"/>
          <p:cNvSpPr>
            <a:spLocks noChangeArrowheads="1"/>
          </p:cNvSpPr>
          <p:nvPr/>
        </p:nvSpPr>
        <p:spPr bwMode="auto">
          <a:xfrm>
            <a:off x="0" y="62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l-GR" altLang="el-GR" sz="1100">
                <a:cs typeface="Times New Roman" pitchFamily="18" charset="0"/>
              </a:rPr>
              <a:t>.</a:t>
            </a:r>
            <a:endParaRPr lang="el-GR" alt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14300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Π</a:t>
            </a:r>
            <a:r>
              <a:rPr lang="el-GR" altLang="el-GR" b="1" dirty="0" smtClean="0">
                <a:latin typeface="Arial" charset="0"/>
                <a:cs typeface="Arial" charset="0"/>
              </a:rPr>
              <a:t>αράδειγμα </a:t>
            </a:r>
            <a:r>
              <a:rPr lang="el-GR" altLang="el-GR" dirty="0" smtClean="0">
                <a:latin typeface="Arial" charset="0"/>
                <a:cs typeface="Arial" charset="0"/>
              </a:rPr>
              <a:t>(άσκ.10 σελ. 409)</a:t>
            </a:r>
          </a:p>
        </p:txBody>
      </p:sp>
      <p:sp>
        <p:nvSpPr>
          <p:cNvPr id="53251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901651"/>
            <a:ext cx="9144000" cy="49117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Η εταιρεία αλλαντικών ΧΟΝΤΡΟΣ διαφημίζει ότι το φιλέτο γαλοπούλας που παράγει έχει 170 θερμίδες ανά 100 </a:t>
            </a:r>
            <a:r>
              <a:rPr lang="el-GR" altLang="el-GR" dirty="0" err="1" smtClean="0">
                <a:latin typeface="Arial" charset="0"/>
                <a:cs typeface="Arial" charset="0"/>
              </a:rPr>
              <a:t>γρ</a:t>
            </a:r>
            <a:r>
              <a:rPr lang="el-GR" altLang="el-GR" dirty="0" smtClean="0">
                <a:latin typeface="Arial" charset="0"/>
                <a:cs typeface="Arial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Αν σε τυχαίο δείγμα από </a:t>
            </a:r>
            <a:r>
              <a:rPr lang="en-US" altLang="el-GR" dirty="0" smtClean="0">
                <a:latin typeface="Arial" charset="0"/>
                <a:cs typeface="Arial" charset="0"/>
              </a:rPr>
              <a:t>n</a:t>
            </a:r>
            <a:r>
              <a:rPr lang="el-GR" altLang="el-GR" dirty="0" smtClean="0">
                <a:latin typeface="Arial" charset="0"/>
                <a:cs typeface="Arial" charset="0"/>
              </a:rPr>
              <a:t> = 19 φέτες των 100 </a:t>
            </a:r>
            <a:r>
              <a:rPr lang="el-GR" altLang="el-GR" dirty="0" err="1" smtClean="0">
                <a:latin typeface="Arial" charset="0"/>
                <a:cs typeface="Arial" charset="0"/>
              </a:rPr>
              <a:t>γρ</a:t>
            </a:r>
            <a:r>
              <a:rPr lang="el-GR" altLang="el-GR" dirty="0" smtClean="0">
                <a:latin typeface="Arial" charset="0"/>
                <a:cs typeface="Arial" charset="0"/>
              </a:rPr>
              <a:t>.  υπολογίσαμε μέση </a:t>
            </a:r>
            <a:r>
              <a:rPr lang="en-US" altLang="el-GR" dirty="0" smtClean="0">
                <a:latin typeface="Arial" charset="0"/>
                <a:cs typeface="Arial" charset="0"/>
              </a:rPr>
              <a:t>“</a:t>
            </a:r>
            <a:r>
              <a:rPr lang="el-GR" altLang="el-GR" dirty="0" smtClean="0">
                <a:latin typeface="Arial" charset="0"/>
                <a:cs typeface="Arial" charset="0"/>
              </a:rPr>
              <a:t>περιεκτικότητα</a:t>
            </a:r>
            <a:r>
              <a:rPr lang="en-US" altLang="el-GR" dirty="0" smtClean="0">
                <a:latin typeface="Arial" charset="0"/>
                <a:cs typeface="Arial" charset="0"/>
              </a:rPr>
              <a:t>”</a:t>
            </a:r>
            <a:r>
              <a:rPr lang="el-GR" altLang="el-GR" dirty="0" smtClean="0">
                <a:latin typeface="Arial" charset="0"/>
                <a:cs typeface="Arial" charset="0"/>
              </a:rPr>
              <a:t> ίση με 174 </a:t>
            </a:r>
            <a:r>
              <a:rPr lang="el-GR" altLang="el-GR" dirty="0" err="1" smtClean="0">
                <a:latin typeface="Arial" charset="0"/>
                <a:cs typeface="Arial" charset="0"/>
              </a:rPr>
              <a:t>θερμ</a:t>
            </a:r>
            <a:r>
              <a:rPr lang="el-GR" altLang="el-GR" dirty="0" smtClean="0">
                <a:latin typeface="Arial" charset="0"/>
                <a:cs typeface="Arial" charset="0"/>
              </a:rPr>
              <a:t>. και τυπική απόκλιση ίση με 3 </a:t>
            </a:r>
            <a:r>
              <a:rPr lang="el-GR" altLang="el-GR" dirty="0" err="1" smtClean="0">
                <a:latin typeface="Arial" charset="0"/>
                <a:cs typeface="Arial" charset="0"/>
              </a:rPr>
              <a:t>θερμ</a:t>
            </a:r>
            <a:r>
              <a:rPr lang="el-GR" altLang="el-GR" dirty="0" smtClean="0">
                <a:latin typeface="Arial" charset="0"/>
                <a:cs typeface="Arial" charset="0"/>
              </a:rPr>
              <a:t>., να υπολογιστεί διάστημα εμπιστοσύνης για τη μέση περιεκτικότητα του προϊόντος σε θερμίδες, με επίπεδο εμπιστοσύνης   0.99</a:t>
            </a:r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Η παράμετρος για την οποία  θέλουμε να εκτιμήσουμε διάστημα εμπιστοσύνης είναι η μ δηλαδή ο μέσος αριθμός θερμίδων ανά 100 </a:t>
            </a:r>
            <a:r>
              <a:rPr lang="el-GR" altLang="el-GR" dirty="0" err="1" smtClean="0">
                <a:latin typeface="Arial" charset="0"/>
                <a:cs typeface="Arial" charset="0"/>
              </a:rPr>
              <a:t>γρ</a:t>
            </a:r>
            <a:r>
              <a:rPr lang="el-GR" altLang="el-GR" dirty="0" smtClean="0">
                <a:latin typeface="Arial" charset="0"/>
                <a:cs typeface="Arial" charset="0"/>
              </a:rPr>
              <a:t>. όλου του προϊόντος. </a:t>
            </a:r>
          </a:p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</a:t>
            </a:r>
          </a:p>
          <a:p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Π</a:t>
            </a:r>
            <a:r>
              <a:rPr lang="el-GR" altLang="el-GR" b="1" dirty="0" smtClean="0">
                <a:latin typeface="Arial" charset="0"/>
                <a:cs typeface="Arial" charset="0"/>
              </a:rPr>
              <a:t>αράδειγμα </a:t>
            </a:r>
            <a:r>
              <a:rPr lang="el-GR" altLang="el-GR" dirty="0" smtClean="0">
                <a:latin typeface="Arial" charset="0"/>
                <a:cs typeface="Arial" charset="0"/>
              </a:rPr>
              <a:t>(άσκ.10 σελ. 409)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4 - Θέση περιεχομένου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Κάνοντας τη </a:t>
            </a:r>
            <a:r>
              <a:rPr lang="el-GR" altLang="el-GR" b="1" dirty="0" smtClean="0">
                <a:latin typeface="Arial" charset="0"/>
                <a:cs typeface="Arial" charset="0"/>
              </a:rPr>
              <a:t>(</a:t>
            </a:r>
            <a:r>
              <a:rPr lang="el-GR" altLang="el-GR" b="1" i="1" dirty="0" smtClean="0">
                <a:latin typeface="Arial" charset="0"/>
                <a:cs typeface="Arial" charset="0"/>
              </a:rPr>
              <a:t>ρεαλιστική</a:t>
            </a:r>
            <a:r>
              <a:rPr lang="el-GR" altLang="el-GR" b="1" dirty="0" smtClean="0">
                <a:latin typeface="Arial" charset="0"/>
                <a:cs typeface="Arial" charset="0"/>
              </a:rPr>
              <a:t>) </a:t>
            </a:r>
            <a:r>
              <a:rPr lang="el-GR" altLang="el-GR" dirty="0" smtClean="0">
                <a:latin typeface="Arial" charset="0"/>
                <a:cs typeface="Arial" charset="0"/>
              </a:rPr>
              <a:t>υπόθεση ότι η κατανομή της περιεκτικότητας είναι κανονική, και επειδή η διακύμανση      είναι άγνωστη, θα χρησιμοποιήσουμε τον τύπο </a:t>
            </a:r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/>
        </p:nvGraphicFramePr>
        <p:xfrm>
          <a:off x="1143000" y="4143375"/>
          <a:ext cx="5564188" cy="1428750"/>
        </p:xfrm>
        <a:graphic>
          <a:graphicData uri="http://schemas.openxmlformats.org/presentationml/2006/ole">
            <p:oleObj spid="_x0000_s800770" r:id="rId3" imgW="2120900" imgH="431800" progId="">
              <p:embed/>
            </p:oleObj>
          </a:graphicData>
        </a:graphic>
      </p:graphicFrame>
      <p:graphicFrame>
        <p:nvGraphicFramePr>
          <p:cNvPr id="55303" name="Object 4"/>
          <p:cNvGraphicFramePr>
            <a:graphicFrameLocks noChangeAspect="1"/>
          </p:cNvGraphicFramePr>
          <p:nvPr/>
        </p:nvGraphicFramePr>
        <p:xfrm>
          <a:off x="7121227" y="2492896"/>
          <a:ext cx="619125" cy="619125"/>
        </p:xfrm>
        <a:graphic>
          <a:graphicData uri="http://schemas.openxmlformats.org/presentationml/2006/ole">
            <p:oleObj spid="_x0000_s800771" name="Equation" r:id="rId4" imgW="203024" imgH="203024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Π</a:t>
            </a:r>
            <a:r>
              <a:rPr lang="el-GR" altLang="el-GR" b="1" dirty="0" smtClean="0">
                <a:latin typeface="Arial" charset="0"/>
                <a:cs typeface="Arial" charset="0"/>
              </a:rPr>
              <a:t>αράδειγμα </a:t>
            </a:r>
            <a:r>
              <a:rPr lang="el-GR" altLang="el-GR" dirty="0" smtClean="0">
                <a:latin typeface="Arial" charset="0"/>
                <a:cs typeface="Arial" charset="0"/>
              </a:rPr>
              <a:t>(άσκ.10 σελ. 409)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>
            <a:normAutofit/>
          </a:bodyPr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επειδή</a:t>
            </a:r>
            <a:r>
              <a:rPr lang="en-US" altLang="el-GR" dirty="0" smtClean="0">
                <a:latin typeface="Arial" charset="0"/>
                <a:cs typeface="Arial" charset="0"/>
              </a:rPr>
              <a:t> </a:t>
            </a:r>
            <a:r>
              <a:rPr lang="en-US" altLang="el-GR" b="1" dirty="0" smtClean="0">
                <a:latin typeface="Arial" charset="0"/>
                <a:cs typeface="Arial" charset="0"/>
              </a:rPr>
              <a:t>1 - </a:t>
            </a:r>
            <a:r>
              <a:rPr lang="el-GR" altLang="el-GR" b="1" dirty="0" smtClean="0">
                <a:latin typeface="Arial" charset="0"/>
                <a:cs typeface="Arial" charset="0"/>
              </a:rPr>
              <a:t>α</a:t>
            </a:r>
            <a:r>
              <a:rPr lang="en-US" altLang="el-GR" b="1" dirty="0" smtClean="0">
                <a:latin typeface="Arial" charset="0"/>
                <a:cs typeface="Arial" charset="0"/>
              </a:rPr>
              <a:t> =.</a:t>
            </a:r>
            <a:r>
              <a:rPr lang="el-GR" altLang="el-GR" b="1" dirty="0" smtClean="0">
                <a:latin typeface="Arial" charset="0"/>
                <a:cs typeface="Arial" charset="0"/>
              </a:rPr>
              <a:t>99 α</a:t>
            </a:r>
            <a:r>
              <a:rPr lang="en-US" altLang="el-GR" b="1" dirty="0" smtClean="0">
                <a:latin typeface="Arial" charset="0"/>
                <a:cs typeface="Arial" charset="0"/>
              </a:rPr>
              <a:t> = .0</a:t>
            </a:r>
            <a:r>
              <a:rPr lang="el-GR" altLang="el-GR" b="1" dirty="0" smtClean="0">
                <a:latin typeface="Arial" charset="0"/>
                <a:cs typeface="Arial" charset="0"/>
              </a:rPr>
              <a:t>01,α</a:t>
            </a:r>
            <a:r>
              <a:rPr lang="en-US" altLang="el-GR" b="1" dirty="0" smtClean="0">
                <a:latin typeface="Arial" charset="0"/>
                <a:cs typeface="Arial" charset="0"/>
              </a:rPr>
              <a:t>/2 = .0</a:t>
            </a:r>
            <a:r>
              <a:rPr lang="el-GR" altLang="el-GR" b="1" dirty="0" smtClean="0">
                <a:latin typeface="Arial" charset="0"/>
                <a:cs typeface="Arial" charset="0"/>
              </a:rPr>
              <a:t>0</a:t>
            </a:r>
            <a:r>
              <a:rPr lang="en-US" altLang="el-GR" b="1" dirty="0" smtClean="0">
                <a:latin typeface="Arial" charset="0"/>
                <a:cs typeface="Arial" charset="0"/>
              </a:rPr>
              <a:t>5</a:t>
            </a:r>
            <a:r>
              <a:rPr lang="el-GR" altLang="el-GR" b="1" dirty="0" smtClean="0">
                <a:latin typeface="Arial" charset="0"/>
                <a:cs typeface="Arial" charset="0"/>
              </a:rPr>
              <a:t> </a:t>
            </a:r>
            <a:r>
              <a:rPr lang="el-GR" altLang="el-GR" dirty="0" smtClean="0">
                <a:latin typeface="Arial" charset="0"/>
                <a:cs typeface="Arial" charset="0"/>
              </a:rPr>
              <a:t>και</a:t>
            </a:r>
          </a:p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</a:t>
            </a:r>
            <a:r>
              <a:rPr lang="el-GR" altLang="el-GR" b="1" dirty="0" smtClean="0">
                <a:latin typeface="Arial" charset="0"/>
                <a:cs typeface="Arial" charset="0"/>
              </a:rPr>
              <a:t>1-α/2=0.995</a:t>
            </a:r>
            <a:r>
              <a:rPr lang="el-GR" altLang="el-GR" dirty="0" smtClean="0">
                <a:latin typeface="Arial" charset="0"/>
                <a:cs typeface="Arial" charset="0"/>
              </a:rPr>
              <a:t> βρίσκουμε</a:t>
            </a:r>
          </a:p>
          <a:p>
            <a:pPr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r>
              <a:rPr lang="el-GR" altLang="el-GR" dirty="0" smtClean="0">
                <a:latin typeface="Arial" charset="0"/>
                <a:cs typeface="Arial" charset="0"/>
              </a:rPr>
              <a:t>              και </a:t>
            </a:r>
            <a:r>
              <a:rPr lang="en-US" altLang="el-GR" dirty="0" smtClean="0">
                <a:latin typeface="Arial" charset="0"/>
                <a:cs typeface="Arial" charset="0"/>
              </a:rPr>
              <a:t>s</a:t>
            </a:r>
            <a:r>
              <a:rPr lang="el-GR" altLang="el-GR" dirty="0" smtClean="0">
                <a:latin typeface="Arial" charset="0"/>
                <a:cs typeface="Arial" charset="0"/>
              </a:rPr>
              <a:t>=174</a:t>
            </a:r>
          </a:p>
          <a:p>
            <a:r>
              <a:rPr lang="el-GR" altLang="el-GR" dirty="0" smtClean="0">
                <a:latin typeface="Arial" charset="0"/>
                <a:cs typeface="Arial" charset="0"/>
              </a:rPr>
              <a:t>Οπότε το ζητούμενο διάστημα είναι το </a:t>
            </a:r>
          </a:p>
          <a:p>
            <a:pPr>
              <a:buFont typeface="Arial" charset="0"/>
              <a:buNone/>
            </a:pPr>
            <a:endParaRPr lang="el-GR" altLang="el-GR" dirty="0" smtClean="0"/>
          </a:p>
        </p:txBody>
      </p:sp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5004048" y="2132856"/>
          <a:ext cx="3575050" cy="714375"/>
        </p:xfrm>
        <a:graphic>
          <a:graphicData uri="http://schemas.openxmlformats.org/presentationml/2006/ole">
            <p:oleObj spid="_x0000_s801794" name="Equation" r:id="rId3" imgW="1459866" imgH="241195" progId="Equation.3">
              <p:embed/>
            </p:oleObj>
          </a:graphicData>
        </a:graphic>
      </p:graphicFrame>
      <p:graphicFrame>
        <p:nvGraphicFramePr>
          <p:cNvPr id="56327" name="Object 5"/>
          <p:cNvGraphicFramePr>
            <a:graphicFrameLocks noChangeAspect="1"/>
          </p:cNvGraphicFramePr>
          <p:nvPr/>
        </p:nvGraphicFramePr>
        <p:xfrm>
          <a:off x="683568" y="3573016"/>
          <a:ext cx="1357312" cy="511175"/>
        </p:xfrm>
        <a:graphic>
          <a:graphicData uri="http://schemas.openxmlformats.org/presentationml/2006/ole">
            <p:oleObj spid="_x0000_s801795" name="Equation" r:id="rId4" imgW="520248" imgH="177646" progId="Equation.3">
              <p:embed/>
            </p:oleObj>
          </a:graphicData>
        </a:graphic>
      </p:graphicFrame>
      <p:graphicFrame>
        <p:nvGraphicFramePr>
          <p:cNvPr id="56328" name="Object 5"/>
          <p:cNvGraphicFramePr>
            <a:graphicFrameLocks noChangeAspect="1"/>
          </p:cNvGraphicFramePr>
          <p:nvPr/>
        </p:nvGraphicFramePr>
        <p:xfrm>
          <a:off x="650875" y="4572000"/>
          <a:ext cx="3414713" cy="1285875"/>
        </p:xfrm>
        <a:graphic>
          <a:graphicData uri="http://schemas.openxmlformats.org/presentationml/2006/ole">
            <p:oleObj spid="_x0000_s801796" name="Equation" r:id="rId5" imgW="1155700" imgH="419100" progId="Equation.3">
              <p:embed/>
            </p:oleObj>
          </a:graphicData>
        </a:graphic>
      </p:graphicFrame>
      <p:graphicFrame>
        <p:nvGraphicFramePr>
          <p:cNvPr id="56329" name="Object 5"/>
          <p:cNvGraphicFramePr>
            <a:graphicFrameLocks noChangeAspect="1"/>
          </p:cNvGraphicFramePr>
          <p:nvPr/>
        </p:nvGraphicFramePr>
        <p:xfrm>
          <a:off x="4225925" y="4572000"/>
          <a:ext cx="3263900" cy="1285875"/>
        </p:xfrm>
        <a:graphic>
          <a:graphicData uri="http://schemas.openxmlformats.org/presentationml/2006/ole">
            <p:oleObj spid="_x0000_s801797" name="Equation" r:id="rId6" imgW="1104900" imgH="4191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Π</a:t>
            </a:r>
            <a:r>
              <a:rPr lang="el-GR" altLang="el-GR" b="1" dirty="0" smtClean="0">
                <a:latin typeface="Arial" charset="0"/>
                <a:cs typeface="Arial" charset="0"/>
              </a:rPr>
              <a:t>αράδειγμα </a:t>
            </a:r>
            <a:r>
              <a:rPr lang="el-GR" altLang="el-GR" dirty="0" smtClean="0">
                <a:latin typeface="Arial" charset="0"/>
                <a:cs typeface="Arial" charset="0"/>
              </a:rPr>
              <a:t>(άσκ.10 σελ. 409)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8 - Τίτλος"/>
          <p:cNvSpPr>
            <a:spLocks noGrp="1"/>
          </p:cNvSpPr>
          <p:nvPr>
            <p:ph type="title"/>
          </p:nvPr>
        </p:nvSpPr>
        <p:spPr>
          <a:xfrm>
            <a:off x="611560" y="1484784"/>
            <a:ext cx="2614613" cy="1214438"/>
          </a:xfrm>
        </p:spPr>
        <p:txBody>
          <a:bodyPr/>
          <a:lstStyle/>
          <a:p>
            <a:r>
              <a:rPr lang="el-GR" altLang="el-GR" sz="3200" b="0" dirty="0" smtClean="0">
                <a:latin typeface="Arial" charset="0"/>
                <a:cs typeface="Arial" charset="0"/>
              </a:rPr>
              <a:t>δηλαδή το </a:t>
            </a:r>
          </a:p>
        </p:txBody>
      </p:sp>
      <p:sp>
        <p:nvSpPr>
          <p:cNvPr id="57347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smtClean="0">
                <a:latin typeface="Arial" charset="0"/>
                <a:cs typeface="Arial" charset="0"/>
              </a:rPr>
              <a:t>   171.98     176.022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- Τίτλος"/>
          <p:cNvSpPr txBox="1">
            <a:spLocks/>
          </p:cNvSpPr>
          <p:nvPr/>
        </p:nvSpPr>
        <p:spPr>
          <a:xfrm>
            <a:off x="539552" y="692696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Παράδειγμα (άσκ.10 σελ. 409)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2"/>
            <a:ext cx="7776864" cy="324281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8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Εκτιμητική ΙΙ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4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8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8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9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2" descr="pinakes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1563"/>
            <a:ext cx="9143999" cy="982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-357188" y="48577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6250781" y="1321594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857250" y="435768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Έλλειψη"/>
          <p:cNvSpPr/>
          <p:nvPr/>
        </p:nvSpPr>
        <p:spPr>
          <a:xfrm>
            <a:off x="6286500" y="4214813"/>
            <a:ext cx="557213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3 - Τίτλος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00987" cy="1143000"/>
          </a:xfrm>
        </p:spPr>
        <p:txBody>
          <a:bodyPr>
            <a:noAutofit/>
          </a:bodyPr>
          <a:lstStyle/>
          <a:p>
            <a:r>
              <a:rPr lang="el-GR" altLang="el-GR" sz="4000" b="1" dirty="0" smtClean="0">
                <a:latin typeface="Arial" charset="0"/>
                <a:cs typeface="Arial" charset="0"/>
              </a:rPr>
              <a:t/>
            </a:r>
            <a:br>
              <a:rPr lang="el-GR" altLang="el-GR" sz="4000" b="1" dirty="0" smtClean="0">
                <a:latin typeface="Arial" charset="0"/>
                <a:cs typeface="Arial" charset="0"/>
              </a:rPr>
            </a:br>
            <a:r>
              <a:rPr lang="el-GR" altLang="el-GR" sz="4000" b="1" dirty="0" smtClean="0">
                <a:latin typeface="Arial" charset="0"/>
                <a:cs typeface="Arial" charset="0"/>
              </a:rPr>
              <a:t>Μη κανονική κατανομή πληθυσμού- Μεγάλα δείγματα</a:t>
            </a:r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4000" dirty="0" smtClean="0"/>
          </a:p>
        </p:txBody>
      </p:sp>
      <p:sp>
        <p:nvSpPr>
          <p:cNvPr id="60419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Αν η διακύμανση πληθυσμού είναι γνωστή, το ΔΕ με </a:t>
            </a:r>
            <a:r>
              <a:rPr lang="el-GR" altLang="el-GR" b="1" dirty="0" smtClean="0">
                <a:latin typeface="Arial" charset="0"/>
                <a:cs typeface="Arial" charset="0"/>
              </a:rPr>
              <a:t>επίπεδο εμπιστοσύνης 1-α </a:t>
            </a:r>
            <a:r>
              <a:rPr lang="el-GR" altLang="el-GR" dirty="0" smtClean="0">
                <a:latin typeface="Arial" charset="0"/>
                <a:cs typeface="Arial" charset="0"/>
              </a:rPr>
              <a:t>είναι το</a:t>
            </a: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endParaRPr lang="el-GR" altLang="el-GR" b="1" dirty="0" smtClean="0">
              <a:latin typeface="Arial" charset="0"/>
              <a:cs typeface="Arial" charset="0"/>
            </a:endParaRPr>
          </a:p>
        </p:txBody>
      </p:sp>
      <p:sp>
        <p:nvSpPr>
          <p:cNvPr id="604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0423" name="Object 1"/>
          <p:cNvGraphicFramePr>
            <a:graphicFrameLocks noChangeAspect="1"/>
          </p:cNvGraphicFramePr>
          <p:nvPr/>
        </p:nvGraphicFramePr>
        <p:xfrm>
          <a:off x="1214438" y="3643313"/>
          <a:ext cx="6302375" cy="1500187"/>
        </p:xfrm>
        <a:graphic>
          <a:graphicData uri="http://schemas.openxmlformats.org/presentationml/2006/ole">
            <p:oleObj spid="_x0000_s802818" name="Equation" r:id="rId3" imgW="1917700" imgH="4572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Αν η διακύμανση πληθυσμού εκτιμάται με τη δειγματική διακύμανση το ΔΕ είναι το </a:t>
            </a:r>
          </a:p>
          <a:p>
            <a:endParaRPr lang="el-GR" altLang="el-GR" dirty="0" smtClean="0"/>
          </a:p>
        </p:txBody>
      </p:sp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1447" name="Object 1"/>
          <p:cNvGraphicFramePr>
            <a:graphicFrameLocks noChangeAspect="1"/>
          </p:cNvGraphicFramePr>
          <p:nvPr/>
        </p:nvGraphicFramePr>
        <p:xfrm>
          <a:off x="1377950" y="3549650"/>
          <a:ext cx="5908675" cy="1379538"/>
        </p:xfrm>
        <a:graphic>
          <a:graphicData uri="http://schemas.openxmlformats.org/presentationml/2006/ole">
            <p:oleObj spid="_x0000_s803842" name="Equation" r:id="rId3" imgW="1955800" imgH="4572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3 - Τίτλος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sz="4000" b="1" dirty="0" smtClean="0">
                <a:latin typeface="Arial" charset="0"/>
                <a:cs typeface="Arial" charset="0"/>
              </a:rPr>
              <a:t/>
            </a:r>
            <a:br>
              <a:rPr lang="el-GR" altLang="el-GR" sz="4000" b="1" dirty="0" smtClean="0">
                <a:latin typeface="Arial" charset="0"/>
                <a:cs typeface="Arial" charset="0"/>
              </a:rPr>
            </a:br>
            <a:r>
              <a:rPr lang="el-GR" altLang="el-GR" sz="4000" b="1" dirty="0" smtClean="0">
                <a:latin typeface="Arial" charset="0"/>
                <a:cs typeface="Arial" charset="0"/>
              </a:rPr>
              <a:t>Μη κανονική κατανομή πληθυσμού- Μεγάλα δείγματα</a:t>
            </a:r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79512" y="2132856"/>
            <a:ext cx="8786812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σχήμα της κατανομής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t-student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  είναι μια συμμετρική καμπάνα γύρω από την μηδενική μέση τιμή και διασπορά μεγαλύτερη από 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1.</a:t>
            </a:r>
          </a:p>
          <a:p>
            <a:pPr>
              <a:defRPr/>
            </a:pPr>
            <a:endParaRPr lang="el-GR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άρα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, το   ΔΕ που υπολογίζεται με την κατανομή αυτή θα έχει μεγαλύτερο εύρος </a:t>
            </a:r>
            <a:r>
              <a:rPr lang="el-GR" sz="2800" dirty="0" err="1">
                <a:latin typeface="Arial" pitchFamily="34" charset="0"/>
                <a:cs typeface="Arial" pitchFamily="34" charset="0"/>
              </a:rPr>
              <a:t>απ’ό,τι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με την τυπική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κανονική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αυτό αντανακλά το γεγονός ότι, όταν αγνοούμε  μεταβλητότητα στον πληθυσμό εκτίμηση του ΔΕ για τον μέσο πληθυσμού είναι πιο αβέβαιη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3 - Τίτλος"/>
          <p:cNvSpPr txBox="1">
            <a:spLocks/>
          </p:cNvSpPr>
          <p:nvPr/>
        </p:nvSpPr>
        <p:spPr>
          <a:xfrm>
            <a:off x="1043608" y="0"/>
            <a:ext cx="7900987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l-GR" alt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l-GR" alt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Μη κανονική κατανομή πληθυσμού- Μεγάλα δείγματα</a:t>
            </a:r>
            <a:r>
              <a:rPr kumimoji="0" lang="el-GR" alt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3 - Τίτλος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059016" cy="1143000"/>
          </a:xfrm>
        </p:spPr>
        <p:txBody>
          <a:bodyPr>
            <a:noAutofit/>
          </a:bodyPr>
          <a:lstStyle/>
          <a:p>
            <a:r>
              <a:rPr lang="el-GR" altLang="el-GR" b="1" dirty="0" smtClean="0">
                <a:latin typeface="Arial" charset="0"/>
                <a:cs typeface="Arial" charset="0"/>
              </a:rPr>
              <a:t>ΔΕ για την αναλογία</a:t>
            </a:r>
          </a:p>
        </p:txBody>
      </p:sp>
      <p:sp>
        <p:nvSpPr>
          <p:cNvPr id="6451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αν η αναλογία στον πληθυσμό ισούται με </a:t>
            </a:r>
            <a:r>
              <a:rPr lang="en-US" altLang="el-GR" dirty="0" smtClean="0">
                <a:latin typeface="Arial" charset="0"/>
                <a:cs typeface="Arial" charset="0"/>
              </a:rPr>
              <a:t>p</a:t>
            </a:r>
            <a:r>
              <a:rPr lang="el-GR" altLang="el-GR" dirty="0" smtClean="0">
                <a:latin typeface="Arial" charset="0"/>
                <a:cs typeface="Arial" charset="0"/>
              </a:rPr>
              <a:t> τότε η δειγματική αναλογία  σε τυχαίο δείγμα μεγέθους </a:t>
            </a:r>
            <a:r>
              <a:rPr lang="en-US" altLang="el-GR" dirty="0" smtClean="0">
                <a:latin typeface="Arial" charset="0"/>
                <a:cs typeface="Arial" charset="0"/>
              </a:rPr>
              <a:t>n</a:t>
            </a:r>
            <a:r>
              <a:rPr lang="el-GR" altLang="el-GR" dirty="0" smtClean="0">
                <a:latin typeface="Arial" charset="0"/>
                <a:cs typeface="Arial" charset="0"/>
              </a:rPr>
              <a:t> ακολουθεί την </a:t>
            </a:r>
            <a:r>
              <a:rPr lang="el-GR" altLang="el-GR" dirty="0" err="1" smtClean="0">
                <a:latin typeface="Arial" charset="0"/>
                <a:cs typeface="Arial" charset="0"/>
              </a:rPr>
              <a:t>Δυωνυμική</a:t>
            </a:r>
            <a:r>
              <a:rPr lang="el-GR" altLang="el-GR" dirty="0" smtClean="0">
                <a:latin typeface="Arial" charset="0"/>
                <a:cs typeface="Arial" charset="0"/>
              </a:rPr>
              <a:t> κατανομή με </a:t>
            </a: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 </a:t>
            </a:r>
            <a:r>
              <a:rPr lang="el-GR" altLang="el-GR" dirty="0" smtClean="0">
                <a:latin typeface="Arial" charset="0"/>
                <a:cs typeface="Arial" charset="0"/>
              </a:rPr>
              <a:t>και</a:t>
            </a:r>
          </a:p>
        </p:txBody>
      </p:sp>
      <p:sp>
        <p:nvSpPr>
          <p:cNvPr id="645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645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21" name="Object 11"/>
          <p:cNvGraphicFramePr>
            <a:graphicFrameLocks noChangeAspect="1"/>
          </p:cNvGraphicFramePr>
          <p:nvPr/>
        </p:nvGraphicFramePr>
        <p:xfrm>
          <a:off x="2214563" y="3619500"/>
          <a:ext cx="2071687" cy="658813"/>
        </p:xfrm>
        <a:graphic>
          <a:graphicData uri="http://schemas.openxmlformats.org/presentationml/2006/ole">
            <p:oleObj spid="_x0000_s804866" name="Equation" r:id="rId3" imgW="672808" imgH="215806" progId="Equation.3">
              <p:embed/>
            </p:oleObj>
          </a:graphicData>
        </a:graphic>
      </p:graphicFrame>
      <p:sp>
        <p:nvSpPr>
          <p:cNvPr id="645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23" name="Object 13"/>
          <p:cNvGraphicFramePr>
            <a:graphicFrameLocks noChangeAspect="1"/>
          </p:cNvGraphicFramePr>
          <p:nvPr/>
        </p:nvGraphicFramePr>
        <p:xfrm>
          <a:off x="2162175" y="4810125"/>
          <a:ext cx="2195513" cy="976313"/>
        </p:xfrm>
        <a:graphic>
          <a:graphicData uri="http://schemas.openxmlformats.org/presentationml/2006/ole">
            <p:oleObj spid="_x0000_s804867" name="Equation" r:id="rId4" imgW="888614" imgH="393529" progId="Equation.3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0 - Τίτλος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pPr algn="l"/>
            <a:r>
              <a:rPr lang="el-GR" altLang="el-GR" sz="3200" b="0" dirty="0" smtClean="0">
                <a:latin typeface="Arial" charset="0"/>
                <a:cs typeface="Arial" charset="0"/>
              </a:rPr>
              <a:t>Όταν το μέγεθος του δείγματος είναι </a:t>
            </a:r>
            <a:r>
              <a:rPr lang="el-GR" altLang="el-GR" sz="3200" b="0" i="1" dirty="0" smtClean="0">
                <a:latin typeface="Arial" charset="0"/>
                <a:cs typeface="Arial" charset="0"/>
              </a:rPr>
              <a:t>μεγάλο (</a:t>
            </a:r>
            <a:r>
              <a:rPr lang="en-US" sz="3200" dirty="0" err="1" smtClean="0"/>
              <a:t>np</a:t>
            </a:r>
            <a:r>
              <a:rPr lang="en-US" sz="3200" dirty="0" smtClean="0"/>
              <a:t>&gt;</a:t>
            </a:r>
            <a:r>
              <a:rPr lang="el-GR" sz="3200" dirty="0" smtClean="0"/>
              <a:t>5</a:t>
            </a:r>
            <a:r>
              <a:rPr lang="el-GR" altLang="el-GR" sz="3200" b="0" i="1" dirty="0" smtClean="0">
                <a:latin typeface="Arial" charset="0"/>
                <a:cs typeface="Arial" charset="0"/>
              </a:rPr>
              <a:t>)</a:t>
            </a:r>
            <a:r>
              <a:rPr lang="el-GR" altLang="el-GR" sz="3200" b="0" dirty="0" smtClean="0">
                <a:latin typeface="Arial" charset="0"/>
                <a:cs typeface="Arial" charset="0"/>
              </a:rPr>
              <a:t>, ισχύει</a:t>
            </a:r>
          </a:p>
        </p:txBody>
      </p:sp>
      <p:graphicFrame>
        <p:nvGraphicFramePr>
          <p:cNvPr id="65539" name="Object 1"/>
          <p:cNvGraphicFramePr>
            <a:graphicFrameLocks noChangeAspect="1"/>
          </p:cNvGraphicFramePr>
          <p:nvPr>
            <p:ph idx="1"/>
          </p:nvPr>
        </p:nvGraphicFramePr>
        <p:xfrm>
          <a:off x="611560" y="2204864"/>
          <a:ext cx="5661025" cy="2149475"/>
        </p:xfrm>
        <a:graphic>
          <a:graphicData uri="http://schemas.openxmlformats.org/presentationml/2006/ole">
            <p:oleObj spid="_x0000_s805890" r:id="rId4" imgW="2235200" imgH="812800" progId="">
              <p:embed/>
            </p:oleObj>
          </a:graphicData>
        </a:graphic>
      </p:graphicFrame>
      <p:graphicFrame>
        <p:nvGraphicFramePr>
          <p:cNvPr id="65542" name="Object 3"/>
          <p:cNvGraphicFramePr>
            <a:graphicFrameLocks noChangeAspect="1"/>
          </p:cNvGraphicFramePr>
          <p:nvPr/>
        </p:nvGraphicFramePr>
        <p:xfrm>
          <a:off x="1187624" y="4725144"/>
          <a:ext cx="7358062" cy="1258888"/>
        </p:xfrm>
        <a:graphic>
          <a:graphicData uri="http://schemas.openxmlformats.org/presentationml/2006/ole">
            <p:oleObj spid="_x0000_s805891" r:id="rId5" imgW="3060700" imgH="469900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ΔΕ για την αναλογία</a:t>
            </a:r>
            <a:endParaRPr lang="el-GR" altLang="el-GR" dirty="0" smtClean="0"/>
          </a:p>
        </p:txBody>
      </p:sp>
      <p:sp>
        <p:nvSpPr>
          <p:cNvPr id="6656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b="1" smtClean="0">
                <a:latin typeface="Arial" charset="0"/>
                <a:cs typeface="Arial" charset="0"/>
              </a:rPr>
              <a:t>Όταν η αναλογία </a:t>
            </a:r>
            <a:r>
              <a:rPr lang="en-US" altLang="el-GR" b="1" smtClean="0">
                <a:latin typeface="Arial" charset="0"/>
                <a:cs typeface="Arial" charset="0"/>
              </a:rPr>
              <a:t>p</a:t>
            </a:r>
            <a:r>
              <a:rPr lang="el-GR" altLang="el-GR" b="1" smtClean="0">
                <a:latin typeface="Arial" charset="0"/>
                <a:cs typeface="Arial" charset="0"/>
              </a:rPr>
              <a:t> του πληθυσμού είναι άγνωστη, τότε άγνωστη είναι και η διακύμανση της δειγματικής αναλογίας.</a:t>
            </a:r>
          </a:p>
          <a:p>
            <a:r>
              <a:rPr lang="el-GR" altLang="el-GR" b="1" smtClean="0">
                <a:latin typeface="Arial" charset="0"/>
                <a:cs typeface="Arial" charset="0"/>
              </a:rPr>
              <a:t>Την εκτιμούμε με την τιμή της στατιστικής</a:t>
            </a:r>
            <a:r>
              <a:rPr lang="el-GR" altLang="el-GR" smtClean="0">
                <a:latin typeface="Arial" charset="0"/>
                <a:cs typeface="Arial" charset="0"/>
              </a:rPr>
              <a:t> </a:t>
            </a:r>
          </a:p>
          <a:p>
            <a:endParaRPr lang="el-GR" altLang="el-GR" smtClean="0">
              <a:latin typeface="Arial" charset="0"/>
              <a:cs typeface="Arial" charset="0"/>
            </a:endParaRPr>
          </a:p>
          <a:p>
            <a:endParaRPr lang="el-GR" altLang="el-GR" smtClean="0"/>
          </a:p>
          <a:p>
            <a:endParaRPr lang="el-GR" altLang="el-GR" smtClean="0"/>
          </a:p>
          <a:p>
            <a:pPr>
              <a:buFont typeface="Arial" charset="0"/>
              <a:buNone/>
            </a:pPr>
            <a:r>
              <a:rPr lang="el-GR" altLang="el-GR" smtClean="0"/>
              <a:t>   </a:t>
            </a:r>
            <a:r>
              <a:rPr lang="el-GR" altLang="el-GR" b="1" smtClean="0">
                <a:latin typeface="Arial" charset="0"/>
                <a:cs typeface="Arial" charset="0"/>
              </a:rPr>
              <a:t>σε τυχαίο δείγμα μεγέθους </a:t>
            </a:r>
            <a:r>
              <a:rPr lang="en-US" altLang="el-GR" b="1" smtClean="0">
                <a:latin typeface="Arial" charset="0"/>
                <a:cs typeface="Arial" charset="0"/>
              </a:rPr>
              <a:t>n</a:t>
            </a:r>
            <a:endParaRPr lang="el-GR" altLang="el-GR" b="1" smtClean="0">
              <a:latin typeface="Arial" charset="0"/>
              <a:cs typeface="Arial" charset="0"/>
            </a:endParaRPr>
          </a:p>
        </p:txBody>
      </p:sp>
      <p:sp>
        <p:nvSpPr>
          <p:cNvPr id="665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6567" name="Object 1"/>
          <p:cNvGraphicFramePr>
            <a:graphicFrameLocks noChangeAspect="1"/>
          </p:cNvGraphicFramePr>
          <p:nvPr/>
        </p:nvGraphicFramePr>
        <p:xfrm>
          <a:off x="2214563" y="4000500"/>
          <a:ext cx="3214687" cy="1173163"/>
        </p:xfrm>
        <a:graphic>
          <a:graphicData uri="http://schemas.openxmlformats.org/presentationml/2006/ole">
            <p:oleObj spid="_x0000_s806914" name="Equation" r:id="rId3" imgW="1104421" imgH="406224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Τίτλος"/>
          <p:cNvSpPr>
            <a:spLocks noGrp="1"/>
          </p:cNvSpPr>
          <p:nvPr>
            <p:ph type="title"/>
          </p:nvPr>
        </p:nvSpPr>
        <p:spPr>
          <a:xfrm>
            <a:off x="457200" y="571500"/>
            <a:ext cx="3043238" cy="846138"/>
          </a:xfrm>
        </p:spPr>
        <p:txBody>
          <a:bodyPr/>
          <a:lstStyle/>
          <a:p>
            <a:r>
              <a:rPr lang="el-GR" altLang="el-GR" sz="3200" b="1" smtClean="0">
                <a:latin typeface="Arial" charset="0"/>
                <a:cs typeface="Arial" charset="0"/>
              </a:rPr>
              <a:t>Επομένως, αν</a:t>
            </a:r>
          </a:p>
        </p:txBody>
      </p:sp>
      <p:sp>
        <p:nvSpPr>
          <p:cNvPr id="67587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600200"/>
            <a:ext cx="92868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smtClean="0">
                <a:latin typeface="Arial" charset="0"/>
                <a:cs typeface="Arial" charset="0"/>
              </a:rPr>
              <a:t>         </a:t>
            </a:r>
            <a:r>
              <a:rPr lang="el-GR" altLang="el-GR" b="1" smtClean="0">
                <a:latin typeface="Arial" charset="0"/>
                <a:cs typeface="Arial" charset="0"/>
              </a:rPr>
              <a:t>είναι η τιμή της δειγματικής αναλογίας </a:t>
            </a:r>
          </a:p>
          <a:p>
            <a:pPr>
              <a:buFont typeface="Arial" charset="0"/>
              <a:buNone/>
            </a:pPr>
            <a:r>
              <a:rPr lang="el-GR" altLang="el-GR" b="1" smtClean="0">
                <a:latin typeface="Arial" charset="0"/>
                <a:cs typeface="Arial" charset="0"/>
              </a:rPr>
              <a:t>   σε ορισμένο τυχαίο δείγμα </a:t>
            </a:r>
            <a:r>
              <a:rPr lang="en-US" altLang="el-GR" b="1" smtClean="0">
                <a:latin typeface="Arial" charset="0"/>
                <a:cs typeface="Arial" charset="0"/>
              </a:rPr>
              <a:t>n</a:t>
            </a:r>
            <a:r>
              <a:rPr lang="el-GR" altLang="el-GR" b="1" smtClean="0">
                <a:latin typeface="Arial" charset="0"/>
                <a:cs typeface="Arial" charset="0"/>
              </a:rPr>
              <a:t> στοιχείων, το ΔΕ για την </a:t>
            </a:r>
            <a:r>
              <a:rPr lang="en-US" altLang="el-GR" b="1" smtClean="0">
                <a:latin typeface="Arial" charset="0"/>
                <a:cs typeface="Arial" charset="0"/>
              </a:rPr>
              <a:t>p</a:t>
            </a:r>
            <a:r>
              <a:rPr lang="el-GR" altLang="el-GR" b="1" smtClean="0">
                <a:latin typeface="Arial" charset="0"/>
                <a:cs typeface="Arial" charset="0"/>
              </a:rPr>
              <a:t> με επίπεδο εμπιστοσύνης 1</a:t>
            </a:r>
            <a:r>
              <a:rPr lang="el-GR" altLang="el-GR" smtClean="0">
                <a:latin typeface="Arial" charset="0"/>
                <a:cs typeface="Arial" charset="0"/>
              </a:rPr>
              <a:t>-α </a:t>
            </a:r>
            <a:r>
              <a:rPr lang="el-GR" altLang="el-GR" b="1" smtClean="0">
                <a:latin typeface="Arial" charset="0"/>
                <a:cs typeface="Arial" charset="0"/>
              </a:rPr>
              <a:t>προσδιορίζεται με βάση  τον τύπο </a:t>
            </a:r>
          </a:p>
          <a:p>
            <a:pPr>
              <a:buFont typeface="Arial" charset="0"/>
              <a:buNone/>
            </a:pPr>
            <a:r>
              <a:rPr lang="el-GR" altLang="el-GR" smtClean="0"/>
              <a:t>    </a:t>
            </a:r>
          </a:p>
        </p:txBody>
      </p: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7591" name="Object 1"/>
          <p:cNvGraphicFramePr>
            <a:graphicFrameLocks noChangeAspect="1"/>
          </p:cNvGraphicFramePr>
          <p:nvPr/>
        </p:nvGraphicFramePr>
        <p:xfrm>
          <a:off x="714375" y="1571625"/>
          <a:ext cx="585788" cy="654050"/>
        </p:xfrm>
        <a:graphic>
          <a:graphicData uri="http://schemas.openxmlformats.org/presentationml/2006/ole">
            <p:oleObj spid="_x0000_s807938" name="Equation" r:id="rId4" imgW="190335" imgH="215713" progId="Equation.3">
              <p:embed/>
            </p:oleObj>
          </a:graphicData>
        </a:graphic>
      </p:graphicFrame>
      <p:sp>
        <p:nvSpPr>
          <p:cNvPr id="675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7593" name="Object 3"/>
          <p:cNvGraphicFramePr>
            <a:graphicFrameLocks noChangeAspect="1"/>
          </p:cNvGraphicFramePr>
          <p:nvPr/>
        </p:nvGraphicFramePr>
        <p:xfrm>
          <a:off x="928688" y="4214813"/>
          <a:ext cx="6643687" cy="1273175"/>
        </p:xfrm>
        <a:graphic>
          <a:graphicData uri="http://schemas.openxmlformats.org/presentationml/2006/ole">
            <p:oleObj spid="_x0000_s807939" name="Equation" r:id="rId5" imgW="3276600" imgH="4445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1988840"/>
            <a:ext cx="8101012" cy="1295400"/>
          </a:xfrm>
        </p:spPr>
        <p:txBody>
          <a:bodyPr/>
          <a:lstStyle/>
          <a:p>
            <a:r>
              <a:rPr lang="el-GR" altLang="el-GR" sz="3200" b="0" dirty="0" smtClean="0">
                <a:latin typeface="Arial" charset="0"/>
                <a:cs typeface="Arial" charset="0"/>
              </a:rPr>
              <a:t>Αυτό θα πρέπει να ερμηνευτεί ως εξής: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36912"/>
            <a:ext cx="8401050" cy="3833267"/>
          </a:xfrm>
        </p:spPr>
        <p:txBody>
          <a:bodyPr/>
          <a:lstStyle/>
          <a:p>
            <a:endParaRPr lang="el-GR" altLang="el-GR" sz="2000" dirty="0" smtClean="0"/>
          </a:p>
          <a:p>
            <a:r>
              <a:rPr lang="el-GR" altLang="el-GR" dirty="0" smtClean="0">
                <a:latin typeface="Arial" charset="0"/>
                <a:cs typeface="Arial" charset="0"/>
              </a:rPr>
              <a:t>Το </a:t>
            </a:r>
            <a:r>
              <a:rPr lang="en-US" altLang="el-GR" dirty="0" smtClean="0">
                <a:latin typeface="Arial" charset="0"/>
                <a:cs typeface="Arial" charset="0"/>
              </a:rPr>
              <a:t>(1-</a:t>
            </a:r>
            <a:r>
              <a:rPr lang="el-GR" altLang="el-GR" dirty="0" smtClean="0">
                <a:latin typeface="Arial" charset="0"/>
                <a:cs typeface="Arial" charset="0"/>
              </a:rPr>
              <a:t>α)%   των δυνατών δειγμάτων στα οποία θα εφαρμοστεί αυτός ο τύπος θα μας δώσουν διάστημα το οποίο περιέχει την άγνωστη </a:t>
            </a:r>
            <a:r>
              <a:rPr lang="en-US" altLang="el-GR" dirty="0" smtClean="0">
                <a:latin typeface="Arial" charset="0"/>
                <a:cs typeface="Arial" charset="0"/>
              </a:rPr>
              <a:t>p</a:t>
            </a:r>
            <a:r>
              <a:rPr lang="el-GR" altLang="el-GR" dirty="0" smtClean="0">
                <a:latin typeface="Arial" charset="0"/>
                <a:cs typeface="Arial" charset="0"/>
              </a:rPr>
              <a:t>. </a:t>
            </a:r>
          </a:p>
          <a:p>
            <a:r>
              <a:rPr lang="el-GR" altLang="el-GR" dirty="0" smtClean="0">
                <a:latin typeface="Arial" charset="0"/>
                <a:cs typeface="Arial" charset="0"/>
              </a:rPr>
              <a:t>Αντίστοιχα, το α% αυτών των διαστημάτων ΔΕΝ θα περιέχουν την άγνωστη </a:t>
            </a:r>
            <a:r>
              <a:rPr lang="en-US" altLang="el-GR" dirty="0" smtClean="0">
                <a:latin typeface="Arial" charset="0"/>
                <a:cs typeface="Arial" charset="0"/>
              </a:rPr>
              <a:t>p</a:t>
            </a:r>
            <a:endParaRPr lang="el-GR" altLang="el-GR" dirty="0" smtClean="0">
              <a:latin typeface="Arial" charset="0"/>
              <a:cs typeface="Arial" charset="0"/>
            </a:endParaRPr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763688" y="836712"/>
            <a:ext cx="5642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ΔΕ για την αναλογία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412776"/>
            <a:ext cx="3143250" cy="785812"/>
          </a:xfrm>
        </p:spPr>
        <p:txBody>
          <a:bodyPr/>
          <a:lstStyle/>
          <a:p>
            <a:r>
              <a:rPr lang="el-GR" altLang="el-GR" sz="2800" b="0" dirty="0" smtClean="0">
                <a:latin typeface="Arial" charset="0"/>
                <a:cs typeface="Arial" charset="0"/>
              </a:rPr>
              <a:t>ή, διαφορετικά,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332037"/>
            <a:ext cx="85439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Η πιθανότητα για το διάστημα</a:t>
            </a: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να περιέχει την άγνωστη </a:t>
            </a:r>
            <a:r>
              <a:rPr lang="en-US" altLang="el-GR" b="1" dirty="0" smtClean="0">
                <a:latin typeface="Arial" charset="0"/>
                <a:cs typeface="Arial" charset="0"/>
              </a:rPr>
              <a:t>p</a:t>
            </a:r>
            <a:r>
              <a:rPr lang="el-GR" altLang="el-GR" dirty="0" smtClean="0">
                <a:latin typeface="Arial" charset="0"/>
                <a:cs typeface="Arial" charset="0"/>
              </a:rPr>
              <a:t> ισούται με </a:t>
            </a:r>
            <a:r>
              <a:rPr lang="el-GR" altLang="el-GR" b="1" dirty="0" smtClean="0">
                <a:latin typeface="Arial" charset="0"/>
                <a:cs typeface="Arial" charset="0"/>
              </a:rPr>
              <a:t>1-α </a:t>
            </a:r>
          </a:p>
          <a:p>
            <a:endParaRPr lang="el-GR" altLang="el-GR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539552" y="3140968"/>
          <a:ext cx="7486650" cy="1266825"/>
        </p:xfrm>
        <a:graphic>
          <a:graphicData uri="http://schemas.openxmlformats.org/presentationml/2006/ole">
            <p:oleObj spid="_x0000_s808962" name="Εξίσωση" r:id="rId3" imgW="3098800" imgH="4445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1835696" y="620688"/>
            <a:ext cx="5642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ΔΕ για την αναλογία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8352928" cy="1143000"/>
          </a:xfrm>
        </p:spPr>
        <p:txBody>
          <a:bodyPr>
            <a:noAutofit/>
          </a:bodyPr>
          <a:lstStyle/>
          <a:p>
            <a:r>
              <a:rPr lang="el-GR" altLang="el-GR" b="1" dirty="0" smtClean="0">
                <a:latin typeface="Arial" charset="0"/>
                <a:cs typeface="Arial" charset="0"/>
              </a:rPr>
              <a:t>παράδειγμα </a:t>
            </a:r>
            <a:r>
              <a:rPr lang="el-GR" altLang="el-GR" dirty="0" smtClean="0">
                <a:latin typeface="Arial" charset="0"/>
                <a:cs typeface="Arial" charset="0"/>
              </a:rPr>
              <a:t>(άσκ.17 σελ 410)</a:t>
            </a:r>
          </a:p>
        </p:txBody>
      </p:sp>
      <p:sp>
        <p:nvSpPr>
          <p:cNvPr id="7065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Σε 400 ρίψεις ενός νομίσματος εμφανίστηκε 175 φορές η όψη «κορώνα» και 225 φορές η όψη «γράμματα». Να εκτιμηθεί διάστημα εμπιστοσύνης με πιθανότητα 99% για την πιθανότητα της όψης «κορώνας». Μπορούμε να συμπεράνουμε ότι το νόμισμα είναι μη </a:t>
            </a:r>
            <a:r>
              <a:rPr lang="el-GR" altLang="el-GR" dirty="0" err="1" smtClean="0">
                <a:latin typeface="Arial" charset="0"/>
                <a:cs typeface="Arial" charset="0"/>
              </a:rPr>
              <a:t>δολιευμένο</a:t>
            </a:r>
            <a:r>
              <a:rPr lang="el-GR" altLang="el-GR" dirty="0" smtClean="0"/>
              <a:t>;</a:t>
            </a:r>
          </a:p>
          <a:p>
            <a:pPr>
              <a:buFont typeface="Arial" charset="0"/>
              <a:buNone/>
            </a:pPr>
            <a:r>
              <a:rPr lang="el-GR" altLang="el-GR" dirty="0" smtClean="0"/>
              <a:t> </a:t>
            </a:r>
          </a:p>
          <a:p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Τίτλος"/>
          <p:cNvSpPr>
            <a:spLocks noGrp="1"/>
          </p:cNvSpPr>
          <p:nvPr>
            <p:ph type="title"/>
          </p:nvPr>
        </p:nvSpPr>
        <p:spPr>
          <a:xfrm>
            <a:off x="539552" y="1988840"/>
            <a:ext cx="2016224" cy="846138"/>
          </a:xfrm>
        </p:spPr>
        <p:txBody>
          <a:bodyPr>
            <a:noAutofit/>
          </a:bodyPr>
          <a:lstStyle/>
          <a:p>
            <a:r>
              <a:rPr lang="el-GR" altLang="el-GR" sz="3200" b="0" dirty="0" smtClean="0">
                <a:latin typeface="Arial" charset="0"/>
                <a:cs typeface="Arial" charset="0"/>
              </a:rPr>
              <a:t>Έχουμε</a:t>
            </a:r>
            <a:r>
              <a:rPr lang="el-GR" altLang="el-GR" sz="3200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71685" name="Object 11"/>
          <p:cNvGraphicFramePr>
            <a:graphicFrameLocks noChangeAspect="1"/>
          </p:cNvGraphicFramePr>
          <p:nvPr>
            <p:ph idx="1"/>
          </p:nvPr>
        </p:nvGraphicFramePr>
        <p:xfrm>
          <a:off x="611560" y="2924944"/>
          <a:ext cx="3429000" cy="571500"/>
        </p:xfrm>
        <a:graphic>
          <a:graphicData uri="http://schemas.openxmlformats.org/presentationml/2006/ole">
            <p:oleObj spid="_x0000_s809986" name="Equation" r:id="rId3" imgW="1358310" imgH="215806" progId="Equation.3">
              <p:embed/>
            </p:oleObj>
          </a:graphicData>
        </a:graphic>
      </p:graphicFrame>
      <p:sp>
        <p:nvSpPr>
          <p:cNvPr id="71686" name="6 - Ορθογώνιο"/>
          <p:cNvSpPr>
            <a:spLocks noChangeArrowheads="1"/>
          </p:cNvSpPr>
          <p:nvPr/>
        </p:nvSpPr>
        <p:spPr bwMode="auto">
          <a:xfrm>
            <a:off x="467544" y="3789040"/>
            <a:ext cx="8676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l-GR" altLang="el-GR" sz="3200" b="1" dirty="0">
                <a:latin typeface="Arial" charset="0"/>
                <a:cs typeface="Arial" charset="0"/>
              </a:rPr>
              <a:t>και προσδιορίζουμε την                ως εξής:</a:t>
            </a:r>
          </a:p>
          <a:p>
            <a:pPr>
              <a:buFont typeface="Arial" charset="0"/>
              <a:buNone/>
            </a:pPr>
            <a:r>
              <a:rPr lang="el-GR" altLang="el-GR" sz="3200" dirty="0">
                <a:latin typeface="Arial" charset="0"/>
                <a:cs typeface="Arial" charset="0"/>
              </a:rPr>
              <a:t>1-α =0.99</a:t>
            </a:r>
          </a:p>
          <a:p>
            <a:r>
              <a:rPr lang="el-GR" altLang="el-GR" sz="3200" dirty="0">
                <a:latin typeface="Arial" charset="0"/>
                <a:cs typeface="Arial" charset="0"/>
              </a:rPr>
              <a:t>α=0.001</a:t>
            </a:r>
          </a:p>
          <a:p>
            <a:r>
              <a:rPr lang="el-GR" altLang="el-GR" sz="3200" dirty="0">
                <a:latin typeface="Arial" charset="0"/>
                <a:cs typeface="Arial" charset="0"/>
              </a:rPr>
              <a:t>α/2=0.005</a:t>
            </a:r>
          </a:p>
          <a:p>
            <a:r>
              <a:rPr lang="el-GR" altLang="el-GR" sz="3200" dirty="0">
                <a:latin typeface="Arial" charset="0"/>
                <a:cs typeface="Arial" charset="0"/>
              </a:rPr>
              <a:t>1-α/2=0.995</a:t>
            </a:r>
          </a:p>
          <a:p>
            <a:r>
              <a:rPr lang="el-GR" altLang="el-GR" sz="3200" dirty="0">
                <a:latin typeface="Arial" charset="0"/>
                <a:cs typeface="Arial" charset="0"/>
              </a:rPr>
              <a:t>οπότε</a:t>
            </a:r>
          </a:p>
        </p:txBody>
      </p:sp>
      <p:graphicFrame>
        <p:nvGraphicFramePr>
          <p:cNvPr id="71687" name="Object 5"/>
          <p:cNvGraphicFramePr>
            <a:graphicFrameLocks noChangeAspect="1"/>
          </p:cNvGraphicFramePr>
          <p:nvPr/>
        </p:nvGraphicFramePr>
        <p:xfrm>
          <a:off x="5580112" y="3645024"/>
          <a:ext cx="1112837" cy="788987"/>
        </p:xfrm>
        <a:graphic>
          <a:graphicData uri="http://schemas.openxmlformats.org/presentationml/2006/ole">
            <p:oleObj spid="_x0000_s809987" name="Equation" r:id="rId4" imgW="355446" imgH="228501" progId="Equation.3">
              <p:embed/>
            </p:oleObj>
          </a:graphicData>
        </a:graphic>
      </p:graphicFrame>
      <p:graphicFrame>
        <p:nvGraphicFramePr>
          <p:cNvPr id="71688" name="Object 5"/>
          <p:cNvGraphicFramePr>
            <a:graphicFrameLocks noChangeAspect="1"/>
          </p:cNvGraphicFramePr>
          <p:nvPr/>
        </p:nvGraphicFramePr>
        <p:xfrm>
          <a:off x="1835696" y="6165304"/>
          <a:ext cx="1928812" cy="617538"/>
        </p:xfrm>
        <a:graphic>
          <a:graphicData uri="http://schemas.openxmlformats.org/presentationml/2006/ole">
            <p:oleObj spid="_x0000_s809988" name="Equation" r:id="rId5" imgW="787400" imgH="2286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 txBox="1">
            <a:spLocks/>
          </p:cNvSpPr>
          <p:nvPr/>
        </p:nvSpPr>
        <p:spPr>
          <a:xfrm>
            <a:off x="251520" y="548680"/>
            <a:ext cx="8352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παράδειγμα (άσκ.17 σελ 410)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Το ζητούμενο διάστημα είναι λοιπόν το </a:t>
            </a:r>
          </a:p>
        </p:txBody>
      </p:sp>
      <p:graphicFrame>
        <p:nvGraphicFramePr>
          <p:cNvPr id="72710" name="Object 3"/>
          <p:cNvGraphicFramePr>
            <a:graphicFrameLocks noChangeAspect="1"/>
          </p:cNvGraphicFramePr>
          <p:nvPr/>
        </p:nvGraphicFramePr>
        <p:xfrm>
          <a:off x="827088" y="2571750"/>
          <a:ext cx="8031162" cy="1214438"/>
        </p:xfrm>
        <a:graphic>
          <a:graphicData uri="http://schemas.openxmlformats.org/presentationml/2006/ole">
            <p:oleObj spid="_x0000_s811010" name="Equation" r:id="rId3" imgW="3378200" imgH="444500" progId="Equation.3">
              <p:embed/>
            </p:oleObj>
          </a:graphicData>
        </a:graphic>
      </p:graphicFrame>
      <p:graphicFrame>
        <p:nvGraphicFramePr>
          <p:cNvPr id="72711" name="Object 3"/>
          <p:cNvGraphicFramePr>
            <a:graphicFrameLocks noChangeAspect="1"/>
          </p:cNvGraphicFramePr>
          <p:nvPr/>
        </p:nvGraphicFramePr>
        <p:xfrm>
          <a:off x="2857500" y="4286250"/>
          <a:ext cx="4143375" cy="1236663"/>
        </p:xfrm>
        <a:graphic>
          <a:graphicData uri="http://schemas.openxmlformats.org/presentationml/2006/ole">
            <p:oleObj spid="_x0000_s811011" name="Equation" r:id="rId4" imgW="1447800" imgH="4318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>
                <a:latin typeface="Arial" charset="0"/>
                <a:cs typeface="Arial" charset="0"/>
              </a:rPr>
              <a:t>παράδειγμα </a:t>
            </a:r>
            <a:r>
              <a:rPr lang="el-GR" altLang="el-GR" dirty="0" smtClean="0">
                <a:latin typeface="Arial" charset="0"/>
                <a:cs typeface="Arial" charset="0"/>
              </a:rPr>
              <a:t>(άσκ.17 σελ 410)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….και επειδή στο διάστημα αυτό δεν περιλαμβάνεται η τιμή </a:t>
            </a:r>
            <a:r>
              <a:rPr lang="en-US" altLang="el-GR" b="1" dirty="0" smtClean="0">
                <a:latin typeface="Arial" charset="0"/>
                <a:cs typeface="Arial" charset="0"/>
              </a:rPr>
              <a:t>p</a:t>
            </a:r>
            <a:r>
              <a:rPr lang="el-GR" altLang="el-GR" b="1" dirty="0" smtClean="0">
                <a:latin typeface="Arial" charset="0"/>
                <a:cs typeface="Arial" charset="0"/>
              </a:rPr>
              <a:t>=0.5 (</a:t>
            </a:r>
            <a:r>
              <a:rPr lang="el-GR" altLang="el-GR" i="1" dirty="0" smtClean="0">
                <a:latin typeface="Arial" charset="0"/>
                <a:cs typeface="Arial" charset="0"/>
              </a:rPr>
              <a:t>που ορίζει το «εντάξει» νόμισμα</a:t>
            </a:r>
            <a:r>
              <a:rPr lang="el-GR" altLang="el-GR" b="1" dirty="0" smtClean="0">
                <a:latin typeface="Arial" charset="0"/>
                <a:cs typeface="Arial" charset="0"/>
              </a:rPr>
              <a:t>) μπορούμε, με επίπεδο εμπιστοσύνης 99% να συμπεράνουμε ότι το νόμισμα είναι </a:t>
            </a:r>
            <a:r>
              <a:rPr lang="el-GR" altLang="el-GR" b="1" dirty="0" err="1" smtClean="0">
                <a:latin typeface="Arial" charset="0"/>
                <a:cs typeface="Arial" charset="0"/>
              </a:rPr>
              <a:t>δολιευμένο</a:t>
            </a:r>
            <a:endParaRPr lang="el-GR" altLang="el-GR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78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>
                <a:latin typeface="Arial" charset="0"/>
                <a:cs typeface="Arial" charset="0"/>
              </a:rPr>
              <a:t>παράδειγμα </a:t>
            </a:r>
            <a:r>
              <a:rPr lang="el-GR" altLang="el-GR" dirty="0" smtClean="0">
                <a:latin typeface="Arial" charset="0"/>
                <a:cs typeface="Arial" charset="0"/>
              </a:rPr>
              <a:t>(άσκ.17 σελ 410)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34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8,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8,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8,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8,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611188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2"/>
            <a:ext cx="755650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4" y="1300164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3" y="5827938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Γνωριμία με τα χαρακτηριστικά και τις ιδιότητες της κατανομής </a:t>
            </a:r>
            <a:r>
              <a:rPr lang="en-US" altLang="el-GR" sz="3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t-student</a:t>
            </a:r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Η κατανομή </a:t>
            </a:r>
            <a:r>
              <a:rPr lang="en-US" sz="3200" dirty="0" smtClean="0"/>
              <a:t>t-student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Μη κανονική κατανομή πληθυσμού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Κριτικές </a:t>
            </a:r>
            <a:r>
              <a:rPr lang="el-GR" sz="3200" smtClean="0"/>
              <a:t>τιμές κατανομής </a:t>
            </a:r>
            <a:r>
              <a:rPr lang="en-US" sz="3200" dirty="0" smtClean="0"/>
              <a:t>t-student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Παραδείγματα-ασκήσεις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Εκτιμητική ΙΙ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58113" cy="1143000"/>
          </a:xfrm>
        </p:spPr>
        <p:txBody>
          <a:bodyPr>
            <a:noAutofit/>
          </a:bodyPr>
          <a:lstStyle/>
          <a:p>
            <a:r>
              <a:rPr lang="el-GR" altLang="el-G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ΔΕ για τη μέση τιμή πληθυσμού ΙΙ</a:t>
            </a:r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>
          <a:xfrm>
            <a:off x="142875" y="1928813"/>
            <a:ext cx="9001125" cy="435768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</a:t>
            </a:r>
            <a:r>
              <a:rPr lang="el-GR" altLang="el-G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Κατανομή πληθυσμού κανονική με διακύμανση</a:t>
            </a:r>
            <a:r>
              <a:rPr lang="en-US" altLang="el-G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άγνωστη</a:t>
            </a:r>
            <a:r>
              <a:rPr lang="en-US" altLang="el-G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l-GR" altLang="el-G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3500" dirty="0" smtClean="0">
                <a:latin typeface="Arial" charset="0"/>
                <a:cs typeface="Arial" charset="0"/>
              </a:rPr>
              <a:t>Η τυχαία μεταβλητή</a:t>
            </a:r>
          </a:p>
          <a:p>
            <a:pPr>
              <a:buFont typeface="Arial" charset="0"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</a:t>
            </a:r>
            <a:r>
              <a:rPr lang="en-US" altLang="el-GR" b="1" dirty="0" smtClean="0">
                <a:latin typeface="Arial" charset="0"/>
                <a:cs typeface="Arial" charset="0"/>
              </a:rPr>
              <a:t> </a:t>
            </a:r>
            <a:r>
              <a:rPr lang="el-GR" altLang="el-GR" sz="3500" dirty="0" smtClean="0">
                <a:latin typeface="Arial" charset="0"/>
                <a:cs typeface="Arial" charset="0"/>
              </a:rPr>
              <a:t>ακολουθεί την κατανομή</a:t>
            </a:r>
            <a:r>
              <a:rPr lang="en-US" altLang="el-GR" sz="3500" b="1" dirty="0" smtClean="0">
                <a:latin typeface="Arial" charset="0"/>
                <a:cs typeface="Arial" charset="0"/>
              </a:rPr>
              <a:t> t</a:t>
            </a:r>
            <a:r>
              <a:rPr lang="el-GR" altLang="el-GR" sz="3500" b="1" dirty="0" smtClean="0">
                <a:latin typeface="Arial" charset="0"/>
                <a:cs typeface="Arial" charset="0"/>
              </a:rPr>
              <a:t>–</a:t>
            </a:r>
            <a:r>
              <a:rPr lang="en-US" altLang="el-GR" sz="3500" b="1" dirty="0" smtClean="0">
                <a:latin typeface="Arial" charset="0"/>
                <a:cs typeface="Arial" charset="0"/>
              </a:rPr>
              <a:t>student</a:t>
            </a:r>
            <a:r>
              <a:rPr lang="el-GR" altLang="el-GR" sz="3500" b="1" dirty="0" smtClean="0">
                <a:latin typeface="Arial" charset="0"/>
                <a:cs typeface="Arial" charset="0"/>
              </a:rPr>
              <a:t> με </a:t>
            </a:r>
          </a:p>
          <a:p>
            <a:pPr>
              <a:buFont typeface="Arial" charset="0"/>
              <a:buNone/>
            </a:pPr>
            <a:r>
              <a:rPr lang="el-GR" altLang="el-GR" sz="3500" b="1" dirty="0" smtClean="0">
                <a:latin typeface="Arial" charset="0"/>
                <a:cs typeface="Arial" charset="0"/>
              </a:rPr>
              <a:t>   ν </a:t>
            </a:r>
            <a:r>
              <a:rPr lang="el-GR" altLang="el-GR" sz="3500" b="1" dirty="0" smtClean="0">
                <a:latin typeface="Arial" charset="0"/>
                <a:cs typeface="Arial" charset="0"/>
                <a:sym typeface="Symbol" pitchFamily="18" charset="2"/>
              </a:rPr>
              <a:t></a:t>
            </a:r>
            <a:r>
              <a:rPr lang="el-GR" altLang="el-GR" sz="3500" b="1" dirty="0" smtClean="0">
                <a:latin typeface="Arial" charset="0"/>
                <a:cs typeface="Arial" charset="0"/>
              </a:rPr>
              <a:t> </a:t>
            </a:r>
            <a:r>
              <a:rPr lang="en-US" altLang="el-GR" sz="3500" b="1" dirty="0" smtClean="0">
                <a:latin typeface="Arial" charset="0"/>
                <a:cs typeface="Arial" charset="0"/>
              </a:rPr>
              <a:t>n</a:t>
            </a:r>
            <a:r>
              <a:rPr lang="el-GR" altLang="el-GR" sz="3500" b="1" dirty="0" smtClean="0">
                <a:latin typeface="Arial" charset="0"/>
                <a:cs typeface="Arial" charset="0"/>
              </a:rPr>
              <a:t>–1 βαθμούς ελευθερίας           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6087" name="Object 1"/>
          <p:cNvGraphicFramePr>
            <a:graphicFrameLocks noChangeAspect="1"/>
          </p:cNvGraphicFramePr>
          <p:nvPr/>
        </p:nvGraphicFramePr>
        <p:xfrm>
          <a:off x="2339752" y="3501008"/>
          <a:ext cx="1812925" cy="1357312"/>
        </p:xfrm>
        <a:graphic>
          <a:graphicData uri="http://schemas.openxmlformats.org/presentationml/2006/ole">
            <p:oleObj spid="_x0000_s793602" r:id="rId3" imgW="647419" imgH="406224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8,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655049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latin typeface="Arial" charset="0"/>
                <a:cs typeface="Arial" charset="0"/>
              </a:rPr>
              <a:t>Η κατανομή </a:t>
            </a:r>
            <a:r>
              <a:rPr lang="en-US" altLang="el-GR" b="1" dirty="0" smtClean="0">
                <a:latin typeface="Arial" charset="0"/>
                <a:cs typeface="Arial" charset="0"/>
              </a:rPr>
              <a:t>t-student</a:t>
            </a:r>
            <a:endParaRPr lang="el-GR" altLang="el-GR" b="1" dirty="0" smtClean="0">
              <a:latin typeface="Arial" charset="0"/>
              <a:cs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600200"/>
            <a:ext cx="8177534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latin typeface="Arial" charset="0"/>
                <a:cs typeface="Arial" charset="0"/>
              </a:rPr>
              <a:t>Ορίζεται από τους βαθμούς ελευθερίας ν που είναι η </a:t>
            </a:r>
            <a:r>
              <a:rPr lang="el-GR" altLang="el-GR" i="1" dirty="0" smtClean="0">
                <a:latin typeface="Arial" charset="0"/>
                <a:cs typeface="Arial" charset="0"/>
              </a:rPr>
              <a:t>παράμετρος</a:t>
            </a:r>
            <a:r>
              <a:rPr lang="el-GR" altLang="el-GR" dirty="0" smtClean="0">
                <a:latin typeface="Arial" charset="0"/>
                <a:cs typeface="Arial" charset="0"/>
              </a:rPr>
              <a:t> της κατανομής</a:t>
            </a:r>
          </a:p>
          <a:p>
            <a:pPr eaLnBrk="1" hangingPunct="1"/>
            <a:r>
              <a:rPr lang="el-GR" altLang="el-GR" dirty="0" smtClean="0">
                <a:latin typeface="Arial" charset="0"/>
                <a:cs typeface="Arial" charset="0"/>
              </a:rPr>
              <a:t> Γράφουμε</a:t>
            </a:r>
            <a:r>
              <a:rPr lang="el-GR" altLang="el-GR" sz="2800" dirty="0" smtClean="0">
                <a:latin typeface="Arial" charset="0"/>
                <a:cs typeface="Arial" charset="0"/>
              </a:rPr>
              <a:t> </a:t>
            </a:r>
            <a:endParaRPr lang="en-US" altLang="el-G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l-G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l-G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sz="2800" b="1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και διαβάζουμε </a:t>
            </a:r>
            <a:r>
              <a:rPr lang="el-GR" altLang="el-GR" b="1" dirty="0" smtClean="0">
                <a:latin typeface="Arial" charset="0"/>
                <a:cs typeface="Arial" charset="0"/>
              </a:rPr>
              <a:t>«η Χ ακολουθεί την κατανομή </a:t>
            </a:r>
            <a:r>
              <a:rPr lang="en-US" altLang="el-GR" b="1" dirty="0" smtClean="0">
                <a:latin typeface="Arial" charset="0"/>
                <a:cs typeface="Arial" charset="0"/>
              </a:rPr>
              <a:t>t-student</a:t>
            </a:r>
            <a:r>
              <a:rPr lang="el-GR" altLang="el-GR" b="1" dirty="0" smtClean="0">
                <a:latin typeface="Arial" charset="0"/>
                <a:cs typeface="Arial" charset="0"/>
              </a:rPr>
              <a:t> με ν βαθμούς ελευθερίας»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763688" y="3284984"/>
          <a:ext cx="2071687" cy="1000125"/>
        </p:xfrm>
        <a:graphic>
          <a:graphicData uri="http://schemas.openxmlformats.org/presentationml/2006/ole">
            <p:oleObj spid="_x0000_s794626" name="Εξίσωση" r:id="rId3" imgW="406224" imgH="228501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n-US" sz="1200" dirty="0" smtClean="0">
                <a:solidFill>
                  <a:schemeClr val="bg1"/>
                </a:solidFill>
              </a:rPr>
              <a:t>8</a:t>
            </a:r>
            <a:r>
              <a:rPr lang="el-GR" sz="1200" dirty="0" smtClean="0">
                <a:solidFill>
                  <a:schemeClr val="bg1"/>
                </a:solidFill>
              </a:rPr>
              <a:t>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1929</Words>
  <Application>Microsoft Office PowerPoint</Application>
  <PresentationFormat>Προβολή στην οθόνη (4:3)</PresentationFormat>
  <Paragraphs>275</Paragraphs>
  <Slides>40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Θέμα του Office</vt:lpstr>
      <vt:lpstr>2_Θέμα του Office</vt:lpstr>
      <vt:lpstr>Εξίσωση</vt:lpstr>
      <vt:lpstr>Equation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Στατιστική και λογισμικά στις επιστήμες συμπεριφοράς </vt:lpstr>
      <vt:lpstr>ΔΕ για τη μέση τιμή πληθυσμού ΙΙ</vt:lpstr>
      <vt:lpstr>Η κατανομή t-student</vt:lpstr>
      <vt:lpstr>Η κατανομή t-student</vt:lpstr>
      <vt:lpstr>Η κατανομή t-student</vt:lpstr>
      <vt:lpstr>Κριτικές τιμές της κατανομής  t-student</vt:lpstr>
      <vt:lpstr>Διαφάνεια 13</vt:lpstr>
      <vt:lpstr>Διαφάνεια 14</vt:lpstr>
      <vt:lpstr>Παράδειγμα (άσκ.10 σελ. 409)</vt:lpstr>
      <vt:lpstr>Παράδειγμα (άσκ.10 σελ. 409)</vt:lpstr>
      <vt:lpstr>Παράδειγμα (άσκ.10 σελ. 409)</vt:lpstr>
      <vt:lpstr>Παράδειγμα (άσκ.10 σελ. 409)</vt:lpstr>
      <vt:lpstr>δηλαδή το </vt:lpstr>
      <vt:lpstr>Διαφάνεια 20</vt:lpstr>
      <vt:lpstr> Μη κανονική κατανομή πληθυσμού- Μεγάλα δείγματα </vt:lpstr>
      <vt:lpstr> Μη κανονική κατανομή πληθυσμού- Μεγάλα δείγματα </vt:lpstr>
      <vt:lpstr>Διαφάνεια 23</vt:lpstr>
      <vt:lpstr>ΔΕ για την αναλογία</vt:lpstr>
      <vt:lpstr>Όταν το μέγεθος του δείγματος είναι μεγάλο (np&gt;5), ισχύει</vt:lpstr>
      <vt:lpstr>ΔΕ για την αναλογία</vt:lpstr>
      <vt:lpstr>Επομένως, αν</vt:lpstr>
      <vt:lpstr>Αυτό θα πρέπει να ερμηνευτεί ως εξής:</vt:lpstr>
      <vt:lpstr>ή, διαφορετικά,</vt:lpstr>
      <vt:lpstr>παράδειγμα (άσκ.17 σελ 410)</vt:lpstr>
      <vt:lpstr>Έχουμε:</vt:lpstr>
      <vt:lpstr>παράδειγμα (άσκ.17 σελ 410)</vt:lpstr>
      <vt:lpstr>παράδειγμα (άσκ.17 σελ 410)</vt:lpstr>
      <vt:lpstr>Διαφάνεια 34</vt:lpstr>
      <vt:lpstr>Σημείωμα Αναφοράς</vt:lpstr>
      <vt:lpstr>Σημείωμα Αδειοδότησης</vt:lpstr>
      <vt:lpstr>Διατήρηση Σημειωμάτων</vt:lpstr>
      <vt:lpstr>Διαφάνεια 38</vt:lpstr>
      <vt:lpstr>Διαφάνεια 39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159</cp:revision>
  <dcterms:created xsi:type="dcterms:W3CDTF">2015-04-14T16:45:01Z</dcterms:created>
  <dcterms:modified xsi:type="dcterms:W3CDTF">2015-07-19T16:59:39Z</dcterms:modified>
</cp:coreProperties>
</file>