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43"/>
  </p:notesMasterIdLst>
  <p:handoutMasterIdLst>
    <p:handoutMasterId r:id="rId44"/>
  </p:handoutMasterIdLst>
  <p:sldIdLst>
    <p:sldId id="257" r:id="rId3"/>
    <p:sldId id="258" r:id="rId4"/>
    <p:sldId id="392" r:id="rId5"/>
    <p:sldId id="393" r:id="rId6"/>
    <p:sldId id="259" r:id="rId7"/>
    <p:sldId id="320" r:id="rId8"/>
    <p:sldId id="262" r:id="rId9"/>
    <p:sldId id="364" r:id="rId10"/>
    <p:sldId id="365" r:id="rId11"/>
    <p:sldId id="366" r:id="rId12"/>
    <p:sldId id="367" r:id="rId13"/>
    <p:sldId id="368" r:id="rId14"/>
    <p:sldId id="369" r:id="rId15"/>
    <p:sldId id="370" r:id="rId16"/>
    <p:sldId id="371" r:id="rId17"/>
    <p:sldId id="372" r:id="rId18"/>
    <p:sldId id="373" r:id="rId19"/>
    <p:sldId id="374" r:id="rId20"/>
    <p:sldId id="375" r:id="rId21"/>
    <p:sldId id="377" r:id="rId22"/>
    <p:sldId id="378" r:id="rId23"/>
    <p:sldId id="379" r:id="rId24"/>
    <p:sldId id="380" r:id="rId25"/>
    <p:sldId id="382" r:id="rId26"/>
    <p:sldId id="383" r:id="rId27"/>
    <p:sldId id="384" r:id="rId28"/>
    <p:sldId id="385" r:id="rId29"/>
    <p:sldId id="386" r:id="rId30"/>
    <p:sldId id="387" r:id="rId31"/>
    <p:sldId id="388" r:id="rId32"/>
    <p:sldId id="389" r:id="rId33"/>
    <p:sldId id="390" r:id="rId34"/>
    <p:sldId id="391" r:id="rId35"/>
    <p:sldId id="394" r:id="rId36"/>
    <p:sldId id="395" r:id="rId37"/>
    <p:sldId id="396" r:id="rId38"/>
    <p:sldId id="397" r:id="rId39"/>
    <p:sldId id="398" r:id="rId40"/>
    <p:sldId id="291" r:id="rId41"/>
    <p:sldId id="279" r:id="rId4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12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1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altLang="el-GR" smtClean="0"/>
          </a:p>
        </p:txBody>
      </p:sp>
      <p:sp>
        <p:nvSpPr>
          <p:cNvPr id="7680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8E6BED-5156-4EA1-B1EA-AB3884A4E5D5}" type="slidenum">
              <a:rPr lang="el-GR" altLang="el-GR" smtClean="0"/>
              <a:pPr/>
              <a:t>25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altLang="el-GR" smtClean="0"/>
          </a:p>
        </p:txBody>
      </p:sp>
      <p:sp>
        <p:nvSpPr>
          <p:cNvPr id="7782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ABCFAC-2DDB-46CF-BD8F-B4D07C06642C}" type="slidenum">
              <a:rPr lang="el-GR" altLang="el-GR" smtClean="0"/>
              <a:pPr/>
              <a:t>27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34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3123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3124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2C29B-C2CE-4DEA-BBAD-6BEC6E0AE616}" type="slidenum">
              <a:rPr lang="el-GR" smtClean="0">
                <a:latin typeface="Times New Roman" pitchFamily="18" charset="0"/>
              </a:rPr>
              <a:pPr/>
              <a:t>37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39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5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38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3"/>
            <a:ext cx="2214640" cy="123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5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38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33" y="157425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33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5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38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5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38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5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38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8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5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38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5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38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Χρυσούλα Ζαχαροπούλου ΣΤΑΤΙΣΤΙΚΗ Τόμος πρώτος</a:t>
            </a:r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35802-759F-4089-9AD9-0942051D6A3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12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1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63" y="6559384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8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9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17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18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25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30.bin"/><Relationship Id="rId4" Type="http://schemas.openxmlformats.org/officeDocument/2006/relationships/oleObject" Target="../embeddings/oleObject29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34.bin"/><Relationship Id="rId4" Type="http://schemas.openxmlformats.org/officeDocument/2006/relationships/oleObject" Target="../embeddings/oleObject33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36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LOGO100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>
                <a:latin typeface="+mn-lt"/>
              </a:rPr>
              <a:t>Στατιστική και λογισμικά στις επιστήμες συμπεριφοράς 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573016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Ενότητα 8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Εκτιμητική ΙΙ</a:t>
            </a:r>
          </a:p>
          <a:p>
            <a:endParaRPr lang="el-GR" sz="2800" b="1" dirty="0" smtClean="0">
              <a:solidFill>
                <a:schemeClr val="tx1"/>
              </a:solidFill>
              <a:latin typeface="+mn-lt"/>
            </a:endParaRPr>
          </a:p>
          <a:p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8" y="5827944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8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2060848"/>
            <a:ext cx="8643937" cy="377728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l-GR" altLang="el-GR" sz="3600" b="1" dirty="0" smtClean="0"/>
              <a:t>  ●</a:t>
            </a:r>
            <a:r>
              <a:rPr lang="el-GR" altLang="el-GR" sz="3600" b="1" dirty="0" smtClean="0">
                <a:solidFill>
                  <a:srgbClr val="FF0000"/>
                </a:solidFill>
              </a:rPr>
              <a:t> </a:t>
            </a:r>
            <a:r>
              <a:rPr lang="el-GR" altLang="el-GR" sz="3600" dirty="0" smtClean="0"/>
              <a:t>Η κατανομή   </a:t>
            </a:r>
            <a:r>
              <a:rPr lang="en-US" altLang="el-GR" sz="3600" b="1" dirty="0" smtClean="0"/>
              <a:t>t-student</a:t>
            </a:r>
            <a:r>
              <a:rPr lang="el-GR" altLang="el-GR" sz="3600" dirty="0" smtClean="0"/>
              <a:t>   είναι  συμμετρική γύρω από το </a:t>
            </a:r>
            <a:r>
              <a:rPr lang="el-GR" altLang="el-GR" sz="3600" dirty="0" err="1" smtClean="0"/>
              <a:t>μηδεν</a:t>
            </a:r>
            <a:r>
              <a:rPr lang="el-GR" altLang="el-GR" sz="3600" dirty="0" smtClean="0"/>
              <a:t> με</a:t>
            </a:r>
            <a:r>
              <a:rPr lang="el-GR" altLang="el-GR" sz="3600" b="1" dirty="0" smtClean="0"/>
              <a:t>: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altLang="el-GR" sz="3600" b="1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altLang="el-GR" sz="3600" b="1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altLang="el-GR" sz="3600" b="1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altLang="el-GR" sz="3600" b="1" dirty="0" smtClean="0"/>
          </a:p>
          <a:p>
            <a:pPr eaLnBrk="1" hangingPunct="1">
              <a:lnSpc>
                <a:spcPct val="90000"/>
              </a:lnSpc>
            </a:pPr>
            <a:endParaRPr lang="el-GR" altLang="el-GR" sz="3600" b="1" dirty="0" smtClean="0"/>
          </a:p>
        </p:txBody>
      </p:sp>
      <p:graphicFrame>
        <p:nvGraphicFramePr>
          <p:cNvPr id="48132" name="Object 4"/>
          <p:cNvGraphicFramePr>
            <a:graphicFrameLocks noChangeAspect="1"/>
          </p:cNvGraphicFramePr>
          <p:nvPr>
            <p:ph idx="4294967295"/>
          </p:nvPr>
        </p:nvGraphicFramePr>
        <p:xfrm>
          <a:off x="0" y="3748088"/>
          <a:ext cx="139700" cy="228600"/>
        </p:xfrm>
        <a:graphic>
          <a:graphicData uri="http://schemas.openxmlformats.org/presentationml/2006/ole">
            <p:oleObj spid="_x0000_s795650" name="Εξίσωση" r:id="rId3" imgW="139700" imgH="228600" progId="Equation.3">
              <p:embed/>
            </p:oleObj>
          </a:graphicData>
        </a:graphic>
      </p:graphicFrame>
      <p:graphicFrame>
        <p:nvGraphicFramePr>
          <p:cNvPr id="48133" name="Object 7"/>
          <p:cNvGraphicFramePr>
            <a:graphicFrameLocks noChangeAspect="1"/>
          </p:cNvGraphicFramePr>
          <p:nvPr>
            <p:ph sz="quarter" idx="4294967295"/>
          </p:nvPr>
        </p:nvGraphicFramePr>
        <p:xfrm>
          <a:off x="1835696" y="3429000"/>
          <a:ext cx="3429000" cy="935038"/>
        </p:xfrm>
        <a:graphic>
          <a:graphicData uri="http://schemas.openxmlformats.org/presentationml/2006/ole">
            <p:oleObj spid="_x0000_s795651" name="Εξίσωση" r:id="rId4" imgW="596900" imgH="228600" progId="Equation.3">
              <p:embed/>
            </p:oleObj>
          </a:graphicData>
        </a:graphic>
      </p:graphicFrame>
      <p:graphicFrame>
        <p:nvGraphicFramePr>
          <p:cNvPr id="48134" name="Object 10"/>
          <p:cNvGraphicFramePr>
            <a:graphicFrameLocks noChangeAspect="1"/>
          </p:cNvGraphicFramePr>
          <p:nvPr/>
        </p:nvGraphicFramePr>
        <p:xfrm>
          <a:off x="1619672" y="4509120"/>
          <a:ext cx="4357688" cy="1655762"/>
        </p:xfrm>
        <a:graphic>
          <a:graphicData uri="http://schemas.openxmlformats.org/presentationml/2006/ole">
            <p:oleObj spid="_x0000_s795652" name="Εξίσωση" r:id="rId5" imgW="952087" imgH="393529" progId="Equation.3">
              <p:embed/>
            </p:oleObj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</a:t>
            </a:r>
            <a:r>
              <a:rPr lang="en-US" sz="1200" dirty="0" smtClean="0">
                <a:solidFill>
                  <a:schemeClr val="bg1"/>
                </a:solidFill>
              </a:rPr>
              <a:t>8</a:t>
            </a:r>
            <a:r>
              <a:rPr lang="el-GR" sz="1200" dirty="0" smtClean="0">
                <a:solidFill>
                  <a:schemeClr val="bg1"/>
                </a:solidFill>
              </a:rPr>
              <a:t>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Τίτλος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/>
          <a:lstStyle/>
          <a:p>
            <a:r>
              <a:rPr lang="el-GR" altLang="el-GR" dirty="0" smtClean="0">
                <a:latin typeface="Arial" charset="0"/>
                <a:cs typeface="Arial" charset="0"/>
              </a:rPr>
              <a:t>Η κατανομή </a:t>
            </a:r>
            <a:r>
              <a:rPr lang="en-US" altLang="el-GR" dirty="0" smtClean="0">
                <a:latin typeface="Arial" charset="0"/>
                <a:cs typeface="Arial" charset="0"/>
              </a:rPr>
              <a:t>t-student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5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435975" cy="1143000"/>
          </a:xfrm>
        </p:spPr>
        <p:txBody>
          <a:bodyPr/>
          <a:lstStyle/>
          <a:p>
            <a:r>
              <a:rPr lang="el-GR" altLang="el-GR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Η κατανομή </a:t>
            </a:r>
            <a:r>
              <a:rPr lang="en-US" altLang="el-GR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t-student</a:t>
            </a:r>
            <a:endParaRPr lang="el-GR" altLang="el-GR" sz="3600" dirty="0" smtClean="0">
              <a:solidFill>
                <a:srgbClr val="FF0000"/>
              </a:solidFill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00200"/>
            <a:ext cx="8893175" cy="4525963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Tx/>
              <a:buNone/>
            </a:pPr>
            <a:r>
              <a:rPr lang="el-GR" altLang="el-GR" sz="3500" dirty="0" smtClean="0"/>
              <a:t>    ● </a:t>
            </a:r>
            <a:r>
              <a:rPr lang="el-GR" altLang="el-GR" sz="3500" dirty="0" smtClean="0">
                <a:latin typeface="Arial" charset="0"/>
                <a:cs typeface="Arial" charset="0"/>
              </a:rPr>
              <a:t>Όταν η κατανομή πληθυσμού είναι κανονική, η τυχαία μεταβλητή</a:t>
            </a:r>
          </a:p>
          <a:p>
            <a:pPr eaLnBrk="1" hangingPunct="1">
              <a:buFontTx/>
              <a:buNone/>
            </a:pPr>
            <a:endParaRPr lang="el-GR" altLang="el-GR" b="1" dirty="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endParaRPr lang="el-GR" altLang="el-GR" b="1" dirty="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endParaRPr lang="el-GR" altLang="el-GR" sz="2800" b="1" dirty="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endParaRPr lang="el-GR" altLang="el-GR" b="1" dirty="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r>
              <a:rPr lang="el-GR" altLang="el-GR" b="1" dirty="0" smtClean="0">
                <a:latin typeface="Arial" charset="0"/>
                <a:cs typeface="Arial" charset="0"/>
              </a:rPr>
              <a:t>   </a:t>
            </a:r>
            <a:endParaRPr lang="en-US" altLang="el-GR" b="1" dirty="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r>
              <a:rPr lang="el-GR" altLang="el-GR" sz="3500" dirty="0" smtClean="0">
                <a:latin typeface="Arial" pitchFamily="34" charset="0"/>
                <a:cs typeface="Arial" pitchFamily="34" charset="0"/>
              </a:rPr>
              <a:t>ακολουθεί την κατανομή </a:t>
            </a:r>
            <a:r>
              <a:rPr lang="en-US" altLang="el-GR" sz="3500" dirty="0" smtClean="0">
                <a:latin typeface="Arial" pitchFamily="34" charset="0"/>
                <a:cs typeface="Arial" pitchFamily="34" charset="0"/>
              </a:rPr>
              <a:t>t-student </a:t>
            </a:r>
            <a:r>
              <a:rPr lang="el-GR" altLang="el-GR" sz="3500" dirty="0" smtClean="0">
                <a:latin typeface="Arial" pitchFamily="34" charset="0"/>
                <a:cs typeface="Arial" pitchFamily="34" charset="0"/>
              </a:rPr>
              <a:t>με ν=</a:t>
            </a:r>
            <a:r>
              <a:rPr lang="en-US" altLang="el-GR" sz="3500" dirty="0" smtClean="0">
                <a:latin typeface="Arial" pitchFamily="34" charset="0"/>
                <a:cs typeface="Arial" pitchFamily="34" charset="0"/>
              </a:rPr>
              <a:t>n-1 </a:t>
            </a:r>
            <a:r>
              <a:rPr lang="el-GR" altLang="el-GR" sz="3500" dirty="0" smtClean="0">
                <a:latin typeface="Arial" pitchFamily="34" charset="0"/>
                <a:cs typeface="Arial" pitchFamily="34" charset="0"/>
              </a:rPr>
              <a:t>βαθμούς ελευθερίας</a:t>
            </a:r>
          </a:p>
          <a:p>
            <a:pPr eaLnBrk="1" hangingPunct="1">
              <a:buFontTx/>
              <a:buNone/>
            </a:pPr>
            <a:r>
              <a:rPr lang="el-GR" altLang="el-GR" sz="3500" dirty="0" smtClean="0">
                <a:latin typeface="Arial" pitchFamily="34" charset="0"/>
                <a:cs typeface="Arial" pitchFamily="34" charset="0"/>
              </a:rPr>
              <a:t>  </a:t>
            </a:r>
          </a:p>
        </p:txBody>
      </p:sp>
      <p:graphicFrame>
        <p:nvGraphicFramePr>
          <p:cNvPr id="49156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4283968" y="2276872"/>
          <a:ext cx="2016224" cy="2232025"/>
        </p:xfrm>
        <a:graphic>
          <a:graphicData uri="http://schemas.openxmlformats.org/presentationml/2006/ole">
            <p:oleObj spid="_x0000_s796674" name="Εξίσωση" r:id="rId3" imgW="634725" imgH="622030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9 - Τίτλος"/>
          <p:cNvSpPr>
            <a:spLocks noGrp="1"/>
          </p:cNvSpPr>
          <p:nvPr>
            <p:ph type="title"/>
          </p:nvPr>
        </p:nvSpPr>
        <p:spPr>
          <a:xfrm>
            <a:off x="0" y="476672"/>
            <a:ext cx="8460432" cy="1143000"/>
          </a:xfrm>
        </p:spPr>
        <p:txBody>
          <a:bodyPr>
            <a:noAutofit/>
          </a:bodyPr>
          <a:lstStyle/>
          <a:p>
            <a:r>
              <a:rPr lang="el-GR" altLang="el-GR" sz="4000" dirty="0" smtClean="0">
                <a:latin typeface="Arial" charset="0"/>
                <a:cs typeface="Arial" charset="0"/>
              </a:rPr>
              <a:t>Κριτικές </a:t>
            </a:r>
            <a:r>
              <a:rPr lang="el-GR" altLang="el-GR" sz="4000" b="1" dirty="0" smtClean="0">
                <a:latin typeface="Arial" charset="0"/>
                <a:cs typeface="Arial" charset="0"/>
              </a:rPr>
              <a:t>τιμές της κατανομής </a:t>
            </a:r>
            <a:br>
              <a:rPr lang="el-GR" altLang="el-GR" sz="4000" b="1" dirty="0" smtClean="0">
                <a:latin typeface="Arial" charset="0"/>
                <a:cs typeface="Arial" charset="0"/>
              </a:rPr>
            </a:br>
            <a:r>
              <a:rPr lang="en-US" altLang="el-GR" sz="4000" b="1" dirty="0" smtClean="0">
                <a:latin typeface="Arial" charset="0"/>
                <a:cs typeface="Arial" charset="0"/>
              </a:rPr>
              <a:t>t-student</a:t>
            </a:r>
            <a:endParaRPr lang="el-GR" altLang="el-GR" sz="4000" b="1" dirty="0" smtClean="0">
              <a:latin typeface="Arial" charset="0"/>
              <a:cs typeface="Arial" charset="0"/>
            </a:endParaRPr>
          </a:p>
        </p:txBody>
      </p:sp>
      <p:sp>
        <p:nvSpPr>
          <p:cNvPr id="50179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Arial" charset="0"/>
              <a:buNone/>
            </a:pPr>
            <a:r>
              <a:rPr lang="el-GR" altLang="el-GR" dirty="0" smtClean="0">
                <a:latin typeface="Arial" charset="0"/>
                <a:cs typeface="Arial" charset="0"/>
              </a:rPr>
              <a:t>Έστω </a:t>
            </a:r>
            <a:r>
              <a:rPr lang="en-US" altLang="el-GR" b="1" dirty="0" smtClean="0">
                <a:latin typeface="Arial" charset="0"/>
                <a:cs typeface="Arial" charset="0"/>
              </a:rPr>
              <a:t>t</a:t>
            </a:r>
            <a:r>
              <a:rPr lang="el-GR" altLang="el-GR" b="1" baseline="-25000" dirty="0" smtClean="0">
                <a:latin typeface="Arial" charset="0"/>
                <a:cs typeface="Arial" charset="0"/>
              </a:rPr>
              <a:t>ν,1-α/2</a:t>
            </a:r>
            <a:r>
              <a:rPr lang="el-GR" altLang="el-GR" b="1" dirty="0" smtClean="0">
                <a:latin typeface="Arial" charset="0"/>
                <a:cs typeface="Arial" charset="0"/>
              </a:rPr>
              <a:t> </a:t>
            </a:r>
            <a:r>
              <a:rPr lang="el-GR" altLang="el-GR" dirty="0" smtClean="0">
                <a:latin typeface="Arial" charset="0"/>
                <a:cs typeface="Arial" charset="0"/>
              </a:rPr>
              <a:t>η τιμή της κατανομής </a:t>
            </a:r>
            <a:r>
              <a:rPr lang="en-US" altLang="el-GR" b="1" dirty="0" smtClean="0">
                <a:latin typeface="Arial" charset="0"/>
                <a:cs typeface="Arial" charset="0"/>
              </a:rPr>
              <a:t>t</a:t>
            </a:r>
            <a:r>
              <a:rPr lang="el-GR" altLang="el-GR" b="1" baseline="-25000" dirty="0" smtClean="0">
                <a:latin typeface="Arial" charset="0"/>
                <a:cs typeface="Arial" charset="0"/>
              </a:rPr>
              <a:t>ν</a:t>
            </a:r>
            <a:r>
              <a:rPr lang="el-GR" altLang="el-GR" dirty="0" smtClean="0">
                <a:latin typeface="Arial" charset="0"/>
                <a:cs typeface="Arial" charset="0"/>
              </a:rPr>
              <a:t> για</a:t>
            </a:r>
          </a:p>
          <a:p>
            <a:pPr>
              <a:buFont typeface="Arial" charset="0"/>
              <a:buNone/>
            </a:pPr>
            <a:r>
              <a:rPr lang="el-GR" altLang="el-GR" dirty="0" smtClean="0">
                <a:latin typeface="Arial" charset="0"/>
                <a:cs typeface="Arial" charset="0"/>
              </a:rPr>
              <a:t>την οποία ισχύει</a:t>
            </a:r>
          </a:p>
          <a:p>
            <a:endParaRPr lang="el-GR" altLang="el-GR" dirty="0" smtClean="0">
              <a:latin typeface="Arial" charset="0"/>
              <a:cs typeface="Arial" charset="0"/>
            </a:endParaRPr>
          </a:p>
          <a:p>
            <a:pPr>
              <a:buFont typeface="Arial" charset="0"/>
              <a:buNone/>
            </a:pPr>
            <a:r>
              <a:rPr lang="el-GR" altLang="el-GR" dirty="0" smtClean="0">
                <a:latin typeface="Arial" charset="0"/>
                <a:cs typeface="Arial" charset="0"/>
              </a:rPr>
              <a:t> </a:t>
            </a:r>
          </a:p>
          <a:p>
            <a:pPr>
              <a:buFont typeface="Arial" charset="0"/>
              <a:buNone/>
            </a:pPr>
            <a:r>
              <a:rPr lang="el-GR" altLang="el-GR" dirty="0" smtClean="0">
                <a:latin typeface="Arial" charset="0"/>
                <a:cs typeface="Arial" charset="0"/>
              </a:rPr>
              <a:t> και     </a:t>
            </a:r>
          </a:p>
          <a:p>
            <a:pPr>
              <a:buFont typeface="Arial" charset="0"/>
              <a:buNone/>
            </a:pPr>
            <a:endParaRPr lang="el-GR" altLang="el-GR" dirty="0" smtClean="0">
              <a:latin typeface="Arial" charset="0"/>
              <a:cs typeface="Arial" charset="0"/>
            </a:endParaRPr>
          </a:p>
          <a:p>
            <a:pPr>
              <a:buFont typeface="Arial" charset="0"/>
              <a:buNone/>
            </a:pPr>
            <a:endParaRPr lang="el-GR" altLang="el-GR" dirty="0" smtClean="0">
              <a:latin typeface="Arial" charset="0"/>
              <a:cs typeface="Arial" charset="0"/>
            </a:endParaRPr>
          </a:p>
          <a:p>
            <a:pPr>
              <a:buFont typeface="Arial" charset="0"/>
              <a:buNone/>
            </a:pPr>
            <a:r>
              <a:rPr lang="el-GR" altLang="el-GR" dirty="0" smtClean="0">
                <a:latin typeface="Arial" charset="0"/>
                <a:cs typeface="Arial" charset="0"/>
              </a:rPr>
              <a:t> Αξιοποιούμε τη σχέση αυτή ως εξής:</a:t>
            </a:r>
          </a:p>
          <a:p>
            <a:endParaRPr lang="el-GR" altLang="el-GR" dirty="0" smtClean="0"/>
          </a:p>
        </p:txBody>
      </p:sp>
      <p:sp>
        <p:nvSpPr>
          <p:cNvPr id="501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0183" name="Object 1"/>
          <p:cNvGraphicFramePr>
            <a:graphicFrameLocks noChangeAspect="1"/>
          </p:cNvGraphicFramePr>
          <p:nvPr/>
        </p:nvGraphicFramePr>
        <p:xfrm>
          <a:off x="1285875" y="3000375"/>
          <a:ext cx="4867275" cy="785813"/>
        </p:xfrm>
        <a:graphic>
          <a:graphicData uri="http://schemas.openxmlformats.org/presentationml/2006/ole">
            <p:oleObj spid="_x0000_s797698" r:id="rId3" imgW="1320227" imgH="215806" progId="">
              <p:embed/>
            </p:oleObj>
          </a:graphicData>
        </a:graphic>
      </p:graphicFrame>
      <p:sp>
        <p:nvSpPr>
          <p:cNvPr id="501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0185" name="Object 3"/>
          <p:cNvGraphicFramePr>
            <a:graphicFrameLocks noChangeAspect="1"/>
          </p:cNvGraphicFramePr>
          <p:nvPr/>
        </p:nvGraphicFramePr>
        <p:xfrm>
          <a:off x="1500188" y="4286250"/>
          <a:ext cx="6402387" cy="784225"/>
        </p:xfrm>
        <a:graphic>
          <a:graphicData uri="http://schemas.openxmlformats.org/presentationml/2006/ole">
            <p:oleObj spid="_x0000_s797699" r:id="rId4" imgW="1739900" imgH="215900" progId="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1205" name="Object 1"/>
          <p:cNvGraphicFramePr>
            <a:graphicFrameLocks noChangeAspect="1"/>
          </p:cNvGraphicFramePr>
          <p:nvPr/>
        </p:nvGraphicFramePr>
        <p:xfrm>
          <a:off x="714375" y="1071563"/>
          <a:ext cx="7215188" cy="657225"/>
        </p:xfrm>
        <a:graphic>
          <a:graphicData uri="http://schemas.openxmlformats.org/presentationml/2006/ole">
            <p:oleObj spid="_x0000_s798722" r:id="rId3" imgW="1841500" imgH="228600" progId="">
              <p:embed/>
            </p:oleObj>
          </a:graphicData>
        </a:graphic>
      </p:graphicFrame>
      <p:sp>
        <p:nvSpPr>
          <p:cNvPr id="5120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1207" name="Object 3"/>
          <p:cNvGraphicFramePr>
            <a:graphicFrameLocks noChangeAspect="1"/>
          </p:cNvGraphicFramePr>
          <p:nvPr/>
        </p:nvGraphicFramePr>
        <p:xfrm>
          <a:off x="1785938" y="2071688"/>
          <a:ext cx="5068887" cy="1125537"/>
        </p:xfrm>
        <a:graphic>
          <a:graphicData uri="http://schemas.openxmlformats.org/presentationml/2006/ole">
            <p:oleObj spid="_x0000_s798723" r:id="rId4" imgW="1955800" imgH="431800" progId="">
              <p:embed/>
            </p:oleObj>
          </a:graphicData>
        </a:graphic>
      </p:graphicFrame>
      <p:sp>
        <p:nvSpPr>
          <p:cNvPr id="5120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1209" name="Object 5"/>
          <p:cNvGraphicFramePr>
            <a:graphicFrameLocks noChangeAspect="1"/>
          </p:cNvGraphicFramePr>
          <p:nvPr/>
        </p:nvGraphicFramePr>
        <p:xfrm>
          <a:off x="1857375" y="3500438"/>
          <a:ext cx="6929438" cy="1149350"/>
        </p:xfrm>
        <a:graphic>
          <a:graphicData uri="http://schemas.openxmlformats.org/presentationml/2006/ole">
            <p:oleObj spid="_x0000_s798724" r:id="rId5" imgW="2781300" imgH="431800" progId="">
              <p:embed/>
            </p:oleObj>
          </a:graphicData>
        </a:graphic>
      </p:graphicFrame>
      <p:sp>
        <p:nvSpPr>
          <p:cNvPr id="5121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1211" name="Object 7"/>
          <p:cNvGraphicFramePr>
            <a:graphicFrameLocks noChangeAspect="1"/>
          </p:cNvGraphicFramePr>
          <p:nvPr/>
        </p:nvGraphicFramePr>
        <p:xfrm>
          <a:off x="1928813" y="4786313"/>
          <a:ext cx="6745287" cy="1149350"/>
        </p:xfrm>
        <a:graphic>
          <a:graphicData uri="http://schemas.openxmlformats.org/presentationml/2006/ole">
            <p:oleObj spid="_x0000_s798725" r:id="rId6" imgW="2552700" imgH="431800" progId="">
              <p:embed/>
            </p:oleObj>
          </a:graphicData>
        </a:graphic>
      </p:graphicFrame>
      <p:sp>
        <p:nvSpPr>
          <p:cNvPr id="12" name="11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7 - Θέση περιεχομένου"/>
          <p:cNvSpPr>
            <a:spLocks noGrp="1"/>
          </p:cNvSpPr>
          <p:nvPr>
            <p:ph idx="4294967295"/>
          </p:nvPr>
        </p:nvSpPr>
        <p:spPr>
          <a:xfrm>
            <a:off x="0" y="1143000"/>
            <a:ext cx="9144000" cy="55006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l-GR" altLang="el-GR" b="1" dirty="0" smtClean="0">
                <a:latin typeface="Arial" charset="0"/>
                <a:cs typeface="Arial" charset="0"/>
              </a:rPr>
              <a:t>   </a:t>
            </a:r>
            <a:r>
              <a:rPr lang="el-GR" altLang="el-GR" dirty="0" smtClean="0">
                <a:latin typeface="Arial" charset="0"/>
                <a:cs typeface="Arial" charset="0"/>
              </a:rPr>
              <a:t>Επομένως, αν      και </a:t>
            </a:r>
            <a:r>
              <a:rPr lang="en-US" altLang="el-GR" dirty="0" smtClean="0">
                <a:latin typeface="Arial" charset="0"/>
                <a:cs typeface="Arial" charset="0"/>
              </a:rPr>
              <a:t>s</a:t>
            </a:r>
            <a:r>
              <a:rPr lang="el-GR" altLang="el-GR" baseline="30000" dirty="0" smtClean="0">
                <a:latin typeface="Arial" charset="0"/>
                <a:cs typeface="Arial" charset="0"/>
              </a:rPr>
              <a:t>2</a:t>
            </a:r>
            <a:r>
              <a:rPr lang="el-GR" altLang="el-GR" dirty="0" smtClean="0">
                <a:latin typeface="Arial" charset="0"/>
                <a:cs typeface="Arial" charset="0"/>
              </a:rPr>
              <a:t> είναι η τιμή του μέσου και της διακύμανσης, αντίστοιχα, σε ορισμένο τυχαίο δείγμα μεγέθους </a:t>
            </a:r>
            <a:r>
              <a:rPr lang="en-US" altLang="el-GR" dirty="0" smtClean="0">
                <a:latin typeface="Arial" charset="0"/>
                <a:cs typeface="Arial" charset="0"/>
              </a:rPr>
              <a:t>n</a:t>
            </a:r>
            <a:r>
              <a:rPr lang="el-GR" altLang="el-GR" dirty="0" smtClean="0">
                <a:latin typeface="Arial" charset="0"/>
                <a:cs typeface="Arial" charset="0"/>
              </a:rPr>
              <a:t>, τότε θα εκτιμήσουμε ότι το διάστημα </a:t>
            </a:r>
          </a:p>
          <a:p>
            <a:pPr>
              <a:buFont typeface="Arial" charset="0"/>
              <a:buNone/>
            </a:pPr>
            <a:endParaRPr lang="el-GR" altLang="el-GR" dirty="0" smtClean="0">
              <a:latin typeface="Arial" charset="0"/>
              <a:cs typeface="Arial" charset="0"/>
            </a:endParaRPr>
          </a:p>
          <a:p>
            <a:pPr>
              <a:buFont typeface="Arial" charset="0"/>
              <a:buNone/>
            </a:pPr>
            <a:endParaRPr lang="el-GR" altLang="el-GR" dirty="0" smtClean="0">
              <a:latin typeface="Arial" charset="0"/>
              <a:cs typeface="Arial" charset="0"/>
            </a:endParaRPr>
          </a:p>
          <a:p>
            <a:pPr>
              <a:buFont typeface="Arial" charset="0"/>
              <a:buNone/>
            </a:pPr>
            <a:endParaRPr lang="el-GR" altLang="el-GR" dirty="0" smtClean="0">
              <a:latin typeface="Arial" charset="0"/>
              <a:cs typeface="Arial" charset="0"/>
            </a:endParaRPr>
          </a:p>
          <a:p>
            <a:pPr>
              <a:buFont typeface="Arial" charset="0"/>
              <a:buNone/>
            </a:pPr>
            <a:r>
              <a:rPr lang="el-GR" altLang="el-GR" dirty="0" smtClean="0"/>
              <a:t>    </a:t>
            </a:r>
            <a:r>
              <a:rPr lang="el-GR" altLang="el-GR" dirty="0" smtClean="0">
                <a:latin typeface="Arial" charset="0"/>
                <a:cs typeface="Arial" charset="0"/>
              </a:rPr>
              <a:t>θα περιέχει την μ με επίπεδο εμπιστοσύνης </a:t>
            </a:r>
            <a:r>
              <a:rPr lang="el-GR" altLang="el-GR" dirty="0" smtClean="0"/>
              <a:t> </a:t>
            </a:r>
          </a:p>
          <a:p>
            <a:pPr>
              <a:buFont typeface="Arial" charset="0"/>
              <a:buNone/>
            </a:pPr>
            <a:endParaRPr lang="el-GR" altLang="el-GR" dirty="0" smtClean="0">
              <a:latin typeface="Arial" charset="0"/>
              <a:cs typeface="Arial" charset="0"/>
            </a:endParaRPr>
          </a:p>
          <a:p>
            <a:endParaRPr lang="el-GR" altLang="el-GR" b="1" dirty="0" smtClean="0">
              <a:latin typeface="Arial" charset="0"/>
              <a:cs typeface="Arial" charset="0"/>
            </a:endParaRPr>
          </a:p>
          <a:p>
            <a:pPr>
              <a:buFont typeface="Arial" charset="0"/>
              <a:buNone/>
            </a:pPr>
            <a:endParaRPr lang="el-GR" altLang="el-GR" b="1" dirty="0" smtClean="0">
              <a:latin typeface="Arial" charset="0"/>
              <a:cs typeface="Arial" charset="0"/>
            </a:endParaRPr>
          </a:p>
          <a:p>
            <a:endParaRPr lang="el-GR" altLang="el-GR" dirty="0" smtClean="0"/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2230" name="Object 4"/>
          <p:cNvGraphicFramePr>
            <a:graphicFrameLocks noChangeAspect="1"/>
          </p:cNvGraphicFramePr>
          <p:nvPr/>
        </p:nvGraphicFramePr>
        <p:xfrm>
          <a:off x="857250" y="3071813"/>
          <a:ext cx="5564188" cy="1428750"/>
        </p:xfrm>
        <a:graphic>
          <a:graphicData uri="http://schemas.openxmlformats.org/presentationml/2006/ole">
            <p:oleObj spid="_x0000_s799746" r:id="rId3" imgW="2120900" imgH="431800" progId="">
              <p:embed/>
            </p:oleObj>
          </a:graphicData>
        </a:graphic>
      </p:graphicFrame>
      <p:sp>
        <p:nvSpPr>
          <p:cNvPr id="522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2232" name="Object 6"/>
          <p:cNvGraphicFramePr>
            <a:graphicFrameLocks noChangeAspect="1"/>
          </p:cNvGraphicFramePr>
          <p:nvPr/>
        </p:nvGraphicFramePr>
        <p:xfrm>
          <a:off x="3131840" y="1196752"/>
          <a:ext cx="428625" cy="501650"/>
        </p:xfrm>
        <a:graphic>
          <a:graphicData uri="http://schemas.openxmlformats.org/presentationml/2006/ole">
            <p:oleObj spid="_x0000_s799747" r:id="rId4" imgW="126835" imgH="152202" progId="">
              <p:embed/>
            </p:oleObj>
          </a:graphicData>
        </a:graphic>
      </p:graphicFrame>
      <p:sp>
        <p:nvSpPr>
          <p:cNvPr id="5223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2234" name="Object 8"/>
          <p:cNvGraphicFramePr>
            <a:graphicFrameLocks noChangeAspect="1"/>
          </p:cNvGraphicFramePr>
          <p:nvPr/>
        </p:nvGraphicFramePr>
        <p:xfrm>
          <a:off x="500063" y="5572125"/>
          <a:ext cx="785812" cy="614363"/>
        </p:xfrm>
        <a:graphic>
          <a:graphicData uri="http://schemas.openxmlformats.org/presentationml/2006/ole">
            <p:oleObj spid="_x0000_s799748" r:id="rId5" imgW="291847" imgH="164957" progId="">
              <p:embed/>
            </p:oleObj>
          </a:graphicData>
        </a:graphic>
      </p:graphicFrame>
      <p:sp>
        <p:nvSpPr>
          <p:cNvPr id="52235" name="Rectangle 10"/>
          <p:cNvSpPr>
            <a:spLocks noChangeArrowheads="1"/>
          </p:cNvSpPr>
          <p:nvPr/>
        </p:nvSpPr>
        <p:spPr bwMode="auto">
          <a:xfrm>
            <a:off x="0" y="625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 eaLnBrk="0" hangingPunct="0"/>
            <a:r>
              <a:rPr lang="el-GR" altLang="el-GR" sz="1100">
                <a:cs typeface="Times New Roman" pitchFamily="18" charset="0"/>
              </a:rPr>
              <a:t>.</a:t>
            </a:r>
            <a:endParaRPr lang="el-GR" altLang="el-GR"/>
          </a:p>
        </p:txBody>
      </p:sp>
      <p:sp>
        <p:nvSpPr>
          <p:cNvPr id="12" name="11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3 - Τίτλος"/>
          <p:cNvSpPr>
            <a:spLocks noGrp="1"/>
          </p:cNvSpPr>
          <p:nvPr>
            <p:ph type="title"/>
          </p:nvPr>
        </p:nvSpPr>
        <p:spPr>
          <a:xfrm>
            <a:off x="539552" y="692696"/>
            <a:ext cx="8136904" cy="1143000"/>
          </a:xfrm>
        </p:spPr>
        <p:txBody>
          <a:bodyPr>
            <a:noAutofit/>
          </a:bodyPr>
          <a:lstStyle/>
          <a:p>
            <a:r>
              <a:rPr lang="el-GR" altLang="el-GR" dirty="0" smtClean="0">
                <a:latin typeface="Arial" charset="0"/>
                <a:cs typeface="Arial" charset="0"/>
              </a:rPr>
              <a:t>Π</a:t>
            </a:r>
            <a:r>
              <a:rPr lang="el-GR" altLang="el-GR" b="1" dirty="0" smtClean="0">
                <a:latin typeface="Arial" charset="0"/>
                <a:cs typeface="Arial" charset="0"/>
              </a:rPr>
              <a:t>αράδειγμα </a:t>
            </a:r>
            <a:r>
              <a:rPr lang="el-GR" altLang="el-GR" dirty="0" smtClean="0">
                <a:latin typeface="Arial" charset="0"/>
                <a:cs typeface="Arial" charset="0"/>
              </a:rPr>
              <a:t>(άσκ.10 σελ. 409)</a:t>
            </a:r>
          </a:p>
        </p:txBody>
      </p:sp>
      <p:sp>
        <p:nvSpPr>
          <p:cNvPr id="53251" name="4 - Θέση περιεχομένου"/>
          <p:cNvSpPr>
            <a:spLocks noGrp="1"/>
          </p:cNvSpPr>
          <p:nvPr>
            <p:ph idx="1"/>
          </p:nvPr>
        </p:nvSpPr>
        <p:spPr>
          <a:xfrm>
            <a:off x="0" y="1901651"/>
            <a:ext cx="9144000" cy="4911725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l-GR" altLang="el-GR" dirty="0" smtClean="0">
                <a:latin typeface="Arial" charset="0"/>
                <a:cs typeface="Arial" charset="0"/>
              </a:rPr>
              <a:t>   Η εταιρεία αλλαντικών ΧΟΝΤΡΟΣ διαφημίζει ότι το φιλέτο γαλοπούλας που παράγει έχει 170 θερμίδες ανά 100 </a:t>
            </a:r>
            <a:r>
              <a:rPr lang="el-GR" altLang="el-GR" dirty="0" err="1" smtClean="0">
                <a:latin typeface="Arial" charset="0"/>
                <a:cs typeface="Arial" charset="0"/>
              </a:rPr>
              <a:t>γρ</a:t>
            </a:r>
            <a:r>
              <a:rPr lang="el-GR" altLang="el-GR" dirty="0" smtClean="0">
                <a:latin typeface="Arial" charset="0"/>
                <a:cs typeface="Arial" charset="0"/>
              </a:rPr>
              <a:t>. </a:t>
            </a:r>
          </a:p>
          <a:p>
            <a:pPr>
              <a:buFont typeface="Arial" charset="0"/>
              <a:buNone/>
            </a:pPr>
            <a:r>
              <a:rPr lang="el-GR" altLang="el-GR" dirty="0" smtClean="0">
                <a:latin typeface="Arial" charset="0"/>
                <a:cs typeface="Arial" charset="0"/>
              </a:rPr>
              <a:t>   Αν σε τυχαίο δείγμα από </a:t>
            </a:r>
            <a:r>
              <a:rPr lang="en-US" altLang="el-GR" dirty="0" smtClean="0">
                <a:latin typeface="Arial" charset="0"/>
                <a:cs typeface="Arial" charset="0"/>
              </a:rPr>
              <a:t>n</a:t>
            </a:r>
            <a:r>
              <a:rPr lang="el-GR" altLang="el-GR" dirty="0" smtClean="0">
                <a:latin typeface="Arial" charset="0"/>
                <a:cs typeface="Arial" charset="0"/>
              </a:rPr>
              <a:t> = 19 φέτες των 100 </a:t>
            </a:r>
            <a:r>
              <a:rPr lang="el-GR" altLang="el-GR" dirty="0" err="1" smtClean="0">
                <a:latin typeface="Arial" charset="0"/>
                <a:cs typeface="Arial" charset="0"/>
              </a:rPr>
              <a:t>γρ</a:t>
            </a:r>
            <a:r>
              <a:rPr lang="el-GR" altLang="el-GR" dirty="0" smtClean="0">
                <a:latin typeface="Arial" charset="0"/>
                <a:cs typeface="Arial" charset="0"/>
              </a:rPr>
              <a:t>.  υπολογίσαμε μέση </a:t>
            </a:r>
            <a:r>
              <a:rPr lang="en-US" altLang="el-GR" dirty="0" smtClean="0">
                <a:latin typeface="Arial" charset="0"/>
                <a:cs typeface="Arial" charset="0"/>
              </a:rPr>
              <a:t>“</a:t>
            </a:r>
            <a:r>
              <a:rPr lang="el-GR" altLang="el-GR" dirty="0" smtClean="0">
                <a:latin typeface="Arial" charset="0"/>
                <a:cs typeface="Arial" charset="0"/>
              </a:rPr>
              <a:t>περιεκτικότητα</a:t>
            </a:r>
            <a:r>
              <a:rPr lang="en-US" altLang="el-GR" dirty="0" smtClean="0">
                <a:latin typeface="Arial" charset="0"/>
                <a:cs typeface="Arial" charset="0"/>
              </a:rPr>
              <a:t>”</a:t>
            </a:r>
            <a:r>
              <a:rPr lang="el-GR" altLang="el-GR" dirty="0" smtClean="0">
                <a:latin typeface="Arial" charset="0"/>
                <a:cs typeface="Arial" charset="0"/>
              </a:rPr>
              <a:t> ίση με 174 </a:t>
            </a:r>
            <a:r>
              <a:rPr lang="el-GR" altLang="el-GR" dirty="0" err="1" smtClean="0">
                <a:latin typeface="Arial" charset="0"/>
                <a:cs typeface="Arial" charset="0"/>
              </a:rPr>
              <a:t>θερμ</a:t>
            </a:r>
            <a:r>
              <a:rPr lang="el-GR" altLang="el-GR" dirty="0" smtClean="0">
                <a:latin typeface="Arial" charset="0"/>
                <a:cs typeface="Arial" charset="0"/>
              </a:rPr>
              <a:t>. και τυπική απόκλιση ίση με 3 </a:t>
            </a:r>
            <a:r>
              <a:rPr lang="el-GR" altLang="el-GR" dirty="0" err="1" smtClean="0">
                <a:latin typeface="Arial" charset="0"/>
                <a:cs typeface="Arial" charset="0"/>
              </a:rPr>
              <a:t>θερμ</a:t>
            </a:r>
            <a:r>
              <a:rPr lang="el-GR" altLang="el-GR" dirty="0" smtClean="0">
                <a:latin typeface="Arial" charset="0"/>
                <a:cs typeface="Arial" charset="0"/>
              </a:rPr>
              <a:t>., να υπολογιστεί διάστημα εμπιστοσύνης για τη μέση περιεκτικότητα του προϊόντος σε θερμίδες, με επίπεδο εμπιστοσύνης   0.99</a:t>
            </a:r>
            <a:endParaRPr lang="el-GR" altLang="el-GR" dirty="0" smtClean="0"/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8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472488" cy="4525963"/>
          </a:xfrm>
        </p:spPr>
        <p:txBody>
          <a:bodyPr/>
          <a:lstStyle/>
          <a:p>
            <a:r>
              <a:rPr lang="el-GR" altLang="el-GR" dirty="0" smtClean="0">
                <a:latin typeface="Arial" charset="0"/>
                <a:cs typeface="Arial" charset="0"/>
              </a:rPr>
              <a:t>Η παράμετρος για την οποία  θέλουμε να εκτιμήσουμε διάστημα εμπιστοσύνης είναι η μ δηλαδή ο μέσος αριθμός θερμίδων ανά 100 </a:t>
            </a:r>
            <a:r>
              <a:rPr lang="el-GR" altLang="el-GR" dirty="0" err="1" smtClean="0">
                <a:latin typeface="Arial" charset="0"/>
                <a:cs typeface="Arial" charset="0"/>
              </a:rPr>
              <a:t>γρ</a:t>
            </a:r>
            <a:r>
              <a:rPr lang="el-GR" altLang="el-GR" dirty="0" smtClean="0">
                <a:latin typeface="Arial" charset="0"/>
                <a:cs typeface="Arial" charset="0"/>
              </a:rPr>
              <a:t>. όλου του προϊόντος. </a:t>
            </a:r>
          </a:p>
          <a:p>
            <a:pPr>
              <a:buFont typeface="Arial" charset="0"/>
              <a:buNone/>
            </a:pPr>
            <a:r>
              <a:rPr lang="el-GR" altLang="el-GR" b="1" dirty="0" smtClean="0">
                <a:latin typeface="Arial" charset="0"/>
                <a:cs typeface="Arial" charset="0"/>
              </a:rPr>
              <a:t> </a:t>
            </a:r>
          </a:p>
          <a:p>
            <a:endParaRPr lang="el-GR" altLang="el-GR" dirty="0" smtClean="0"/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3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 smtClean="0">
                <a:latin typeface="Arial" charset="0"/>
                <a:cs typeface="Arial" charset="0"/>
              </a:rPr>
              <a:t>Π</a:t>
            </a:r>
            <a:r>
              <a:rPr lang="el-GR" altLang="el-GR" b="1" dirty="0" smtClean="0">
                <a:latin typeface="Arial" charset="0"/>
                <a:cs typeface="Arial" charset="0"/>
              </a:rPr>
              <a:t>αράδειγμα </a:t>
            </a:r>
            <a:r>
              <a:rPr lang="el-GR" altLang="el-GR" dirty="0" smtClean="0">
                <a:latin typeface="Arial" charset="0"/>
                <a:cs typeface="Arial" charset="0"/>
              </a:rPr>
              <a:t>(άσκ.10 σελ. 409)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4 - Θέση περιεχομένου"/>
          <p:cNvSpPr>
            <a:spLocks noGrp="1"/>
          </p:cNvSpPr>
          <p:nvPr>
            <p:ph idx="1"/>
          </p:nvPr>
        </p:nvSpPr>
        <p:spPr>
          <a:xfrm>
            <a:off x="500063" y="1571625"/>
            <a:ext cx="8229600" cy="4525963"/>
          </a:xfrm>
        </p:spPr>
        <p:txBody>
          <a:bodyPr/>
          <a:lstStyle/>
          <a:p>
            <a:r>
              <a:rPr lang="el-GR" altLang="el-GR" dirty="0" smtClean="0">
                <a:latin typeface="Arial" charset="0"/>
                <a:cs typeface="Arial" charset="0"/>
              </a:rPr>
              <a:t>Κάνοντας τη </a:t>
            </a:r>
            <a:r>
              <a:rPr lang="el-GR" altLang="el-GR" b="1" dirty="0" smtClean="0">
                <a:latin typeface="Arial" charset="0"/>
                <a:cs typeface="Arial" charset="0"/>
              </a:rPr>
              <a:t>(</a:t>
            </a:r>
            <a:r>
              <a:rPr lang="el-GR" altLang="el-GR" b="1" i="1" dirty="0" smtClean="0">
                <a:latin typeface="Arial" charset="0"/>
                <a:cs typeface="Arial" charset="0"/>
              </a:rPr>
              <a:t>ρεαλιστική</a:t>
            </a:r>
            <a:r>
              <a:rPr lang="el-GR" altLang="el-GR" b="1" dirty="0" smtClean="0">
                <a:latin typeface="Arial" charset="0"/>
                <a:cs typeface="Arial" charset="0"/>
              </a:rPr>
              <a:t>) </a:t>
            </a:r>
            <a:r>
              <a:rPr lang="el-GR" altLang="el-GR" dirty="0" smtClean="0">
                <a:latin typeface="Arial" charset="0"/>
                <a:cs typeface="Arial" charset="0"/>
              </a:rPr>
              <a:t>υπόθεση ότι η κατανομή της περιεκτικότητας είναι κανονική, και επειδή η διακύμανση      είναι άγνωστη, θα χρησιμοποιήσουμε τον τύπο </a:t>
            </a:r>
          </a:p>
        </p:txBody>
      </p:sp>
      <p:graphicFrame>
        <p:nvGraphicFramePr>
          <p:cNvPr id="55302" name="Object 4"/>
          <p:cNvGraphicFramePr>
            <a:graphicFrameLocks noChangeAspect="1"/>
          </p:cNvGraphicFramePr>
          <p:nvPr/>
        </p:nvGraphicFramePr>
        <p:xfrm>
          <a:off x="1143000" y="4143375"/>
          <a:ext cx="5564188" cy="1428750"/>
        </p:xfrm>
        <a:graphic>
          <a:graphicData uri="http://schemas.openxmlformats.org/presentationml/2006/ole">
            <p:oleObj spid="_x0000_s800770" r:id="rId3" imgW="2120900" imgH="431800" progId="">
              <p:embed/>
            </p:oleObj>
          </a:graphicData>
        </a:graphic>
      </p:graphicFrame>
      <p:graphicFrame>
        <p:nvGraphicFramePr>
          <p:cNvPr id="55303" name="Object 4"/>
          <p:cNvGraphicFramePr>
            <a:graphicFrameLocks noChangeAspect="1"/>
          </p:cNvGraphicFramePr>
          <p:nvPr/>
        </p:nvGraphicFramePr>
        <p:xfrm>
          <a:off x="7121227" y="2492896"/>
          <a:ext cx="619125" cy="619125"/>
        </p:xfrm>
        <a:graphic>
          <a:graphicData uri="http://schemas.openxmlformats.org/presentationml/2006/ole">
            <p:oleObj spid="_x0000_s800771" name="Equation" r:id="rId4" imgW="203024" imgH="203024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3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 smtClean="0">
                <a:latin typeface="Arial" charset="0"/>
                <a:cs typeface="Arial" charset="0"/>
              </a:rPr>
              <a:t>Π</a:t>
            </a:r>
            <a:r>
              <a:rPr lang="el-GR" altLang="el-GR" b="1" dirty="0" smtClean="0">
                <a:latin typeface="Arial" charset="0"/>
                <a:cs typeface="Arial" charset="0"/>
              </a:rPr>
              <a:t>αράδειγμα </a:t>
            </a:r>
            <a:r>
              <a:rPr lang="el-GR" altLang="el-GR" dirty="0" smtClean="0">
                <a:latin typeface="Arial" charset="0"/>
                <a:cs typeface="Arial" charset="0"/>
              </a:rPr>
              <a:t>(άσκ.10 σελ. 409)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2 - Θέση περιεχομένου"/>
          <p:cNvSpPr>
            <a:spLocks noGrp="1"/>
          </p:cNvSpPr>
          <p:nvPr>
            <p:ph idx="1"/>
          </p:nvPr>
        </p:nvSpPr>
        <p:spPr>
          <a:xfrm>
            <a:off x="285750" y="1600200"/>
            <a:ext cx="8858250" cy="4525963"/>
          </a:xfrm>
        </p:spPr>
        <p:txBody>
          <a:bodyPr>
            <a:normAutofit/>
          </a:bodyPr>
          <a:lstStyle/>
          <a:p>
            <a:r>
              <a:rPr lang="el-GR" altLang="el-GR" dirty="0" smtClean="0">
                <a:latin typeface="Arial" charset="0"/>
                <a:cs typeface="Arial" charset="0"/>
              </a:rPr>
              <a:t>επειδή</a:t>
            </a:r>
            <a:r>
              <a:rPr lang="en-US" altLang="el-GR" dirty="0" smtClean="0">
                <a:latin typeface="Arial" charset="0"/>
                <a:cs typeface="Arial" charset="0"/>
              </a:rPr>
              <a:t> </a:t>
            </a:r>
            <a:r>
              <a:rPr lang="en-US" altLang="el-GR" b="1" dirty="0" smtClean="0">
                <a:latin typeface="Arial" charset="0"/>
                <a:cs typeface="Arial" charset="0"/>
              </a:rPr>
              <a:t>1 - </a:t>
            </a:r>
            <a:r>
              <a:rPr lang="el-GR" altLang="el-GR" b="1" dirty="0" smtClean="0">
                <a:latin typeface="Arial" charset="0"/>
                <a:cs typeface="Arial" charset="0"/>
              </a:rPr>
              <a:t>α</a:t>
            </a:r>
            <a:r>
              <a:rPr lang="en-US" altLang="el-GR" b="1" dirty="0" smtClean="0">
                <a:latin typeface="Arial" charset="0"/>
                <a:cs typeface="Arial" charset="0"/>
              </a:rPr>
              <a:t> =.</a:t>
            </a:r>
            <a:r>
              <a:rPr lang="el-GR" altLang="el-GR" b="1" dirty="0" smtClean="0">
                <a:latin typeface="Arial" charset="0"/>
                <a:cs typeface="Arial" charset="0"/>
              </a:rPr>
              <a:t>99 α</a:t>
            </a:r>
            <a:r>
              <a:rPr lang="en-US" altLang="el-GR" b="1" dirty="0" smtClean="0">
                <a:latin typeface="Arial" charset="0"/>
                <a:cs typeface="Arial" charset="0"/>
              </a:rPr>
              <a:t> = .0</a:t>
            </a:r>
            <a:r>
              <a:rPr lang="el-GR" altLang="el-GR" b="1" dirty="0" smtClean="0">
                <a:latin typeface="Arial" charset="0"/>
                <a:cs typeface="Arial" charset="0"/>
              </a:rPr>
              <a:t>01,α</a:t>
            </a:r>
            <a:r>
              <a:rPr lang="en-US" altLang="el-GR" b="1" dirty="0" smtClean="0">
                <a:latin typeface="Arial" charset="0"/>
                <a:cs typeface="Arial" charset="0"/>
              </a:rPr>
              <a:t>/2 = .0</a:t>
            </a:r>
            <a:r>
              <a:rPr lang="el-GR" altLang="el-GR" b="1" dirty="0" smtClean="0">
                <a:latin typeface="Arial" charset="0"/>
                <a:cs typeface="Arial" charset="0"/>
              </a:rPr>
              <a:t>0</a:t>
            </a:r>
            <a:r>
              <a:rPr lang="en-US" altLang="el-GR" b="1" dirty="0" smtClean="0">
                <a:latin typeface="Arial" charset="0"/>
                <a:cs typeface="Arial" charset="0"/>
              </a:rPr>
              <a:t>5</a:t>
            </a:r>
            <a:r>
              <a:rPr lang="el-GR" altLang="el-GR" b="1" dirty="0" smtClean="0">
                <a:latin typeface="Arial" charset="0"/>
                <a:cs typeface="Arial" charset="0"/>
              </a:rPr>
              <a:t> </a:t>
            </a:r>
            <a:r>
              <a:rPr lang="el-GR" altLang="el-GR" dirty="0" smtClean="0">
                <a:latin typeface="Arial" charset="0"/>
                <a:cs typeface="Arial" charset="0"/>
              </a:rPr>
              <a:t>και</a:t>
            </a:r>
          </a:p>
          <a:p>
            <a:pPr>
              <a:buFont typeface="Arial" charset="0"/>
              <a:buNone/>
            </a:pPr>
            <a:r>
              <a:rPr lang="el-GR" altLang="el-GR" dirty="0" smtClean="0">
                <a:latin typeface="Arial" charset="0"/>
                <a:cs typeface="Arial" charset="0"/>
              </a:rPr>
              <a:t>   </a:t>
            </a:r>
            <a:r>
              <a:rPr lang="el-GR" altLang="el-GR" b="1" dirty="0" smtClean="0">
                <a:latin typeface="Arial" charset="0"/>
                <a:cs typeface="Arial" charset="0"/>
              </a:rPr>
              <a:t>1-α/2=0.995</a:t>
            </a:r>
            <a:r>
              <a:rPr lang="el-GR" altLang="el-GR" dirty="0" smtClean="0">
                <a:latin typeface="Arial" charset="0"/>
                <a:cs typeface="Arial" charset="0"/>
              </a:rPr>
              <a:t> βρίσκουμε</a:t>
            </a:r>
          </a:p>
          <a:p>
            <a:pPr>
              <a:buFont typeface="Arial" charset="0"/>
              <a:buNone/>
            </a:pPr>
            <a:endParaRPr lang="el-GR" altLang="el-GR" dirty="0" smtClean="0">
              <a:latin typeface="Arial" charset="0"/>
              <a:cs typeface="Arial" charset="0"/>
            </a:endParaRPr>
          </a:p>
          <a:p>
            <a:r>
              <a:rPr lang="el-GR" altLang="el-GR" dirty="0" smtClean="0">
                <a:latin typeface="Arial" charset="0"/>
                <a:cs typeface="Arial" charset="0"/>
              </a:rPr>
              <a:t>              και </a:t>
            </a:r>
            <a:r>
              <a:rPr lang="en-US" altLang="el-GR" dirty="0" smtClean="0">
                <a:latin typeface="Arial" charset="0"/>
                <a:cs typeface="Arial" charset="0"/>
              </a:rPr>
              <a:t>s</a:t>
            </a:r>
            <a:r>
              <a:rPr lang="el-GR" altLang="el-GR" dirty="0" smtClean="0">
                <a:latin typeface="Arial" charset="0"/>
                <a:cs typeface="Arial" charset="0"/>
              </a:rPr>
              <a:t>=174</a:t>
            </a:r>
          </a:p>
          <a:p>
            <a:r>
              <a:rPr lang="el-GR" altLang="el-GR" dirty="0" smtClean="0">
                <a:latin typeface="Arial" charset="0"/>
                <a:cs typeface="Arial" charset="0"/>
              </a:rPr>
              <a:t>Οπότε το ζητούμενο διάστημα είναι το </a:t>
            </a:r>
          </a:p>
          <a:p>
            <a:pPr>
              <a:buFont typeface="Arial" charset="0"/>
              <a:buNone/>
            </a:pPr>
            <a:endParaRPr lang="el-GR" altLang="el-GR" dirty="0" smtClean="0"/>
          </a:p>
        </p:txBody>
      </p:sp>
      <p:graphicFrame>
        <p:nvGraphicFramePr>
          <p:cNvPr id="56326" name="Object 5"/>
          <p:cNvGraphicFramePr>
            <a:graphicFrameLocks noChangeAspect="1"/>
          </p:cNvGraphicFramePr>
          <p:nvPr/>
        </p:nvGraphicFramePr>
        <p:xfrm>
          <a:off x="5004048" y="2132856"/>
          <a:ext cx="3575050" cy="714375"/>
        </p:xfrm>
        <a:graphic>
          <a:graphicData uri="http://schemas.openxmlformats.org/presentationml/2006/ole">
            <p:oleObj spid="_x0000_s801794" name="Equation" r:id="rId3" imgW="1459866" imgH="241195" progId="Equation.3">
              <p:embed/>
            </p:oleObj>
          </a:graphicData>
        </a:graphic>
      </p:graphicFrame>
      <p:graphicFrame>
        <p:nvGraphicFramePr>
          <p:cNvPr id="56327" name="Object 5"/>
          <p:cNvGraphicFramePr>
            <a:graphicFrameLocks noChangeAspect="1"/>
          </p:cNvGraphicFramePr>
          <p:nvPr/>
        </p:nvGraphicFramePr>
        <p:xfrm>
          <a:off x="683568" y="3573016"/>
          <a:ext cx="1357312" cy="511175"/>
        </p:xfrm>
        <a:graphic>
          <a:graphicData uri="http://schemas.openxmlformats.org/presentationml/2006/ole">
            <p:oleObj spid="_x0000_s801795" name="Equation" r:id="rId4" imgW="520248" imgH="177646" progId="Equation.3">
              <p:embed/>
            </p:oleObj>
          </a:graphicData>
        </a:graphic>
      </p:graphicFrame>
      <p:graphicFrame>
        <p:nvGraphicFramePr>
          <p:cNvPr id="56328" name="Object 5"/>
          <p:cNvGraphicFramePr>
            <a:graphicFrameLocks noChangeAspect="1"/>
          </p:cNvGraphicFramePr>
          <p:nvPr/>
        </p:nvGraphicFramePr>
        <p:xfrm>
          <a:off x="650875" y="4572000"/>
          <a:ext cx="3414713" cy="1285875"/>
        </p:xfrm>
        <a:graphic>
          <a:graphicData uri="http://schemas.openxmlformats.org/presentationml/2006/ole">
            <p:oleObj spid="_x0000_s801796" name="Equation" r:id="rId5" imgW="1155700" imgH="419100" progId="Equation.3">
              <p:embed/>
            </p:oleObj>
          </a:graphicData>
        </a:graphic>
      </p:graphicFrame>
      <p:graphicFrame>
        <p:nvGraphicFramePr>
          <p:cNvPr id="56329" name="Object 5"/>
          <p:cNvGraphicFramePr>
            <a:graphicFrameLocks noChangeAspect="1"/>
          </p:cNvGraphicFramePr>
          <p:nvPr/>
        </p:nvGraphicFramePr>
        <p:xfrm>
          <a:off x="4225925" y="4572000"/>
          <a:ext cx="3263900" cy="1285875"/>
        </p:xfrm>
        <a:graphic>
          <a:graphicData uri="http://schemas.openxmlformats.org/presentationml/2006/ole">
            <p:oleObj spid="_x0000_s801797" name="Equation" r:id="rId6" imgW="1104900" imgH="419100" progId="Equation.3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3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dirty="0" smtClean="0">
                <a:latin typeface="Arial" charset="0"/>
                <a:cs typeface="Arial" charset="0"/>
              </a:rPr>
              <a:t>Π</a:t>
            </a:r>
            <a:r>
              <a:rPr lang="el-GR" altLang="el-GR" b="1" dirty="0" smtClean="0">
                <a:latin typeface="Arial" charset="0"/>
                <a:cs typeface="Arial" charset="0"/>
              </a:rPr>
              <a:t>αράδειγμα </a:t>
            </a:r>
            <a:r>
              <a:rPr lang="el-GR" altLang="el-GR" dirty="0" smtClean="0">
                <a:latin typeface="Arial" charset="0"/>
                <a:cs typeface="Arial" charset="0"/>
              </a:rPr>
              <a:t>(άσκ.10 σελ. 409)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8 - Τίτλος"/>
          <p:cNvSpPr>
            <a:spLocks noGrp="1"/>
          </p:cNvSpPr>
          <p:nvPr>
            <p:ph type="title"/>
          </p:nvPr>
        </p:nvSpPr>
        <p:spPr>
          <a:xfrm>
            <a:off x="611560" y="1484784"/>
            <a:ext cx="2614613" cy="1214438"/>
          </a:xfrm>
        </p:spPr>
        <p:txBody>
          <a:bodyPr/>
          <a:lstStyle/>
          <a:p>
            <a:r>
              <a:rPr lang="el-GR" altLang="el-GR" sz="3200" b="0" dirty="0" smtClean="0">
                <a:latin typeface="Arial" charset="0"/>
                <a:cs typeface="Arial" charset="0"/>
              </a:rPr>
              <a:t>δηλαδή το </a:t>
            </a:r>
          </a:p>
        </p:txBody>
      </p:sp>
      <p:sp>
        <p:nvSpPr>
          <p:cNvPr id="57347" name="5 - Θέση περιεχομένου"/>
          <p:cNvSpPr>
            <a:spLocks noGrp="1"/>
          </p:cNvSpPr>
          <p:nvPr>
            <p:ph idx="1"/>
          </p:nvPr>
        </p:nvSpPr>
        <p:spPr>
          <a:xfrm>
            <a:off x="457200" y="2571750"/>
            <a:ext cx="8229600" cy="355441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l-GR" altLang="el-GR" b="1" smtClean="0">
                <a:latin typeface="Arial" charset="0"/>
                <a:cs typeface="Arial" charset="0"/>
              </a:rPr>
              <a:t>   171.98     176.022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3 - Τίτλος"/>
          <p:cNvSpPr txBox="1">
            <a:spLocks/>
          </p:cNvSpPr>
          <p:nvPr/>
        </p:nvSpPr>
        <p:spPr>
          <a:xfrm>
            <a:off x="539552" y="692696"/>
            <a:ext cx="81369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Παράδειγμα (άσκ.10 σελ. 409)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j-ea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2"/>
            <a:ext cx="7776864" cy="324281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  <a:latin typeface="+mn-lt"/>
              </a:rPr>
              <a:t>Τμήμα </a:t>
            </a:r>
            <a:r>
              <a:rPr lang="el-GR" sz="2800" dirty="0" err="1" smtClean="0">
                <a:solidFill>
                  <a:schemeClr val="tx1"/>
                </a:solidFill>
                <a:latin typeface="+mn-lt"/>
              </a:rPr>
              <a:t>Λογοθεραπείας</a:t>
            </a:r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pPr algn="l"/>
            <a:r>
              <a:rPr lang="el-GR" b="1" dirty="0" smtClean="0">
                <a:solidFill>
                  <a:schemeClr val="tx1"/>
                </a:solidFill>
                <a:latin typeface="+mn-lt"/>
              </a:rPr>
              <a:t>Στατιστική και λογισμικά στις επιστήμες συμπεριφοράς </a:t>
            </a:r>
          </a:p>
          <a:p>
            <a:pPr algn="l"/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Ενότητα 8</a:t>
            </a:r>
            <a:r>
              <a:rPr lang="en-US" sz="28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Εκτιμητική ΙΙ</a:t>
            </a:r>
            <a:endParaRPr lang="en-US" sz="2800" dirty="0" smtClean="0">
              <a:solidFill>
                <a:schemeClr val="tx1"/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8" y="5827944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8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8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9"/>
            <a:ext cx="2214640" cy="123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2" descr="pinakes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71563"/>
            <a:ext cx="9143999" cy="9829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7 - Ευθύγραμμο βέλος σύνδεσης"/>
          <p:cNvCxnSpPr/>
          <p:nvPr/>
        </p:nvCxnSpPr>
        <p:spPr>
          <a:xfrm>
            <a:off x="-357188" y="4857750"/>
            <a:ext cx="35718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- Ευθύγραμμο βέλος σύνδεσης"/>
          <p:cNvCxnSpPr/>
          <p:nvPr/>
        </p:nvCxnSpPr>
        <p:spPr>
          <a:xfrm rot="5400000">
            <a:off x="6250781" y="1321594"/>
            <a:ext cx="3571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ύγραμμο βέλος σύνδεσης"/>
          <p:cNvCxnSpPr/>
          <p:nvPr/>
        </p:nvCxnSpPr>
        <p:spPr>
          <a:xfrm>
            <a:off x="857250" y="4357688"/>
            <a:ext cx="5715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- Έλλειψη"/>
          <p:cNvSpPr/>
          <p:nvPr/>
        </p:nvSpPr>
        <p:spPr>
          <a:xfrm>
            <a:off x="6286500" y="4214813"/>
            <a:ext cx="557213" cy="2857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9" name="8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3 - Τίτλος"/>
          <p:cNvSpPr>
            <a:spLocks noGrp="1"/>
          </p:cNvSpPr>
          <p:nvPr>
            <p:ph type="title"/>
          </p:nvPr>
        </p:nvSpPr>
        <p:spPr>
          <a:xfrm>
            <a:off x="899592" y="620688"/>
            <a:ext cx="7900987" cy="1143000"/>
          </a:xfrm>
        </p:spPr>
        <p:txBody>
          <a:bodyPr>
            <a:noAutofit/>
          </a:bodyPr>
          <a:lstStyle/>
          <a:p>
            <a:r>
              <a:rPr lang="el-GR" altLang="el-GR" sz="4000" b="1" dirty="0" smtClean="0">
                <a:latin typeface="Arial" charset="0"/>
                <a:cs typeface="Arial" charset="0"/>
              </a:rPr>
              <a:t/>
            </a:r>
            <a:br>
              <a:rPr lang="el-GR" altLang="el-GR" sz="4000" b="1" dirty="0" smtClean="0">
                <a:latin typeface="Arial" charset="0"/>
                <a:cs typeface="Arial" charset="0"/>
              </a:rPr>
            </a:br>
            <a:r>
              <a:rPr lang="el-GR" altLang="el-GR" sz="4000" b="1" dirty="0" smtClean="0">
                <a:latin typeface="Arial" charset="0"/>
                <a:cs typeface="Arial" charset="0"/>
              </a:rPr>
              <a:t>Μη κανονική κατανομή πληθυσμού- Μεγάλα δείγματα</a:t>
            </a:r>
            <a:r>
              <a:rPr lang="el-GR" altLang="el-GR" sz="4000" dirty="0" smtClean="0"/>
              <a:t/>
            </a:r>
            <a:br>
              <a:rPr lang="el-GR" altLang="el-GR" sz="4000" dirty="0" smtClean="0"/>
            </a:br>
            <a:endParaRPr lang="el-GR" altLang="el-GR" sz="4000" dirty="0" smtClean="0"/>
          </a:p>
        </p:txBody>
      </p:sp>
      <p:sp>
        <p:nvSpPr>
          <p:cNvPr id="60419" name="4 - Θέση περιεχομένου"/>
          <p:cNvSpPr>
            <a:spLocks noGrp="1"/>
          </p:cNvSpPr>
          <p:nvPr>
            <p:ph idx="1"/>
          </p:nvPr>
        </p:nvSpPr>
        <p:spPr>
          <a:xfrm>
            <a:off x="0" y="2060848"/>
            <a:ext cx="8686800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l-GR" altLang="el-GR" dirty="0" smtClean="0">
                <a:latin typeface="Arial" charset="0"/>
                <a:cs typeface="Arial" charset="0"/>
              </a:rPr>
              <a:t>   Αν η διακύμανση πληθυσμού είναι γνωστή, το ΔΕ με </a:t>
            </a:r>
            <a:r>
              <a:rPr lang="el-GR" altLang="el-GR" b="1" dirty="0" smtClean="0">
                <a:latin typeface="Arial" charset="0"/>
                <a:cs typeface="Arial" charset="0"/>
              </a:rPr>
              <a:t>επίπεδο εμπιστοσύνης 1-α </a:t>
            </a:r>
            <a:r>
              <a:rPr lang="el-GR" altLang="el-GR" dirty="0" smtClean="0">
                <a:latin typeface="Arial" charset="0"/>
                <a:cs typeface="Arial" charset="0"/>
              </a:rPr>
              <a:t>είναι το</a:t>
            </a:r>
          </a:p>
          <a:p>
            <a:endParaRPr lang="el-GR" altLang="el-GR" b="1" dirty="0" smtClean="0">
              <a:latin typeface="Arial" charset="0"/>
              <a:cs typeface="Arial" charset="0"/>
            </a:endParaRPr>
          </a:p>
          <a:p>
            <a:endParaRPr lang="el-GR" altLang="el-GR" b="1" dirty="0" smtClean="0">
              <a:latin typeface="Arial" charset="0"/>
              <a:cs typeface="Arial" charset="0"/>
            </a:endParaRPr>
          </a:p>
        </p:txBody>
      </p:sp>
      <p:sp>
        <p:nvSpPr>
          <p:cNvPr id="604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0423" name="Object 1"/>
          <p:cNvGraphicFramePr>
            <a:graphicFrameLocks noChangeAspect="1"/>
          </p:cNvGraphicFramePr>
          <p:nvPr/>
        </p:nvGraphicFramePr>
        <p:xfrm>
          <a:off x="1214438" y="3643313"/>
          <a:ext cx="6302375" cy="1500187"/>
        </p:xfrm>
        <a:graphic>
          <a:graphicData uri="http://schemas.openxmlformats.org/presentationml/2006/ole">
            <p:oleObj spid="_x0000_s802818" name="Equation" r:id="rId3" imgW="1917700" imgH="457200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 smtClean="0">
                <a:latin typeface="Arial" charset="0"/>
                <a:cs typeface="Arial" charset="0"/>
              </a:rPr>
              <a:t>Αν η διακύμανση πληθυσμού εκτιμάται με τη δειγματική διακύμανση το ΔΕ είναι το </a:t>
            </a:r>
          </a:p>
          <a:p>
            <a:endParaRPr lang="el-GR" altLang="el-GR" dirty="0" smtClean="0"/>
          </a:p>
        </p:txBody>
      </p:sp>
      <p:sp>
        <p:nvSpPr>
          <p:cNvPr id="614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1447" name="Object 1"/>
          <p:cNvGraphicFramePr>
            <a:graphicFrameLocks noChangeAspect="1"/>
          </p:cNvGraphicFramePr>
          <p:nvPr/>
        </p:nvGraphicFramePr>
        <p:xfrm>
          <a:off x="1377950" y="3549650"/>
          <a:ext cx="5908675" cy="1379538"/>
        </p:xfrm>
        <a:graphic>
          <a:graphicData uri="http://schemas.openxmlformats.org/presentationml/2006/ole">
            <p:oleObj spid="_x0000_s803842" name="Equation" r:id="rId3" imgW="1955800" imgH="457200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3 - Τίτλος"/>
          <p:cNvSpPr>
            <a:spLocks noGrp="1"/>
          </p:cNvSpPr>
          <p:nvPr>
            <p:ph type="title"/>
          </p:nvPr>
        </p:nvSpPr>
        <p:spPr>
          <a:xfrm>
            <a:off x="611560" y="548680"/>
            <a:ext cx="8229600" cy="1143000"/>
          </a:xfrm>
        </p:spPr>
        <p:txBody>
          <a:bodyPr>
            <a:noAutofit/>
          </a:bodyPr>
          <a:lstStyle/>
          <a:p>
            <a:r>
              <a:rPr lang="el-GR" altLang="el-GR" sz="4000" b="1" dirty="0" smtClean="0">
                <a:latin typeface="Arial" charset="0"/>
                <a:cs typeface="Arial" charset="0"/>
              </a:rPr>
              <a:t/>
            </a:r>
            <a:br>
              <a:rPr lang="el-GR" altLang="el-GR" sz="4000" b="1" dirty="0" smtClean="0">
                <a:latin typeface="Arial" charset="0"/>
                <a:cs typeface="Arial" charset="0"/>
              </a:rPr>
            </a:br>
            <a:r>
              <a:rPr lang="el-GR" altLang="el-GR" sz="4000" b="1" dirty="0" smtClean="0">
                <a:latin typeface="Arial" charset="0"/>
                <a:cs typeface="Arial" charset="0"/>
              </a:rPr>
              <a:t>Μη κανονική κατανομή πληθυσμού- Μεγάλα δείγματα</a:t>
            </a:r>
            <a:r>
              <a:rPr lang="el-GR" altLang="el-GR" sz="4000" dirty="0" smtClean="0"/>
              <a:t/>
            </a:r>
            <a:br>
              <a:rPr lang="el-GR" altLang="el-GR" sz="4000" dirty="0" smtClean="0"/>
            </a:br>
            <a:endParaRPr lang="el-GR" altLang="el-GR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Ορθογώνιο"/>
          <p:cNvSpPr/>
          <p:nvPr/>
        </p:nvSpPr>
        <p:spPr>
          <a:xfrm>
            <a:off x="179512" y="2132856"/>
            <a:ext cx="8786812" cy="458587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l-GR" sz="3200" dirty="0" smtClean="0">
                <a:latin typeface="Arial" pitchFamily="34" charset="0"/>
                <a:cs typeface="Arial" pitchFamily="34" charset="0"/>
              </a:rPr>
              <a:t>Το </a:t>
            </a:r>
            <a:r>
              <a:rPr lang="el-GR" sz="3200" dirty="0">
                <a:latin typeface="Arial" pitchFamily="34" charset="0"/>
                <a:cs typeface="Arial" pitchFamily="34" charset="0"/>
              </a:rPr>
              <a:t>σχήμα της κατανομής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t-student</a:t>
            </a:r>
            <a:r>
              <a:rPr lang="el-GR" sz="3200" dirty="0">
                <a:latin typeface="Arial" pitchFamily="34" charset="0"/>
                <a:cs typeface="Arial" pitchFamily="34" charset="0"/>
              </a:rPr>
              <a:t>  είναι μια συμμετρική καμπάνα γύρω από την μηδενική μέση τιμή και διασπορά μεγαλύτερη από </a:t>
            </a:r>
            <a:r>
              <a:rPr lang="el-GR" sz="3200" dirty="0" smtClean="0">
                <a:latin typeface="Arial" pitchFamily="34" charset="0"/>
                <a:cs typeface="Arial" pitchFamily="34" charset="0"/>
              </a:rPr>
              <a:t>1.</a:t>
            </a:r>
          </a:p>
          <a:p>
            <a:pPr>
              <a:defRPr/>
            </a:pPr>
            <a:endParaRPr lang="el-GR" sz="3200" dirty="0" smtClean="0"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ü"/>
              <a:defRPr/>
            </a:pPr>
            <a:r>
              <a:rPr lang="el-GR" sz="2800" dirty="0" smtClean="0">
                <a:latin typeface="Arial" pitchFamily="34" charset="0"/>
                <a:cs typeface="Arial" pitchFamily="34" charset="0"/>
              </a:rPr>
              <a:t>άρα</a:t>
            </a:r>
            <a:r>
              <a:rPr lang="el-GR" sz="2800" dirty="0">
                <a:latin typeface="Arial" pitchFamily="34" charset="0"/>
                <a:cs typeface="Arial" pitchFamily="34" charset="0"/>
              </a:rPr>
              <a:t>, το   ΔΕ που υπολογίζεται με την κατανομή αυτή θα έχει μεγαλύτερο εύρος </a:t>
            </a:r>
            <a:r>
              <a:rPr lang="el-GR" sz="2800" dirty="0" err="1">
                <a:latin typeface="Arial" pitchFamily="34" charset="0"/>
                <a:cs typeface="Arial" pitchFamily="34" charset="0"/>
              </a:rPr>
              <a:t>απ’ό,τι</a:t>
            </a:r>
            <a:r>
              <a:rPr lang="el-GR" sz="2800" dirty="0">
                <a:latin typeface="Arial" pitchFamily="34" charset="0"/>
                <a:cs typeface="Arial" pitchFamily="34" charset="0"/>
              </a:rPr>
              <a:t> με την τυπική </a:t>
            </a:r>
            <a:r>
              <a:rPr lang="el-GR" sz="2800" dirty="0" smtClean="0">
                <a:latin typeface="Arial" pitchFamily="34" charset="0"/>
                <a:cs typeface="Arial" pitchFamily="34" charset="0"/>
              </a:rPr>
              <a:t>κανονική</a:t>
            </a:r>
          </a:p>
          <a:p>
            <a:pPr lvl="2">
              <a:buFont typeface="Wingdings" pitchFamily="2" charset="2"/>
              <a:buChar char="Ø"/>
              <a:defRPr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αυτό αντανακλά το γεγονός ότι, όταν αγνοούμε  μεταβλητότητα στον πληθυσμό εκτίμηση του ΔΕ για τον μέσο πληθυσμού είναι πιο αβέβαιη</a:t>
            </a:r>
            <a:r>
              <a:rPr lang="el-GR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el-G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3 - Τίτλος"/>
          <p:cNvSpPr txBox="1">
            <a:spLocks/>
          </p:cNvSpPr>
          <p:nvPr/>
        </p:nvSpPr>
        <p:spPr>
          <a:xfrm>
            <a:off x="1043608" y="0"/>
            <a:ext cx="7900987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/>
            </a:r>
            <a:br>
              <a:rPr kumimoji="0" lang="el-GR" altLang="el-GR" sz="4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</a:br>
            <a:r>
              <a:rPr kumimoji="0" lang="el-GR" altLang="el-GR" sz="4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Μη κανονική κατανομή πληθυσμού- Μεγάλα δείγματα</a:t>
            </a:r>
            <a:r>
              <a:rPr kumimoji="0" lang="el-GR" altLang="el-GR" sz="4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altLang="el-GR" sz="4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l-GR" altLang="el-GR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3 - Τίτλος"/>
          <p:cNvSpPr>
            <a:spLocks noGrp="1"/>
          </p:cNvSpPr>
          <p:nvPr>
            <p:ph type="title"/>
          </p:nvPr>
        </p:nvSpPr>
        <p:spPr>
          <a:xfrm>
            <a:off x="1259632" y="332656"/>
            <a:ext cx="6059016" cy="1143000"/>
          </a:xfrm>
        </p:spPr>
        <p:txBody>
          <a:bodyPr>
            <a:noAutofit/>
          </a:bodyPr>
          <a:lstStyle/>
          <a:p>
            <a:r>
              <a:rPr lang="el-GR" altLang="el-GR" b="1" dirty="0" smtClean="0">
                <a:latin typeface="Arial" charset="0"/>
                <a:cs typeface="Arial" charset="0"/>
              </a:rPr>
              <a:t>ΔΕ για την αναλογία</a:t>
            </a:r>
          </a:p>
        </p:txBody>
      </p:sp>
      <p:sp>
        <p:nvSpPr>
          <p:cNvPr id="64515" name="4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 smtClean="0">
                <a:latin typeface="Arial" charset="0"/>
                <a:cs typeface="Arial" charset="0"/>
              </a:rPr>
              <a:t>αν η αναλογία στον πληθυσμό ισούται με </a:t>
            </a:r>
            <a:r>
              <a:rPr lang="en-US" altLang="el-GR" dirty="0" smtClean="0">
                <a:latin typeface="Arial" charset="0"/>
                <a:cs typeface="Arial" charset="0"/>
              </a:rPr>
              <a:t>p</a:t>
            </a:r>
            <a:r>
              <a:rPr lang="el-GR" altLang="el-GR" dirty="0" smtClean="0">
                <a:latin typeface="Arial" charset="0"/>
                <a:cs typeface="Arial" charset="0"/>
              </a:rPr>
              <a:t> τότε η δειγματική αναλογία  σε τυχαίο δείγμα μεγέθους </a:t>
            </a:r>
            <a:r>
              <a:rPr lang="en-US" altLang="el-GR" dirty="0" smtClean="0">
                <a:latin typeface="Arial" charset="0"/>
                <a:cs typeface="Arial" charset="0"/>
              </a:rPr>
              <a:t>n</a:t>
            </a:r>
            <a:r>
              <a:rPr lang="el-GR" altLang="el-GR" dirty="0" smtClean="0">
                <a:latin typeface="Arial" charset="0"/>
                <a:cs typeface="Arial" charset="0"/>
              </a:rPr>
              <a:t> ακολουθεί την </a:t>
            </a:r>
            <a:r>
              <a:rPr lang="el-GR" altLang="el-GR" dirty="0" err="1" smtClean="0">
                <a:latin typeface="Arial" charset="0"/>
                <a:cs typeface="Arial" charset="0"/>
              </a:rPr>
              <a:t>Δυωνυμική</a:t>
            </a:r>
            <a:r>
              <a:rPr lang="el-GR" altLang="el-GR" dirty="0" smtClean="0">
                <a:latin typeface="Arial" charset="0"/>
                <a:cs typeface="Arial" charset="0"/>
              </a:rPr>
              <a:t> κατανομή με </a:t>
            </a:r>
          </a:p>
          <a:p>
            <a:endParaRPr lang="el-GR" altLang="el-GR" b="1" dirty="0" smtClean="0">
              <a:latin typeface="Arial" charset="0"/>
              <a:cs typeface="Arial" charset="0"/>
            </a:endParaRPr>
          </a:p>
          <a:p>
            <a:pPr>
              <a:buFont typeface="Arial" charset="0"/>
              <a:buNone/>
            </a:pPr>
            <a:r>
              <a:rPr lang="el-GR" altLang="el-GR" b="1" dirty="0" smtClean="0">
                <a:latin typeface="Arial" charset="0"/>
                <a:cs typeface="Arial" charset="0"/>
              </a:rPr>
              <a:t>    </a:t>
            </a:r>
            <a:r>
              <a:rPr lang="el-GR" altLang="el-GR" dirty="0" smtClean="0">
                <a:latin typeface="Arial" charset="0"/>
                <a:cs typeface="Arial" charset="0"/>
              </a:rPr>
              <a:t>και</a:t>
            </a:r>
          </a:p>
        </p:txBody>
      </p:sp>
      <p:sp>
        <p:nvSpPr>
          <p:cNvPr id="645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6451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6452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4521" name="Object 11"/>
          <p:cNvGraphicFramePr>
            <a:graphicFrameLocks noChangeAspect="1"/>
          </p:cNvGraphicFramePr>
          <p:nvPr/>
        </p:nvGraphicFramePr>
        <p:xfrm>
          <a:off x="2214563" y="3619500"/>
          <a:ext cx="2071687" cy="658813"/>
        </p:xfrm>
        <a:graphic>
          <a:graphicData uri="http://schemas.openxmlformats.org/presentationml/2006/ole">
            <p:oleObj spid="_x0000_s804866" name="Equation" r:id="rId3" imgW="672808" imgH="215806" progId="Equation.3">
              <p:embed/>
            </p:oleObj>
          </a:graphicData>
        </a:graphic>
      </p:graphicFrame>
      <p:sp>
        <p:nvSpPr>
          <p:cNvPr id="6452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4523" name="Object 13"/>
          <p:cNvGraphicFramePr>
            <a:graphicFrameLocks noChangeAspect="1"/>
          </p:cNvGraphicFramePr>
          <p:nvPr/>
        </p:nvGraphicFramePr>
        <p:xfrm>
          <a:off x="2162175" y="4810125"/>
          <a:ext cx="2195513" cy="976313"/>
        </p:xfrm>
        <a:graphic>
          <a:graphicData uri="http://schemas.openxmlformats.org/presentationml/2006/ole">
            <p:oleObj spid="_x0000_s804867" name="Equation" r:id="rId4" imgW="888614" imgH="393529" progId="Equation.3">
              <p:embed/>
            </p:oleObj>
          </a:graphicData>
        </a:graphic>
      </p:graphicFrame>
      <p:sp>
        <p:nvSpPr>
          <p:cNvPr id="14" name="1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10 - Τίτλος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1143000"/>
          </a:xfrm>
        </p:spPr>
        <p:txBody>
          <a:bodyPr/>
          <a:lstStyle/>
          <a:p>
            <a:pPr algn="l"/>
            <a:r>
              <a:rPr lang="el-GR" altLang="el-GR" sz="3200" b="0" dirty="0" smtClean="0">
                <a:latin typeface="Arial" charset="0"/>
                <a:cs typeface="Arial" charset="0"/>
              </a:rPr>
              <a:t>Όταν το μέγεθος του δείγματος είναι </a:t>
            </a:r>
            <a:r>
              <a:rPr lang="el-GR" altLang="el-GR" sz="3200" b="0" i="1" dirty="0" smtClean="0">
                <a:latin typeface="Arial" charset="0"/>
                <a:cs typeface="Arial" charset="0"/>
              </a:rPr>
              <a:t>μεγάλο (</a:t>
            </a:r>
            <a:r>
              <a:rPr lang="en-US" sz="3200" dirty="0" err="1" smtClean="0"/>
              <a:t>np</a:t>
            </a:r>
            <a:r>
              <a:rPr lang="en-US" sz="3200" dirty="0" smtClean="0"/>
              <a:t>&gt;</a:t>
            </a:r>
            <a:r>
              <a:rPr lang="el-GR" sz="3200" dirty="0" smtClean="0"/>
              <a:t>5</a:t>
            </a:r>
            <a:r>
              <a:rPr lang="el-GR" altLang="el-GR" sz="3200" b="0" i="1" dirty="0" smtClean="0">
                <a:latin typeface="Arial" charset="0"/>
                <a:cs typeface="Arial" charset="0"/>
              </a:rPr>
              <a:t>)</a:t>
            </a:r>
            <a:r>
              <a:rPr lang="el-GR" altLang="el-GR" sz="3200" b="0" dirty="0" smtClean="0">
                <a:latin typeface="Arial" charset="0"/>
                <a:cs typeface="Arial" charset="0"/>
              </a:rPr>
              <a:t>, ισχύει</a:t>
            </a:r>
          </a:p>
        </p:txBody>
      </p:sp>
      <p:graphicFrame>
        <p:nvGraphicFramePr>
          <p:cNvPr id="65539" name="Object 1"/>
          <p:cNvGraphicFramePr>
            <a:graphicFrameLocks noChangeAspect="1"/>
          </p:cNvGraphicFramePr>
          <p:nvPr>
            <p:ph idx="1"/>
          </p:nvPr>
        </p:nvGraphicFramePr>
        <p:xfrm>
          <a:off x="611560" y="2204864"/>
          <a:ext cx="5661025" cy="2149475"/>
        </p:xfrm>
        <a:graphic>
          <a:graphicData uri="http://schemas.openxmlformats.org/presentationml/2006/ole">
            <p:oleObj spid="_x0000_s805890" r:id="rId4" imgW="2235200" imgH="812800" progId="">
              <p:embed/>
            </p:oleObj>
          </a:graphicData>
        </a:graphic>
      </p:graphicFrame>
      <p:graphicFrame>
        <p:nvGraphicFramePr>
          <p:cNvPr id="65542" name="Object 3"/>
          <p:cNvGraphicFramePr>
            <a:graphicFrameLocks noChangeAspect="1"/>
          </p:cNvGraphicFramePr>
          <p:nvPr/>
        </p:nvGraphicFramePr>
        <p:xfrm>
          <a:off x="1187624" y="4725144"/>
          <a:ext cx="7358062" cy="1258888"/>
        </p:xfrm>
        <a:graphic>
          <a:graphicData uri="http://schemas.openxmlformats.org/presentationml/2006/ole">
            <p:oleObj spid="_x0000_s805891" r:id="rId5" imgW="3060700" imgH="469900" progId="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>
                <a:latin typeface="Arial" charset="0"/>
                <a:cs typeface="Arial" charset="0"/>
              </a:rPr>
              <a:t>ΔΕ για την αναλογία</a:t>
            </a:r>
            <a:endParaRPr lang="el-GR" altLang="el-GR" dirty="0" smtClean="0"/>
          </a:p>
        </p:txBody>
      </p:sp>
      <p:sp>
        <p:nvSpPr>
          <p:cNvPr id="6656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altLang="el-GR" b="1" smtClean="0">
                <a:latin typeface="Arial" charset="0"/>
                <a:cs typeface="Arial" charset="0"/>
              </a:rPr>
              <a:t>Όταν η αναλογία </a:t>
            </a:r>
            <a:r>
              <a:rPr lang="en-US" altLang="el-GR" b="1" smtClean="0">
                <a:latin typeface="Arial" charset="0"/>
                <a:cs typeface="Arial" charset="0"/>
              </a:rPr>
              <a:t>p</a:t>
            </a:r>
            <a:r>
              <a:rPr lang="el-GR" altLang="el-GR" b="1" smtClean="0">
                <a:latin typeface="Arial" charset="0"/>
                <a:cs typeface="Arial" charset="0"/>
              </a:rPr>
              <a:t> του πληθυσμού είναι άγνωστη, τότε άγνωστη είναι και η διακύμανση της δειγματικής αναλογίας.</a:t>
            </a:r>
          </a:p>
          <a:p>
            <a:r>
              <a:rPr lang="el-GR" altLang="el-GR" b="1" smtClean="0">
                <a:latin typeface="Arial" charset="0"/>
                <a:cs typeface="Arial" charset="0"/>
              </a:rPr>
              <a:t>Την εκτιμούμε με την τιμή της στατιστικής</a:t>
            </a:r>
            <a:r>
              <a:rPr lang="el-GR" altLang="el-GR" smtClean="0">
                <a:latin typeface="Arial" charset="0"/>
                <a:cs typeface="Arial" charset="0"/>
              </a:rPr>
              <a:t> </a:t>
            </a:r>
          </a:p>
          <a:p>
            <a:endParaRPr lang="el-GR" altLang="el-GR" smtClean="0">
              <a:latin typeface="Arial" charset="0"/>
              <a:cs typeface="Arial" charset="0"/>
            </a:endParaRPr>
          </a:p>
          <a:p>
            <a:endParaRPr lang="el-GR" altLang="el-GR" smtClean="0"/>
          </a:p>
          <a:p>
            <a:endParaRPr lang="el-GR" altLang="el-GR" smtClean="0"/>
          </a:p>
          <a:p>
            <a:pPr>
              <a:buFont typeface="Arial" charset="0"/>
              <a:buNone/>
            </a:pPr>
            <a:r>
              <a:rPr lang="el-GR" altLang="el-GR" smtClean="0"/>
              <a:t>   </a:t>
            </a:r>
            <a:r>
              <a:rPr lang="el-GR" altLang="el-GR" b="1" smtClean="0">
                <a:latin typeface="Arial" charset="0"/>
                <a:cs typeface="Arial" charset="0"/>
              </a:rPr>
              <a:t>σε τυχαίο δείγμα μεγέθους </a:t>
            </a:r>
            <a:r>
              <a:rPr lang="en-US" altLang="el-GR" b="1" smtClean="0">
                <a:latin typeface="Arial" charset="0"/>
                <a:cs typeface="Arial" charset="0"/>
              </a:rPr>
              <a:t>n</a:t>
            </a:r>
            <a:endParaRPr lang="el-GR" altLang="el-GR" b="1" smtClean="0">
              <a:latin typeface="Arial" charset="0"/>
              <a:cs typeface="Arial" charset="0"/>
            </a:endParaRPr>
          </a:p>
        </p:txBody>
      </p:sp>
      <p:sp>
        <p:nvSpPr>
          <p:cNvPr id="665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6567" name="Object 1"/>
          <p:cNvGraphicFramePr>
            <a:graphicFrameLocks noChangeAspect="1"/>
          </p:cNvGraphicFramePr>
          <p:nvPr/>
        </p:nvGraphicFramePr>
        <p:xfrm>
          <a:off x="2214563" y="4000500"/>
          <a:ext cx="3214687" cy="1173163"/>
        </p:xfrm>
        <a:graphic>
          <a:graphicData uri="http://schemas.openxmlformats.org/presentationml/2006/ole">
            <p:oleObj spid="_x0000_s806914" name="Equation" r:id="rId3" imgW="1104421" imgH="406224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1 - Τίτλος"/>
          <p:cNvSpPr>
            <a:spLocks noGrp="1"/>
          </p:cNvSpPr>
          <p:nvPr>
            <p:ph type="title"/>
          </p:nvPr>
        </p:nvSpPr>
        <p:spPr>
          <a:xfrm>
            <a:off x="457200" y="571500"/>
            <a:ext cx="3043238" cy="846138"/>
          </a:xfrm>
        </p:spPr>
        <p:txBody>
          <a:bodyPr/>
          <a:lstStyle/>
          <a:p>
            <a:r>
              <a:rPr lang="el-GR" altLang="el-GR" sz="3200" b="1" smtClean="0">
                <a:latin typeface="Arial" charset="0"/>
                <a:cs typeface="Arial" charset="0"/>
              </a:rPr>
              <a:t>Επομένως, αν</a:t>
            </a:r>
          </a:p>
        </p:txBody>
      </p:sp>
      <p:sp>
        <p:nvSpPr>
          <p:cNvPr id="67587" name="2 - Θέση περιεχομένου"/>
          <p:cNvSpPr>
            <a:spLocks noGrp="1"/>
          </p:cNvSpPr>
          <p:nvPr>
            <p:ph idx="1"/>
          </p:nvPr>
        </p:nvSpPr>
        <p:spPr>
          <a:xfrm>
            <a:off x="285750" y="1600200"/>
            <a:ext cx="9286875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l-GR" altLang="el-GR" smtClean="0">
                <a:latin typeface="Arial" charset="0"/>
                <a:cs typeface="Arial" charset="0"/>
              </a:rPr>
              <a:t>         </a:t>
            </a:r>
            <a:r>
              <a:rPr lang="el-GR" altLang="el-GR" b="1" smtClean="0">
                <a:latin typeface="Arial" charset="0"/>
                <a:cs typeface="Arial" charset="0"/>
              </a:rPr>
              <a:t>είναι η τιμή της δειγματικής αναλογίας </a:t>
            </a:r>
          </a:p>
          <a:p>
            <a:pPr>
              <a:buFont typeface="Arial" charset="0"/>
              <a:buNone/>
            </a:pPr>
            <a:r>
              <a:rPr lang="el-GR" altLang="el-GR" b="1" smtClean="0">
                <a:latin typeface="Arial" charset="0"/>
                <a:cs typeface="Arial" charset="0"/>
              </a:rPr>
              <a:t>   σε ορισμένο τυχαίο δείγμα </a:t>
            </a:r>
            <a:r>
              <a:rPr lang="en-US" altLang="el-GR" b="1" smtClean="0">
                <a:latin typeface="Arial" charset="0"/>
                <a:cs typeface="Arial" charset="0"/>
              </a:rPr>
              <a:t>n</a:t>
            </a:r>
            <a:r>
              <a:rPr lang="el-GR" altLang="el-GR" b="1" smtClean="0">
                <a:latin typeface="Arial" charset="0"/>
                <a:cs typeface="Arial" charset="0"/>
              </a:rPr>
              <a:t> στοιχείων, το ΔΕ για την </a:t>
            </a:r>
            <a:r>
              <a:rPr lang="en-US" altLang="el-GR" b="1" smtClean="0">
                <a:latin typeface="Arial" charset="0"/>
                <a:cs typeface="Arial" charset="0"/>
              </a:rPr>
              <a:t>p</a:t>
            </a:r>
            <a:r>
              <a:rPr lang="el-GR" altLang="el-GR" b="1" smtClean="0">
                <a:latin typeface="Arial" charset="0"/>
                <a:cs typeface="Arial" charset="0"/>
              </a:rPr>
              <a:t> με επίπεδο εμπιστοσύνης 1</a:t>
            </a:r>
            <a:r>
              <a:rPr lang="el-GR" altLang="el-GR" smtClean="0">
                <a:latin typeface="Arial" charset="0"/>
                <a:cs typeface="Arial" charset="0"/>
              </a:rPr>
              <a:t>-α </a:t>
            </a:r>
            <a:r>
              <a:rPr lang="el-GR" altLang="el-GR" b="1" smtClean="0">
                <a:latin typeface="Arial" charset="0"/>
                <a:cs typeface="Arial" charset="0"/>
              </a:rPr>
              <a:t>προσδιορίζεται με βάση  τον τύπο </a:t>
            </a:r>
          </a:p>
          <a:p>
            <a:pPr>
              <a:buFont typeface="Arial" charset="0"/>
              <a:buNone/>
            </a:pPr>
            <a:r>
              <a:rPr lang="el-GR" altLang="el-GR" smtClean="0"/>
              <a:t>    </a:t>
            </a:r>
          </a:p>
        </p:txBody>
      </p:sp>
      <p:sp>
        <p:nvSpPr>
          <p:cNvPr id="675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7591" name="Object 1"/>
          <p:cNvGraphicFramePr>
            <a:graphicFrameLocks noChangeAspect="1"/>
          </p:cNvGraphicFramePr>
          <p:nvPr/>
        </p:nvGraphicFramePr>
        <p:xfrm>
          <a:off x="714375" y="1571625"/>
          <a:ext cx="585788" cy="654050"/>
        </p:xfrm>
        <a:graphic>
          <a:graphicData uri="http://schemas.openxmlformats.org/presentationml/2006/ole">
            <p:oleObj spid="_x0000_s807938" name="Equation" r:id="rId4" imgW="190335" imgH="215713" progId="Equation.3">
              <p:embed/>
            </p:oleObj>
          </a:graphicData>
        </a:graphic>
      </p:graphicFrame>
      <p:sp>
        <p:nvSpPr>
          <p:cNvPr id="6759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7593" name="Object 3"/>
          <p:cNvGraphicFramePr>
            <a:graphicFrameLocks noChangeAspect="1"/>
          </p:cNvGraphicFramePr>
          <p:nvPr/>
        </p:nvGraphicFramePr>
        <p:xfrm>
          <a:off x="928688" y="4214813"/>
          <a:ext cx="6643687" cy="1273175"/>
        </p:xfrm>
        <a:graphic>
          <a:graphicData uri="http://schemas.openxmlformats.org/presentationml/2006/ole">
            <p:oleObj spid="_x0000_s807939" name="Equation" r:id="rId5" imgW="3276600" imgH="444500" progId="Equation.3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AutoShape 2"/>
          <p:cNvSpPr>
            <a:spLocks noGrp="1" noChangeArrowheads="1"/>
          </p:cNvSpPr>
          <p:nvPr>
            <p:ph type="title"/>
          </p:nvPr>
        </p:nvSpPr>
        <p:spPr>
          <a:xfrm>
            <a:off x="251520" y="1988840"/>
            <a:ext cx="8101012" cy="1295400"/>
          </a:xfrm>
        </p:spPr>
        <p:txBody>
          <a:bodyPr/>
          <a:lstStyle/>
          <a:p>
            <a:r>
              <a:rPr lang="el-GR" altLang="el-GR" sz="3200" b="0" dirty="0" smtClean="0">
                <a:latin typeface="Arial" charset="0"/>
                <a:cs typeface="Arial" charset="0"/>
              </a:rPr>
              <a:t>Αυτό θα πρέπει να ερμηνευτεί ως εξής: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2636912"/>
            <a:ext cx="8401050" cy="3833267"/>
          </a:xfrm>
        </p:spPr>
        <p:txBody>
          <a:bodyPr/>
          <a:lstStyle/>
          <a:p>
            <a:endParaRPr lang="el-GR" altLang="el-GR" sz="2000" dirty="0" smtClean="0"/>
          </a:p>
          <a:p>
            <a:r>
              <a:rPr lang="el-GR" altLang="el-GR" dirty="0" smtClean="0">
                <a:latin typeface="Arial" charset="0"/>
                <a:cs typeface="Arial" charset="0"/>
              </a:rPr>
              <a:t>Το </a:t>
            </a:r>
            <a:r>
              <a:rPr lang="en-US" altLang="el-GR" dirty="0" smtClean="0">
                <a:latin typeface="Arial" charset="0"/>
                <a:cs typeface="Arial" charset="0"/>
              </a:rPr>
              <a:t>(1-</a:t>
            </a:r>
            <a:r>
              <a:rPr lang="el-GR" altLang="el-GR" dirty="0" smtClean="0">
                <a:latin typeface="Arial" charset="0"/>
                <a:cs typeface="Arial" charset="0"/>
              </a:rPr>
              <a:t>α)%   των δυνατών δειγμάτων στα οποία θα εφαρμοστεί αυτός ο τύπος θα μας δώσουν διάστημα το οποίο περιέχει την άγνωστη </a:t>
            </a:r>
            <a:r>
              <a:rPr lang="en-US" altLang="el-GR" dirty="0" smtClean="0">
                <a:latin typeface="Arial" charset="0"/>
                <a:cs typeface="Arial" charset="0"/>
              </a:rPr>
              <a:t>p</a:t>
            </a:r>
            <a:r>
              <a:rPr lang="el-GR" altLang="el-GR" dirty="0" smtClean="0">
                <a:latin typeface="Arial" charset="0"/>
                <a:cs typeface="Arial" charset="0"/>
              </a:rPr>
              <a:t>. </a:t>
            </a:r>
          </a:p>
          <a:p>
            <a:r>
              <a:rPr lang="el-GR" altLang="el-GR" dirty="0" smtClean="0">
                <a:latin typeface="Arial" charset="0"/>
                <a:cs typeface="Arial" charset="0"/>
              </a:rPr>
              <a:t>Αντίστοιχα, το α% αυτών των διαστημάτων ΔΕΝ θα περιέχουν την άγνωστη </a:t>
            </a:r>
            <a:r>
              <a:rPr lang="en-US" altLang="el-GR" dirty="0" smtClean="0">
                <a:latin typeface="Arial" charset="0"/>
                <a:cs typeface="Arial" charset="0"/>
              </a:rPr>
              <a:t>p</a:t>
            </a:r>
            <a:endParaRPr lang="el-GR" altLang="el-GR" dirty="0" smtClean="0">
              <a:latin typeface="Arial" charset="0"/>
              <a:cs typeface="Arial" charset="0"/>
            </a:endParaRPr>
          </a:p>
          <a:p>
            <a:endParaRPr lang="el-GR" altLang="el-GR" dirty="0" smtClean="0"/>
          </a:p>
          <a:p>
            <a:endParaRPr lang="el-GR" altLang="el-GR" dirty="0" smtClean="0"/>
          </a:p>
          <a:p>
            <a:endParaRPr lang="el-GR" altLang="el-GR" dirty="0" smtClean="0"/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Ορθογώνιο"/>
          <p:cNvSpPr/>
          <p:nvPr/>
        </p:nvSpPr>
        <p:spPr>
          <a:xfrm>
            <a:off x="1763688" y="836712"/>
            <a:ext cx="56424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4400" b="1" dirty="0" smtClean="0">
                <a:solidFill>
                  <a:prstClr val="black"/>
                </a:solidFill>
                <a:latin typeface="Arial" charset="0"/>
                <a:ea typeface="+mj-ea"/>
                <a:cs typeface="Arial" charset="0"/>
              </a:rPr>
              <a:t>ΔΕ για την αναλογία</a:t>
            </a:r>
            <a:endParaRPr lang="el-G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AutoShape 2"/>
          <p:cNvSpPr>
            <a:spLocks noGrp="1" noChangeArrowheads="1"/>
          </p:cNvSpPr>
          <p:nvPr>
            <p:ph type="title"/>
          </p:nvPr>
        </p:nvSpPr>
        <p:spPr>
          <a:xfrm>
            <a:off x="323528" y="1412776"/>
            <a:ext cx="3143250" cy="785812"/>
          </a:xfrm>
        </p:spPr>
        <p:txBody>
          <a:bodyPr/>
          <a:lstStyle/>
          <a:p>
            <a:r>
              <a:rPr lang="el-GR" altLang="el-GR" sz="2800" b="0" dirty="0" smtClean="0">
                <a:latin typeface="Arial" charset="0"/>
                <a:cs typeface="Arial" charset="0"/>
              </a:rPr>
              <a:t>ή, διαφορετικά,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2332037"/>
            <a:ext cx="8543925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l-GR" altLang="el-GR" dirty="0" smtClean="0">
                <a:latin typeface="Arial" charset="0"/>
                <a:cs typeface="Arial" charset="0"/>
              </a:rPr>
              <a:t>  Η πιθανότητα για το διάστημα</a:t>
            </a:r>
          </a:p>
          <a:p>
            <a:endParaRPr lang="el-GR" altLang="el-GR" b="1" dirty="0" smtClean="0">
              <a:latin typeface="Arial" charset="0"/>
              <a:cs typeface="Arial" charset="0"/>
            </a:endParaRPr>
          </a:p>
          <a:p>
            <a:endParaRPr lang="el-GR" altLang="el-GR" b="1" dirty="0" smtClean="0">
              <a:latin typeface="Arial" charset="0"/>
              <a:cs typeface="Arial" charset="0"/>
            </a:endParaRPr>
          </a:p>
          <a:p>
            <a:endParaRPr lang="el-GR" altLang="el-GR" b="1" dirty="0" smtClean="0">
              <a:latin typeface="Arial" charset="0"/>
              <a:cs typeface="Arial" charset="0"/>
            </a:endParaRPr>
          </a:p>
          <a:p>
            <a:pPr>
              <a:buFont typeface="Wingdings" pitchFamily="2" charset="2"/>
              <a:buNone/>
            </a:pPr>
            <a:r>
              <a:rPr lang="el-GR" altLang="el-GR" dirty="0" smtClean="0">
                <a:latin typeface="Arial" charset="0"/>
                <a:cs typeface="Arial" charset="0"/>
              </a:rPr>
              <a:t>   να περιέχει την άγνωστη </a:t>
            </a:r>
            <a:r>
              <a:rPr lang="en-US" altLang="el-GR" b="1" dirty="0" smtClean="0">
                <a:latin typeface="Arial" charset="0"/>
                <a:cs typeface="Arial" charset="0"/>
              </a:rPr>
              <a:t>p</a:t>
            </a:r>
            <a:r>
              <a:rPr lang="el-GR" altLang="el-GR" dirty="0" smtClean="0">
                <a:latin typeface="Arial" charset="0"/>
                <a:cs typeface="Arial" charset="0"/>
              </a:rPr>
              <a:t> ισούται με </a:t>
            </a:r>
            <a:r>
              <a:rPr lang="el-GR" altLang="el-GR" b="1" dirty="0" smtClean="0">
                <a:latin typeface="Arial" charset="0"/>
                <a:cs typeface="Arial" charset="0"/>
              </a:rPr>
              <a:t>1-α </a:t>
            </a:r>
          </a:p>
          <a:p>
            <a:endParaRPr lang="el-GR" altLang="el-GR" b="1" dirty="0" smtClean="0">
              <a:latin typeface="Arial" charset="0"/>
              <a:cs typeface="Arial" charset="0"/>
            </a:endParaRPr>
          </a:p>
        </p:txBody>
      </p:sp>
      <p:graphicFrame>
        <p:nvGraphicFramePr>
          <p:cNvPr id="69636" name="Object 2"/>
          <p:cNvGraphicFramePr>
            <a:graphicFrameLocks noChangeAspect="1"/>
          </p:cNvGraphicFramePr>
          <p:nvPr/>
        </p:nvGraphicFramePr>
        <p:xfrm>
          <a:off x="539552" y="3140968"/>
          <a:ext cx="7486650" cy="1266825"/>
        </p:xfrm>
        <a:graphic>
          <a:graphicData uri="http://schemas.openxmlformats.org/presentationml/2006/ole">
            <p:oleObj spid="_x0000_s808962" name="Εξίσωση" r:id="rId3" imgW="3098800" imgH="444500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Ορθογώνιο"/>
          <p:cNvSpPr/>
          <p:nvPr/>
        </p:nvSpPr>
        <p:spPr>
          <a:xfrm>
            <a:off x="1835696" y="620688"/>
            <a:ext cx="56424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4400" b="1" dirty="0" smtClean="0">
                <a:solidFill>
                  <a:prstClr val="black"/>
                </a:solidFill>
                <a:latin typeface="Arial" charset="0"/>
                <a:ea typeface="+mj-ea"/>
                <a:cs typeface="Arial" charset="0"/>
              </a:rPr>
              <a:t>ΔΕ για την αναλογία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1 - Τίτλος"/>
          <p:cNvSpPr>
            <a:spLocks noGrp="1"/>
          </p:cNvSpPr>
          <p:nvPr>
            <p:ph type="title"/>
          </p:nvPr>
        </p:nvSpPr>
        <p:spPr>
          <a:xfrm>
            <a:off x="251520" y="548680"/>
            <a:ext cx="8352928" cy="1143000"/>
          </a:xfrm>
        </p:spPr>
        <p:txBody>
          <a:bodyPr>
            <a:noAutofit/>
          </a:bodyPr>
          <a:lstStyle/>
          <a:p>
            <a:r>
              <a:rPr lang="el-GR" altLang="el-GR" b="1" dirty="0" smtClean="0">
                <a:latin typeface="Arial" charset="0"/>
                <a:cs typeface="Arial" charset="0"/>
              </a:rPr>
              <a:t>παράδειγμα </a:t>
            </a:r>
            <a:r>
              <a:rPr lang="el-GR" altLang="el-GR" dirty="0" smtClean="0">
                <a:latin typeface="Arial" charset="0"/>
                <a:cs typeface="Arial" charset="0"/>
              </a:rPr>
              <a:t>(άσκ.17 σελ 410)</a:t>
            </a:r>
          </a:p>
        </p:txBody>
      </p:sp>
      <p:sp>
        <p:nvSpPr>
          <p:cNvPr id="70659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charset="0"/>
              <a:buNone/>
            </a:pPr>
            <a:r>
              <a:rPr lang="el-GR" altLang="el-GR" b="1" dirty="0" smtClean="0">
                <a:latin typeface="Arial" charset="0"/>
                <a:cs typeface="Arial" charset="0"/>
              </a:rPr>
              <a:t>   </a:t>
            </a:r>
            <a:r>
              <a:rPr lang="el-GR" altLang="el-GR" dirty="0" smtClean="0">
                <a:latin typeface="Arial" charset="0"/>
                <a:cs typeface="Arial" charset="0"/>
              </a:rPr>
              <a:t>Σε 400 ρίψεις ενός νομίσματος εμφανίστηκε 175 φορές η όψη «κορώνα» και 225 φορές η όψη «γράμματα». Να εκτιμηθεί διάστημα εμπιστοσύνης με πιθανότητα 99% για την πιθανότητα της όψης «κορώνας». Μπορούμε να συμπεράνουμε ότι το νόμισμα είναι μη </a:t>
            </a:r>
            <a:r>
              <a:rPr lang="el-GR" altLang="el-GR" dirty="0" err="1" smtClean="0">
                <a:latin typeface="Arial" charset="0"/>
                <a:cs typeface="Arial" charset="0"/>
              </a:rPr>
              <a:t>δολιευμένο</a:t>
            </a:r>
            <a:r>
              <a:rPr lang="el-GR" altLang="el-GR" dirty="0" smtClean="0"/>
              <a:t>;</a:t>
            </a:r>
          </a:p>
          <a:p>
            <a:pPr>
              <a:buFont typeface="Arial" charset="0"/>
              <a:buNone/>
            </a:pPr>
            <a:r>
              <a:rPr lang="el-GR" altLang="el-GR" dirty="0" smtClean="0"/>
              <a:t> </a:t>
            </a:r>
          </a:p>
          <a:p>
            <a:endParaRPr lang="el-GR" altLang="el-GR" dirty="0" smtClean="0"/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1 - Τίτλος"/>
          <p:cNvSpPr>
            <a:spLocks noGrp="1"/>
          </p:cNvSpPr>
          <p:nvPr>
            <p:ph type="title"/>
          </p:nvPr>
        </p:nvSpPr>
        <p:spPr>
          <a:xfrm>
            <a:off x="539552" y="1988840"/>
            <a:ext cx="2016224" cy="846138"/>
          </a:xfrm>
        </p:spPr>
        <p:txBody>
          <a:bodyPr>
            <a:noAutofit/>
          </a:bodyPr>
          <a:lstStyle/>
          <a:p>
            <a:r>
              <a:rPr lang="el-GR" altLang="el-GR" sz="3200" b="0" dirty="0" smtClean="0">
                <a:latin typeface="Arial" charset="0"/>
                <a:cs typeface="Arial" charset="0"/>
              </a:rPr>
              <a:t>Έχουμε</a:t>
            </a:r>
            <a:r>
              <a:rPr lang="el-GR" altLang="el-GR" sz="3200" dirty="0" smtClean="0">
                <a:latin typeface="Arial" charset="0"/>
                <a:cs typeface="Arial" charset="0"/>
              </a:rPr>
              <a:t>:</a:t>
            </a:r>
          </a:p>
        </p:txBody>
      </p:sp>
      <p:graphicFrame>
        <p:nvGraphicFramePr>
          <p:cNvPr id="71685" name="Object 11"/>
          <p:cNvGraphicFramePr>
            <a:graphicFrameLocks noChangeAspect="1"/>
          </p:cNvGraphicFramePr>
          <p:nvPr>
            <p:ph idx="1"/>
          </p:nvPr>
        </p:nvGraphicFramePr>
        <p:xfrm>
          <a:off x="611560" y="2924944"/>
          <a:ext cx="3429000" cy="571500"/>
        </p:xfrm>
        <a:graphic>
          <a:graphicData uri="http://schemas.openxmlformats.org/presentationml/2006/ole">
            <p:oleObj spid="_x0000_s809986" name="Equation" r:id="rId3" imgW="1358310" imgH="215806" progId="Equation.3">
              <p:embed/>
            </p:oleObj>
          </a:graphicData>
        </a:graphic>
      </p:graphicFrame>
      <p:sp>
        <p:nvSpPr>
          <p:cNvPr id="71686" name="6 - Ορθογώνιο"/>
          <p:cNvSpPr>
            <a:spLocks noChangeArrowheads="1"/>
          </p:cNvSpPr>
          <p:nvPr/>
        </p:nvSpPr>
        <p:spPr bwMode="auto">
          <a:xfrm>
            <a:off x="467544" y="3789040"/>
            <a:ext cx="8676456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el-GR" altLang="el-GR" sz="3200" b="1" dirty="0">
                <a:latin typeface="Arial" charset="0"/>
                <a:cs typeface="Arial" charset="0"/>
              </a:rPr>
              <a:t>και προσδιορίζουμε την                ως εξής:</a:t>
            </a:r>
          </a:p>
          <a:p>
            <a:pPr>
              <a:buFont typeface="Arial" charset="0"/>
              <a:buNone/>
            </a:pPr>
            <a:r>
              <a:rPr lang="el-GR" altLang="el-GR" sz="3200" dirty="0">
                <a:latin typeface="Arial" charset="0"/>
                <a:cs typeface="Arial" charset="0"/>
              </a:rPr>
              <a:t>1-α =0.99</a:t>
            </a:r>
          </a:p>
          <a:p>
            <a:r>
              <a:rPr lang="el-GR" altLang="el-GR" sz="3200" dirty="0">
                <a:latin typeface="Arial" charset="0"/>
                <a:cs typeface="Arial" charset="0"/>
              </a:rPr>
              <a:t>α=0.001</a:t>
            </a:r>
          </a:p>
          <a:p>
            <a:r>
              <a:rPr lang="el-GR" altLang="el-GR" sz="3200" dirty="0">
                <a:latin typeface="Arial" charset="0"/>
                <a:cs typeface="Arial" charset="0"/>
              </a:rPr>
              <a:t>α/2=0.005</a:t>
            </a:r>
          </a:p>
          <a:p>
            <a:r>
              <a:rPr lang="el-GR" altLang="el-GR" sz="3200" dirty="0">
                <a:latin typeface="Arial" charset="0"/>
                <a:cs typeface="Arial" charset="0"/>
              </a:rPr>
              <a:t>1-α/2=0.995</a:t>
            </a:r>
          </a:p>
          <a:p>
            <a:r>
              <a:rPr lang="el-GR" altLang="el-GR" sz="3200" dirty="0">
                <a:latin typeface="Arial" charset="0"/>
                <a:cs typeface="Arial" charset="0"/>
              </a:rPr>
              <a:t>οπότε</a:t>
            </a:r>
          </a:p>
        </p:txBody>
      </p:sp>
      <p:graphicFrame>
        <p:nvGraphicFramePr>
          <p:cNvPr id="71687" name="Object 5"/>
          <p:cNvGraphicFramePr>
            <a:graphicFrameLocks noChangeAspect="1"/>
          </p:cNvGraphicFramePr>
          <p:nvPr/>
        </p:nvGraphicFramePr>
        <p:xfrm>
          <a:off x="5580112" y="3645024"/>
          <a:ext cx="1112837" cy="788987"/>
        </p:xfrm>
        <a:graphic>
          <a:graphicData uri="http://schemas.openxmlformats.org/presentationml/2006/ole">
            <p:oleObj spid="_x0000_s809987" name="Equation" r:id="rId4" imgW="355446" imgH="228501" progId="Equation.3">
              <p:embed/>
            </p:oleObj>
          </a:graphicData>
        </a:graphic>
      </p:graphicFrame>
      <p:graphicFrame>
        <p:nvGraphicFramePr>
          <p:cNvPr id="71688" name="Object 5"/>
          <p:cNvGraphicFramePr>
            <a:graphicFrameLocks noChangeAspect="1"/>
          </p:cNvGraphicFramePr>
          <p:nvPr/>
        </p:nvGraphicFramePr>
        <p:xfrm>
          <a:off x="1835696" y="6165304"/>
          <a:ext cx="1928812" cy="617538"/>
        </p:xfrm>
        <a:graphic>
          <a:graphicData uri="http://schemas.openxmlformats.org/presentationml/2006/ole">
            <p:oleObj spid="_x0000_s809988" name="Equation" r:id="rId5" imgW="787400" imgH="228600" progId="Equation.3">
              <p:embed/>
            </p:oleObj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 - Τίτλος"/>
          <p:cNvSpPr txBox="1">
            <a:spLocks/>
          </p:cNvSpPr>
          <p:nvPr/>
        </p:nvSpPr>
        <p:spPr>
          <a:xfrm>
            <a:off x="251520" y="548680"/>
            <a:ext cx="83529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παράδειγμα (άσκ.17 σελ 410)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j-ea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6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 smtClean="0">
                <a:latin typeface="Arial" charset="0"/>
                <a:cs typeface="Arial" charset="0"/>
              </a:rPr>
              <a:t>Το ζητούμενο διάστημα είναι λοιπόν το </a:t>
            </a:r>
          </a:p>
        </p:txBody>
      </p:sp>
      <p:graphicFrame>
        <p:nvGraphicFramePr>
          <p:cNvPr id="72710" name="Object 3"/>
          <p:cNvGraphicFramePr>
            <a:graphicFrameLocks noChangeAspect="1"/>
          </p:cNvGraphicFramePr>
          <p:nvPr/>
        </p:nvGraphicFramePr>
        <p:xfrm>
          <a:off x="827088" y="2571750"/>
          <a:ext cx="8031162" cy="1214438"/>
        </p:xfrm>
        <a:graphic>
          <a:graphicData uri="http://schemas.openxmlformats.org/presentationml/2006/ole">
            <p:oleObj spid="_x0000_s811010" name="Equation" r:id="rId3" imgW="3378200" imgH="444500" progId="Equation.3">
              <p:embed/>
            </p:oleObj>
          </a:graphicData>
        </a:graphic>
      </p:graphicFrame>
      <p:graphicFrame>
        <p:nvGraphicFramePr>
          <p:cNvPr id="72711" name="Object 3"/>
          <p:cNvGraphicFramePr>
            <a:graphicFrameLocks noChangeAspect="1"/>
          </p:cNvGraphicFramePr>
          <p:nvPr/>
        </p:nvGraphicFramePr>
        <p:xfrm>
          <a:off x="2857500" y="4286250"/>
          <a:ext cx="4143375" cy="1236663"/>
        </p:xfrm>
        <a:graphic>
          <a:graphicData uri="http://schemas.openxmlformats.org/presentationml/2006/ole">
            <p:oleObj spid="_x0000_s811011" name="Equation" r:id="rId4" imgW="1447800" imgH="431800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>
                <a:latin typeface="Arial" charset="0"/>
                <a:cs typeface="Arial" charset="0"/>
              </a:rPr>
              <a:t>παράδειγμα </a:t>
            </a:r>
            <a:r>
              <a:rPr lang="el-GR" altLang="el-GR" dirty="0" smtClean="0">
                <a:latin typeface="Arial" charset="0"/>
                <a:cs typeface="Arial" charset="0"/>
              </a:rPr>
              <a:t>(άσκ.17 σελ 410)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l-GR" altLang="el-GR" b="1" dirty="0" smtClean="0">
                <a:latin typeface="Arial" charset="0"/>
                <a:cs typeface="Arial" charset="0"/>
              </a:rPr>
              <a:t>   ….και επειδή στο διάστημα αυτό δεν περιλαμβάνεται η τιμή </a:t>
            </a:r>
            <a:r>
              <a:rPr lang="en-US" altLang="el-GR" b="1" dirty="0" smtClean="0">
                <a:latin typeface="Arial" charset="0"/>
                <a:cs typeface="Arial" charset="0"/>
              </a:rPr>
              <a:t>p</a:t>
            </a:r>
            <a:r>
              <a:rPr lang="el-GR" altLang="el-GR" b="1" dirty="0" smtClean="0">
                <a:latin typeface="Arial" charset="0"/>
                <a:cs typeface="Arial" charset="0"/>
              </a:rPr>
              <a:t>=0.5 (</a:t>
            </a:r>
            <a:r>
              <a:rPr lang="el-GR" altLang="el-GR" i="1" dirty="0" smtClean="0">
                <a:latin typeface="Arial" charset="0"/>
                <a:cs typeface="Arial" charset="0"/>
              </a:rPr>
              <a:t>που ορίζει το «εντάξει» νόμισμα</a:t>
            </a:r>
            <a:r>
              <a:rPr lang="el-GR" altLang="el-GR" b="1" dirty="0" smtClean="0">
                <a:latin typeface="Arial" charset="0"/>
                <a:cs typeface="Arial" charset="0"/>
              </a:rPr>
              <a:t>) μπορούμε, με επίπεδο εμπιστοσύνης 99% να συμπεράνουμε ότι το νόμισμα είναι </a:t>
            </a:r>
            <a:r>
              <a:rPr lang="el-GR" altLang="el-GR" b="1" dirty="0" err="1" smtClean="0">
                <a:latin typeface="Arial" charset="0"/>
                <a:cs typeface="Arial" charset="0"/>
              </a:rPr>
              <a:t>δολιευμένο</a:t>
            </a:r>
            <a:endParaRPr lang="el-GR" altLang="el-GR" b="1" dirty="0" smtClean="0">
              <a:latin typeface="Arial" charset="0"/>
              <a:cs typeface="Arial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78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>
                <a:latin typeface="Arial" charset="0"/>
                <a:cs typeface="Arial" charset="0"/>
              </a:rPr>
              <a:t>παράδειγμα </a:t>
            </a:r>
            <a:r>
              <a:rPr lang="el-GR" altLang="el-GR" dirty="0" smtClean="0">
                <a:latin typeface="Arial" charset="0"/>
                <a:cs typeface="Arial" charset="0"/>
              </a:rPr>
              <a:t>(άσκ.17 σελ 410)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34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8,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Γεράσιμος Μελετίου.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Στατιστική και λογισμικά στις επιστήμες της συμπεριφοράς.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Ιωάννινα, 2015. </a:t>
            </a:r>
            <a:endParaRPr lang="el-GR" sz="2400" smtClean="0">
              <a:solidFill>
                <a:srgbClr val="7F7F7F"/>
              </a:solidFill>
              <a:latin typeface="Calibri" pitchFamily="34" charset="0"/>
            </a:endParaRPr>
          </a:p>
          <a:p>
            <a:pPr algn="just"/>
            <a:r>
              <a:rPr lang="el-GR" sz="2400" smtClean="0">
                <a:solidFill>
                  <a:srgbClr val="7F7F7F"/>
                </a:solidFill>
                <a:latin typeface="Calibri" pitchFamily="34" charset="0"/>
              </a:rPr>
              <a:t>Διαθέσιμο </a:t>
            </a:r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http://eclass.teiep.gr/courses/LOGO100/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8,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 bwMode="auto">
          <a:xfrm>
            <a:off x="467544" y="332656"/>
            <a:ext cx="8061325" cy="12080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b="1" dirty="0" smtClean="0">
                <a:latin typeface="Calibri" pitchFamily="34" charset="0"/>
              </a:rPr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412875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8,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8,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 dirty="0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b="1" dirty="0" smtClean="0">
                <a:solidFill>
                  <a:schemeClr val="bg1"/>
                </a:solidFill>
              </a:rPr>
              <a:t>ΛΟΓΟΘΕΡΑΠΕΙΑΣ, </a:t>
            </a:r>
            <a:endParaRPr lang="el-GR" sz="1200" b="1" dirty="0" smtClean="0">
              <a:solidFill>
                <a:schemeClr val="bg1"/>
              </a:solidFill>
            </a:endParaRP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"/>
            <a:ext cx="611188" cy="69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2"/>
            <a:ext cx="755650" cy="69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4" y="1300164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Μωυσιάδης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Ν.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Χατζηπαντελής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(1999) Ανάλυση δεδομένων με τη βοήθεια στατιστικών πακέτων : SPSS 7.5, Excel 97, S-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 M.R. </a:t>
            </a:r>
            <a:r>
              <a:rPr lang="el-GR" sz="1400" dirty="0" err="1" smtClean="0"/>
              <a:t>Spiegel</a:t>
            </a:r>
            <a:r>
              <a:rPr lang="el-GR" sz="1400" dirty="0" smtClean="0"/>
              <a:t>: Πιθανότητες και Στατιστική (</a:t>
            </a:r>
            <a:r>
              <a:rPr lang="el-GR" sz="1400" dirty="0" err="1" smtClean="0"/>
              <a:t>Schaum’s</a:t>
            </a:r>
            <a:r>
              <a:rPr lang="el-GR" sz="1400" dirty="0" smtClean="0"/>
              <a:t> </a:t>
            </a:r>
            <a:r>
              <a:rPr lang="el-GR" sz="1400" dirty="0" err="1" smtClean="0"/>
              <a:t>Outline</a:t>
            </a:r>
            <a:r>
              <a:rPr lang="el-GR" sz="1400" dirty="0" smtClean="0"/>
              <a:t> </a:t>
            </a:r>
            <a:r>
              <a:rPr lang="el-GR" sz="1400" dirty="0" err="1" smtClean="0"/>
              <a:t>Series</a:t>
            </a:r>
            <a:r>
              <a:rPr lang="el-GR" sz="1400" dirty="0" smtClean="0"/>
              <a:t>), ελληνική μετάφραση Αθήνα, ΕΣΠΙ 1977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dirty="0" smtClean="0">
                <a:solidFill>
                  <a:schemeClr val="bg1"/>
                </a:solidFill>
              </a:rPr>
              <a:t>Ενότητα 8, </a:t>
            </a:r>
            <a:r>
              <a:rPr lang="el-GR" sz="1200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+mn-lt"/>
              </a:rPr>
              <a:t>Τέλος Ενότητας</a:t>
            </a:r>
            <a:endParaRPr lang="el-GR" dirty="0">
              <a:latin typeface="+mn-lt"/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3" y="5827938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latin typeface="+mn-lt"/>
              </a:rPr>
              <a:t>Σκοποί  ενότητας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4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Γνωριμία με τα χαρακτηριστικά και τις ιδιότητες της κατανομής </a:t>
            </a:r>
            <a:r>
              <a:rPr lang="en-US" altLang="el-GR" sz="32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t-student</a:t>
            </a:r>
            <a:r>
              <a:rPr lang="el-GR" sz="3200" dirty="0" smtClean="0"/>
              <a:t> 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latin typeface="+mn-lt"/>
              </a:rPr>
              <a:t>Περιεχόμενα  ενότητας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4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 Η κατανομή </a:t>
            </a:r>
            <a:r>
              <a:rPr lang="en-US" sz="3200" dirty="0" smtClean="0"/>
              <a:t>t-student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Μη κανονική κατανομή πληθυσμού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Κριτικές </a:t>
            </a:r>
            <a:r>
              <a:rPr lang="el-GR" sz="3200" smtClean="0"/>
              <a:t>τιμές κατανομής </a:t>
            </a:r>
            <a:r>
              <a:rPr lang="en-US" sz="3200" dirty="0" smtClean="0"/>
              <a:t>t-student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Παραδείγματα-ασκήσεις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+mn-lt"/>
              </a:rPr>
              <a:t>Στατιστική και λογισμικά στις επιστήμες συμπεριφοράς </a:t>
            </a:r>
            <a:endParaRPr lang="el-GR" dirty="0">
              <a:latin typeface="+mn-lt"/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Εκτιμητική ΙΙ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- Τίτλος"/>
          <p:cNvSpPr>
            <a:spLocks noGrp="1"/>
          </p:cNvSpPr>
          <p:nvPr>
            <p:ph type="title"/>
          </p:nvPr>
        </p:nvSpPr>
        <p:spPr>
          <a:xfrm>
            <a:off x="395536" y="620688"/>
            <a:ext cx="7758113" cy="1143000"/>
          </a:xfrm>
        </p:spPr>
        <p:txBody>
          <a:bodyPr>
            <a:noAutofit/>
          </a:bodyPr>
          <a:lstStyle/>
          <a:p>
            <a:r>
              <a:rPr lang="el-GR" altLang="el-GR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ΔΕ για τη μέση τιμή πληθυσμού ΙΙ</a:t>
            </a:r>
          </a:p>
        </p:txBody>
      </p:sp>
      <p:sp>
        <p:nvSpPr>
          <p:cNvPr id="46083" name="2 - Θέση περιεχομένου"/>
          <p:cNvSpPr>
            <a:spLocks noGrp="1"/>
          </p:cNvSpPr>
          <p:nvPr>
            <p:ph idx="1"/>
          </p:nvPr>
        </p:nvSpPr>
        <p:spPr>
          <a:xfrm>
            <a:off x="142875" y="1928813"/>
            <a:ext cx="9001125" cy="4357687"/>
          </a:xfrm>
        </p:spPr>
        <p:txBody>
          <a:bodyPr>
            <a:normAutofit fontScale="92500" lnSpcReduction="20000"/>
          </a:bodyPr>
          <a:lstStyle/>
          <a:p>
            <a:pPr>
              <a:buFont typeface="Arial" charset="0"/>
              <a:buNone/>
            </a:pPr>
            <a:r>
              <a:rPr lang="el-GR" altLang="el-GR" b="1" dirty="0" smtClean="0">
                <a:latin typeface="Arial" charset="0"/>
                <a:cs typeface="Arial" charset="0"/>
              </a:rPr>
              <a:t> </a:t>
            </a:r>
            <a:r>
              <a:rPr lang="el-GR" altLang="el-GR" sz="3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Κατανομή πληθυσμού κανονική με διακύμανση</a:t>
            </a:r>
            <a:r>
              <a:rPr lang="en-US" altLang="el-GR" sz="3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l-GR" altLang="el-GR" sz="3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άγνωστη</a:t>
            </a:r>
            <a:r>
              <a:rPr lang="en-US" altLang="el-GR" sz="3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:</a:t>
            </a:r>
          </a:p>
          <a:p>
            <a:pPr>
              <a:buFont typeface="Arial" charset="0"/>
              <a:buNone/>
            </a:pPr>
            <a:r>
              <a:rPr lang="el-GR" altLang="el-GR" sz="3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l-GR" altLang="el-GR" sz="3500" dirty="0" smtClean="0">
                <a:latin typeface="Arial" charset="0"/>
                <a:cs typeface="Arial" charset="0"/>
              </a:rPr>
              <a:t>Η τυχαία μεταβλητή</a:t>
            </a:r>
          </a:p>
          <a:p>
            <a:pPr>
              <a:buFont typeface="Arial" charset="0"/>
              <a:buNone/>
            </a:pPr>
            <a:endParaRPr lang="el-GR" altLang="el-GR" b="1" dirty="0" smtClean="0">
              <a:latin typeface="Arial" charset="0"/>
              <a:cs typeface="Arial" charset="0"/>
            </a:endParaRPr>
          </a:p>
          <a:p>
            <a:pPr>
              <a:buFont typeface="Arial" charset="0"/>
              <a:buNone/>
            </a:pPr>
            <a:endParaRPr lang="el-GR" altLang="el-GR" b="1" dirty="0" smtClean="0">
              <a:latin typeface="Arial" charset="0"/>
              <a:cs typeface="Arial" charset="0"/>
            </a:endParaRPr>
          </a:p>
          <a:p>
            <a:pPr>
              <a:buFont typeface="Arial" charset="0"/>
              <a:buNone/>
            </a:pPr>
            <a:r>
              <a:rPr lang="el-GR" altLang="el-GR" b="1" dirty="0" smtClean="0">
                <a:latin typeface="Arial" charset="0"/>
                <a:cs typeface="Arial" charset="0"/>
              </a:rPr>
              <a:t>  </a:t>
            </a:r>
          </a:p>
          <a:p>
            <a:pPr>
              <a:buFont typeface="Arial" charset="0"/>
              <a:buNone/>
            </a:pPr>
            <a:r>
              <a:rPr lang="el-GR" altLang="el-GR" b="1" dirty="0" smtClean="0">
                <a:latin typeface="Arial" charset="0"/>
                <a:cs typeface="Arial" charset="0"/>
              </a:rPr>
              <a:t>  </a:t>
            </a:r>
            <a:r>
              <a:rPr lang="en-US" altLang="el-GR" b="1" dirty="0" smtClean="0">
                <a:latin typeface="Arial" charset="0"/>
                <a:cs typeface="Arial" charset="0"/>
              </a:rPr>
              <a:t> </a:t>
            </a:r>
            <a:r>
              <a:rPr lang="el-GR" altLang="el-GR" sz="3500" dirty="0" smtClean="0">
                <a:latin typeface="Arial" charset="0"/>
                <a:cs typeface="Arial" charset="0"/>
              </a:rPr>
              <a:t>ακολουθεί την κατανομή</a:t>
            </a:r>
            <a:r>
              <a:rPr lang="en-US" altLang="el-GR" sz="3500" b="1" dirty="0" smtClean="0">
                <a:latin typeface="Arial" charset="0"/>
                <a:cs typeface="Arial" charset="0"/>
              </a:rPr>
              <a:t> t</a:t>
            </a:r>
            <a:r>
              <a:rPr lang="el-GR" altLang="el-GR" sz="3500" b="1" dirty="0" smtClean="0">
                <a:latin typeface="Arial" charset="0"/>
                <a:cs typeface="Arial" charset="0"/>
              </a:rPr>
              <a:t>–</a:t>
            </a:r>
            <a:r>
              <a:rPr lang="en-US" altLang="el-GR" sz="3500" b="1" dirty="0" smtClean="0">
                <a:latin typeface="Arial" charset="0"/>
                <a:cs typeface="Arial" charset="0"/>
              </a:rPr>
              <a:t>student</a:t>
            </a:r>
            <a:r>
              <a:rPr lang="el-GR" altLang="el-GR" sz="3500" b="1" dirty="0" smtClean="0">
                <a:latin typeface="Arial" charset="0"/>
                <a:cs typeface="Arial" charset="0"/>
              </a:rPr>
              <a:t> με </a:t>
            </a:r>
          </a:p>
          <a:p>
            <a:pPr>
              <a:buFont typeface="Arial" charset="0"/>
              <a:buNone/>
            </a:pPr>
            <a:r>
              <a:rPr lang="el-GR" altLang="el-GR" sz="3500" b="1" dirty="0" smtClean="0">
                <a:latin typeface="Arial" charset="0"/>
                <a:cs typeface="Arial" charset="0"/>
              </a:rPr>
              <a:t>   ν </a:t>
            </a:r>
            <a:r>
              <a:rPr lang="el-GR" altLang="el-GR" sz="3500" b="1" dirty="0" smtClean="0">
                <a:latin typeface="Arial" charset="0"/>
                <a:cs typeface="Arial" charset="0"/>
                <a:sym typeface="Symbol" pitchFamily="18" charset="2"/>
              </a:rPr>
              <a:t></a:t>
            </a:r>
            <a:r>
              <a:rPr lang="el-GR" altLang="el-GR" sz="3500" b="1" dirty="0" smtClean="0">
                <a:latin typeface="Arial" charset="0"/>
                <a:cs typeface="Arial" charset="0"/>
              </a:rPr>
              <a:t> </a:t>
            </a:r>
            <a:r>
              <a:rPr lang="en-US" altLang="el-GR" sz="3500" b="1" dirty="0" smtClean="0">
                <a:latin typeface="Arial" charset="0"/>
                <a:cs typeface="Arial" charset="0"/>
              </a:rPr>
              <a:t>n</a:t>
            </a:r>
            <a:r>
              <a:rPr lang="el-GR" altLang="el-GR" sz="3500" b="1" dirty="0" smtClean="0">
                <a:latin typeface="Arial" charset="0"/>
                <a:cs typeface="Arial" charset="0"/>
              </a:rPr>
              <a:t>–1 βαθμούς ελευθερίας           </a:t>
            </a:r>
          </a:p>
        </p:txBody>
      </p:sp>
      <p:sp>
        <p:nvSpPr>
          <p:cNvPr id="460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46087" name="Object 1"/>
          <p:cNvGraphicFramePr>
            <a:graphicFrameLocks noChangeAspect="1"/>
          </p:cNvGraphicFramePr>
          <p:nvPr/>
        </p:nvGraphicFramePr>
        <p:xfrm>
          <a:off x="2339752" y="3501008"/>
          <a:ext cx="1812925" cy="1357312"/>
        </p:xfrm>
        <a:graphic>
          <a:graphicData uri="http://schemas.openxmlformats.org/presentationml/2006/ole">
            <p:oleObj spid="_x0000_s793602" r:id="rId3" imgW="647419" imgH="406224" progId="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8,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476672"/>
            <a:ext cx="6550496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b="1" dirty="0" smtClean="0">
                <a:latin typeface="Arial" charset="0"/>
                <a:cs typeface="Arial" charset="0"/>
              </a:rPr>
              <a:t>Η κατανομή </a:t>
            </a:r>
            <a:r>
              <a:rPr lang="en-US" altLang="el-GR" b="1" dirty="0" smtClean="0">
                <a:latin typeface="Arial" charset="0"/>
                <a:cs typeface="Arial" charset="0"/>
              </a:rPr>
              <a:t>t-student</a:t>
            </a:r>
            <a:endParaRPr lang="el-GR" altLang="el-GR" b="1" dirty="0" smtClean="0">
              <a:latin typeface="Arial" charset="0"/>
              <a:cs typeface="Arial" charset="0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42938" y="1600200"/>
            <a:ext cx="8177534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dirty="0" smtClean="0">
                <a:latin typeface="Arial" charset="0"/>
                <a:cs typeface="Arial" charset="0"/>
              </a:rPr>
              <a:t>Ορίζεται από τους βαθμούς ελευθερίας ν που είναι η </a:t>
            </a:r>
            <a:r>
              <a:rPr lang="el-GR" altLang="el-GR" i="1" dirty="0" smtClean="0">
                <a:latin typeface="Arial" charset="0"/>
                <a:cs typeface="Arial" charset="0"/>
              </a:rPr>
              <a:t>παράμετρος</a:t>
            </a:r>
            <a:r>
              <a:rPr lang="el-GR" altLang="el-GR" dirty="0" smtClean="0">
                <a:latin typeface="Arial" charset="0"/>
                <a:cs typeface="Arial" charset="0"/>
              </a:rPr>
              <a:t> της κατανομής</a:t>
            </a:r>
          </a:p>
          <a:p>
            <a:pPr eaLnBrk="1" hangingPunct="1"/>
            <a:r>
              <a:rPr lang="el-GR" altLang="el-GR" dirty="0" smtClean="0">
                <a:latin typeface="Arial" charset="0"/>
                <a:cs typeface="Arial" charset="0"/>
              </a:rPr>
              <a:t> Γράφουμε</a:t>
            </a:r>
            <a:r>
              <a:rPr lang="el-GR" altLang="el-GR" sz="2800" dirty="0" smtClean="0">
                <a:latin typeface="Arial" charset="0"/>
                <a:cs typeface="Arial" charset="0"/>
              </a:rPr>
              <a:t> </a:t>
            </a:r>
            <a:endParaRPr lang="en-US" altLang="el-GR" sz="2800" dirty="0" smtClean="0">
              <a:latin typeface="Arial" charset="0"/>
              <a:cs typeface="Arial" charset="0"/>
            </a:endParaRPr>
          </a:p>
          <a:p>
            <a:pPr eaLnBrk="1" hangingPunct="1"/>
            <a:endParaRPr lang="en-US" altLang="el-GR" sz="2800" dirty="0" smtClean="0">
              <a:latin typeface="Arial" charset="0"/>
              <a:cs typeface="Arial" charset="0"/>
            </a:endParaRPr>
          </a:p>
          <a:p>
            <a:pPr eaLnBrk="1" hangingPunct="1"/>
            <a:endParaRPr lang="en-US" altLang="el-GR" sz="2800" dirty="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el-GR" altLang="el-GR" sz="2800" b="1" dirty="0" smtClean="0">
                <a:latin typeface="Arial" charset="0"/>
                <a:cs typeface="Arial" charset="0"/>
              </a:rPr>
              <a:t>   </a:t>
            </a:r>
            <a:r>
              <a:rPr lang="el-GR" altLang="el-GR" dirty="0" smtClean="0">
                <a:latin typeface="Arial" charset="0"/>
                <a:cs typeface="Arial" charset="0"/>
              </a:rPr>
              <a:t>και διαβάζουμε </a:t>
            </a:r>
            <a:r>
              <a:rPr lang="el-GR" altLang="el-GR" b="1" dirty="0" smtClean="0">
                <a:latin typeface="Arial" charset="0"/>
                <a:cs typeface="Arial" charset="0"/>
              </a:rPr>
              <a:t>«η Χ ακολουθεί την κατανομή </a:t>
            </a:r>
            <a:r>
              <a:rPr lang="en-US" altLang="el-GR" b="1" dirty="0" smtClean="0">
                <a:latin typeface="Arial" charset="0"/>
                <a:cs typeface="Arial" charset="0"/>
              </a:rPr>
              <a:t>t-student</a:t>
            </a:r>
            <a:r>
              <a:rPr lang="el-GR" altLang="el-GR" b="1" dirty="0" smtClean="0">
                <a:latin typeface="Arial" charset="0"/>
                <a:cs typeface="Arial" charset="0"/>
              </a:rPr>
              <a:t> με ν βαθμούς ελευθερίας»</a:t>
            </a:r>
          </a:p>
        </p:txBody>
      </p:sp>
      <p:graphicFrame>
        <p:nvGraphicFramePr>
          <p:cNvPr id="47108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1763688" y="3284984"/>
          <a:ext cx="2071687" cy="1000125"/>
        </p:xfrm>
        <a:graphic>
          <a:graphicData uri="http://schemas.openxmlformats.org/presentationml/2006/ole">
            <p:oleObj spid="_x0000_s794626" name="Εξίσωση" r:id="rId3" imgW="406224" imgH="228501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</a:t>
            </a:r>
            <a:r>
              <a:rPr lang="en-US" sz="1200" dirty="0" smtClean="0">
                <a:solidFill>
                  <a:schemeClr val="bg1"/>
                </a:solidFill>
              </a:rPr>
              <a:t>8</a:t>
            </a:r>
            <a:r>
              <a:rPr lang="el-GR" sz="1200" dirty="0" smtClean="0">
                <a:solidFill>
                  <a:schemeClr val="bg1"/>
                </a:solidFill>
              </a:rPr>
              <a:t>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994</TotalTime>
  <Words>1929</Words>
  <Application>Microsoft Office PowerPoint</Application>
  <PresentationFormat>Προβολή στην οθόνη (4:3)</PresentationFormat>
  <Paragraphs>275</Paragraphs>
  <Slides>40</Slides>
  <Notes>9</Notes>
  <HiddenSlides>0</HiddenSlides>
  <MMClips>0</MMClips>
  <ScaleCrop>false</ScaleCrop>
  <HeadingPairs>
    <vt:vector size="6" baseType="variant">
      <vt:variant>
        <vt:lpstr>Θέμα</vt:lpstr>
      </vt:variant>
      <vt:variant>
        <vt:i4>2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40</vt:i4>
      </vt:variant>
    </vt:vector>
  </HeadingPairs>
  <TitlesOfParts>
    <vt:vector size="44" baseType="lpstr">
      <vt:lpstr>Θέμα του Office</vt:lpstr>
      <vt:lpstr>2_Θέμα του Office</vt:lpstr>
      <vt:lpstr>Εξίσωση</vt:lpstr>
      <vt:lpstr>Equation</vt:lpstr>
      <vt:lpstr>Στατιστική και λογισμικά στις επιστήμες συμπεριφοράς 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Στατιστική και λογισμικά στις επιστήμες συμπεριφοράς </vt:lpstr>
      <vt:lpstr>ΔΕ για τη μέση τιμή πληθυσμού ΙΙ</vt:lpstr>
      <vt:lpstr>Η κατανομή t-student</vt:lpstr>
      <vt:lpstr>Η κατανομή t-student</vt:lpstr>
      <vt:lpstr>Η κατανομή t-student</vt:lpstr>
      <vt:lpstr>Κριτικές τιμές της κατανομής  t-student</vt:lpstr>
      <vt:lpstr>Διαφάνεια 13</vt:lpstr>
      <vt:lpstr>Διαφάνεια 14</vt:lpstr>
      <vt:lpstr>Παράδειγμα (άσκ.10 σελ. 409)</vt:lpstr>
      <vt:lpstr>Παράδειγμα (άσκ.10 σελ. 409)</vt:lpstr>
      <vt:lpstr>Παράδειγμα (άσκ.10 σελ. 409)</vt:lpstr>
      <vt:lpstr>Παράδειγμα (άσκ.10 σελ. 409)</vt:lpstr>
      <vt:lpstr>δηλαδή το </vt:lpstr>
      <vt:lpstr>Διαφάνεια 20</vt:lpstr>
      <vt:lpstr> Μη κανονική κατανομή πληθυσμού- Μεγάλα δείγματα </vt:lpstr>
      <vt:lpstr> Μη κανονική κατανομή πληθυσμού- Μεγάλα δείγματα </vt:lpstr>
      <vt:lpstr>Διαφάνεια 23</vt:lpstr>
      <vt:lpstr>ΔΕ για την αναλογία</vt:lpstr>
      <vt:lpstr>Όταν το μέγεθος του δείγματος είναι μεγάλο (np&gt;5), ισχύει</vt:lpstr>
      <vt:lpstr>ΔΕ για την αναλογία</vt:lpstr>
      <vt:lpstr>Επομένως, αν</vt:lpstr>
      <vt:lpstr>Αυτό θα πρέπει να ερμηνευτεί ως εξής:</vt:lpstr>
      <vt:lpstr>ή, διαφορετικά,</vt:lpstr>
      <vt:lpstr>παράδειγμα (άσκ.17 σελ 410)</vt:lpstr>
      <vt:lpstr>Έχουμε:</vt:lpstr>
      <vt:lpstr>παράδειγμα (άσκ.17 σελ 410)</vt:lpstr>
      <vt:lpstr>παράδειγμα (άσκ.17 σελ 410)</vt:lpstr>
      <vt:lpstr>Διαφάνεια 34</vt:lpstr>
      <vt:lpstr>Σημείωμα Αναφοράς</vt:lpstr>
      <vt:lpstr>Σημείωμα Αδειοδότησης</vt:lpstr>
      <vt:lpstr>Διατήρηση Σημειωμάτων</vt:lpstr>
      <vt:lpstr>Διαφάνεια 38</vt:lpstr>
      <vt:lpstr>Διαφάνεια 39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159</cp:revision>
  <dcterms:created xsi:type="dcterms:W3CDTF">2015-04-14T16:45:01Z</dcterms:created>
  <dcterms:modified xsi:type="dcterms:W3CDTF">2015-07-19T16:59:39Z</dcterms:modified>
</cp:coreProperties>
</file>