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89" r:id="rId3"/>
    <p:sldId id="257" r:id="rId4"/>
    <p:sldId id="259" r:id="rId5"/>
    <p:sldId id="359" r:id="rId6"/>
    <p:sldId id="296" r:id="rId7"/>
    <p:sldId id="297" r:id="rId8"/>
    <p:sldId id="360" r:id="rId9"/>
    <p:sldId id="298" r:id="rId10"/>
    <p:sldId id="299" r:id="rId11"/>
    <p:sldId id="295" r:id="rId12"/>
    <p:sldId id="291" r:id="rId13"/>
    <p:sldId id="292" r:id="rId14"/>
    <p:sldId id="293" r:id="rId15"/>
    <p:sldId id="280" r:id="rId16"/>
  </p:sldIdLst>
  <p:sldSz cx="9144000" cy="5715000" type="screen16x10"/>
  <p:notesSz cx="6858000" cy="9144000"/>
  <p:custDataLst>
    <p:tags r:id="rId1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90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25/11/2015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25/11/2015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>
            <a:lvl1pPr>
              <a:defRPr baseline="0"/>
            </a:lvl1pPr>
          </a:lstStyle>
          <a:p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l-GR" dirty="0"/>
          </a:p>
        </p:txBody>
      </p:sp>
      <p:sp>
        <p:nvSpPr>
          <p:cNvPr id="4" name="Ορθογώνιο 3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Λοιμώδη Νοσήματα</a:t>
            </a:r>
            <a:r>
              <a:rPr lang="el-GR" sz="700" b="1" baseline="0" dirty="0" smtClean="0">
                <a:solidFill>
                  <a:schemeClr val="bg1"/>
                </a:solidFill>
              </a:rPr>
              <a:t> – Υ</a:t>
            </a:r>
            <a:r>
              <a:rPr lang="el-GR" sz="700" b="1" dirty="0" smtClean="0">
                <a:solidFill>
                  <a:schemeClr val="bg1"/>
                </a:solidFill>
              </a:rPr>
              <a:t>γιεινή Αγροτικών Ζώων – </a:t>
            </a:r>
            <a:r>
              <a:rPr lang="el-GR" sz="700" baseline="0" dirty="0" smtClean="0">
                <a:solidFill>
                  <a:schemeClr val="bg1"/>
                </a:solidFill>
              </a:rPr>
              <a:t>Σχολή </a:t>
            </a:r>
            <a:r>
              <a:rPr lang="el-GR" sz="700" baseline="0" dirty="0" smtClean="0">
                <a:solidFill>
                  <a:schemeClr val="bg1"/>
                </a:solidFill>
              </a:rPr>
              <a:t>Τεχνολογίας Γεωπονίας, </a:t>
            </a:r>
            <a:r>
              <a:rPr lang="el-GR" sz="700" dirty="0" smtClean="0">
                <a:solidFill>
                  <a:schemeClr val="bg1"/>
                </a:solidFill>
              </a:rPr>
              <a:t>Τμήμα Ζωικής Παραγωγής,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6" name="Εικόνα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Λοιμώδη Νοσήματα</a:t>
            </a:r>
            <a:r>
              <a:rPr lang="el-GR" sz="700" b="1" baseline="0" dirty="0" smtClean="0">
                <a:solidFill>
                  <a:schemeClr val="bg1"/>
                </a:solidFill>
              </a:rPr>
              <a:t> – Υ</a:t>
            </a:r>
            <a:r>
              <a:rPr lang="el-GR" sz="700" b="1" dirty="0" smtClean="0">
                <a:solidFill>
                  <a:schemeClr val="bg1"/>
                </a:solidFill>
              </a:rPr>
              <a:t>γιεινή Αγροτικών Ζώων – </a:t>
            </a:r>
            <a:r>
              <a:rPr lang="el-GR" sz="700" baseline="0" dirty="0" smtClean="0">
                <a:solidFill>
                  <a:schemeClr val="bg1"/>
                </a:solidFill>
              </a:rPr>
              <a:t>Σχολή </a:t>
            </a:r>
            <a:r>
              <a:rPr lang="el-GR" sz="700" baseline="0" dirty="0" smtClean="0">
                <a:solidFill>
                  <a:schemeClr val="bg1"/>
                </a:solidFill>
              </a:rPr>
              <a:t>Τεχνολογίας Γεωπονίας, </a:t>
            </a:r>
            <a:r>
              <a:rPr lang="el-GR" sz="700" dirty="0" smtClean="0">
                <a:solidFill>
                  <a:schemeClr val="bg1"/>
                </a:solidFill>
              </a:rPr>
              <a:t>Τμήμα Ζωικής Παραγωγής, ΤΕΙ ΗΠΕΙΡΟΥ </a:t>
            </a:r>
            <a:r>
              <a:rPr lang="el-GR" sz="7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7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75556" y="1654169"/>
            <a:ext cx="7772400" cy="1225021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Λοιμώδη Νοσήματα – Υγιεινή Αγροτικών Ζώων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79512" y="2943056"/>
            <a:ext cx="8964488" cy="1464947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16: </a:t>
            </a:r>
            <a:r>
              <a:rPr lang="el-GR" sz="2800" b="1" dirty="0"/>
              <a:t>ΜΥΚΗΤΙΑΚΑ ΝΟΣΗΜΑΤΑ ΤΩΝ ΠΤΗΝΩΝ ΚΑΙ ΝΟΣΗΜΑΤΑ ΠΟΥ ΟΦΕΙΛΟΝΤΑΙ ΣΕ ΔΙΑΤΡΟΦΙΚΕΣ </a:t>
            </a:r>
            <a:r>
              <a:rPr lang="el-GR" sz="2800" b="1" dirty="0" smtClean="0"/>
              <a:t>ΔΙΑΤΑΡΑΧΕΣ</a:t>
            </a:r>
          </a:p>
          <a:p>
            <a:pPr algn="l"/>
            <a:r>
              <a:rPr lang="el-GR" sz="2800" dirty="0" smtClean="0"/>
              <a:t>Ιωάννης Σκούφος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pic>
        <p:nvPicPr>
          <p:cNvPr id="8" name="Εικόνα 7"/>
          <p:cNvPicPr>
            <a:picLocks noChangeAspect="1"/>
          </p:cNvPicPr>
          <p:nvPr/>
        </p:nvPicPr>
        <p:blipFill rotWithShape="1">
          <a:blip r:embed="rId5"/>
          <a:srcRect t="-11106" b="11106"/>
          <a:stretch/>
        </p:blipFill>
        <p:spPr>
          <a:xfrm>
            <a:off x="642158" y="193204"/>
            <a:ext cx="905506" cy="114535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763688" y="335245"/>
            <a:ext cx="3240360" cy="10201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>
              <a:lnSpc>
                <a:spcPts val="2600"/>
              </a:lnSpc>
            </a:pPr>
            <a:r>
              <a:rPr lang="el-GR" sz="2000" dirty="0" smtClean="0"/>
              <a:t>Ελληνική Δημοκρατία</a:t>
            </a:r>
          </a:p>
          <a:p>
            <a:pPr>
              <a:lnSpc>
                <a:spcPts val="2600"/>
              </a:lnSpc>
            </a:pPr>
            <a:r>
              <a:rPr lang="el-GR" sz="2000" dirty="0" smtClean="0"/>
              <a:t>Τεχνολογικό Εκπαιδευτικό Ίδρυμα Ηπείρου</a:t>
            </a: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>
                <a:solidFill>
                  <a:prstClr val="black"/>
                </a:solidFill>
              </a:rPr>
              <a:t>ΡΑΧΙΤΙΔΑ ΠΤΗΝΩΝ</a:t>
            </a: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pic>
        <p:nvPicPr>
          <p:cNvPr id="5" name="Θέση περιεχομένου 4"/>
          <p:cNvPicPr>
            <a:picLocks noGrp="1"/>
          </p:cNvPicPr>
          <p:nvPr>
            <p:ph idx="1"/>
          </p:nvPr>
        </p:nvPicPr>
        <p:blipFill rotWithShape="1">
          <a:blip r:embed="rId2"/>
          <a:srcRect l="29256" t="18629" r="12232" b="8137"/>
          <a:stretch/>
        </p:blipFill>
        <p:spPr bwMode="auto">
          <a:xfrm>
            <a:off x="1115616" y="1417638"/>
            <a:ext cx="6408712" cy="41835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Ορθογώνιο 5"/>
          <p:cNvSpPr/>
          <p:nvPr/>
        </p:nvSpPr>
        <p:spPr>
          <a:xfrm>
            <a:off x="1182361" y="4873724"/>
            <a:ext cx="792088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69848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8328280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Σκούφος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Ι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ωάννης. Λοιμώδη Νοσήματα- Υγιεινή Αγροτικών Ζώων.</a:t>
            </a: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eclass.teiep.gr/courses/TEXG1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25</a:t>
            </a:r>
            <a:r>
              <a:rPr lang="en-US" sz="2400" smtClean="0">
                <a:solidFill>
                  <a:schemeClr val="bg1">
                    <a:lumMod val="50000"/>
                  </a:schemeClr>
                </a:solidFill>
              </a:rPr>
              <a:t>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Πρόδρομος </a:t>
            </a:r>
            <a:r>
              <a:rPr lang="el-GR" sz="2900" b="1" dirty="0" err="1" smtClean="0"/>
              <a:t>Σακάλογλου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 </a:t>
            </a:r>
            <a:r>
              <a:rPr lang="el-GR" b="1" dirty="0"/>
              <a:t>ΜΥΚΗΤΙΑΚΑ ΝΟΣΗΜΑΤΑ ΤΩΝ ΠΤΗΝΩΝ ΚΑΙ ΝΟΣΗΜΑΤΑ ΠΟΥ ΟΦΕΙΛΟΝΤΑΙ ΣΕ ΔΙΑΤΡΟΦΙΚΕΣ ΔΙΑΤΑΡΑΧΕΣ</a:t>
            </a:r>
          </a:p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323528" y="1345332"/>
            <a:ext cx="8640960" cy="33144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Ζωικής Παραγωγής</a:t>
            </a:r>
          </a:p>
          <a:p>
            <a:pPr algn="l"/>
            <a:r>
              <a:rPr lang="el-GR" b="1" dirty="0" smtClean="0"/>
              <a:t>Λοιμώδη Νοσήματα – Υγιεινή Αγροτικών Ζώων</a:t>
            </a:r>
            <a:endParaRPr lang="en-US" b="1" dirty="0" smtClean="0"/>
          </a:p>
          <a:p>
            <a:r>
              <a:rPr lang="el-GR" sz="2800" b="1" dirty="0" smtClean="0"/>
              <a:t>Ενότητα </a:t>
            </a:r>
            <a:r>
              <a:rPr lang="el-GR" sz="2800" b="1" dirty="0"/>
              <a:t>16</a:t>
            </a:r>
            <a:r>
              <a:rPr lang="el-GR" sz="2800" dirty="0"/>
              <a:t>: ΜΥΚΗΤΙΑΚΑ ΝΟΣΗΜΑΤΑ ΤΩΝ </a:t>
            </a:r>
            <a:r>
              <a:rPr lang="el-GR" sz="2800" dirty="0" smtClean="0"/>
              <a:t>ΠΤΗΝΩΝ ΚΑΙ ΝΟΣΗΜΑΤΑ ΠΟΥ ΟΦΕΙΛΟΝΤΑΙ ΣΕ ΔΙΑΤΡΟΦΙΚΕΣ ΔΙΑΤΑΡΑΧΕΣ</a:t>
            </a:r>
            <a:endParaRPr lang="en-US" sz="20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Σκούφος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Αναπληρωτής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40722" y="1177115"/>
            <a:ext cx="8229600" cy="4119844"/>
          </a:xfrm>
        </p:spPr>
        <p:txBody>
          <a:bodyPr/>
          <a:lstStyle/>
          <a:p>
            <a:pPr marL="0" indent="0" algn="ctr">
              <a:buNone/>
            </a:pPr>
            <a:endParaRPr lang="el-GR" b="1" dirty="0" smtClean="0"/>
          </a:p>
          <a:p>
            <a:pPr marL="0" indent="0" algn="ctr">
              <a:buNone/>
            </a:pPr>
            <a:endParaRPr lang="el-GR" b="1" dirty="0"/>
          </a:p>
          <a:p>
            <a:pPr marL="0" indent="0" algn="ctr">
              <a:buNone/>
            </a:pPr>
            <a:r>
              <a:rPr lang="el-GR" b="1" dirty="0" smtClean="0"/>
              <a:t>ΜΥΚΗΤΙΑΚΑ ΝΟΣΗΜΑΤΑ</a:t>
            </a:r>
            <a:endParaRPr lang="el-GR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55314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ΑΣΠΕΡΓΙΛΛΩΣΗ</a:t>
            </a:r>
            <a:br>
              <a:rPr lang="el-GR" sz="2800" dirty="0" smtClean="0"/>
            </a:br>
            <a:r>
              <a:rPr lang="el-GR" sz="2800" dirty="0" smtClean="0"/>
              <a:t>(</a:t>
            </a:r>
            <a:r>
              <a:rPr lang="en-US" sz="2800" dirty="0"/>
              <a:t>aspergillosis)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15616" y="1561356"/>
            <a:ext cx="8371184" cy="3616454"/>
          </a:xfrm>
        </p:spPr>
        <p:txBody>
          <a:bodyPr>
            <a:noAutofit/>
          </a:bodyPr>
          <a:lstStyle/>
          <a:p>
            <a:r>
              <a:rPr lang="el-GR" sz="2000" dirty="0"/>
              <a:t>Είναι οξεία ή </a:t>
            </a:r>
            <a:r>
              <a:rPr lang="el-GR" sz="2000" dirty="0" err="1"/>
              <a:t>μυκητιακή</a:t>
            </a:r>
            <a:r>
              <a:rPr lang="el-GR" sz="2000" dirty="0"/>
              <a:t> νόσος που χαρακτηρίζεται από </a:t>
            </a:r>
            <a:r>
              <a:rPr lang="el-GR" sz="2000" dirty="0" smtClean="0"/>
              <a:t>φλεγμονώδη εντόπιση </a:t>
            </a:r>
            <a:r>
              <a:rPr lang="el-GR" sz="2000" dirty="0"/>
              <a:t>στους πνεύμονες και στους </a:t>
            </a:r>
            <a:r>
              <a:rPr lang="el-GR" sz="2000" dirty="0" err="1"/>
              <a:t>αεροθυλάκους</a:t>
            </a:r>
            <a:r>
              <a:rPr lang="el-GR" sz="2000" dirty="0"/>
              <a:t> των ορνιθοειδών.</a:t>
            </a:r>
          </a:p>
          <a:p>
            <a:r>
              <a:rPr lang="el-GR" sz="2000" dirty="0"/>
              <a:t>Η νόσος μεταδίδεται στους νεοσσούς με την εισπνοή των σπορίων </a:t>
            </a:r>
            <a:r>
              <a:rPr lang="el-GR" sz="2000" dirty="0" smtClean="0"/>
              <a:t>του μύκητα</a:t>
            </a:r>
            <a:r>
              <a:rPr lang="el-GR" sz="2000" dirty="0"/>
              <a:t>, είτε με την κατάποση σπορίων μαζί με την τροφή ή το πόσιμο </a:t>
            </a:r>
            <a:r>
              <a:rPr lang="el-GR" sz="2000" dirty="0" smtClean="0"/>
              <a:t>νερό, είτε </a:t>
            </a:r>
            <a:r>
              <a:rPr lang="el-GR" sz="2000" dirty="0"/>
              <a:t>ακόμη με την παραλαβή </a:t>
            </a:r>
            <a:r>
              <a:rPr lang="el-GR" sz="2000" dirty="0" err="1"/>
              <a:t>μυκητοσπορίων</a:t>
            </a:r>
            <a:r>
              <a:rPr lang="el-GR" sz="2000" dirty="0"/>
              <a:t> κατά την στιγμή της </a:t>
            </a:r>
            <a:r>
              <a:rPr lang="el-GR" sz="2000" dirty="0" smtClean="0"/>
              <a:t>εκκόλαψης των </a:t>
            </a:r>
            <a:r>
              <a:rPr lang="el-GR" sz="2000" dirty="0"/>
              <a:t>νεοσσών από αυγά που είχαν μολυνθεί από τη φωλιά. Η </a:t>
            </a:r>
            <a:r>
              <a:rPr lang="el-GR" sz="2000" dirty="0" err="1" smtClean="0"/>
              <a:t>ασπεργίλλωση</a:t>
            </a:r>
            <a:r>
              <a:rPr lang="el-GR" sz="2000" dirty="0" smtClean="0"/>
              <a:t> εκδηλώνεται </a:t>
            </a:r>
            <a:r>
              <a:rPr lang="el-GR" sz="2000" dirty="0"/>
              <a:t>μέσα στις 3-4 πρώτες εβδομάδες της ζωής των νεοσσών. </a:t>
            </a:r>
            <a:endParaRPr lang="el-GR" sz="2000" dirty="0" smtClean="0"/>
          </a:p>
          <a:p>
            <a:r>
              <a:rPr lang="el-GR" sz="2000" dirty="0" smtClean="0"/>
              <a:t>Το αίτιο </a:t>
            </a:r>
            <a:r>
              <a:rPr lang="el-GR" sz="2000" dirty="0"/>
              <a:t>είναι ο μύκητας </a:t>
            </a:r>
            <a:r>
              <a:rPr lang="el-GR" sz="2000" dirty="0" err="1"/>
              <a:t>Aspergillus</a:t>
            </a:r>
            <a:r>
              <a:rPr lang="el-GR" sz="2000" dirty="0"/>
              <a:t> </a:t>
            </a:r>
            <a:r>
              <a:rPr lang="el-GR" sz="2000" dirty="0" err="1"/>
              <a:t>fumigatus</a:t>
            </a:r>
            <a:r>
              <a:rPr lang="el-GR" sz="2000" dirty="0"/>
              <a:t> που συναντάται συχνά </a:t>
            </a:r>
            <a:r>
              <a:rPr lang="el-GR" sz="2000" dirty="0" smtClean="0"/>
              <a:t>στα μουχλιασμένα </a:t>
            </a:r>
            <a:r>
              <a:rPr lang="el-GR" sz="2000" dirty="0"/>
              <a:t>χόρτα, άχυρα και σπέρματα σιτηρών. Προσβάλλει </a:t>
            </a:r>
            <a:r>
              <a:rPr lang="el-GR" sz="2000" dirty="0" smtClean="0"/>
              <a:t>πολλά θηλαστικά </a:t>
            </a:r>
            <a:r>
              <a:rPr lang="el-GR" sz="2000" dirty="0"/>
              <a:t>και φυσικά τον άνθρωπο.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752746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>
                <a:solidFill>
                  <a:prstClr val="black"/>
                </a:solidFill>
              </a:rPr>
              <a:t>ΑΣΠΕΡΓΙΛΛΩΣΗ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n-US" sz="2800" dirty="0">
                <a:solidFill>
                  <a:prstClr val="black"/>
                </a:solidFill>
              </a:rPr>
              <a:t>aspergillosis)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89348"/>
            <a:ext cx="8229600" cy="338099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Συμπτώματα – Αλλοιώσεις</a:t>
            </a:r>
          </a:p>
          <a:p>
            <a:pPr marL="0" indent="0">
              <a:buNone/>
            </a:pPr>
            <a:r>
              <a:rPr lang="el-GR" sz="2000" dirty="0" smtClean="0"/>
              <a:t>Στην </a:t>
            </a:r>
            <a:r>
              <a:rPr lang="el-GR" sz="2000" dirty="0"/>
              <a:t>οξεία μορφή και με εντόπιση </a:t>
            </a:r>
            <a:r>
              <a:rPr lang="el-GR" sz="2000" dirty="0" smtClean="0"/>
              <a:t>στους πνεύμονες </a:t>
            </a:r>
            <a:r>
              <a:rPr lang="el-GR" sz="2000" dirty="0"/>
              <a:t>παρατηρείται δύσπνοια, ταχύπνοια, </a:t>
            </a:r>
            <a:r>
              <a:rPr lang="el-GR" sz="2000" dirty="0" err="1"/>
              <a:t>απίσχνανση</a:t>
            </a:r>
            <a:r>
              <a:rPr lang="el-GR" sz="2000" dirty="0"/>
              <a:t>, πολυδιψία </a:t>
            </a:r>
            <a:r>
              <a:rPr lang="el-GR" sz="2000" dirty="0" smtClean="0"/>
              <a:t>και ενδεχόμενα </a:t>
            </a:r>
            <a:r>
              <a:rPr lang="el-GR" sz="2000" dirty="0" err="1"/>
              <a:t>κλονικοτονικές</a:t>
            </a:r>
            <a:r>
              <a:rPr lang="el-GR" sz="2000" dirty="0"/>
              <a:t> συσπάσεις. Τα πτηνά πεθαίνουν μέσα σε </a:t>
            </a:r>
            <a:r>
              <a:rPr lang="el-GR" sz="2000" dirty="0" smtClean="0"/>
              <a:t>24-48 ώρες</a:t>
            </a:r>
            <a:r>
              <a:rPr lang="el-GR" sz="2000" dirty="0"/>
              <a:t>. Σε περίπτωση εντόπισης της </a:t>
            </a:r>
            <a:r>
              <a:rPr lang="el-GR" sz="2000" dirty="0" err="1"/>
              <a:t>ασπεργίλλωσης</a:t>
            </a:r>
            <a:r>
              <a:rPr lang="el-GR" sz="2000" dirty="0"/>
              <a:t> στους οφθαλμούς </a:t>
            </a:r>
            <a:r>
              <a:rPr lang="el-GR" sz="2000" dirty="0" smtClean="0"/>
              <a:t>το σύμπτωμα </a:t>
            </a:r>
            <a:r>
              <a:rPr lang="el-GR" sz="2000" dirty="0"/>
              <a:t>είναι διόγκωση των βλεφάρων και συγκόλλησή τους. Στη </a:t>
            </a:r>
            <a:r>
              <a:rPr lang="el-GR" sz="2000" dirty="0" smtClean="0"/>
              <a:t>χρόνια μορφή </a:t>
            </a:r>
            <a:r>
              <a:rPr lang="el-GR" sz="2000" dirty="0"/>
              <a:t>εμφανίζεται δύσπνοια, η </a:t>
            </a:r>
            <a:r>
              <a:rPr lang="el-GR" sz="2000" dirty="0" err="1"/>
              <a:t>αυγοπαραγωγή</a:t>
            </a:r>
            <a:r>
              <a:rPr lang="el-GR" sz="2000" dirty="0"/>
              <a:t> επηρεάζεται δυσμενώς, </a:t>
            </a:r>
            <a:r>
              <a:rPr lang="el-GR" sz="2000" dirty="0" smtClean="0"/>
              <a:t>αλλά οι </a:t>
            </a:r>
            <a:r>
              <a:rPr lang="el-GR" sz="2000" dirty="0"/>
              <a:t>θάνατοι είναι παροδικοί. Στην οξεία φάση με εντόπιση στους </a:t>
            </a:r>
            <a:r>
              <a:rPr lang="el-GR" sz="2000" dirty="0" smtClean="0"/>
              <a:t>πνεύμονες παρουσιάζονται </a:t>
            </a:r>
            <a:r>
              <a:rPr lang="el-GR" sz="2000" dirty="0"/>
              <a:t>οζίδια που περιέχουν </a:t>
            </a:r>
            <a:r>
              <a:rPr lang="el-GR" sz="2000" dirty="0" err="1"/>
              <a:t>ινική</a:t>
            </a:r>
            <a:r>
              <a:rPr lang="el-GR" sz="2000" dirty="0"/>
              <a:t> και </a:t>
            </a:r>
            <a:r>
              <a:rPr lang="el-GR" sz="2000" dirty="0" err="1"/>
              <a:t>μυκήλια</a:t>
            </a:r>
            <a:r>
              <a:rPr lang="el-GR" sz="2000" dirty="0"/>
              <a:t>. Συχνά οι </a:t>
            </a:r>
            <a:r>
              <a:rPr lang="el-GR" sz="2000" dirty="0" err="1" smtClean="0"/>
              <a:t>μυκητιακές</a:t>
            </a:r>
            <a:r>
              <a:rPr lang="el-GR" sz="2000" dirty="0" smtClean="0"/>
              <a:t> αλλοιώσεις </a:t>
            </a:r>
            <a:r>
              <a:rPr lang="el-GR" sz="2000" dirty="0"/>
              <a:t>αφορούν το ήπαρ, το φάρυγγα, τη τραχεία, το </a:t>
            </a:r>
            <a:r>
              <a:rPr lang="el-GR" sz="2000" dirty="0" smtClean="0"/>
              <a:t>έντερο, ενδεχομένως </a:t>
            </a:r>
            <a:r>
              <a:rPr lang="el-GR" sz="2000" dirty="0"/>
              <a:t>και τον εγκέφαλο.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33736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057300"/>
            <a:ext cx="8229600" cy="3771636"/>
          </a:xfrm>
        </p:spPr>
        <p:txBody>
          <a:bodyPr/>
          <a:lstStyle/>
          <a:p>
            <a:pPr marL="0" indent="0" algn="ctr">
              <a:buNone/>
            </a:pPr>
            <a:endParaRPr lang="el-GR" b="1" dirty="0" smtClean="0"/>
          </a:p>
          <a:p>
            <a:pPr marL="0" indent="0" algn="ctr">
              <a:buNone/>
            </a:pPr>
            <a:endParaRPr lang="el-GR" b="1" dirty="0"/>
          </a:p>
          <a:p>
            <a:pPr marL="0" indent="0" algn="ctr">
              <a:buNone/>
            </a:pPr>
            <a:r>
              <a:rPr lang="el-GR" b="1" dirty="0" smtClean="0"/>
              <a:t>ΝΟΣΗΜΑΤΑ ΠΟΥ ΟΦΕΙΛΟΝΤΑΙ ΣΕ ΔΙΑΤΡΟΦΙΚΕΣ ΔΙΑΤΑΡΑΧΕΣ</a:t>
            </a:r>
            <a:endParaRPr lang="el-GR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8230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>
                <a:solidFill>
                  <a:prstClr val="black"/>
                </a:solidFill>
              </a:rPr>
              <a:t>ΡΑΧΙΤΙΔΑ ΠΤΗΝΩΝ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pic>
        <p:nvPicPr>
          <p:cNvPr id="5" name="Θέση περιεχομένου 4"/>
          <p:cNvPicPr>
            <a:picLocks noGrp="1"/>
          </p:cNvPicPr>
          <p:nvPr>
            <p:ph idx="1"/>
          </p:nvPr>
        </p:nvPicPr>
        <p:blipFill rotWithShape="1">
          <a:blip r:embed="rId2"/>
          <a:srcRect l="30159" t="21199" r="13135" b="11028"/>
          <a:stretch/>
        </p:blipFill>
        <p:spPr bwMode="auto">
          <a:xfrm>
            <a:off x="827584" y="1181099"/>
            <a:ext cx="7056784" cy="42686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Ορθογώνιο 5"/>
          <p:cNvSpPr/>
          <p:nvPr/>
        </p:nvSpPr>
        <p:spPr>
          <a:xfrm>
            <a:off x="827584" y="4657700"/>
            <a:ext cx="792088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172922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4574</TotalTime>
  <Words>581</Words>
  <Application>Microsoft Office PowerPoint</Application>
  <PresentationFormat>Προβολή στην οθόνη (16:10)</PresentationFormat>
  <Paragraphs>76</Paragraphs>
  <Slides>15</Slides>
  <Notes>9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18" baseType="lpstr">
      <vt:lpstr>Arial</vt:lpstr>
      <vt:lpstr>Calibri</vt:lpstr>
      <vt:lpstr>Θέμα του Office</vt:lpstr>
      <vt:lpstr>Λοιμώδη Νοσήματα – Υγιεινή Αγροτικών Ζώων</vt:lpstr>
      <vt:lpstr>Παρουσίαση του PowerPoint</vt:lpstr>
      <vt:lpstr>Άδειες Χρήσης</vt:lpstr>
      <vt:lpstr>Χρηματοδότηση</vt:lpstr>
      <vt:lpstr>Παρουσίαση του PowerPoint</vt:lpstr>
      <vt:lpstr>ΑΣΠΕΡΓΙΛΛΩΣΗ (aspergillosis)</vt:lpstr>
      <vt:lpstr>ΑΣΠΕΡΓΙΛΛΩΣΗ (aspergillosis)</vt:lpstr>
      <vt:lpstr>Παρουσίαση του PowerPoint</vt:lpstr>
      <vt:lpstr>ΡΑΧΙΤΙΔΑ ΠΤΗΝΩΝ</vt:lpstr>
      <vt:lpstr>ΡΑΧΙΤΙΔΑ ΠΤΗΝΩΝ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Makis Sakaloglou</cp:lastModifiedBy>
  <cp:revision>405</cp:revision>
  <dcterms:created xsi:type="dcterms:W3CDTF">2012-09-06T09:03:05Z</dcterms:created>
  <dcterms:modified xsi:type="dcterms:W3CDTF">2015-11-25T11:05:26Z</dcterms:modified>
</cp:coreProperties>
</file>