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51"/>
  </p:notesMasterIdLst>
  <p:handoutMasterIdLst>
    <p:handoutMasterId r:id="rId52"/>
  </p:handoutMasterIdLst>
  <p:sldIdLst>
    <p:sldId id="257" r:id="rId3"/>
    <p:sldId id="258" r:id="rId4"/>
    <p:sldId id="320" r:id="rId5"/>
    <p:sldId id="321" r:id="rId6"/>
    <p:sldId id="259" r:id="rId7"/>
    <p:sldId id="292" r:id="rId8"/>
    <p:sldId id="262"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22" r:id="rId43"/>
    <p:sldId id="323" r:id="rId44"/>
    <p:sldId id="324" r:id="rId45"/>
    <p:sldId id="325" r:id="rId46"/>
    <p:sldId id="277" r:id="rId47"/>
    <p:sldId id="278" r:id="rId48"/>
    <p:sldId id="291" r:id="rId49"/>
    <p:sldId id="279"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789827-6C06-4BD1-B55F-86A2C5969071}" type="datetimeFigureOut">
              <a:rPr lang="el-GR" smtClean="0"/>
              <a:pPr/>
              <a:t>8/11/2015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5E89B2-8E2F-43E0-BFBF-68F7DF157761}"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A5786-E1D3-43BB-A164-76932D4FA798}" type="datetimeFigureOut">
              <a:rPr lang="el-GR" smtClean="0"/>
              <a:pPr/>
              <a:t>8/11/2015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7683A-0688-4998-9883-723935D5165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a:solidFill>
                <a:prstClr val="black"/>
              </a:solidFill>
            </a:endParaRPr>
          </a:p>
        </p:txBody>
      </p:sp>
    </p:spTree>
    <p:extLst>
      <p:ext uri="{BB962C8B-B14F-4D97-AF65-F5344CB8AC3E}">
        <p14:creationId xmlns="" xmlns:p14="http://schemas.microsoft.com/office/powerpoint/2010/main" val="362996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Θέση εικόνας διαφάνειας 1"/>
          <p:cNvSpPr>
            <a:spLocks noGrp="1" noRot="1" noChangeAspect="1" noTextEdit="1"/>
          </p:cNvSpPr>
          <p:nvPr>
            <p:ph type="sldImg"/>
          </p:nvPr>
        </p:nvSpPr>
        <p:spPr>
          <a:xfrm>
            <a:off x="1371600" y="1143000"/>
            <a:ext cx="4114800" cy="3086100"/>
          </a:xfrm>
          <a:ln/>
        </p:spPr>
      </p:sp>
      <p:sp>
        <p:nvSpPr>
          <p:cNvPr id="132099" name="Θέση σημειώσεων 2"/>
          <p:cNvSpPr>
            <a:spLocks noGrp="1"/>
          </p:cNvSpPr>
          <p:nvPr>
            <p:ph type="body" idx="1"/>
          </p:nvPr>
        </p:nvSpPr>
        <p:spPr>
          <a:noFill/>
          <a:ln/>
        </p:spPr>
        <p:txBody>
          <a:bodyPr/>
          <a:lstStyle/>
          <a:p>
            <a:endParaRPr lang="el-GR" smtClean="0">
              <a:latin typeface="Times New Roman" pitchFamily="18" charset="0"/>
            </a:endParaRPr>
          </a:p>
        </p:txBody>
      </p:sp>
      <p:sp>
        <p:nvSpPr>
          <p:cNvPr id="132100" name="Θέση αριθμού διαφάνειας 3"/>
          <p:cNvSpPr>
            <a:spLocks noGrp="1"/>
          </p:cNvSpPr>
          <p:nvPr>
            <p:ph type="sldNum" sz="quarter" idx="5"/>
          </p:nvPr>
        </p:nvSpPr>
        <p:spPr>
          <a:noFill/>
        </p:spPr>
        <p:txBody>
          <a:bodyPr/>
          <a:lstStyle/>
          <a:p>
            <a:fld id="{C8CA011D-E0FE-4C2A-A0D8-25CA04DE8D21}" type="slidenum">
              <a:rPr lang="el-GR" smtClean="0">
                <a:latin typeface="Times New Roman" pitchFamily="18" charset="0"/>
              </a:rPr>
              <a:pPr/>
              <a:t>41</a:t>
            </a:fld>
            <a:endParaRPr lang="el-G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Θέση εικόνας διαφάνειας 1"/>
          <p:cNvSpPr>
            <a:spLocks noGrp="1" noRot="1" noChangeAspect="1" noTextEdit="1"/>
          </p:cNvSpPr>
          <p:nvPr>
            <p:ph type="sldImg"/>
          </p:nvPr>
        </p:nvSpPr>
        <p:spPr>
          <a:xfrm>
            <a:off x="1371600" y="1143000"/>
            <a:ext cx="4114800" cy="3086100"/>
          </a:xfrm>
          <a:ln/>
        </p:spPr>
      </p:sp>
      <p:sp>
        <p:nvSpPr>
          <p:cNvPr id="133123" name="Θέση σημειώσεων 2"/>
          <p:cNvSpPr>
            <a:spLocks noGrp="1"/>
          </p:cNvSpPr>
          <p:nvPr>
            <p:ph type="body" idx="1"/>
          </p:nvPr>
        </p:nvSpPr>
        <p:spPr>
          <a:noFill/>
          <a:ln/>
        </p:spPr>
        <p:txBody>
          <a:bodyPr/>
          <a:lstStyle/>
          <a:p>
            <a:endParaRPr lang="el-GR" smtClean="0">
              <a:latin typeface="Times New Roman" pitchFamily="18" charset="0"/>
            </a:endParaRPr>
          </a:p>
        </p:txBody>
      </p:sp>
      <p:sp>
        <p:nvSpPr>
          <p:cNvPr id="133124" name="Θέση αριθμού διαφάνειας 3"/>
          <p:cNvSpPr>
            <a:spLocks noGrp="1"/>
          </p:cNvSpPr>
          <p:nvPr>
            <p:ph type="sldNum" sz="quarter" idx="5"/>
          </p:nvPr>
        </p:nvSpPr>
        <p:spPr>
          <a:noFill/>
        </p:spPr>
        <p:txBody>
          <a:bodyPr/>
          <a:lstStyle/>
          <a:p>
            <a:fld id="{A3E2C29B-C2CE-4DEA-BBAD-6BEC6E0AE616}" type="slidenum">
              <a:rPr lang="el-GR" smtClean="0">
                <a:latin typeface="Times New Roman" pitchFamily="18" charset="0"/>
              </a:rPr>
              <a:pPr/>
              <a:t>44</a:t>
            </a:fld>
            <a:endParaRPr lang="el-G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endParaRPr lang="el-GR" smtClean="0"/>
          </a:p>
        </p:txBody>
      </p:sp>
      <p:sp>
        <p:nvSpPr>
          <p:cNvPr id="172036" name="Slide Number Placeholder 3"/>
          <p:cNvSpPr>
            <a:spLocks noGrp="1"/>
          </p:cNvSpPr>
          <p:nvPr>
            <p:ph type="sldNum" sz="quarter" idx="5"/>
          </p:nvPr>
        </p:nvSpPr>
        <p:spPr>
          <a:noFill/>
        </p:spPr>
        <p:txBody>
          <a:bodyPr/>
          <a:lstStyle/>
          <a:p>
            <a:fld id="{D427468A-08F5-4F99-BFD4-DA6474915FF3}" type="slidenum">
              <a:rPr lang="en-US" smtClean="0">
                <a:solidFill>
                  <a:srgbClr val="000000"/>
                </a:solidFill>
              </a:rPr>
              <a:pPr/>
              <a:t>47</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30"/>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2"/>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8"/>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7"/>
            <a:ext cx="213458"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1095941"/>
            <a:ext cx="2214640" cy="1237790"/>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7"/>
            <a:ext cx="213458"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7"/>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9"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9" y="2214017"/>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7"/>
            <a:ext cx="213458"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7"/>
            <a:ext cx="213458"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7"/>
            <a:ext cx="213458"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3"/>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4" y="1556793"/>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 xmlns:p14="http://schemas.microsoft.com/office/powerpoint/2010/main" val="423861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3"/>
            <a:ext cx="7772400" cy="1362076"/>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8" y="273052"/>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8/11/2015</a:t>
            </a:fld>
            <a:endParaRPr lang="el-GR"/>
          </a:p>
        </p:txBody>
      </p:sp>
      <p:sp>
        <p:nvSpPr>
          <p:cNvPr id="5" name="4 - Θέση υποσέλιδου"/>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8729259" y="6559383"/>
            <a:ext cx="333105"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hyperlink" Target="http://creativecommons.org/licenses/by-nc-nd/4.0/deed.el" TargetMode="Externa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eclass.teiep.gr/courses/NOSH10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ΜΕΘΟΔΟΛΟΓΙΑ ΕΡΕΥΝΑΣ</a:t>
            </a: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dirty="0" smtClean="0">
                <a:solidFill>
                  <a:schemeClr val="tx1"/>
                </a:solidFill>
              </a:rPr>
              <a:t>Ενότητα 2</a:t>
            </a:r>
            <a:r>
              <a:rPr lang="en-US" sz="2800" dirty="0" smtClean="0">
                <a:solidFill>
                  <a:schemeClr val="tx1"/>
                </a:solidFill>
              </a:rPr>
              <a:t> </a:t>
            </a:r>
            <a:r>
              <a:rPr lang="el-GR" sz="2800" dirty="0" smtClean="0">
                <a:solidFill>
                  <a:schemeClr val="tx1"/>
                </a:solidFill>
              </a:rPr>
              <a:t>:</a:t>
            </a:r>
            <a:r>
              <a:rPr lang="en-US" sz="2800" dirty="0" smtClean="0">
                <a:solidFill>
                  <a:schemeClr val="tx1"/>
                </a:solidFill>
              </a:rPr>
              <a:t> </a:t>
            </a:r>
            <a:r>
              <a:rPr lang="en-US" sz="2800" b="1" dirty="0" smtClean="0">
                <a:solidFill>
                  <a:schemeClr val="tx1"/>
                </a:solidFill>
              </a:rPr>
              <a:t>A</a:t>
            </a:r>
            <a:r>
              <a:rPr lang="el-GR" sz="2800" b="1" dirty="0" err="1" smtClean="0">
                <a:solidFill>
                  <a:schemeClr val="tx1"/>
                </a:solidFill>
              </a:rPr>
              <a:t>ναστοχασμός</a:t>
            </a:r>
            <a:r>
              <a:rPr lang="el-GR" sz="2800" b="1" dirty="0" smtClean="0">
                <a:solidFill>
                  <a:schemeClr val="tx1"/>
                </a:solidFill>
              </a:rPr>
              <a:t> και Νοσηλευτική Έρευνα </a:t>
            </a:r>
          </a:p>
          <a:p>
            <a:endParaRPr lang="el-GR" sz="2800" dirty="0" smtClean="0">
              <a:solidFill>
                <a:schemeClr val="tx1"/>
              </a:solidFill>
            </a:endParaRPr>
          </a:p>
          <a:p>
            <a:r>
              <a:rPr lang="el-GR" sz="2800" dirty="0" smtClean="0">
                <a:solidFill>
                  <a:schemeClr val="tx1"/>
                </a:solidFill>
              </a:rPr>
              <a:t>Δρ. Στέφανος </a:t>
            </a:r>
            <a:r>
              <a:rPr lang="el-GR" sz="2800" dirty="0" err="1" smtClean="0">
                <a:solidFill>
                  <a:schemeClr val="tx1"/>
                </a:solidFill>
              </a:rPr>
              <a:t>Μαντζούκας</a:t>
            </a:r>
            <a:endParaRPr lang="el-GR"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grpSp>
        <p:nvGrpSpPr>
          <p:cNvPr id="6" name="Ομάδα 9"/>
          <p:cNvGrpSpPr/>
          <p:nvPr/>
        </p:nvGrpSpPr>
        <p:grpSpPr>
          <a:xfrm>
            <a:off x="642158" y="252000"/>
            <a:ext cx="4217874" cy="1376800"/>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Ορισμοί</a:t>
            </a:r>
            <a:endParaRPr lang="el-GR" dirty="0"/>
          </a:p>
        </p:txBody>
      </p:sp>
      <p:sp>
        <p:nvSpPr>
          <p:cNvPr id="3" name="2 - Θέση περιεχομένου"/>
          <p:cNvSpPr>
            <a:spLocks noGrp="1"/>
          </p:cNvSpPr>
          <p:nvPr>
            <p:ph idx="1"/>
          </p:nvPr>
        </p:nvSpPr>
        <p:spPr>
          <a:xfrm>
            <a:off x="457200" y="1600200"/>
            <a:ext cx="8229600" cy="4997152"/>
          </a:xfrm>
        </p:spPr>
        <p:txBody>
          <a:bodyPr>
            <a:normAutofit/>
          </a:bodyPr>
          <a:lstStyle/>
          <a:p>
            <a:r>
              <a:rPr lang="el-GR" dirty="0" smtClean="0"/>
              <a:t>“Ο αναστοχασμός είναι κάτι περισσότερο από απλή περισυλλογή για την πράξη. Ο αναστοχασμός είναι ένα είδος πράξης που στοχεύει στο να θέσει προβληματισμούς αναφορικά με την απόδοση μας, έτσι ώστε να γίνει δυνητικά μια μαθησιακή περίσταση και ο επαγγελματίας να μάθει, να ωριμάσει και να εξελιχθεί μέσα από τη διαδικασία” (</a:t>
            </a:r>
            <a:r>
              <a:rPr lang="el-GR" dirty="0" err="1" smtClean="0"/>
              <a:t>Jarvis</a:t>
            </a:r>
            <a:r>
              <a:rPr lang="el-GR" dirty="0" smtClean="0"/>
              <a:t> 1992, p. 180)</a:t>
            </a:r>
            <a:endParaRPr lang="en-US" dirty="0" smtClean="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92500" lnSpcReduction="20000"/>
          </a:bodyPr>
          <a:lstStyle/>
          <a:p>
            <a:r>
              <a:rPr lang="el-GR" dirty="0" smtClean="0"/>
              <a:t>“Ο αναστοχασμός αποτελεί ένα συστηματικό τρόπο σκέψης με τον οποίο εξετάζουμε πολύπλοκες εμπειρίες ή καταστάσεις. Η συστηματική σκέψη που πηγάζει από τον </a:t>
            </a:r>
            <a:r>
              <a:rPr lang="el-GR" dirty="0" err="1" smtClean="0"/>
              <a:t>αναστοχασμό</a:t>
            </a:r>
            <a:r>
              <a:rPr lang="el-GR" dirty="0" smtClean="0"/>
              <a:t> επιτρέπει στο άτομο να </a:t>
            </a:r>
            <a:r>
              <a:rPr lang="el-GR" dirty="0" err="1" smtClean="0"/>
              <a:t>νοηματοδοτήσει</a:t>
            </a:r>
            <a:r>
              <a:rPr lang="el-GR" dirty="0" smtClean="0"/>
              <a:t> την εμπειρία, να τη συνδέσει με άλλες εμπειρίες του και να τη βάλει την εμπειρία μέσα σε πλαίσιο. Ο αναστοχασμός επιτρέπει περαιτέρω στο άτομο να διακρίνει τις διάφορες επιδράσεις πάνω στην εμπειρία του και να καταλήξει σε μια λογικά αρθρωμένη απόφαση για δράση” (</a:t>
            </a:r>
            <a:r>
              <a:rPr lang="el-GR" dirty="0" err="1" smtClean="0"/>
              <a:t>Clarke</a:t>
            </a:r>
            <a:r>
              <a:rPr lang="el-GR" dirty="0" smtClean="0"/>
              <a:t> </a:t>
            </a:r>
            <a:r>
              <a:rPr lang="el-GR" dirty="0" err="1" smtClean="0"/>
              <a:t>and</a:t>
            </a:r>
            <a:r>
              <a:rPr lang="el-GR" dirty="0" smtClean="0"/>
              <a:t>   </a:t>
            </a:r>
            <a:r>
              <a:rPr lang="el-GR" dirty="0" err="1" smtClean="0"/>
              <a:t>Graham</a:t>
            </a:r>
            <a:r>
              <a:rPr lang="el-GR" dirty="0" smtClean="0"/>
              <a:t> 1996, p. 26)</a:t>
            </a:r>
            <a:endParaRPr lang="en-US" dirty="0" smtClean="0"/>
          </a:p>
          <a:p>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20000"/>
          </a:bodyPr>
          <a:lstStyle/>
          <a:p>
            <a:r>
              <a:rPr lang="el-GR" dirty="0" smtClean="0"/>
              <a:t>“Ο αναστοχασμός αποτελεί μια ανασκόπηση της πράξης μας για να μπορέσουμε να περιγράψουμε, να αναλύσουμε, να αξιολογήσουμε και να στη συνέχεια να αλλάξουμε τη μελλοντική μας πράξη. Ο αναστοχασμός αποτελεί ένα είδος καθρέφτη που μας επιτρέπει να δούμε εικόνες από τον εαυτό μας. Επίσης, ο αναστοχασμός επιτρέπει να μας δουν και οι άλλοι και να γίνουν πιθανώς φανερές αδυναμίες μας, και κατ’ επέκταση αυτό απαιτεί θάρρος και ανοιχτή σκέψη, καθώς και διάθεση να δεχθούμε κριτική και να χρησιμοποιήσουμε την κριτική</a:t>
            </a:r>
            <a:r>
              <a:rPr lang="en-US" dirty="0" smtClean="0"/>
              <a:t> </a:t>
            </a:r>
            <a:r>
              <a:rPr lang="el-GR" dirty="0" smtClean="0"/>
              <a:t>εποικοδομητικά” (</a:t>
            </a:r>
            <a:r>
              <a:rPr lang="el-GR" dirty="0" err="1" smtClean="0"/>
              <a:t>Bulman</a:t>
            </a:r>
            <a:r>
              <a:rPr lang="el-GR" dirty="0" smtClean="0"/>
              <a:t>, 2008, p. 2). </a:t>
            </a:r>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lnSpcReduction="10000"/>
          </a:bodyPr>
          <a:lstStyle/>
          <a:p>
            <a:r>
              <a:rPr lang="en-GB" dirty="0" smtClean="0"/>
              <a:t>“</a:t>
            </a:r>
            <a:r>
              <a:rPr lang="el-GR" dirty="0" smtClean="0"/>
              <a:t>Ο αναστοχασμός περιλαμβάνει την προσεκτική αυτό-επίγνωση και ανάλυση της δια-δραστικής δυναμικής μεταξύ ερευνητή και συμμετέχων στην έρευνα. Ο αναστοχασμός αυτού του είδους κάνει φανερή τους τρόπους με τους οποίους το κοινωνικό υπόβαθρό, οι θέσεις και συμπεριφορές του ερευνητή επιδρούν στην ερευνητική διαδικασία</a:t>
            </a:r>
            <a:r>
              <a:rPr lang="en-GB" dirty="0" smtClean="0"/>
              <a:t>”</a:t>
            </a:r>
            <a:r>
              <a:rPr lang="el-GR" dirty="0" smtClean="0"/>
              <a:t> (</a:t>
            </a:r>
            <a:r>
              <a:rPr lang="en-GB" dirty="0" err="1" smtClean="0"/>
              <a:t>Roulston</a:t>
            </a:r>
            <a:r>
              <a:rPr lang="en-GB" dirty="0" smtClean="0"/>
              <a:t>, 2010, sel. 116</a:t>
            </a:r>
            <a:r>
              <a:rPr lang="el-GR" dirty="0" smtClean="0"/>
              <a:t>)</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Συνοψίζοντας </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Καθημερινές πράξεις/ δράσεις μπορούν να γίνουν ευκαιρίες για μάθηση, δηλ. μπορούμε να μάθουμε από την πράξη μας και η μάθηση μας δεν σταματά στις Πανεπιστημιακές αίθουσες, αλλά πρέπει και μπορεί να συνεχίζεται καθ’ όλη τη διάρκεια της επαγγελματικής μας ζωής</a:t>
            </a:r>
          </a:p>
          <a:p>
            <a:r>
              <a:rPr lang="el-GR" dirty="0" smtClean="0"/>
              <a:t>Η </a:t>
            </a:r>
            <a:r>
              <a:rPr lang="el-GR" dirty="0" err="1" smtClean="0"/>
              <a:t>αναστοχαστική</a:t>
            </a:r>
            <a:r>
              <a:rPr lang="el-GR" dirty="0" smtClean="0"/>
              <a:t> μάθηση δεν συμβαίνει συμπτωματικά ή τυχαία, αλλά απαιτεί συστηματική μέθοδο ώστε να γίνει περιγραφή, ανάλυση και αξιολόγηση της εμπειρίας</a:t>
            </a:r>
          </a:p>
          <a:p>
            <a:r>
              <a:rPr lang="el-GR" dirty="0" smtClean="0"/>
              <a:t>Η περιγραφή, η ανάλυση και η αξιολόγηση της εμπειρίας περιλαμβάνει από τη μια την</a:t>
            </a:r>
            <a:r>
              <a:rPr lang="en-US" dirty="0" smtClean="0"/>
              <a:t> </a:t>
            </a:r>
            <a:r>
              <a:rPr lang="el-GR" dirty="0" smtClean="0"/>
              <a:t>κατάσταση και το πλαίσιο όπου συνέβη η εμπειρία, και από την άλλη η αυτό-εξέταση των αισθημάτων και συναισθημάτων μας.</a:t>
            </a:r>
          </a:p>
          <a:p>
            <a:endParaRPr lang="el-GR" dirty="0" smtClean="0"/>
          </a:p>
          <a:p>
            <a:endParaRPr lang="el-GR"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62500" lnSpcReduction="20000"/>
          </a:bodyPr>
          <a:lstStyle/>
          <a:p>
            <a:r>
              <a:rPr lang="el-GR" dirty="0" smtClean="0"/>
              <a:t>Ο αναστοχασμός αποτελεί εργαλείο συνειδητοποίησης και μέσο </a:t>
            </a:r>
            <a:r>
              <a:rPr lang="el-GR" dirty="0" err="1" smtClean="0"/>
              <a:t>νοηματοδότησης</a:t>
            </a:r>
            <a:r>
              <a:rPr lang="el-GR" dirty="0" smtClean="0"/>
              <a:t> των πράξεων μας (σαν καθρέφτης) που μας επιτρέπει να κατανοήσουμε τι κάνουμε και γιατί το κάνουμε όπως το κάνουμε.</a:t>
            </a:r>
          </a:p>
          <a:p>
            <a:r>
              <a:rPr lang="el-GR" dirty="0" smtClean="0"/>
              <a:t>Αυτή η συνειδητοποίηση και </a:t>
            </a:r>
            <a:r>
              <a:rPr lang="el-GR" dirty="0" err="1" smtClean="0"/>
              <a:t>νοηματοδότηση</a:t>
            </a:r>
            <a:r>
              <a:rPr lang="el-GR" dirty="0" smtClean="0"/>
              <a:t> μας επιτρέπει να εξελίξουμε μια λογικά αρθρωμένη συλλογιστική για τις πράξεις μας και σε περιπτώσεις όπου ανακαλύπτομε ότι στερούνται οι πράξεις μας λογικής να αλλάξουμε τις πράξεις μας ώστε να τις εξορθολογήσουμε και να τις </a:t>
            </a:r>
            <a:r>
              <a:rPr lang="el-GR" dirty="0" err="1" smtClean="0"/>
              <a:t>δικαιολογίσουμε</a:t>
            </a:r>
            <a:r>
              <a:rPr lang="el-GR" dirty="0" smtClean="0"/>
              <a:t> (δηλ. ο αναστοχασμός αποφεύγει τις πράξεις ρουτίνας).</a:t>
            </a:r>
          </a:p>
          <a:p>
            <a:r>
              <a:rPr lang="el-GR" dirty="0" smtClean="0"/>
              <a:t>Ο αναστοχασμός οδηγεί σε αλλαγή της</a:t>
            </a:r>
            <a:r>
              <a:rPr lang="en-US" dirty="0" smtClean="0"/>
              <a:t> </a:t>
            </a:r>
            <a:r>
              <a:rPr lang="el-GR" dirty="0" smtClean="0"/>
              <a:t>πράξης ώστε να την κάνει καλύτερη, ωριμότερη και ορθολογική </a:t>
            </a:r>
          </a:p>
          <a:p>
            <a:r>
              <a:rPr lang="el-GR" dirty="0" smtClean="0"/>
              <a:t>Ο αναστοχασμός είναι αναπόσπαστο τμήμα οποιασδήποτε έρευνας για να εντοπιστούν οι θέσεις του ερευνητή, ώστε να καταγραφούν και να αναδειχθούν πως επέδρασαν στην έρευνα </a:t>
            </a:r>
          </a:p>
          <a:p>
            <a:endParaRPr lang="el-GR"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12"/>
            <a:ext cx="8229600" cy="1143000"/>
          </a:xfrm>
        </p:spPr>
        <p:txBody>
          <a:bodyPr>
            <a:normAutofit fontScale="90000"/>
          </a:bodyPr>
          <a:lstStyle/>
          <a:p>
            <a:r>
              <a:rPr lang="el-GR" dirty="0" smtClean="0"/>
              <a:t>Η αναγκαιότητα του αναστοχασμού σε οποιαδήποτε έρευνα</a:t>
            </a:r>
            <a:endParaRPr lang="en-US"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υποκειμενικότητα του ερευνητή είναι αναπόφευκτη σε οποιαδήποτε έρευνα και οποιαδήποτε έρευνα δεν μπορεί παρά να ενέχει την ιδεολογία, ηθική και υποκειμενικότητα του ερευνητή </a:t>
            </a:r>
          </a:p>
          <a:p>
            <a:r>
              <a:rPr lang="el-GR" dirty="0" smtClean="0"/>
              <a:t>Δεν μπορεί η διαφορετικότητα και υποκειμενικότητα να συγχωνευτούν σε μια ομοιόμορφη ταύτιση – δηλ. οι «άλλοι» να γίνουν αδιάκριτοι «ίδιοι» και το «εγώ» ομοιόμορφο «εμείς» </a:t>
            </a:r>
          </a:p>
          <a:p>
            <a:pPr>
              <a:buNone/>
            </a:pPr>
            <a:r>
              <a:rPr lang="en-GB" dirty="0" err="1" smtClean="0"/>
              <a:t>Mantzoukas</a:t>
            </a:r>
            <a:r>
              <a:rPr lang="en-GB" dirty="0" smtClean="0"/>
              <a:t> (2005)</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smtClean="0"/>
              <a:t>Η έρευνα είναι μια ανθρώπινη (και όχι </a:t>
            </a:r>
            <a:r>
              <a:rPr lang="el-GR" dirty="0" err="1" smtClean="0"/>
              <a:t>εξω</a:t>
            </a:r>
            <a:r>
              <a:rPr lang="el-GR" dirty="0" smtClean="0"/>
              <a:t>-ανθρώπινη) διαδικασία και ως τέτοια έχει όλα εκείνα τα χαρακτηριστικά (και περιορισμούς) όλων των ανθρώπινων δράσεων. </a:t>
            </a:r>
          </a:p>
          <a:p>
            <a:r>
              <a:rPr lang="el-GR" dirty="0" smtClean="0"/>
              <a:t>Δεν μπορούμε να βγούμε έξω από τις ανθρώπινες προσωπικές εμπειρίες, πεποιθήσεις, στόχους, ανάγκες κλπ. </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20000"/>
          </a:bodyPr>
          <a:lstStyle/>
          <a:p>
            <a:r>
              <a:rPr lang="el-GR" dirty="0" smtClean="0"/>
              <a:t>Η έναρξη οποιασδήποτε έρευνας δεν ξεκινά από το πουθενά, αλλά κάθε έρευνα ξεκινά από κάπου συγκεκριμένα και από έναν (μια) τουλάχιστον ερευνητή. Ο οποίος ερευνητής είναι υπεύθυνος για τη δημιουργία και σχηματοποίηση της ερευνητικής ερώτησης ή/και υπόθεσης, καθώς και για τον προσδιορισμό των στόχων και σκοπών. Αυτό από μόνο του επιτρέπει σε έναν συγκεκριμένο άτομο (ερευνητή) να θέσει το πλαίσιο μέσα στο οποίο θα εξεταστεί το πρόβλημα και ως εκ τούτου φέρει την προσωπική του σφραγίδα. Αυτό στη βιβλιογραφία αναφέρεται ως προκατειλημμένος προσανατολισμός (</a:t>
            </a:r>
            <a:r>
              <a:rPr lang="en-GB" dirty="0" smtClean="0"/>
              <a:t>orientation bias</a:t>
            </a:r>
            <a:r>
              <a:rPr lang="el-GR" dirty="0" smtClean="0"/>
              <a:t>) (</a:t>
            </a:r>
            <a:r>
              <a:rPr lang="en-GB" dirty="0" err="1" smtClean="0"/>
              <a:t>Mantzoukas</a:t>
            </a:r>
            <a:r>
              <a:rPr lang="en-GB" dirty="0" smtClean="0"/>
              <a:t> 2005</a:t>
            </a:r>
            <a:r>
              <a:rPr lang="el-GR" dirty="0" smtClean="0"/>
              <a:t>)  </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smtClean="0"/>
              <a:t>Επίσης ο ερευνητής είναι υπεύθυνος για το ποιος θα συμμετέχει στην έρευνα, το χρόνο που θα γίνει η έρευνα και τον τόπο που θα γίνει η έρευνα. Αυτό στη βιβλιογραφία αναφέρεται ως προκατειλημμένη επιλογή (</a:t>
            </a:r>
            <a:r>
              <a:rPr lang="en-GB" dirty="0" smtClean="0"/>
              <a:t>selection bias</a:t>
            </a:r>
            <a:r>
              <a:rPr lang="el-GR" dirty="0" smtClean="0"/>
              <a:t>) (</a:t>
            </a:r>
            <a:r>
              <a:rPr lang="en-GB" dirty="0" err="1" smtClean="0"/>
              <a:t>Mantzoukas</a:t>
            </a:r>
            <a:r>
              <a:rPr lang="en-GB" dirty="0" smtClean="0"/>
              <a:t> 2005</a:t>
            </a:r>
            <a:r>
              <a:rPr lang="el-GR" dirty="0" smtClean="0"/>
              <a:t>) </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614400"/>
            <a:ext cx="7776864" cy="3242814"/>
          </a:xfrm>
        </p:spPr>
        <p:txBody>
          <a:bodyPr>
            <a:noAutofit/>
          </a:bodyPr>
          <a:lstStyle/>
          <a:p>
            <a:pPr algn="l"/>
            <a:r>
              <a:rPr lang="el-GR" sz="2800" dirty="0" smtClean="0">
                <a:solidFill>
                  <a:schemeClr val="tx1"/>
                </a:solidFill>
              </a:rPr>
              <a:t>Τμήμα Νοσηλευτικής</a:t>
            </a:r>
          </a:p>
          <a:p>
            <a:pPr algn="l"/>
            <a:r>
              <a:rPr lang="el-GR" b="1" dirty="0" smtClean="0">
                <a:solidFill>
                  <a:schemeClr val="tx1"/>
                </a:solidFill>
              </a:rPr>
              <a:t>Μεθοδολογία Έρευνας</a:t>
            </a:r>
            <a:endParaRPr lang="el-GR" b="1" dirty="0">
              <a:solidFill>
                <a:schemeClr val="tx1"/>
              </a:solidFill>
            </a:endParaRPr>
          </a:p>
          <a:p>
            <a:pPr algn="l"/>
            <a:r>
              <a:rPr lang="el-GR" sz="2800" b="1" dirty="0" smtClean="0">
                <a:solidFill>
                  <a:schemeClr val="tx1"/>
                </a:solidFill>
              </a:rPr>
              <a:t>Ενότητα 2</a:t>
            </a:r>
            <a:r>
              <a:rPr lang="en-US" sz="2800" b="1" dirty="0" smtClean="0">
                <a:solidFill>
                  <a:schemeClr val="tx1"/>
                </a:solidFill>
              </a:rPr>
              <a:t> </a:t>
            </a:r>
            <a:r>
              <a:rPr lang="el-GR" sz="2800" b="1" dirty="0" smtClean="0">
                <a:solidFill>
                  <a:schemeClr val="tx1"/>
                </a:solidFill>
              </a:rPr>
              <a:t>:</a:t>
            </a:r>
            <a:r>
              <a:rPr lang="en-US" sz="2800" dirty="0" smtClean="0">
                <a:solidFill>
                  <a:schemeClr val="tx1"/>
                </a:solidFill>
              </a:rPr>
              <a:t> A</a:t>
            </a:r>
            <a:r>
              <a:rPr lang="el-GR" sz="2800" dirty="0" err="1" smtClean="0">
                <a:solidFill>
                  <a:schemeClr val="tx1"/>
                </a:solidFill>
              </a:rPr>
              <a:t>ναστοχασμός</a:t>
            </a:r>
            <a:r>
              <a:rPr lang="el-GR" sz="2800" dirty="0" smtClean="0">
                <a:solidFill>
                  <a:schemeClr val="tx1"/>
                </a:solidFill>
              </a:rPr>
              <a:t> και Νοσηλευτική Έρευνα </a:t>
            </a:r>
            <a:endParaRPr lang="en-US" sz="2800" dirty="0" smtClean="0">
              <a:solidFill>
                <a:schemeClr val="tx1"/>
              </a:solidFill>
            </a:endParaRPr>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Δρ. Στέφανος </a:t>
            </a:r>
            <a:r>
              <a:rPr lang="el-GR" sz="2800" dirty="0" err="1" smtClean="0">
                <a:solidFill>
                  <a:schemeClr val="tx2">
                    <a:lumMod val="50000"/>
                  </a:schemeClr>
                </a:solidFill>
              </a:rPr>
              <a:t>Μαντζούκας</a:t>
            </a:r>
            <a:endParaRPr lang="el-GR" sz="2800" dirty="0" smtClean="0">
              <a:solidFill>
                <a:schemeClr val="tx2">
                  <a:lumMod val="50000"/>
                </a:schemeClr>
              </a:solidFill>
            </a:endParaRPr>
          </a:p>
          <a:p>
            <a:pPr algn="l">
              <a:lnSpc>
                <a:spcPts val="2600"/>
              </a:lnSpc>
            </a:pPr>
            <a:r>
              <a:rPr lang="el-GR" sz="2400" dirty="0" smtClean="0">
                <a:solidFill>
                  <a:schemeClr val="tx2">
                    <a:lumMod val="50000"/>
                  </a:schemeClr>
                </a:solidFill>
              </a:rPr>
              <a:t>Επίκουρος Καθηγητής</a:t>
            </a:r>
          </a:p>
          <a:p>
            <a:pPr algn="l">
              <a:lnSpc>
                <a:spcPts val="2600"/>
              </a:lnSpc>
            </a:pPr>
            <a:r>
              <a:rPr lang="el-GR" sz="2400" dirty="0" smtClean="0">
                <a:solidFill>
                  <a:schemeClr val="tx2">
                    <a:lumMod val="50000"/>
                  </a:schemeClr>
                </a:solidFill>
              </a:rPr>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sp>
        <p:nvSpPr>
          <p:cNvPr id="10" name="Τίτλος 1"/>
          <p:cNvSpPr txBox="1">
            <a:spLocks/>
          </p:cNvSpPr>
          <p:nvPr/>
        </p:nvSpPr>
        <p:spPr>
          <a:xfrm>
            <a:off x="0" y="4257"/>
            <a:ext cx="7452320" cy="1228436"/>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4257"/>
            <a:ext cx="2214640" cy="1237790"/>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20000"/>
          </a:bodyPr>
          <a:lstStyle/>
          <a:p>
            <a:r>
              <a:rPr lang="el-GR" dirty="0" smtClean="0"/>
              <a:t>Επιπλέον, όσο και αν γίνει προσπάθεια να εφαρμοστεί μέθοδοι που μπορεί να </a:t>
            </a:r>
            <a:r>
              <a:rPr lang="el-GR" dirty="0" err="1" smtClean="0"/>
              <a:t>ποσοτικοποιήσουν</a:t>
            </a:r>
            <a:r>
              <a:rPr lang="el-GR" dirty="0" smtClean="0"/>
              <a:t> τα δεδομένα και να τα αντικειμενοποιήσουν τα αποτελέσματα, ωστόσο η απλή παροχή του ερωτηματολογίου μπορεί να επηρεάσει τα αποτελέσματα </a:t>
            </a:r>
          </a:p>
          <a:p>
            <a:r>
              <a:rPr lang="el-GR" dirty="0" smtClean="0"/>
              <a:t>Επιπλέον, κάθε ερευνητής προσπαθεί να «χωρέσει» και να συνταιριάξουν τους συμμετέχοντες στα κριτήρια αποδοχής και αποκλεισμού της έρευνας και αυτό επαφίεται στην κρίση του ερευνητή και από μόνο αποτελεί εισαγωγή υποκειμενικότητας στην έρευνα</a:t>
            </a:r>
            <a:endParaRPr lang="en-US" dirty="0"/>
          </a:p>
        </p:txBody>
      </p:sp>
      <p:sp>
        <p:nvSpPr>
          <p:cNvPr id="7" name="6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8"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smtClean="0"/>
              <a:t>Τέλος, τα λεγόμενα αντικειμενικά δεδομένα δεν είναι τίποτα άλλο από ένα σύνολο από υποκειμενικότητας, αλλά αυτό δεν σημαίνει ότι πραγματικά εξαλείφεται η υποκειμενικότητα και η απόλυτη αλήθεια μπορεί να συλληφθεί.</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3" name="2 - Θέση περιεχομένου"/>
          <p:cNvSpPr>
            <a:spLocks noGrp="1"/>
          </p:cNvSpPr>
          <p:nvPr>
            <p:ph idx="1"/>
          </p:nvPr>
        </p:nvSpPr>
        <p:spPr/>
        <p:txBody>
          <a:bodyPr>
            <a:normAutofit fontScale="92500"/>
          </a:bodyPr>
          <a:lstStyle/>
          <a:p>
            <a:r>
              <a:rPr lang="el-GR" dirty="0" smtClean="0"/>
              <a:t>Άρα αφού δεν μπορούμε να απαλλαχθούμε από την υποκειμενικότητα του ερευνητή, θα ήταν παράλογο να την αγνοούμε ή να προσποιούμαστε ότι την έχουμε εξαλείψει. Αντιθέτως θα πρέπει να γίνεται φανερή η υποκειμενικότητα του ερευνητή</a:t>
            </a:r>
          </a:p>
          <a:p>
            <a:r>
              <a:rPr lang="el-GR" dirty="0" smtClean="0"/>
              <a:t>Πρώτον για να δώσουμε αξιοπιστία στην έρευνα</a:t>
            </a:r>
          </a:p>
          <a:p>
            <a:r>
              <a:rPr lang="el-GR" dirty="0" smtClean="0"/>
              <a:t>Δεύτερον η έρευνα να είναι μια ειλικρινής διαδικασία</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Πρόβλημα</a:t>
            </a:r>
            <a:endParaRPr lang="en-US" dirty="0"/>
          </a:p>
        </p:txBody>
      </p:sp>
      <p:sp>
        <p:nvSpPr>
          <p:cNvPr id="3" name="2 - Θέση περιεχομένου"/>
          <p:cNvSpPr>
            <a:spLocks noGrp="1"/>
          </p:cNvSpPr>
          <p:nvPr>
            <p:ph idx="1"/>
          </p:nvPr>
        </p:nvSpPr>
        <p:spPr/>
        <p:txBody>
          <a:bodyPr>
            <a:normAutofit lnSpcReduction="10000"/>
          </a:bodyPr>
          <a:lstStyle/>
          <a:p>
            <a:r>
              <a:rPr lang="el-GR" dirty="0" smtClean="0"/>
              <a:t>Τα προβλήματα με την αποδοχή και με τον συνυπολογισμό της έννοιας υποκειμενικότητας του ερευνητή σε μια έρευνα είναι</a:t>
            </a:r>
            <a:r>
              <a:rPr lang="en-GB" dirty="0" smtClean="0"/>
              <a:t>:</a:t>
            </a:r>
            <a:endParaRPr lang="el-GR" dirty="0" smtClean="0"/>
          </a:p>
          <a:p>
            <a:pPr marL="514350" indent="-514350">
              <a:buAutoNum type="arabicPeriod"/>
            </a:pPr>
            <a:r>
              <a:rPr lang="el-GR" dirty="0" smtClean="0"/>
              <a:t>Πως μπορεί αυτή η υποκειμενικότητα μπορεί να γίνει φανερή</a:t>
            </a:r>
          </a:p>
          <a:p>
            <a:pPr marL="514350" indent="-514350">
              <a:buAutoNum type="arabicPeriod"/>
            </a:pPr>
            <a:r>
              <a:rPr lang="el-GR" dirty="0" smtClean="0"/>
              <a:t>Σε ποιο βαθμό τα αποτελέσματα αντανακλούν τους συμμετέχοντες και όχι απλώς τον ερευνητή  </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smtClean="0"/>
              <a:t>Αυτά που ορίζονται ως προβλήματα είναι ταυτόχρονα και τα πλεονεκτήματα της αποδοχής και του συνυπολογισμού της υποκειμενικότητας του ερευνητή, εφόσον χρησιμοποιηθεί ένας συστηματικός μηχανισμός παρουσίασης της υποκειμενικότητας του ερευνητή, ο οποίος μηχανισμός είναι αυτός του κατευθυνόμενου αναστοχασμού </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7500" lnSpcReduction="20000"/>
          </a:bodyPr>
          <a:lstStyle/>
          <a:p>
            <a:r>
              <a:rPr lang="el-GR" dirty="0" smtClean="0"/>
              <a:t>Είναι πλεονεκτήματα, διότι μέσω του αναστοχασμού ο ερευνητής δηλώνει τις πεποιθήσεις του, το υπόβαθρό του και τη θέση του για την έρευνα πριν καν αρχίσει η έρευνα (αυτό το </a:t>
            </a:r>
            <a:r>
              <a:rPr lang="el-GR" dirty="0" err="1" smtClean="0"/>
              <a:t>αναστοχαστικό</a:t>
            </a:r>
            <a:r>
              <a:rPr lang="el-GR" dirty="0" smtClean="0"/>
              <a:t> ημερολόγιο πρέπει να συμπεριλαμβάνεται ως αναπόσπαστο μέρος της έρευνας). </a:t>
            </a:r>
          </a:p>
          <a:p>
            <a:r>
              <a:rPr lang="el-GR" dirty="0" smtClean="0"/>
              <a:t>Έτσι ο αναγνώστης μπορεί με σαφήνεια να διαπιστώσει άλματα σκέψεις και μη-τεκμηριωμένες δράσεις που στοχεύουν μόνο στην επιβεβαίωση των θέσεων του ερευνητή. </a:t>
            </a:r>
          </a:p>
          <a:p>
            <a:r>
              <a:rPr lang="el-GR" dirty="0" smtClean="0"/>
              <a:t>Αρά, η αποδοχή και ο συνυπολογισμός της υποκειμενικότητας του ερευνητή μέσω του αναστοχασμού επιτρέπουν μια σαφέστερη κρίση της αξιοπιστίας της </a:t>
            </a:r>
            <a:r>
              <a:rPr lang="el-GR" dirty="0" err="1" smtClean="0"/>
              <a:t>έρευανς</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r>
              <a:rPr lang="el-GR" dirty="0" smtClean="0"/>
              <a:t>Η ερευνητική διαδικασία χρειάζεται να ξεκινά με τον </a:t>
            </a:r>
            <a:r>
              <a:rPr lang="el-GR" dirty="0" err="1" smtClean="0"/>
              <a:t>αναστοχασμό</a:t>
            </a:r>
            <a:r>
              <a:rPr lang="el-GR" dirty="0" smtClean="0"/>
              <a:t> του ερευνητή πριν καν δημιουργηθεί η ερευνητική ερώτηση και να τεκμηριώσει ο ερευνητής με αυτόν τον τρόπο γιατί θέλει να ερευνήσει όσα θέλει (και δεν επαρκεί γιατί δεν υπάρχει επαρκές βιβλιογραφία). Ωστόσο δεν τελειώνει μόνο στη δημιουργία της ερευνητικής ερώτησης.</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92500" lnSpcReduction="10000"/>
          </a:bodyPr>
          <a:lstStyle/>
          <a:p>
            <a:r>
              <a:rPr lang="el-GR" dirty="0" smtClean="0"/>
              <a:t>Ο αναστοχασμός αποτελεί αναπόσπαστο μέρος όλων των αποφάσεων της έρευνας π.χ. την επιλογή του δείγματος, του αριθμού του δείγματος, του είδος των ερωτήσεων που θα κάνουμε, τον τρόπο που ερμηνεύονται τα αποτελέσματα και τη συγγραφεί της έρευνας.</a:t>
            </a:r>
          </a:p>
          <a:p>
            <a:r>
              <a:rPr lang="el-GR" dirty="0" smtClean="0"/>
              <a:t>Πολύ υποστηρίζουν ότι ο αναστοχασμός του ερευνητή θα πρέπει να συνυπάρχει μαζί με τα αποτελέσματα της έρευνας (</a:t>
            </a:r>
            <a:r>
              <a:rPr lang="en-GB" dirty="0" smtClean="0"/>
              <a:t>Rolfe 2002, Mantzoukas 2005</a:t>
            </a:r>
            <a:r>
              <a:rPr lang="el-GR" dirty="0" smtClean="0"/>
              <a:t>).</a:t>
            </a:r>
            <a:r>
              <a:rPr lang="en-GB" dirty="0" smtClean="0"/>
              <a:t> </a:t>
            </a:r>
          </a:p>
          <a:p>
            <a:pPr>
              <a:buNone/>
            </a:pP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3" name="2 - Θέση περιεχομένου"/>
          <p:cNvSpPr>
            <a:spLocks noGrp="1"/>
          </p:cNvSpPr>
          <p:nvPr>
            <p:ph idx="1"/>
          </p:nvPr>
        </p:nvSpPr>
        <p:spPr/>
        <p:txBody>
          <a:bodyPr>
            <a:normAutofit fontScale="92500" lnSpcReduction="10000"/>
          </a:bodyPr>
          <a:lstStyle/>
          <a:p>
            <a:r>
              <a:rPr lang="el-GR" dirty="0" smtClean="0"/>
              <a:t>Αν ο ερευνητής αποποιηθεί τη πρότερα γνώση του, τις εμπειρίες και την υποκειμενικότητα, τότε δεν θα διαθέτει όλα εκείνα τα στοιχεία που είναι απαραίτητα να κάνει έρευνα και να ερμηνεύσει τα αποτελέσματα.</a:t>
            </a:r>
          </a:p>
          <a:p>
            <a:r>
              <a:rPr lang="el-GR" dirty="0" smtClean="0"/>
              <a:t>Τα αποτελέσματα από μόνα τους δεν μιλούν, δεν λένε τίποτα, παρά μόνο μέσα από τον ερευνητή βγάζουν νόημα.</a:t>
            </a:r>
          </a:p>
          <a:p>
            <a:r>
              <a:rPr lang="el-GR" dirty="0" smtClean="0"/>
              <a:t>Το να έχεις ανοιχτό μυαλό, δεν σημαίνει ότι πρέπει να έχεις άδειο κεφάλι</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Συμμετοχική έρευνα</a:t>
            </a:r>
            <a:endParaRPr lang="en-US" dirty="0"/>
          </a:p>
        </p:txBody>
      </p:sp>
      <p:sp>
        <p:nvSpPr>
          <p:cNvPr id="3" name="2 - Θέση περιεχομένου"/>
          <p:cNvSpPr>
            <a:spLocks noGrp="1"/>
          </p:cNvSpPr>
          <p:nvPr>
            <p:ph idx="1"/>
          </p:nvPr>
        </p:nvSpPr>
        <p:spPr/>
        <p:txBody>
          <a:bodyPr>
            <a:normAutofit lnSpcReduction="10000"/>
          </a:bodyPr>
          <a:lstStyle/>
          <a:p>
            <a:r>
              <a:rPr lang="el-GR" dirty="0" smtClean="0"/>
              <a:t>Εκτός από το να αποτελεί αναπόσπαστο σημείο ο αναστοχασμός της ερευνητικής διαδικασία έχει δημιουργηθεί ένα μοντέλο έρευνας που είναι </a:t>
            </a:r>
            <a:r>
              <a:rPr lang="el-GR" dirty="0" err="1" smtClean="0"/>
              <a:t>αναστοχαστική</a:t>
            </a:r>
            <a:r>
              <a:rPr lang="el-GR" dirty="0" smtClean="0"/>
              <a:t> έρευνα και ονομάζεται συμμετοχική έρευνας (</a:t>
            </a:r>
            <a:r>
              <a:rPr lang="en-GB" dirty="0" smtClean="0"/>
              <a:t>participatory research</a:t>
            </a:r>
            <a:r>
              <a:rPr lang="el-GR" dirty="0" smtClean="0"/>
              <a:t>), όπου ο ερευνητής είναι συν-σχεδιάζει την έρευνα με τους συμμετέχοντες στην έρευνα και συν-αναλύουν τη διαδικασία και τα αποτελέσματα (</a:t>
            </a:r>
            <a:r>
              <a:rPr lang="en-GB" dirty="0" smtClean="0"/>
              <a:t>Rolfe, 1994</a:t>
            </a:r>
            <a:r>
              <a:rPr lang="el-GR" dirty="0" smtClean="0"/>
              <a:t>)  </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468313" y="476250"/>
            <a:ext cx="8229600" cy="1143000"/>
          </a:xfrm>
        </p:spPr>
        <p:txBody>
          <a:bodyPr/>
          <a:lstStyle/>
          <a:p>
            <a:pPr eaLnBrk="1" hangingPunct="1"/>
            <a:r>
              <a:rPr lang="el-GR" b="1" smtClean="0"/>
              <a:t>Άδειες Χρήσης</a:t>
            </a:r>
          </a:p>
        </p:txBody>
      </p:sp>
      <p:sp>
        <p:nvSpPr>
          <p:cNvPr id="28678" name="Subtitle 8"/>
          <p:cNvSpPr txBox="1">
            <a:spLocks/>
          </p:cNvSpPr>
          <p:nvPr/>
        </p:nvSpPr>
        <p:spPr bwMode="auto">
          <a:xfrm>
            <a:off x="457200" y="1333500"/>
            <a:ext cx="8229600" cy="3771900"/>
          </a:xfrm>
          <a:prstGeom prst="rect">
            <a:avLst/>
          </a:prstGeom>
          <a:noFill/>
          <a:ln w="9525">
            <a:noFill/>
            <a:miter lim="800000"/>
            <a:headEnd/>
            <a:tailEnd/>
          </a:ln>
        </p:spPr>
        <p:txBody>
          <a:bodyPr/>
          <a:lstStyle/>
          <a:p>
            <a:pPr marL="342900" indent="-342900">
              <a:spcBef>
                <a:spcPct val="20000"/>
              </a:spcBef>
              <a:buFont typeface="Arial" charset="0"/>
              <a:buChar char="•"/>
            </a:pPr>
            <a:r>
              <a:rPr lang="el-GR" sz="2800">
                <a:solidFill>
                  <a:srgbClr val="000000"/>
                </a:solidFill>
                <a:latin typeface="Calibri" pitchFamily="34" charset="0"/>
              </a:rPr>
              <a:t>Το παρόν εκπαιδευτικό υλικό υπόκειται σε άδειες χρήσης Creative Commons. </a:t>
            </a:r>
          </a:p>
          <a:p>
            <a:pPr marL="342900" indent="-342900">
              <a:spcBef>
                <a:spcPct val="20000"/>
              </a:spcBef>
              <a:buFont typeface="Arial" charset="0"/>
              <a:buChar char="•"/>
            </a:pPr>
            <a:r>
              <a:rPr lang="el-GR" sz="2800">
                <a:solidFill>
                  <a:srgbClr val="000000"/>
                </a:solidFill>
                <a:latin typeface="Calibri"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28679" name="7 - Εικόνα" descr="Λογότυπο για Άδειες χρήσης Creative Commons BY-NC-ND"/>
          <p:cNvPicPr>
            <a:picLocks noChangeAspect="1"/>
          </p:cNvPicPr>
          <p:nvPr/>
        </p:nvPicPr>
        <p:blipFill>
          <a:blip r:embed="rId2" cstate="print"/>
          <a:srcRect/>
          <a:stretch>
            <a:fillRect/>
          </a:stretch>
        </p:blipFill>
        <p:spPr bwMode="auto">
          <a:xfrm>
            <a:off x="3708400" y="4117975"/>
            <a:ext cx="1581150" cy="460375"/>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a:t>
            </a:r>
            <a:r>
              <a:rPr lang="el-GR" sz="1200" dirty="0" smtClean="0">
                <a:solidFill>
                  <a:schemeClr val="bg1"/>
                </a:solidFill>
              </a:rPr>
              <a:t>Ενότητα 2, </a:t>
            </a:r>
            <a:r>
              <a:rPr lang="el-GR" sz="1200" dirty="0" smtClean="0">
                <a:solidFill>
                  <a:schemeClr val="bg1"/>
                </a:solidFill>
              </a:rPr>
              <a:t>ΤΜΗΜΑ ΝΟΣΗΛΕΥΤΙΚΗ,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Αυτό-εθνογραφία</a:t>
            </a:r>
            <a:endParaRPr lang="en-US" dirty="0"/>
          </a:p>
        </p:txBody>
      </p:sp>
      <p:sp>
        <p:nvSpPr>
          <p:cNvPr id="3" name="2 - Θέση περιεχομένου"/>
          <p:cNvSpPr>
            <a:spLocks noGrp="1"/>
          </p:cNvSpPr>
          <p:nvPr>
            <p:ph idx="1"/>
          </p:nvPr>
        </p:nvSpPr>
        <p:spPr/>
        <p:txBody>
          <a:bodyPr/>
          <a:lstStyle/>
          <a:p>
            <a:r>
              <a:rPr lang="el-GR" dirty="0" smtClean="0"/>
              <a:t>Επίσης, παρόμοιο ρόλο έχει ο αναστοχασμός και στην αυτό-εθνογραφία, όπου ο ερευνητής ερευνά τον εαυτό του, είναι δηλαδή και ερευνητής και συμμετέχων στην έρευνα</a:t>
            </a:r>
            <a:r>
              <a:rPr lang="en-GB" dirty="0" smtClean="0"/>
              <a:t> (Denzin &amp; Lincoln, 2002)</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3" name="2 - Θέση περιεχομένου"/>
          <p:cNvSpPr>
            <a:spLocks noGrp="1"/>
          </p:cNvSpPr>
          <p:nvPr>
            <p:ph idx="1"/>
          </p:nvPr>
        </p:nvSpPr>
        <p:spPr/>
        <p:txBody>
          <a:bodyPr/>
          <a:lstStyle/>
          <a:p>
            <a:r>
              <a:rPr lang="el-GR" dirty="0" smtClean="0"/>
              <a:t>Άρα η συστηματοποίηση του αναστοχασμού αποτελεί εργαλείο κάθε ερευνητή που χρειάζεται να είναι εξοικειωμένος με αυτό και να το εφαρμόζει.</a:t>
            </a:r>
          </a:p>
          <a:p>
            <a:r>
              <a:rPr lang="el-GR" dirty="0" smtClean="0"/>
              <a:t>Παρακάτω παρουσιάζονται τα βήματα του αναστοχασμού</a:t>
            </a:r>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Ο αναστοχασμός περιλαμβάνει τρία στάδια: α) το περιγραφικό στάδιο, β) το αναλυτικό/ερμηνευτικό στάδιο και γ) το συνθετικό στάδιο </a:t>
            </a:r>
            <a:endParaRPr lang="el-GR"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Περιγραφικό Στάδιο</a:t>
            </a:r>
            <a:endParaRPr lang="el-GR" dirty="0"/>
          </a:p>
        </p:txBody>
      </p:sp>
      <p:sp>
        <p:nvSpPr>
          <p:cNvPr id="3" name="2 - Θέση περιεχομένου"/>
          <p:cNvSpPr>
            <a:spLocks noGrp="1"/>
          </p:cNvSpPr>
          <p:nvPr>
            <p:ph idx="1"/>
          </p:nvPr>
        </p:nvSpPr>
        <p:spPr>
          <a:xfrm>
            <a:off x="457200" y="1600200"/>
            <a:ext cx="8229600" cy="4925144"/>
          </a:xfrm>
        </p:spPr>
        <p:txBody>
          <a:bodyPr>
            <a:normAutofit/>
          </a:bodyPr>
          <a:lstStyle/>
          <a:p>
            <a:r>
              <a:rPr lang="el-GR" dirty="0" smtClean="0"/>
              <a:t>Περιγραφική φάση περιλαμβάνει την περιγραφή μιας κατάστασης π.χ. τι συνέβη, ποιος έκανε τι, ποιες ήταν σκέψης σου και ποια τα συναισθήματα σου</a:t>
            </a:r>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Αναλυτικό Στάδιο</a:t>
            </a:r>
            <a:endParaRPr lang="en-US" dirty="0"/>
          </a:p>
        </p:txBody>
      </p:sp>
      <p:sp>
        <p:nvSpPr>
          <p:cNvPr id="3" name="2 - Θέση περιεχομένου"/>
          <p:cNvSpPr>
            <a:spLocks noGrp="1"/>
          </p:cNvSpPr>
          <p:nvPr>
            <p:ph idx="1"/>
          </p:nvPr>
        </p:nvSpPr>
        <p:spPr/>
        <p:txBody>
          <a:bodyPr>
            <a:normAutofit lnSpcReduction="10000"/>
          </a:bodyPr>
          <a:lstStyle/>
          <a:p>
            <a:r>
              <a:rPr lang="el-GR" dirty="0" smtClean="0"/>
              <a:t>Ποιο είναι το πιο σημαντικό ή ενδιαφέρον σχετικά με το περιστατικό, πως ερμηνεύω ή εξηγώ τα όσα συνέβησαν, ποιες ήταν οι προθέσεις μου, γιατί έδρασα όπως έδρασα, πως οι δράσεις μου σχετίζονται με τα όσα γράφει η βιβλιογραφία</a:t>
            </a:r>
          </a:p>
          <a:p>
            <a:endParaRPr lang="el-GR" dirty="0" smtClean="0"/>
          </a:p>
          <a:p>
            <a:r>
              <a:rPr lang="el-GR" dirty="0" smtClean="0"/>
              <a:t>Το αποτέλεσμα είναι η αυτογνωσία και η βαθύτερη γνώση των πράξεων</a:t>
            </a:r>
          </a:p>
          <a:p>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Συνθετικό Στάδιο</a:t>
            </a:r>
            <a:endParaRPr lang="en-US" dirty="0"/>
          </a:p>
        </p:txBody>
      </p:sp>
      <p:sp>
        <p:nvSpPr>
          <p:cNvPr id="3" name="2 - Θέση περιεχομένου"/>
          <p:cNvSpPr>
            <a:spLocks noGrp="1"/>
          </p:cNvSpPr>
          <p:nvPr>
            <p:ph idx="1"/>
          </p:nvPr>
        </p:nvSpPr>
        <p:spPr/>
        <p:txBody>
          <a:bodyPr/>
          <a:lstStyle/>
          <a:p>
            <a:r>
              <a:rPr lang="el-GR" dirty="0" smtClean="0"/>
              <a:t>Ποιά είναι τα ζητήματα σύγκρουσης ή αντίθεσης, τι είναι αυτό που έμαθα </a:t>
            </a:r>
            <a:r>
              <a:rPr lang="el-GR" dirty="0" err="1" smtClean="0"/>
              <a:t>απο</a:t>
            </a:r>
            <a:r>
              <a:rPr lang="el-GR" dirty="0" smtClean="0"/>
              <a:t> το περιστατικό, πως θα αλλάξω στο μέλλον την πράξη μου ή επαγγελματική μου στάση</a:t>
            </a:r>
          </a:p>
          <a:p>
            <a:endParaRPr lang="el-GR" dirty="0" smtClean="0"/>
          </a:p>
          <a:p>
            <a:r>
              <a:rPr lang="el-GR" dirty="0" smtClean="0"/>
              <a:t>Το αποτέλεσμα είναι μάθηση και αλλαγή πράξης, </a:t>
            </a:r>
            <a:r>
              <a:rPr lang="el-GR" dirty="0" err="1" smtClean="0"/>
              <a:t>αυτο</a:t>
            </a:r>
            <a:r>
              <a:rPr lang="el-GR" dirty="0" smtClean="0"/>
              <a:t>-κριτική και απελευθέρωση</a:t>
            </a:r>
          </a:p>
          <a:p>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92500" lnSpcReduction="20000"/>
          </a:bodyPr>
          <a:lstStyle/>
          <a:p>
            <a:r>
              <a:rPr lang="el-GR" dirty="0" smtClean="0"/>
              <a:t>Μολονότι σε πρώτη όψη φαίνεται απλοϊκή η διαδικασία της </a:t>
            </a:r>
            <a:r>
              <a:rPr lang="el-GR" dirty="0" err="1" smtClean="0"/>
              <a:t>ενδοσκησης</a:t>
            </a:r>
            <a:r>
              <a:rPr lang="el-GR" dirty="0" smtClean="0"/>
              <a:t>, ωστόσο συχνά απαιτείται υποστήριξη και καθοδήγηση στη διαδικασία, από τη μια γιατί συνήθως μένουμε στην περιγραφική και την επιφανειακή μορφή του (δίχως να κάνουμε ανάλυση και σύνθεση), και από την άλλη γιατί η ενδοσκόπηση απαιτεί επίπονη προσπάθεια που χρειάζεται χρόνο και εισάγει ένα βαθμό αβεβαιότητας στην πράξη μας, δηλ. υπονοεί ότι μπορεί να μην τα ξέρουμε όλα ή να μην είμαστε όσο καλοί νομίζουμε. </a:t>
            </a:r>
          </a:p>
          <a:p>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Κατευθυνόμενος αναστοχασμός</a:t>
            </a:r>
            <a:endParaRPr lang="en-US" dirty="0"/>
          </a:p>
        </p:txBody>
      </p:sp>
      <p:sp>
        <p:nvSpPr>
          <p:cNvPr id="3" name="2 - Θέση περιεχομένου"/>
          <p:cNvSpPr>
            <a:spLocks noGrp="1"/>
          </p:cNvSpPr>
          <p:nvPr>
            <p:ph idx="1"/>
          </p:nvPr>
        </p:nvSpPr>
        <p:spPr/>
        <p:txBody>
          <a:bodyPr/>
          <a:lstStyle/>
          <a:p>
            <a:r>
              <a:rPr lang="el-GR" dirty="0" smtClean="0"/>
              <a:t> Η βιβλιογραφία ορίζει την υποστήριξη και καθοδήγηση στον </a:t>
            </a:r>
            <a:r>
              <a:rPr lang="el-GR" dirty="0" err="1" smtClean="0"/>
              <a:t>αναστοχασμό</a:t>
            </a:r>
            <a:r>
              <a:rPr lang="el-GR" dirty="0" smtClean="0"/>
              <a:t> ως κατευθυνόμενο </a:t>
            </a:r>
            <a:r>
              <a:rPr lang="el-GR" dirty="0" err="1" smtClean="0"/>
              <a:t>αναστοχασμό</a:t>
            </a:r>
            <a:r>
              <a:rPr lang="el-GR" dirty="0" smtClean="0"/>
              <a:t> και εμπεριέχει μια σειρά από μοντέλα που παρέχουν μια σειρά από βήματα ή ερωτήματα που βοηθά το άτομα να εξερευνήσει την πράξη του, τις δράσεις του και τις αποφάσεις του. </a:t>
            </a:r>
          </a:p>
          <a:p>
            <a:endParaRPr lang="en-US"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2" y="28575"/>
            <a:ext cx="9143999" cy="680085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468313" y="476250"/>
            <a:ext cx="8229600" cy="1143000"/>
          </a:xfrm>
        </p:spPr>
        <p:txBody>
          <a:bodyPr/>
          <a:lstStyle/>
          <a:p>
            <a:pPr eaLnBrk="1" hangingPunct="1"/>
            <a:r>
              <a:rPr lang="el-GR" b="1" smtClean="0"/>
              <a:t>Χρηματοδότηση</a:t>
            </a:r>
          </a:p>
        </p:txBody>
      </p:sp>
      <p:sp>
        <p:nvSpPr>
          <p:cNvPr id="29702" name="Content Placeholder 2"/>
          <p:cNvSpPr txBox="1">
            <a:spLocks/>
          </p:cNvSpPr>
          <p:nvPr/>
        </p:nvSpPr>
        <p:spPr bwMode="auto">
          <a:xfrm>
            <a:off x="457200" y="1530350"/>
            <a:ext cx="8229600" cy="3770313"/>
          </a:xfrm>
          <a:prstGeom prst="rect">
            <a:avLst/>
          </a:prstGeom>
          <a:noFill/>
          <a:ln w="9525">
            <a:noFill/>
            <a:miter lim="800000"/>
            <a:headEnd/>
            <a:tailEnd/>
          </a:ln>
        </p:spPr>
        <p:txBody>
          <a:bodyPr/>
          <a:lstStyle/>
          <a:p>
            <a:pPr marL="341313" indent="-341313" algn="just">
              <a:spcBef>
                <a:spcPct val="20000"/>
              </a:spcBef>
              <a:buFont typeface="Arial" charset="0"/>
              <a:buChar char="•"/>
            </a:pPr>
            <a:r>
              <a:rPr lang="el-GR" altLang="el-GR" sz="2000">
                <a:solidFill>
                  <a:srgbClr val="000000"/>
                </a:solidFill>
                <a:latin typeface="Calibri" pitchFamily="34" charset="0"/>
              </a:rPr>
              <a:t>Το έργο υλοποιείται στο πλαίσιο του Επιχειρησιακού Προγράμματος «</a:t>
            </a:r>
            <a:r>
              <a:rPr lang="el-GR" altLang="el-GR" sz="2000" b="1">
                <a:solidFill>
                  <a:srgbClr val="000000"/>
                </a:solidFill>
                <a:latin typeface="Calibri" pitchFamily="34" charset="0"/>
              </a:rPr>
              <a:t>Εκπαίδευση και Δια Βίου Μάθηση</a:t>
            </a:r>
            <a:r>
              <a:rPr lang="el-GR" altLang="el-GR" sz="2000">
                <a:solidFill>
                  <a:srgbClr val="000000"/>
                </a:solidFill>
                <a:latin typeface="Calibri" pitchFamily="34" charset="0"/>
              </a:rPr>
              <a:t>» και συγχρηματοδοτείται από την Ευρωπαϊκή Ένωση (Ευρωπαϊκό Κοινωνικό Ταμείο) και από εθνικούς πόρους.</a:t>
            </a:r>
          </a:p>
          <a:p>
            <a:pPr marL="341313" indent="-341313" algn="just">
              <a:spcBef>
                <a:spcPct val="20000"/>
              </a:spcBef>
              <a:buFont typeface="Arial" charset="0"/>
              <a:buChar char="•"/>
            </a:pPr>
            <a:r>
              <a:rPr lang="el-GR" altLang="el-GR" sz="2000">
                <a:solidFill>
                  <a:srgbClr val="000000"/>
                </a:solidFill>
                <a:latin typeface="Calibri" pitchFamily="34" charset="0"/>
              </a:rPr>
              <a:t>Το έργο «</a:t>
            </a:r>
            <a:r>
              <a:rPr lang="el-GR" altLang="el-GR" sz="2000" b="1">
                <a:solidFill>
                  <a:srgbClr val="000000"/>
                </a:solidFill>
                <a:latin typeface="Calibri" pitchFamily="34" charset="0"/>
              </a:rPr>
              <a:t>Ανοικτά Ακαδημαϊκά Μαθήματα στο TEI Ηπείρου</a:t>
            </a:r>
            <a:r>
              <a:rPr lang="el-GR" altLang="el-GR" sz="2000">
                <a:solidFill>
                  <a:srgbClr val="000000"/>
                </a:solidFill>
                <a:latin typeface="Calibri" pitchFamily="34" charset="0"/>
              </a:rPr>
              <a:t>» έχει χρηματοδοτήσει μόνο τη αναδιαμόρφωση του εκπαιδευτικού υλικού.</a:t>
            </a:r>
          </a:p>
          <a:p>
            <a:pPr marL="341313" indent="-341313" algn="just">
              <a:spcBef>
                <a:spcPct val="20000"/>
              </a:spcBef>
              <a:buFont typeface="Arial" charset="0"/>
              <a:buChar char="•"/>
            </a:pPr>
            <a:r>
              <a:rPr lang="el-GR" altLang="el-GR" sz="2000">
                <a:solidFill>
                  <a:srgbClr val="000000"/>
                </a:solidFill>
                <a:latin typeface="Calibri" pitchFamily="34" charset="0"/>
              </a:rPr>
              <a:t>Το παρόν εκπαιδευτικό υλικό έχει αναπτυχθεί στα πλαίσια του εκπαιδευτικού έργου του διδάσκοντα.</a:t>
            </a:r>
          </a:p>
        </p:txBody>
      </p:sp>
      <p:pic>
        <p:nvPicPr>
          <p:cNvPr id="29703"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331913" y="4592638"/>
            <a:ext cx="6480175" cy="1284287"/>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a:t>
            </a:r>
            <a:r>
              <a:rPr lang="el-GR" sz="1200" dirty="0" smtClean="0">
                <a:solidFill>
                  <a:schemeClr val="bg1"/>
                </a:solidFill>
              </a:rPr>
              <a:t>Ενότητα 2, </a:t>
            </a:r>
            <a:r>
              <a:rPr lang="el-GR" sz="1200" dirty="0" smtClean="0">
                <a:solidFill>
                  <a:schemeClr val="bg1"/>
                </a:solidFill>
              </a:rPr>
              <a:t>ΤΜΗΜΑ ΝΟΣΗΛΕΥΤΙΚΗ,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23813"/>
            <a:ext cx="9144000" cy="681037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αριθμού διαφάνειας 3"/>
          <p:cNvSpPr>
            <a:spLocks noGrp="1"/>
          </p:cNvSpPr>
          <p:nvPr>
            <p:ph type="sldNum" sz="quarter" idx="4294967295"/>
          </p:nvPr>
        </p:nvSpPr>
        <p:spPr bwMode="auto">
          <a:xfrm>
            <a:off x="8515350" y="6559550"/>
            <a:ext cx="628650" cy="365125"/>
          </a:xfrm>
          <a:prstGeom prst="rect">
            <a:avLst/>
          </a:prstGeom>
          <a:noFill/>
          <a:ln>
            <a:miter lim="800000"/>
            <a:headEnd/>
            <a:tailEnd/>
          </a:ln>
        </p:spPr>
        <p:txBody>
          <a:bodyPr/>
          <a:lstStyle/>
          <a:p>
            <a:fld id="{DB116AAB-93E3-4041-84FC-C7AC93EFAFCB}" type="slidenum">
              <a:rPr lang="el-GR" altLang="el-GR">
                <a:solidFill>
                  <a:schemeClr val="bg1"/>
                </a:solidFill>
              </a:rPr>
              <a:pPr/>
              <a:t>41</a:t>
            </a:fld>
            <a:endParaRPr lang="el-GR" altLang="el-GR">
              <a:solidFill>
                <a:schemeClr val="bg1"/>
              </a:solidFill>
            </a:endParaRPr>
          </a:p>
        </p:txBody>
      </p:sp>
      <p:sp>
        <p:nvSpPr>
          <p:cNvPr id="79875" name="Rectangle 14"/>
          <p:cNvSpPr>
            <a:spLocks noChangeArrowheads="1"/>
          </p:cNvSpPr>
          <p:nvPr/>
        </p:nvSpPr>
        <p:spPr bwMode="auto">
          <a:xfrm>
            <a:off x="2317750" y="2894013"/>
            <a:ext cx="4572000" cy="938212"/>
          </a:xfrm>
          <a:prstGeom prst="rect">
            <a:avLst/>
          </a:prstGeom>
          <a:noFill/>
          <a:ln w="9525">
            <a:noFill/>
            <a:miter lim="800000"/>
            <a:headEnd/>
            <a:tailEnd/>
          </a:ln>
        </p:spPr>
        <p:txBody>
          <a:bodyPr lIns="91436" tIns="45719" rIns="91436" bIns="45719">
            <a:spAutoFit/>
          </a:bodyPr>
          <a:lstStyle/>
          <a:p>
            <a:pPr algn="ctr"/>
            <a:r>
              <a:rPr lang="el-GR" sz="5500" b="1"/>
              <a:t>Σημειώματα</a:t>
            </a:r>
          </a:p>
        </p:txBody>
      </p:sp>
      <p:sp>
        <p:nvSpPr>
          <p:cNvPr id="5" name="4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a:t>
            </a:r>
            <a:r>
              <a:rPr lang="el-GR" sz="1200" b="1" dirty="0" smtClean="0">
                <a:solidFill>
                  <a:schemeClr val="bg1"/>
                </a:solidFill>
              </a:rPr>
              <a:t>Ενότητα 2, </a:t>
            </a:r>
            <a:r>
              <a:rPr lang="el-GR" sz="1200" b="1" dirty="0" smtClean="0">
                <a:solidFill>
                  <a:schemeClr val="bg1"/>
                </a:solidFill>
              </a:rPr>
              <a:t>ΤΜΗΜΑ ΝΟΣΗΛΕΥΤΙΚΗΣ,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7" name="Picture 3"/>
          <p:cNvPicPr>
            <a:picLocks noGrp="1" noChangeAspect="1" noChangeArrowheads="1"/>
          </p:cNvPicPr>
          <p:nvPr>
            <p:ph idx="1"/>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latin typeface="+mn-lt"/>
              </a:rPr>
              <a:t>Σημείωμα </a:t>
            </a:r>
            <a:r>
              <a:rPr lang="el-GR" dirty="0" err="1" smtClean="0">
                <a:latin typeface="+mn-lt"/>
              </a:rPr>
              <a:t>Αδειοδότησης</a:t>
            </a:r>
            <a:endParaRPr lang="el-GR" b="1" dirty="0">
              <a:latin typeface="+mn-lt"/>
            </a:endParaRPr>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a:t>
            </a:r>
            <a:r>
              <a:rPr lang="el-GR" sz="1200" b="1" dirty="0" smtClean="0">
                <a:solidFill>
                  <a:schemeClr val="bg1"/>
                </a:solidFill>
              </a:rPr>
              <a:t>Ενότητα 2, </a:t>
            </a:r>
            <a:r>
              <a:rPr lang="el-GR" sz="1200" b="1" dirty="0" smtClean="0">
                <a:solidFill>
                  <a:schemeClr val="bg1"/>
                </a:solidFill>
              </a:rPr>
              <a:t>ΤΜΗΜΑ ΝΟΣΗΛΕΥΤΙΚΗΣ,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8" name="Rectangle 1"/>
          <p:cNvSpPr/>
          <p:nvPr/>
        </p:nvSpPr>
        <p:spPr>
          <a:xfrm>
            <a:off x="467544" y="2132856"/>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pic>
        <p:nvPicPr>
          <p:cNvPr id="9" name="7 - Εικόνα" descr="Λογότυπο για Άδειες χρήσης Creative Commons BY-NC-ND"/>
          <p:cNvPicPr>
            <a:picLocks noChangeAspect="1"/>
          </p:cNvPicPr>
          <p:nvPr/>
        </p:nvPicPr>
        <p:blipFill>
          <a:blip r:embed="rId4" cstate="print"/>
          <a:stretch>
            <a:fillRect/>
          </a:stretch>
        </p:blipFill>
        <p:spPr>
          <a:xfrm>
            <a:off x="3995938" y="4149081"/>
            <a:ext cx="1581685" cy="461161"/>
          </a:xfrm>
          <a:prstGeom prst="rect">
            <a:avLst/>
          </a:prstGeom>
        </p:spPr>
      </p:pic>
      <p:sp>
        <p:nvSpPr>
          <p:cNvPr id="10" name="Rectangle 3"/>
          <p:cNvSpPr/>
          <p:nvPr/>
        </p:nvSpPr>
        <p:spPr>
          <a:xfrm>
            <a:off x="539552" y="5085185"/>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sp>
        <p:nvSpPr>
          <p:cNvPr id="13" name="Rectangle 2"/>
          <p:cNvSpPr/>
          <p:nvPr/>
        </p:nvSpPr>
        <p:spPr>
          <a:xfrm>
            <a:off x="683569" y="6165304"/>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14" name="Rectangle 11"/>
          <p:cNvSpPr/>
          <p:nvPr/>
        </p:nvSpPr>
        <p:spPr>
          <a:xfrm>
            <a:off x="827586" y="6237312"/>
            <a:ext cx="6568081" cy="369330"/>
          </a:xfrm>
          <a:prstGeom prst="rect">
            <a:avLst/>
          </a:prstGeom>
        </p:spPr>
        <p:txBody>
          <a:bodyPr wrap="square" lIns="91436" tIns="45719" rIns="91436" bIns="45719">
            <a:spAutoFit/>
          </a:bodyPr>
          <a:lstStyle/>
          <a:p>
            <a:pPr algn="ctr"/>
            <a:r>
              <a:rPr lang="en-US" dirty="0">
                <a:hlinkClick r:id="rId5"/>
              </a:rPr>
              <a:t>http://</a:t>
            </a:r>
            <a:r>
              <a:rPr lang="en-US" dirty="0" smtClean="0">
                <a:hlinkClick r:id="rId5"/>
              </a:rPr>
              <a:t>creativecommons.org/licenses/by-nc-nd/4.0/deed.el</a:t>
            </a:r>
            <a:r>
              <a:rPr lang="el-GR" dirty="0"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latin typeface="+mn-lt"/>
              </a:rPr>
              <a:t>Σημείωμα Αναφοράς</a:t>
            </a:r>
            <a:endParaRPr lang="el-GR" b="1" dirty="0">
              <a:latin typeface="+mn-lt"/>
            </a:endParaRPr>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67544" y="1412776"/>
            <a:ext cx="8229600"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lvl="0" algn="just"/>
            <a:r>
              <a:rPr lang="el-GR" sz="2400" dirty="0" err="1" smtClean="0">
                <a:solidFill>
                  <a:prstClr val="white">
                    <a:lumMod val="50000"/>
                  </a:prstClr>
                </a:solidFill>
              </a:rPr>
              <a:t>Copyright</a:t>
            </a:r>
            <a:r>
              <a:rPr lang="el-GR" sz="2400" dirty="0" smtClean="0">
                <a:solidFill>
                  <a:prstClr val="white">
                    <a:lumMod val="50000"/>
                  </a:prstClr>
                </a:solidFill>
              </a:rPr>
              <a:t> Τεχνολογικό Ίδρυμα Ηπείρου. Στέφανος </a:t>
            </a:r>
            <a:r>
              <a:rPr lang="el-GR" sz="2400" dirty="0" err="1" smtClean="0">
                <a:solidFill>
                  <a:prstClr val="white">
                    <a:lumMod val="50000"/>
                  </a:prstClr>
                </a:solidFill>
              </a:rPr>
              <a:t>Μαντζούκας</a:t>
            </a:r>
            <a:r>
              <a:rPr lang="el-GR" sz="2400" dirty="0" smtClean="0">
                <a:solidFill>
                  <a:prstClr val="white">
                    <a:lumMod val="50000"/>
                  </a:prstClr>
                </a:solidFill>
              </a:rPr>
              <a:t>.</a:t>
            </a:r>
          </a:p>
          <a:p>
            <a:pPr algn="just"/>
            <a:r>
              <a:rPr lang="el-GR" sz="2400" dirty="0" smtClean="0">
                <a:solidFill>
                  <a:srgbClr val="7F7F7F"/>
                </a:solidFill>
                <a:latin typeface="Calibri" pitchFamily="34" charset="0"/>
              </a:rPr>
              <a:t>Μεθοδολογία της </a:t>
            </a:r>
            <a:r>
              <a:rPr lang="el-GR" sz="2400" dirty="0" err="1" smtClean="0">
                <a:solidFill>
                  <a:srgbClr val="7F7F7F"/>
                </a:solidFill>
                <a:latin typeface="Calibri" pitchFamily="34" charset="0"/>
              </a:rPr>
              <a:t>Ερευνας</a:t>
            </a:r>
            <a:r>
              <a:rPr lang="el-GR" sz="2400" dirty="0" smtClean="0">
                <a:solidFill>
                  <a:srgbClr val="7F7F7F"/>
                </a:solidFill>
                <a:latin typeface="Calibri" pitchFamily="34" charset="0"/>
              </a:rPr>
              <a:t>.</a:t>
            </a:r>
          </a:p>
          <a:p>
            <a:pPr algn="just"/>
            <a:r>
              <a:rPr lang="el-GR" sz="2400" dirty="0" smtClean="0">
                <a:solidFill>
                  <a:srgbClr val="7F7F7F"/>
                </a:solidFill>
                <a:latin typeface="Calibri" pitchFamily="34" charset="0"/>
              </a:rPr>
              <a:t>Έκδοση: 1.0 Ιωάννινα, 2015. </a:t>
            </a:r>
          </a:p>
          <a:p>
            <a:pPr algn="just"/>
            <a:r>
              <a:rPr lang="el-GR" sz="2400" dirty="0" smtClean="0">
                <a:solidFill>
                  <a:srgbClr val="7F7F7F"/>
                </a:solidFill>
                <a:latin typeface="Calibri" pitchFamily="34" charset="0"/>
              </a:rPr>
              <a:t>Διαθέσιμο από τη δικτυακή διεύθυνση:</a:t>
            </a:r>
          </a:p>
          <a:p>
            <a:pPr lvl="0" algn="just"/>
            <a:r>
              <a:rPr lang="en-US" sz="2400" dirty="0" smtClean="0">
                <a:solidFill>
                  <a:prstClr val="white">
                    <a:lumMod val="50000"/>
                  </a:prstClr>
                </a:solidFill>
                <a:hlinkClick r:id="rId4"/>
              </a:rPr>
              <a:t>http://eclass.teiep.gr/courses/NOSH100/</a:t>
            </a:r>
            <a:endParaRPr lang="el-GR" sz="2400" dirty="0" smtClean="0">
              <a:solidFill>
                <a:prstClr val="white">
                  <a:lumMod val="50000"/>
                </a:prstClr>
              </a:solidFill>
            </a:endParaRPr>
          </a:p>
          <a:p>
            <a:pPr lvl="0" algn="just"/>
            <a:endParaRPr lang="en-US"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Τίτλος 1"/>
          <p:cNvSpPr>
            <a:spLocks noGrp="1"/>
          </p:cNvSpPr>
          <p:nvPr>
            <p:ph type="title"/>
          </p:nvPr>
        </p:nvSpPr>
        <p:spPr bwMode="auto">
          <a:xfrm>
            <a:off x="467544" y="332656"/>
            <a:ext cx="8061325" cy="1208088"/>
          </a:xfrm>
          <a:noFill/>
          <a:ln>
            <a:miter lim="800000"/>
            <a:headEnd/>
            <a:tailEnd/>
          </a:ln>
        </p:spPr>
        <p:txBody>
          <a:bodyPr vert="horz" wrap="square" lIns="91440" tIns="45720" rIns="91440" bIns="45720" numCol="1" anchor="t" anchorCtr="0" compatLnSpc="1">
            <a:prstTxWarp prst="textNoShape">
              <a:avLst/>
            </a:prstTxWarp>
          </a:bodyPr>
          <a:lstStyle/>
          <a:p>
            <a:r>
              <a:rPr lang="el-GR" b="1" dirty="0" smtClean="0">
                <a:latin typeface="Calibri" pitchFamily="34" charset="0"/>
              </a:rPr>
              <a:t>Διατήρηση Σημειωμάτων</a:t>
            </a:r>
          </a:p>
        </p:txBody>
      </p:sp>
      <p:sp>
        <p:nvSpPr>
          <p:cNvPr id="168" name="Rectangle 167"/>
          <p:cNvSpPr/>
          <p:nvPr/>
        </p:nvSpPr>
        <p:spPr>
          <a:xfrm>
            <a:off x="617538" y="1412875"/>
            <a:ext cx="7766050" cy="4092575"/>
          </a:xfrm>
          <a:prstGeom prst="rect">
            <a:avLst/>
          </a:prstGeom>
        </p:spPr>
        <p:txBody>
          <a:bodyPr lIns="91436" tIns="45719" rIns="91436" bIns="45719">
            <a:spAutoFit/>
          </a:bodyPr>
          <a:lstStyle/>
          <a:p>
            <a:pPr algn="just">
              <a:defRPr/>
            </a:pPr>
            <a:r>
              <a:rPr lang="el-GR" sz="2600" dirty="0">
                <a:solidFill>
                  <a:schemeClr val="bg1">
                    <a:lumMod val="50000"/>
                  </a:schemeClr>
                </a:solidFill>
              </a:rPr>
              <a:t>Οποιαδήποτε  αναπαραγωγή ή διασκευή του υλικού θα πρέπει  να συμπεριλαμβάνει:</a:t>
            </a:r>
          </a:p>
          <a:p>
            <a:pPr algn="just">
              <a:defRPr/>
            </a:pPr>
            <a:endParaRPr lang="el-GR" sz="2600" dirty="0">
              <a:solidFill>
                <a:schemeClr val="bg1">
                  <a:lumMod val="50000"/>
                </a:schemeClr>
              </a:solidFill>
            </a:endParaRPr>
          </a:p>
          <a:p>
            <a:pPr marL="342886" indent="-342886" algn="just">
              <a:buFont typeface="Arial" pitchFamily="34" charset="0"/>
              <a:buChar char="•"/>
              <a:defRPr/>
            </a:pPr>
            <a:r>
              <a:rPr lang="el-GR" sz="2600" dirty="0">
                <a:solidFill>
                  <a:schemeClr val="bg1">
                    <a:lumMod val="50000"/>
                  </a:schemeClr>
                </a:solidFill>
              </a:rPr>
              <a:t>το Σημείωμα Αναφοράς</a:t>
            </a:r>
          </a:p>
          <a:p>
            <a:pPr marL="342886" indent="-342886" algn="just">
              <a:buFont typeface="Arial" pitchFamily="34" charset="0"/>
              <a:buChar char="•"/>
              <a:defRP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defRP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defRPr/>
            </a:pPr>
            <a:r>
              <a:rPr lang="el-GR" sz="2600" dirty="0">
                <a:solidFill>
                  <a:schemeClr val="bg1">
                    <a:lumMod val="50000"/>
                  </a:schemeClr>
                </a:solidFill>
              </a:rPr>
              <a:t>το Σημείωμα Χρήσης Έργων Τρίτων (εφόσον υπάρχει) </a:t>
            </a:r>
          </a:p>
          <a:p>
            <a:pPr algn="just">
              <a:defRPr/>
            </a:pPr>
            <a:endParaRPr lang="el-GR" sz="2600" dirty="0">
              <a:solidFill>
                <a:schemeClr val="bg1">
                  <a:lumMod val="50000"/>
                </a:schemeClr>
              </a:solidFill>
            </a:endParaRPr>
          </a:p>
          <a:p>
            <a:pPr algn="just">
              <a:defRPr/>
            </a:pPr>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
        <p:nvSpPr>
          <p:cNvPr id="7" name="6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a:t>
            </a:r>
            <a:r>
              <a:rPr lang="el-GR" sz="1200" b="1" dirty="0" smtClean="0">
                <a:solidFill>
                  <a:schemeClr val="bg1"/>
                </a:solidFill>
              </a:rPr>
              <a:t>Ενότητα 2, </a:t>
            </a:r>
            <a:r>
              <a:rPr lang="el-GR" sz="1200" b="1" dirty="0" smtClean="0">
                <a:solidFill>
                  <a:schemeClr val="bg1"/>
                </a:solidFill>
              </a:rPr>
              <a:t>ΤΜΗΜΑ ΝΟΣΗΛΕΥΤΙΚΗΣ,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8"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9" name="Picture 3"/>
          <p:cNvPicPr>
            <a:picLocks noGrp="1" noChangeAspect="1" noChangeArrowheads="1"/>
          </p:cNvPicPr>
          <p:nvPr>
            <p:ph idx="1"/>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12" name="Rectangle 11"/>
          <p:cNvSpPr/>
          <p:nvPr/>
        </p:nvSpPr>
        <p:spPr>
          <a:xfrm>
            <a:off x="1763688" y="2996952"/>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5" name="Rectangle 12"/>
          <p:cNvSpPr/>
          <p:nvPr/>
        </p:nvSpPr>
        <p:spPr>
          <a:xfrm>
            <a:off x="1547664" y="4221089"/>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err="1" smtClean="0"/>
              <a:t>Βαΐτσα</a:t>
            </a:r>
            <a:r>
              <a:rPr lang="el-GR" sz="2900" b="1" dirty="0" smtClean="0"/>
              <a:t> </a:t>
            </a:r>
            <a:r>
              <a:rPr lang="el-GR" sz="2900" b="1" dirty="0" err="1" smtClean="0"/>
              <a:t>Τσακστάρα</a:t>
            </a:r>
            <a:endParaRPr lang="el-GR" sz="2900" b="1" dirty="0"/>
          </a:p>
          <a:p>
            <a:pPr algn="r"/>
            <a:r>
              <a:rPr lang="el-GR" sz="2900" dirty="0" smtClean="0"/>
              <a:t>Ιωάννινα, 2015</a:t>
            </a:r>
            <a:endParaRPr lang="el-GR" sz="2900" dirty="0"/>
          </a:p>
        </p:txBody>
      </p:sp>
      <p:pic>
        <p:nvPicPr>
          <p:cNvPr id="1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8" y="5589241"/>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7 - Εικόνα" descr="Λογότυπο για Άδειες χρήσης Creative Commons"/>
          <p:cNvPicPr>
            <a:picLocks noChangeAspect="1"/>
          </p:cNvPicPr>
          <p:nvPr/>
        </p:nvPicPr>
        <p:blipFill>
          <a:blip r:embed="rId5" cstate="print"/>
          <a:stretch>
            <a:fillRect/>
          </a:stretch>
        </p:blipFill>
        <p:spPr>
          <a:xfrm>
            <a:off x="7020274" y="5661249"/>
            <a:ext cx="1581685" cy="461161"/>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67544" y="1412776"/>
            <a:ext cx="8229600"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
        <p:nvSpPr>
          <p:cNvPr id="10" name="Rectangle 14"/>
          <p:cNvSpPr/>
          <p:nvPr/>
        </p:nvSpPr>
        <p:spPr>
          <a:xfrm>
            <a:off x="2317212" y="2411596"/>
            <a:ext cx="4572000" cy="938716"/>
          </a:xfrm>
          <a:prstGeom prst="rect">
            <a:avLst/>
          </a:prstGeom>
        </p:spPr>
        <p:txBody>
          <a:bodyPr lIns="91436" tIns="45719" rIns="91436" bIns="45719">
            <a:spAutoFit/>
          </a:bodyPr>
          <a:lstStyle/>
          <a:p>
            <a:pPr algn="ctr"/>
            <a:r>
              <a:rPr lang="el-GR" sz="5500" b="1" dirty="0"/>
              <a:t>Σημειώματα</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228600" y="1981200"/>
            <a:ext cx="8686800" cy="4038600"/>
          </a:xfrm>
          <a:prstGeom prst="rect">
            <a:avLst/>
          </a:prstGeom>
          <a:noFill/>
          <a:ln w="12700">
            <a:noFill/>
            <a:miter lim="800000"/>
            <a:headEnd/>
            <a:tailEnd/>
          </a:ln>
        </p:spPr>
        <p:txBody>
          <a:bodyPr lIns="90488" tIns="44450" rIns="90488" bIns="44450"/>
          <a:lstStyle/>
          <a:p>
            <a:pPr marL="342900" indent="-342900">
              <a:buFont typeface="Wingdings" pitchFamily="2" charset="2"/>
              <a:buChar char="§"/>
            </a:pPr>
            <a:endParaRPr lang="el-GR">
              <a:solidFill>
                <a:srgbClr val="000000"/>
              </a:solidFill>
              <a:latin typeface="Calibri" pitchFamily="34" charset="0"/>
              <a:cs typeface="Times New Roman" pitchFamily="18" charset="0"/>
            </a:endParaRPr>
          </a:p>
        </p:txBody>
      </p:sp>
      <p:sp>
        <p:nvSpPr>
          <p:cNvPr id="104451" name="Rectangle 4"/>
          <p:cNvSpPr>
            <a:spLocks noChangeArrowheads="1"/>
          </p:cNvSpPr>
          <p:nvPr/>
        </p:nvSpPr>
        <p:spPr bwMode="auto">
          <a:xfrm>
            <a:off x="381000" y="560388"/>
            <a:ext cx="8382000" cy="708025"/>
          </a:xfrm>
          <a:prstGeom prst="rect">
            <a:avLst/>
          </a:prstGeom>
          <a:noFill/>
          <a:ln w="9525">
            <a:noFill/>
            <a:miter lim="800000"/>
            <a:headEnd/>
            <a:tailEnd/>
          </a:ln>
        </p:spPr>
        <p:txBody>
          <a:bodyPr>
            <a:spAutoFit/>
          </a:bodyPr>
          <a:lstStyle/>
          <a:p>
            <a:pPr algn="ctr"/>
            <a:r>
              <a:rPr lang="el-GR" sz="4000" b="1">
                <a:solidFill>
                  <a:srgbClr val="000000"/>
                </a:solidFill>
                <a:latin typeface="Calibri" pitchFamily="34" charset="0"/>
              </a:rPr>
              <a:t>Βιβλιογραφία</a:t>
            </a:r>
            <a:endParaRPr lang="en-US" sz="4000" b="1">
              <a:solidFill>
                <a:srgbClr val="000000"/>
              </a:solidFill>
              <a:latin typeface="Calibri" pitchFamily="34" charset="0"/>
              <a:cs typeface="Times New Roman" pitchFamily="18" charset="0"/>
            </a:endParaRPr>
          </a:p>
        </p:txBody>
      </p:sp>
      <p:sp>
        <p:nvSpPr>
          <p:cNvPr id="8" name="7 - TextBox"/>
          <p:cNvSpPr txBox="1"/>
          <p:nvPr/>
        </p:nvSpPr>
        <p:spPr>
          <a:xfrm>
            <a:off x="0" y="0"/>
            <a:ext cx="9144000" cy="461963"/>
          </a:xfrm>
          <a:prstGeom prst="rect">
            <a:avLst/>
          </a:prstGeom>
          <a:solidFill>
            <a:srgbClr val="1F497D"/>
          </a:solidFill>
        </p:spPr>
        <p:txBody>
          <a:bodyPr>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4453" name="Picture 2"/>
          <p:cNvPicPr>
            <a:picLocks noChangeAspect="1" noChangeArrowheads="1"/>
          </p:cNvPicPr>
          <p:nvPr/>
        </p:nvPicPr>
        <p:blipFill>
          <a:blip r:embed="rId3" cstate="print"/>
          <a:srcRect/>
          <a:stretch>
            <a:fillRect/>
          </a:stretch>
        </p:blipFill>
        <p:spPr bwMode="auto">
          <a:xfrm>
            <a:off x="0" y="0"/>
            <a:ext cx="611188" cy="692150"/>
          </a:xfrm>
          <a:prstGeom prst="rect">
            <a:avLst/>
          </a:prstGeom>
          <a:noFill/>
          <a:ln w="9525">
            <a:noFill/>
            <a:miter lim="800000"/>
            <a:headEnd/>
            <a:tailEnd/>
          </a:ln>
        </p:spPr>
      </p:pic>
      <p:pic>
        <p:nvPicPr>
          <p:cNvPr id="104454" name="Picture 3"/>
          <p:cNvPicPr>
            <a:picLocks noChangeAspect="1" noChangeArrowheads="1"/>
          </p:cNvPicPr>
          <p:nvPr/>
        </p:nvPicPr>
        <p:blipFill>
          <a:blip r:embed="rId4" cstate="print"/>
          <a:srcRect/>
          <a:stretch>
            <a:fillRect/>
          </a:stretch>
        </p:blipFill>
        <p:spPr bwMode="auto">
          <a:xfrm>
            <a:off x="8388350" y="0"/>
            <a:ext cx="755650" cy="692150"/>
          </a:xfrm>
          <a:prstGeom prst="rect">
            <a:avLst/>
          </a:prstGeom>
          <a:noFill/>
          <a:ln w="9525">
            <a:noFill/>
            <a:miter lim="800000"/>
            <a:headEnd/>
            <a:tailEnd/>
          </a:ln>
        </p:spPr>
      </p:pic>
      <p:sp>
        <p:nvSpPr>
          <p:cNvPr id="9" name="Θέση περιεχομένου 2"/>
          <p:cNvSpPr txBox="1">
            <a:spLocks/>
          </p:cNvSpPr>
          <p:nvPr/>
        </p:nvSpPr>
        <p:spPr>
          <a:xfrm>
            <a:off x="438150" y="1300163"/>
            <a:ext cx="8239125" cy="3208957"/>
          </a:xfrm>
          <a:prstGeom prst="rect">
            <a:avLst/>
          </a:prstGeom>
        </p:spPr>
        <p:txBody>
          <a:bodyPr/>
          <a:lstStyle/>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 </a:t>
            </a:r>
            <a:r>
              <a:rPr lang="el-GR" sz="1400" kern="0" dirty="0" err="1" smtClean="0">
                <a:solidFill>
                  <a:srgbClr val="000000"/>
                </a:solidFill>
                <a:latin typeface="Calibri" pitchFamily="34" charset="0"/>
                <a:ea typeface="Arial Unicode MS"/>
                <a:cs typeface="Times New Roman" pitchFamily="18" charset="0"/>
              </a:rPr>
              <a:t>Δαρβίρη</a:t>
            </a:r>
            <a:r>
              <a:rPr lang="el-GR" sz="1400" kern="0" dirty="0" smtClean="0">
                <a:solidFill>
                  <a:srgbClr val="000000"/>
                </a:solidFill>
                <a:latin typeface="Calibri" pitchFamily="34" charset="0"/>
                <a:ea typeface="Arial Unicode MS"/>
                <a:cs typeface="Times New Roman" pitchFamily="18" charset="0"/>
              </a:rPr>
              <a:t> Χ. 2009. Μεθοδολογία Έρευνας στο Χώρο της Υγείας Πασχαλίδης Αθήνα</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Μερκούρης Α., 2008. Μεθοδολογία Νοσηλευτικής Έρευνας. Έλλην, Αθήνα. </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2007. “Issues of representation within qualitative inquiry”. Chapter in the edited book:</a:t>
            </a: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Bryman</a:t>
            </a:r>
            <a:r>
              <a:rPr lang="en-US" sz="1400" kern="0" dirty="0" smtClean="0">
                <a:solidFill>
                  <a:srgbClr val="000000"/>
                </a:solidFill>
                <a:latin typeface="Calibri" pitchFamily="34" charset="0"/>
                <a:ea typeface="Arial Unicode MS"/>
                <a:cs typeface="Times New Roman" pitchFamily="18" charset="0"/>
              </a:rPr>
              <a:t> A. “Qualitative Research 2 ”. Sage Publication, London.</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err="1" smtClean="0">
                <a:solidFill>
                  <a:srgbClr val="000000"/>
                </a:solidFill>
                <a:latin typeface="Calibri" pitchFamily="34" charset="0"/>
                <a:ea typeface="Arial Unicode MS"/>
                <a:cs typeface="Times New Roman" pitchFamily="18" charset="0"/>
              </a:rPr>
              <a:t>Μαντζούκας</a:t>
            </a:r>
            <a:r>
              <a:rPr lang="el-GR" sz="1400" kern="0" dirty="0" smtClean="0">
                <a:solidFill>
                  <a:srgbClr val="000000"/>
                </a:solidFill>
                <a:latin typeface="Calibri" pitchFamily="34" charset="0"/>
                <a:ea typeface="Arial Unicode MS"/>
                <a:cs typeface="Times New Roman" pitchFamily="18" charset="0"/>
              </a:rPr>
              <a:t> Σ. 2003. “Έρευνα και αντιληπτικά περιγράμματα: Τα είδη και η χρησιμότητα τους για τους ερευνητές νοσηλευτές”. Νοσηλευτική, 42(4), 405-413.</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err="1" smtClean="0">
                <a:solidFill>
                  <a:srgbClr val="000000"/>
                </a:solidFill>
                <a:latin typeface="Calibri" pitchFamily="34" charset="0"/>
                <a:ea typeface="Arial Unicode MS"/>
                <a:cs typeface="Times New Roman" pitchFamily="18" charset="0"/>
              </a:rPr>
              <a:t>Μαντζούκας</a:t>
            </a:r>
            <a:r>
              <a:rPr lang="el-GR" sz="1400" kern="0" dirty="0" smtClean="0">
                <a:solidFill>
                  <a:srgbClr val="000000"/>
                </a:solidFill>
                <a:latin typeface="Calibri" pitchFamily="34" charset="0"/>
                <a:ea typeface="Arial Unicode MS"/>
                <a:cs typeface="Times New Roman" pitchFamily="18" charset="0"/>
              </a:rPr>
              <a:t> Σ.., 2007. “Ποιοτική έρευνα σε έξι εύκολα βήματα: Η επιστημολογία, οι μέθοδοι και η </a:t>
            </a:r>
            <a:r>
              <a:rPr lang="el-GR" sz="1400" kern="0" dirty="0" err="1" smtClean="0">
                <a:solidFill>
                  <a:srgbClr val="000000"/>
                </a:solidFill>
                <a:latin typeface="Calibri" pitchFamily="34" charset="0"/>
                <a:ea typeface="Arial Unicode MS"/>
                <a:cs typeface="Times New Roman" pitchFamily="18" charset="0"/>
              </a:rPr>
              <a:t>παρουσίαση”.Νοσηλευτική</a:t>
            </a:r>
            <a:r>
              <a:rPr lang="el-GR" sz="1400" kern="0" dirty="0" smtClean="0">
                <a:solidFill>
                  <a:srgbClr val="000000"/>
                </a:solidFill>
                <a:latin typeface="Calibri" pitchFamily="34" charset="0"/>
                <a:ea typeface="Arial Unicode MS"/>
                <a:cs typeface="Times New Roman" pitchFamily="18" charset="0"/>
              </a:rPr>
              <a:t>, 46(2), 176-187.</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2008. “Facilitating research students in formulating qualitative research questions”.</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Nurse Education Today, 28(3), 371-377.</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n-US"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2011. “Exploring ethnographic genres and developing validity appraisal tools”. Journal of Research in Nursing (published early online).</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Σαχίνη Κ. 2000 Μεθοδολογία έρευνας. Βήτα, </a:t>
            </a:r>
            <a:r>
              <a:rPr lang="el-GR" sz="1400" kern="0" dirty="0" err="1" smtClean="0">
                <a:solidFill>
                  <a:srgbClr val="000000"/>
                </a:solidFill>
                <a:latin typeface="Calibri" pitchFamily="34" charset="0"/>
                <a:ea typeface="Arial Unicode MS"/>
                <a:cs typeface="Times New Roman" pitchFamily="18" charset="0"/>
              </a:rPr>
              <a:t>Αθήν</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9" y="5827936"/>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t>Σκοποί  ενότητας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529572"/>
            <a:ext cx="8445624" cy="3771636"/>
          </a:xfrm>
          <a:prstGeom prst="rect">
            <a:avLst/>
          </a:prstGeom>
        </p:spPr>
        <p:txBody>
          <a:bodyPr vert="horz" lIns="91440" tIns="45720" rIns="91440" bIns="45720" rtlCol="0">
            <a:noAutofit/>
          </a:bodyPr>
          <a:lstStyle/>
          <a:p>
            <a:pPr>
              <a:buFont typeface="Arial" pitchFamily="34" charset="0"/>
              <a:buChar char="•"/>
            </a:pPr>
            <a:r>
              <a:rPr lang="el-GR" sz="3200" dirty="0" smtClean="0"/>
              <a:t>Ανάλυση του τρόπου με τον οποίο μαθαίνουν οι ενήλικες</a:t>
            </a:r>
          </a:p>
          <a:p>
            <a:pPr>
              <a:buFont typeface="Arial" pitchFamily="34" charset="0"/>
              <a:buChar char="•"/>
            </a:pPr>
            <a:r>
              <a:rPr lang="el-GR" sz="3200" dirty="0" smtClean="0"/>
              <a:t>Εντοπισμός των βασικών χαρακτηριστικών του αναστοχασμού</a:t>
            </a:r>
          </a:p>
          <a:p>
            <a:pPr>
              <a:buFont typeface="Arial" pitchFamily="34" charset="0"/>
              <a:buChar char="•"/>
            </a:pPr>
            <a:r>
              <a:rPr lang="el-GR" sz="3200" dirty="0" smtClean="0"/>
              <a:t>Παρουσίαση του αναλυτικού και συνθετικού τμήματος του αναστοχασμού</a:t>
            </a:r>
          </a:p>
          <a:p>
            <a:pPr>
              <a:buFont typeface="Arial" pitchFamily="34" charset="0"/>
              <a:buChar char="•"/>
            </a:pPr>
            <a:r>
              <a:rPr lang="el-GR" sz="3200" dirty="0" smtClean="0"/>
              <a:t>Ανάδειξη του ρόλου και της εφαρμογής του κατευθυνόμενου αναστοχασμού</a:t>
            </a:r>
          </a:p>
          <a:p>
            <a:pPr>
              <a:buFont typeface="Arial" pitchFamily="34" charset="0"/>
              <a:buChar char="•"/>
            </a:pPr>
            <a:r>
              <a:rPr lang="el-GR" sz="3200" dirty="0" smtClean="0"/>
              <a:t>Σύνδεση </a:t>
            </a:r>
            <a:r>
              <a:rPr lang="el-GR" sz="3200" smtClean="0"/>
              <a:t>του αναστοχασμού </a:t>
            </a:r>
            <a:r>
              <a:rPr lang="el-GR" sz="3200" dirty="0" smtClean="0"/>
              <a:t>με την έρευνα</a:t>
            </a:r>
            <a:endParaRPr lang="en-GB"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t>Περιεχόμενα  ενότητας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313548"/>
            <a:ext cx="8445624" cy="3771636"/>
          </a:xfrm>
          <a:prstGeom prst="rect">
            <a:avLst/>
          </a:prstGeom>
        </p:spPr>
        <p:txBody>
          <a:bodyPr vert="horz" lIns="91440" tIns="45720" rIns="91440" bIns="45720" rtlCol="0">
            <a:noAutofit/>
          </a:bodyPr>
          <a:lstStyle/>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03920" y="1465948"/>
            <a:ext cx="8445624" cy="3771636"/>
          </a:xfrm>
          <a:prstGeom prst="rect">
            <a:avLst/>
          </a:prstGeom>
        </p:spPr>
        <p:txBody>
          <a:bodyPr vert="horz" lIns="91440" tIns="45720" rIns="91440" bIns="45720" rtlCol="0">
            <a:noAutofit/>
          </a:bodyPr>
          <a:lstStyle/>
          <a:p>
            <a:pPr>
              <a:buFont typeface="Arial" pitchFamily="34" charset="0"/>
              <a:buChar char="•"/>
            </a:pPr>
            <a:r>
              <a:rPr lang="el-GR" sz="3200" dirty="0" smtClean="0"/>
              <a:t>Ανδραγωγική (</a:t>
            </a:r>
            <a:r>
              <a:rPr lang="en-US" sz="3200" dirty="0" err="1" smtClean="0"/>
              <a:t>Andragogy</a:t>
            </a:r>
            <a:r>
              <a:rPr lang="en-US" sz="3200" dirty="0" smtClean="0"/>
              <a:t>)</a:t>
            </a:r>
            <a:endParaRPr lang="el-GR" sz="3200" dirty="0" smtClean="0"/>
          </a:p>
          <a:p>
            <a:pPr>
              <a:buFont typeface="Arial" pitchFamily="34" charset="0"/>
              <a:buChar char="•"/>
            </a:pPr>
            <a:r>
              <a:rPr lang="el-GR" sz="3200" dirty="0" smtClean="0"/>
              <a:t>Αναστοχασμός</a:t>
            </a:r>
          </a:p>
          <a:p>
            <a:pPr>
              <a:buFont typeface="Arial" pitchFamily="34" charset="0"/>
              <a:buChar char="•"/>
            </a:pPr>
            <a:r>
              <a:rPr lang="el-GR" sz="3200" dirty="0" smtClean="0"/>
              <a:t>Αυτό-εθνογραφία</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Μεθοδολογία Έρευνας</a:t>
            </a:r>
            <a:endParaRPr lang="el-GR" dirty="0"/>
          </a:p>
        </p:txBody>
      </p:sp>
      <p:sp>
        <p:nvSpPr>
          <p:cNvPr id="5" name="Υπότιτλος 4"/>
          <p:cNvSpPr>
            <a:spLocks noGrp="1"/>
          </p:cNvSpPr>
          <p:nvPr>
            <p:ph type="subTitle" idx="1"/>
          </p:nvPr>
        </p:nvSpPr>
        <p:spPr/>
        <p:txBody>
          <a:bodyPr/>
          <a:lstStyle/>
          <a:p>
            <a:r>
              <a:rPr lang="el-GR" dirty="0" smtClean="0"/>
              <a:t>Αναστοχασμός και Νοσηλευτική Έρευνα</a:t>
            </a:r>
            <a:endParaRPr lang="el-GR" dirty="0"/>
          </a:p>
        </p:txBody>
      </p:sp>
      <p:sp>
        <p:nvSpPr>
          <p:cNvPr id="6" name="5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7"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Ανδραγωγική (</a:t>
            </a:r>
            <a:r>
              <a:rPr lang="en-US" dirty="0" err="1" smtClean="0"/>
              <a:t>Andragogy</a:t>
            </a:r>
            <a:r>
              <a:rPr lang="en-US" dirty="0" smtClean="0"/>
              <a:t>)</a:t>
            </a:r>
            <a:endParaRPr lang="el-GR" dirty="0"/>
          </a:p>
        </p:txBody>
      </p:sp>
      <p:sp>
        <p:nvSpPr>
          <p:cNvPr id="3" name="2 - Θέση περιεχομένου"/>
          <p:cNvSpPr>
            <a:spLocks noGrp="1"/>
          </p:cNvSpPr>
          <p:nvPr>
            <p:ph idx="1"/>
          </p:nvPr>
        </p:nvSpPr>
        <p:spPr>
          <a:xfrm>
            <a:off x="457200" y="1600200"/>
            <a:ext cx="8435280" cy="4925144"/>
          </a:xfrm>
        </p:spPr>
        <p:txBody>
          <a:bodyPr>
            <a:normAutofit fontScale="70000" lnSpcReduction="20000"/>
          </a:bodyPr>
          <a:lstStyle/>
          <a:p>
            <a:r>
              <a:rPr lang="el-GR" dirty="0" smtClean="0"/>
              <a:t>Ο </a:t>
            </a:r>
            <a:r>
              <a:rPr lang="el-GR" dirty="0" err="1" smtClean="0"/>
              <a:t>Malcolm</a:t>
            </a:r>
            <a:r>
              <a:rPr lang="el-GR" dirty="0" smtClean="0"/>
              <a:t> </a:t>
            </a:r>
            <a:r>
              <a:rPr lang="el-GR" dirty="0" err="1" smtClean="0"/>
              <a:t>Knowles</a:t>
            </a:r>
            <a:r>
              <a:rPr lang="el-GR" dirty="0" smtClean="0"/>
              <a:t> (1980) εισήγαγε τον όρο «ανδραγωγική»</a:t>
            </a:r>
          </a:p>
          <a:p>
            <a:r>
              <a:rPr lang="el-GR" dirty="0" smtClean="0"/>
              <a:t>Η ανδραγωγική αναφέρεται στον τρόπο μάθησης των ενηλίκων που διαφέρει από τον τρόπο με τον οποίων μαθαίνουν τα παιδία (παιδαγωγική)</a:t>
            </a:r>
          </a:p>
          <a:p>
            <a:r>
              <a:rPr lang="el-GR" dirty="0" smtClean="0"/>
              <a:t>Οι ενήλικες έχουν προηγούμενες εμπειρίες, σοφία ζωής και εσωτερικό κίνητρο να μάθουν (δηλ. θέλουν να μάθουν για χάρη της γνώσης ή για την προσωπική ή επαγγελματική εξέλιξη). Σε αντίθεση με τα παιδία που στερούνται προηγούμενες εμπειρίες και που το κίνητρο για μάθηση είναι κυρίως εξωτερικό (δηλ. για να έχουν τον έπαινο τον γονιών).</a:t>
            </a:r>
          </a:p>
          <a:p>
            <a:r>
              <a:rPr lang="el-GR" dirty="0" smtClean="0"/>
              <a:t>Για αυτό το λόγο οι ενήλικες αναλαμβάνουν την ευθύνη για τη δική τους μάθηση –δηλ. ξέρουν τι δεν ξέρουν και τι είναι αυτό που χρειάζονται να μάθουν. Με άλλα λόγια έχουν πολύ μεγαλύτερο έλεγχο της μαθησιακής διαδικασίας.</a:t>
            </a:r>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Αναστοχασμός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Το βασικό εργαλείο για τον προσδιορισμό από τους ενήλικες των στόχων της μάθησης είναι ο αναστοχασμός.</a:t>
            </a:r>
            <a:endParaRPr lang="en-US" dirty="0" smtClean="0"/>
          </a:p>
          <a:p>
            <a:r>
              <a:rPr lang="el-GR" dirty="0" smtClean="0"/>
              <a:t>Τα δυο ονόματα που συνδέονται με την ενδοσκοπική πρακτική είναι </a:t>
            </a:r>
            <a:r>
              <a:rPr lang="el-GR" dirty="0" err="1" smtClean="0"/>
              <a:t>John</a:t>
            </a:r>
            <a:r>
              <a:rPr lang="el-GR" dirty="0" smtClean="0"/>
              <a:t> </a:t>
            </a:r>
            <a:r>
              <a:rPr lang="el-GR" dirty="0" err="1" smtClean="0"/>
              <a:t>Dewey</a:t>
            </a:r>
            <a:r>
              <a:rPr lang="el-GR" dirty="0" smtClean="0"/>
              <a:t> και ο </a:t>
            </a:r>
            <a:r>
              <a:rPr lang="el-GR" dirty="0" err="1" smtClean="0"/>
              <a:t>Donald</a:t>
            </a:r>
            <a:r>
              <a:rPr lang="el-GR" dirty="0" smtClean="0"/>
              <a:t> </a:t>
            </a:r>
            <a:r>
              <a:rPr lang="el-GR" dirty="0" err="1" smtClean="0"/>
              <a:t>Schon</a:t>
            </a:r>
            <a:r>
              <a:rPr lang="el-GR" dirty="0" smtClean="0"/>
              <a:t> και στο επίκεντρο τις δουλειάς τους έχουν την εξέλιξη των μηχανισμών στης αυτό-μάθησης (</a:t>
            </a:r>
            <a:r>
              <a:rPr lang="el-GR" dirty="0" err="1" smtClean="0"/>
              <a:t>self</a:t>
            </a:r>
            <a:r>
              <a:rPr lang="el-GR" dirty="0" smtClean="0"/>
              <a:t>-</a:t>
            </a:r>
            <a:r>
              <a:rPr lang="el-GR" dirty="0" err="1" smtClean="0"/>
              <a:t>study</a:t>
            </a:r>
            <a:r>
              <a:rPr lang="el-GR" dirty="0" smtClean="0"/>
              <a:t>) και της δυνατότητας να μαθαίνουν οι επιστήμονες από την πράξη. </a:t>
            </a:r>
            <a:endParaRPr lang="en-US" dirty="0" smtClean="0"/>
          </a:p>
          <a:p>
            <a:r>
              <a:rPr lang="el-GR" dirty="0" smtClean="0"/>
              <a:t>Δηλαδή μέσω του αναστοχασμού μετατρέπεται η εμπειρία σε γνώση. </a:t>
            </a:r>
          </a:p>
          <a:p>
            <a:r>
              <a:rPr lang="el-GR" dirty="0" smtClean="0"/>
              <a:t>Έτσι, ο αναστοχασμός γίνεται τόσο το εργαλείο, όσο και το μέσο για να μαθαίνουν οι επαγγελματίες από την πράξη τους. </a:t>
            </a:r>
            <a:endParaRPr lang="el-GR"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2,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3021</Words>
  <Application>Microsoft Office PowerPoint</Application>
  <PresentationFormat>Προβολή στην οθόνη (4:3)</PresentationFormat>
  <Paragraphs>256</Paragraphs>
  <Slides>48</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48</vt:i4>
      </vt:variant>
    </vt:vector>
  </HeadingPairs>
  <TitlesOfParts>
    <vt:vector size="50" baseType="lpstr">
      <vt:lpstr>Θέμα του Office</vt:lpstr>
      <vt:lpstr>2_Θέμα του Office</vt:lpstr>
      <vt:lpstr>ΜΕΘΟΔΟΛΟΓΙΑ ΕΡΕΥΝΑΣ</vt:lpstr>
      <vt:lpstr>Διαφάνεια 2</vt:lpstr>
      <vt:lpstr>Άδειες Χρήσης</vt:lpstr>
      <vt:lpstr>Χρηματοδότηση</vt:lpstr>
      <vt:lpstr>Σκοποί  ενότητας</vt:lpstr>
      <vt:lpstr>Περιεχόμενα  ενότητας</vt:lpstr>
      <vt:lpstr>Μεθοδολογία Έρευνας</vt:lpstr>
      <vt:lpstr>Ανδραγωγική (Andragogy)</vt:lpstr>
      <vt:lpstr>Αναστοχασμός</vt:lpstr>
      <vt:lpstr>Ορισμοί</vt:lpstr>
      <vt:lpstr>Διαφάνεια 11</vt:lpstr>
      <vt:lpstr>Διαφάνεια 12</vt:lpstr>
      <vt:lpstr>Διαφάνεια 13</vt:lpstr>
      <vt:lpstr>Συνοψίζοντας </vt:lpstr>
      <vt:lpstr>Διαφάνεια 15</vt:lpstr>
      <vt:lpstr>Η αναγκαιότητα του αναστοχασμού σε οποιαδήποτε έρευνα</vt:lpstr>
      <vt:lpstr>Διαφάνεια 17</vt:lpstr>
      <vt:lpstr>Διαφάνεια 18</vt:lpstr>
      <vt:lpstr>Διαφάνεια 19</vt:lpstr>
      <vt:lpstr>Διαφάνεια 20</vt:lpstr>
      <vt:lpstr>Διαφάνεια 21</vt:lpstr>
      <vt:lpstr>Διαφάνεια 22</vt:lpstr>
      <vt:lpstr>Πρόβλημα</vt:lpstr>
      <vt:lpstr>Διαφάνεια 24</vt:lpstr>
      <vt:lpstr>Διαφάνεια 25</vt:lpstr>
      <vt:lpstr>Διαφάνεια 26</vt:lpstr>
      <vt:lpstr>Διαφάνεια 27</vt:lpstr>
      <vt:lpstr>Διαφάνεια 28</vt:lpstr>
      <vt:lpstr>Συμμετοχική έρευνα</vt:lpstr>
      <vt:lpstr>Αυτό-εθνογραφία</vt:lpstr>
      <vt:lpstr>Διαφάνεια 31</vt:lpstr>
      <vt:lpstr>Διαφάνεια 32</vt:lpstr>
      <vt:lpstr>Περιγραφικό Στάδιο</vt:lpstr>
      <vt:lpstr>Αναλυτικό Στάδιο</vt:lpstr>
      <vt:lpstr>Συνθετικό Στάδιο</vt:lpstr>
      <vt:lpstr>Διαφάνεια 36</vt:lpstr>
      <vt:lpstr>Κατευθυνόμενος αναστοχασμός</vt:lpstr>
      <vt:lpstr>Διαφάνεια 38</vt:lpstr>
      <vt:lpstr>Διαφάνεια 39</vt:lpstr>
      <vt:lpstr>Διαφάνεια 40</vt:lpstr>
      <vt:lpstr>Διαφάνεια 41</vt:lpstr>
      <vt:lpstr>Σημείωμα Αδειοδότησης</vt:lpstr>
      <vt:lpstr>Σημείωμα Αναφοράς</vt:lpstr>
      <vt:lpstr>Διατήρηση Σημειωμάτων</vt:lpstr>
      <vt:lpstr>Διαφάνεια 45</vt:lpstr>
      <vt:lpstr>Διαφάνεια 46</vt:lpstr>
      <vt:lpstr>Διαφάνεια 47</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Τηλεκπαίδευσης</dc:title>
  <dc:creator>vaitsa</dc:creator>
  <cp:lastModifiedBy>User</cp:lastModifiedBy>
  <cp:revision>102</cp:revision>
  <dcterms:created xsi:type="dcterms:W3CDTF">2015-04-14T16:45:01Z</dcterms:created>
  <dcterms:modified xsi:type="dcterms:W3CDTF">2015-11-08T16:46:30Z</dcterms:modified>
</cp:coreProperties>
</file>