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9" r:id="rId3"/>
    <p:sldId id="257" r:id="rId4"/>
    <p:sldId id="259" r:id="rId5"/>
    <p:sldId id="261" r:id="rId6"/>
    <p:sldId id="296" r:id="rId7"/>
    <p:sldId id="297" r:id="rId8"/>
    <p:sldId id="298" r:id="rId9"/>
    <p:sldId id="299" r:id="rId10"/>
    <p:sldId id="300" r:id="rId11"/>
    <p:sldId id="301" r:id="rId12"/>
    <p:sldId id="295" r:id="rId13"/>
    <p:sldId id="302" r:id="rId14"/>
    <p:sldId id="292" r:id="rId15"/>
    <p:sldId id="293" r:id="rId16"/>
    <p:sldId id="280" r:id="rId17"/>
  </p:sldIdLst>
  <p:sldSz cx="9144000" cy="5715000" type="screen16x10"/>
  <p:notesSz cx="6858000" cy="9144000"/>
  <p:custDataLst>
    <p:tags r:id="rId2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80" d="100"/>
          <a:sy n="80" d="100"/>
        </p:scale>
        <p:origin x="-1182" y="-23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-57951"/>
            <a:ext cx="9113344" cy="27860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err="1" smtClean="0">
                <a:solidFill>
                  <a:schemeClr val="bg1"/>
                </a:solidFill>
              </a:rPr>
              <a:t>Διαμοριακές</a:t>
            </a:r>
            <a:r>
              <a:rPr lang="el-GR" sz="900" dirty="0" smtClean="0">
                <a:solidFill>
                  <a:schemeClr val="bg1"/>
                </a:solidFill>
              </a:rPr>
              <a:t> δυνάμεις, Διαλύματα, Χημική ισορροπία,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Γεωργική Χημεία</a:t>
            </a:r>
            <a:r>
              <a:rPr lang="el-GR" sz="1000" b="1" baseline="0" dirty="0" smtClean="0">
                <a:solidFill>
                  <a:schemeClr val="bg1"/>
                </a:solidFill>
              </a:rPr>
              <a:t>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&lt;Γενικές αρχές χημείας, άτομα και μόρια&gt;, &lt;Τμήμα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&gt;,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0" y="-57951"/>
            <a:ext cx="9113344" cy="27860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err="1" smtClean="0">
                <a:solidFill>
                  <a:schemeClr val="bg1"/>
                </a:solidFill>
              </a:rPr>
              <a:t>Διαμοριακές</a:t>
            </a:r>
            <a:r>
              <a:rPr lang="el-GR" sz="900" dirty="0" smtClean="0">
                <a:solidFill>
                  <a:schemeClr val="bg1"/>
                </a:solidFill>
              </a:rPr>
              <a:t> δυνάμεις, Διαλύματα, Χημική ισορροπία,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4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err="1"/>
              <a:t>Διαμοριακές</a:t>
            </a:r>
            <a:r>
              <a:rPr lang="el-GR" sz="2800" b="1" dirty="0"/>
              <a:t> δυνάμεις (δεσμός υδρογόνου, δυνάμεις </a:t>
            </a:r>
            <a:r>
              <a:rPr lang="el-GR" sz="2800" b="1" dirty="0" err="1"/>
              <a:t>van</a:t>
            </a:r>
            <a:r>
              <a:rPr lang="el-GR" sz="2800" b="1" dirty="0"/>
              <a:t> </a:t>
            </a:r>
            <a:r>
              <a:rPr lang="el-GR" sz="2800" b="1" dirty="0" err="1"/>
              <a:t>der</a:t>
            </a:r>
            <a:r>
              <a:rPr lang="el-GR" sz="2800" b="1" dirty="0"/>
              <a:t> </a:t>
            </a:r>
            <a:r>
              <a:rPr lang="el-GR" sz="2800" b="1" dirty="0" err="1"/>
              <a:t>Waals</a:t>
            </a:r>
            <a:r>
              <a:rPr lang="el-GR" sz="2800" b="1" dirty="0"/>
              <a:t>), Διαλύματα, Χημική </a:t>
            </a:r>
            <a:r>
              <a:rPr lang="el-GR" sz="2800" b="1" dirty="0" smtClean="0"/>
              <a:t>ισορροπία</a:t>
            </a:r>
            <a:endParaRPr lang="en-US" sz="2800" b="1" dirty="0" smtClean="0"/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44347" y="897896"/>
            <a:ext cx="8229600" cy="195960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Δυνάμεις </a:t>
            </a:r>
            <a:r>
              <a:rPr lang="en-US" sz="2800" dirty="0" smtClean="0"/>
              <a:t>Van der</a:t>
            </a:r>
            <a:r>
              <a:rPr lang="el-GR" sz="2800" dirty="0"/>
              <a:t> </a:t>
            </a:r>
            <a:r>
              <a:rPr lang="en-US" sz="2800" dirty="0" smtClean="0"/>
              <a:t>Waals</a:t>
            </a:r>
          </a:p>
          <a:p>
            <a:pPr marL="0"/>
            <a:endParaRPr lang="en-US" sz="2800" dirty="0"/>
          </a:p>
          <a:p>
            <a:pPr marL="0"/>
            <a:endParaRPr lang="el-GR" sz="2800" dirty="0" smtClean="0"/>
          </a:p>
          <a:p>
            <a:pPr marL="0"/>
            <a:endParaRPr lang="en-US" sz="2800" dirty="0" smtClean="0"/>
          </a:p>
          <a:p>
            <a:pPr marL="0"/>
            <a:r>
              <a:rPr lang="el-GR" sz="2800" dirty="0" smtClean="0"/>
              <a:t>Υπάρχουν 2 ελκτικές και 2 </a:t>
            </a:r>
            <a:r>
              <a:rPr lang="el-GR" sz="2800" dirty="0" err="1" smtClean="0"/>
              <a:t>απωστικές</a:t>
            </a:r>
            <a:r>
              <a:rPr lang="el-GR" sz="2800" dirty="0" smtClean="0"/>
              <a:t> δυνάμεις με το αποτέλεσμα να είναι ελαφρώς ελκτικό </a:t>
            </a:r>
          </a:p>
          <a:p>
            <a:pPr marL="0"/>
            <a:r>
              <a:rPr lang="el-GR" sz="2800" dirty="0" smtClean="0"/>
              <a:t>Οι ουσίες μπορούν να διαχωριστούν στις υδρόφιλες (που αγαπούν το νερό) και τις </a:t>
            </a:r>
            <a:r>
              <a:rPr lang="el-GR" sz="2800" dirty="0" err="1" smtClean="0"/>
              <a:t>λιπόφιλες</a:t>
            </a:r>
            <a:r>
              <a:rPr lang="el-GR" sz="2800" dirty="0" smtClean="0"/>
              <a:t> ή υδρόφοβες (που αγαπούν τα λίπη)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07704" y="148934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3200" dirty="0" smtClean="0"/>
              <a:t>2</a:t>
            </a:r>
            <a:r>
              <a:rPr lang="en-US" sz="3200" dirty="0" smtClean="0"/>
              <a:t>e</a:t>
            </a:r>
            <a:r>
              <a:rPr lang="en-US" sz="3200" baseline="30000" dirty="0" smtClean="0"/>
              <a:t>-</a:t>
            </a:r>
            <a:endParaRPr lang="el-GR" sz="3200" baseline="30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275856" y="148934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l-GR" sz="3200" dirty="0" smtClean="0"/>
              <a:t>2</a:t>
            </a:r>
            <a:r>
              <a:rPr lang="en-US" sz="3200" dirty="0" smtClean="0"/>
              <a:t>e</a:t>
            </a:r>
            <a:r>
              <a:rPr lang="en-US" sz="3200" baseline="30000" dirty="0" smtClean="0"/>
              <a:t>-</a:t>
            </a:r>
            <a:endParaRPr lang="el-GR" sz="3200" baseline="300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691680" y="1589956"/>
            <a:ext cx="576064" cy="23772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4400" b="1" dirty="0" smtClean="0"/>
              <a:t>.</a:t>
            </a:r>
            <a:endParaRPr lang="el-GR" sz="4400" b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1691680" y="1899692"/>
            <a:ext cx="576064" cy="23772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2800" b="1" dirty="0" smtClean="0"/>
              <a:t>+</a:t>
            </a:r>
            <a:endParaRPr lang="el-GR" sz="2800" b="1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851920" y="1561356"/>
            <a:ext cx="576064" cy="23772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4400" b="1" dirty="0" smtClean="0"/>
              <a:t>.</a:t>
            </a:r>
            <a:endParaRPr lang="el-GR" sz="4400" b="1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3851920" y="1871092"/>
            <a:ext cx="576064" cy="23772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2800" b="1" dirty="0" smtClean="0"/>
              <a:t>+</a:t>
            </a:r>
            <a:endParaRPr lang="el-GR" sz="2800" b="1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1907704" y="2065412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3200" dirty="0" smtClean="0"/>
              <a:t>H</a:t>
            </a:r>
            <a:endParaRPr lang="el-GR" sz="3200" baseline="30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3419872" y="2065412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3200" dirty="0" smtClean="0"/>
              <a:t>H</a:t>
            </a:r>
            <a:endParaRPr lang="el-GR" sz="3200" baseline="300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313784" y="2065412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3200" dirty="0" smtClean="0"/>
              <a:t>C – H </a:t>
            </a:r>
            <a:endParaRPr lang="el-GR" sz="3200" baseline="300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7236296" y="2065412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en-US" sz="3200" dirty="0" smtClean="0"/>
              <a:t>H – C </a:t>
            </a:r>
            <a:endParaRPr lang="el-GR" sz="3200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1794124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 smtClean="0"/>
              <a:t>Σελίδες</a:t>
            </a:r>
            <a:r>
              <a:rPr lang="el-GR" sz="1400" dirty="0"/>
              <a:t>: 102-107</a:t>
            </a:r>
            <a:r>
              <a:rPr lang="el-GR" sz="1400" dirty="0" smtClean="0"/>
              <a:t>*</a:t>
            </a:r>
            <a:r>
              <a:rPr lang="en-US" sz="1400" dirty="0" smtClean="0"/>
              <a:t>, </a:t>
            </a:r>
            <a:r>
              <a:rPr lang="el-GR" sz="1400" dirty="0" smtClean="0"/>
              <a:t>54-58#</a:t>
            </a:r>
            <a:r>
              <a:rPr lang="en-US" sz="1400" dirty="0" smtClean="0"/>
              <a:t>, </a:t>
            </a:r>
            <a:r>
              <a:rPr lang="el-GR" sz="1400" dirty="0" smtClean="0"/>
              <a:t>91-99!</a:t>
            </a:r>
            <a:r>
              <a:rPr lang="en-US" sz="1400" dirty="0" smtClean="0"/>
              <a:t>, </a:t>
            </a:r>
            <a:r>
              <a:rPr lang="el-GR" sz="1400" dirty="0" smtClean="0"/>
              <a:t>37</a:t>
            </a:r>
            <a:r>
              <a:rPr lang="el-GR" sz="1400" dirty="0"/>
              <a:t>^</a:t>
            </a:r>
          </a:p>
          <a:p>
            <a:r>
              <a:rPr lang="el-GR" sz="1400" dirty="0" smtClean="0"/>
              <a:t>*</a:t>
            </a:r>
            <a:r>
              <a:rPr lang="el-GR" sz="1400" dirty="0"/>
              <a:t>Από </a:t>
            </a:r>
            <a:r>
              <a:rPr lang="el-GR" sz="1400" dirty="0" err="1"/>
              <a:t>Λάλια</a:t>
            </a:r>
            <a:r>
              <a:rPr lang="el-GR" sz="1400" dirty="0"/>
              <a:t>-</a:t>
            </a:r>
            <a:r>
              <a:rPr lang="el-GR" sz="1400" dirty="0" err="1"/>
              <a:t>Καντούρη</a:t>
            </a:r>
            <a:r>
              <a:rPr lang="el-GR" sz="1400" dirty="0"/>
              <a:t> Μ., Παπαστεφάνου Σ.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: </a:t>
            </a:r>
            <a:r>
              <a:rPr lang="el-GR" sz="1400" i="1" dirty="0"/>
              <a:t>Αρχές και Εργαστηριακές Ασκήσεις, </a:t>
            </a:r>
            <a:r>
              <a:rPr lang="el-GR" sz="1400" dirty="0"/>
              <a:t>2</a:t>
            </a:r>
            <a:r>
              <a:rPr lang="el-GR" sz="1400" baseline="30000" dirty="0"/>
              <a:t>η</a:t>
            </a:r>
            <a:r>
              <a:rPr lang="el-GR" sz="1400" dirty="0"/>
              <a:t> έκδοση,  Εκδόσεις Ζήτη, </a:t>
            </a:r>
            <a:r>
              <a:rPr lang="el-GR" sz="1400" dirty="0" err="1"/>
              <a:t>Θεσασαλονίκη</a:t>
            </a:r>
            <a:r>
              <a:rPr lang="el-GR" sz="1400" dirty="0"/>
              <a:t>, 2012.</a:t>
            </a:r>
          </a:p>
          <a:p>
            <a:r>
              <a:rPr lang="el-GR" sz="1400" dirty="0"/>
              <a:t>#Από </a:t>
            </a:r>
            <a:r>
              <a:rPr lang="el-GR" sz="1400" dirty="0" err="1"/>
              <a:t>Ταμουτσίδη</a:t>
            </a:r>
            <a:r>
              <a:rPr lang="el-GR" sz="1400" dirty="0"/>
              <a:t>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i="1" dirty="0"/>
              <a:t>Γεωργική Χημεία</a:t>
            </a:r>
            <a:r>
              <a:rPr lang="el-GR" sz="1400" dirty="0"/>
              <a:t>, Β έκδοση, Εκδόσεις Γράμμα, Θεσσαλονίκη, 2008.</a:t>
            </a:r>
          </a:p>
          <a:p>
            <a:r>
              <a:rPr lang="el-GR" sz="1400" dirty="0"/>
              <a:t>!Από Ξένου ΚΔ, Ξένου Ε.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</a:t>
            </a:r>
            <a:r>
              <a:rPr lang="el-GR" sz="1400" dirty="0" err="1"/>
              <a:t>Θεσασαλονίκη</a:t>
            </a:r>
            <a:r>
              <a:rPr lang="el-GR" sz="1400" dirty="0"/>
              <a:t>, 2009.</a:t>
            </a:r>
          </a:p>
          <a:p>
            <a:r>
              <a:rPr lang="el-GR" sz="1400" dirty="0"/>
              <a:t>^Από Σημειώσεις Γεωργικής Χημείας, της Δρ. </a:t>
            </a:r>
            <a:r>
              <a:rPr lang="el-GR" sz="1400" dirty="0" err="1"/>
              <a:t>Κιτσιούλη</a:t>
            </a:r>
            <a:r>
              <a:rPr lang="el-GR" sz="1400" dirty="0"/>
              <a:t> Ειρήνης. </a:t>
            </a:r>
            <a:r>
              <a:rPr lang="el-GR" sz="1400" b="1" i="1" dirty="0"/>
              <a:t>Αυτό αφορά μόνον φοιτητές μεγαλύτερων εξαμήνων από το πρώην Τμήμα Φυτικής Παραγωγής.</a:t>
            </a:r>
            <a:endParaRPr lang="el-GR" sz="1400" dirty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15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9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smtClean="0"/>
              <a:t>Άρτα</a:t>
            </a:r>
            <a:r>
              <a:rPr lang="el-GR" sz="2900" smtClean="0"/>
              <a:t>, </a:t>
            </a:r>
            <a:r>
              <a:rPr lang="el-GR" sz="2900" dirty="0" smtClean="0"/>
              <a:t>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err="1"/>
              <a:t>Διαμοριακές</a:t>
            </a:r>
            <a:r>
              <a:rPr lang="el-GR" dirty="0"/>
              <a:t> δυνάμεις (δεσμός υδρογόνου, δυνάμεις </a:t>
            </a:r>
            <a:r>
              <a:rPr lang="el-GR" dirty="0" err="1"/>
              <a:t>van</a:t>
            </a:r>
            <a:r>
              <a:rPr lang="el-GR" dirty="0"/>
              <a:t> </a:t>
            </a:r>
            <a:r>
              <a:rPr lang="el-GR" dirty="0" err="1"/>
              <a:t>der</a:t>
            </a:r>
            <a:r>
              <a:rPr lang="el-GR" dirty="0"/>
              <a:t> </a:t>
            </a:r>
            <a:r>
              <a:rPr lang="el-GR" dirty="0" err="1"/>
              <a:t>Waals</a:t>
            </a:r>
            <a:r>
              <a:rPr lang="el-GR" dirty="0"/>
              <a:t>), Διαλύματα, Χημική ισορροπία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4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400" dirty="0" err="1"/>
              <a:t>Διαμοριακές</a:t>
            </a:r>
            <a:r>
              <a:rPr lang="el-GR" sz="2400" dirty="0"/>
              <a:t> δυνάμεις (δεσμός υδρογόνου, δυνάμεις </a:t>
            </a:r>
            <a:r>
              <a:rPr lang="el-GR" sz="2400" dirty="0" err="1"/>
              <a:t>van</a:t>
            </a:r>
            <a:r>
              <a:rPr lang="el-GR" sz="2400" dirty="0"/>
              <a:t> </a:t>
            </a:r>
            <a:r>
              <a:rPr lang="el-GR" sz="2400" dirty="0" err="1"/>
              <a:t>der</a:t>
            </a:r>
            <a:r>
              <a:rPr lang="el-GR" sz="2400" dirty="0"/>
              <a:t> </a:t>
            </a:r>
            <a:r>
              <a:rPr lang="el-GR" sz="2400" dirty="0" err="1"/>
              <a:t>Waals</a:t>
            </a:r>
            <a:r>
              <a:rPr lang="el-GR" sz="2400" dirty="0"/>
              <a:t>), Διαλύματα, Χημική </a:t>
            </a:r>
            <a:r>
              <a:rPr lang="el-GR" sz="2400" dirty="0" smtClean="0"/>
              <a:t>ισορροπία</a:t>
            </a:r>
            <a:endParaRPr lang="en-US" sz="2400" dirty="0" smtClean="0"/>
          </a:p>
          <a:p>
            <a:pPr algn="l">
              <a:lnSpc>
                <a:spcPts val="2600"/>
              </a:lnSpc>
            </a:pPr>
            <a:endParaRPr lang="en-US" sz="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</a:t>
            </a: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Σκοπός είναι η παρουσίαση των </a:t>
            </a:r>
            <a:r>
              <a:rPr lang="el-GR" dirty="0" err="1" smtClean="0"/>
              <a:t>διαμοριακών</a:t>
            </a:r>
            <a:r>
              <a:rPr lang="el-GR" dirty="0" smtClean="0"/>
              <a:t> δυνάμεων, των διαλυμάτων και της έννοιας της χημικής ισορροπίας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411760" y="1138966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Ο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79712" y="1643022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43807" y="1643022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sp>
        <p:nvSpPr>
          <p:cNvPr id="20" name="TextBox 19"/>
          <p:cNvSpPr txBox="1"/>
          <p:nvPr/>
        </p:nvSpPr>
        <p:spPr>
          <a:xfrm rot="2202350">
            <a:off x="2656169" y="911351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5400" b="1" dirty="0" smtClean="0"/>
              <a:t>..</a:t>
            </a:r>
          </a:p>
        </p:txBody>
      </p:sp>
      <p:sp>
        <p:nvSpPr>
          <p:cNvPr id="21" name="TextBox 20"/>
          <p:cNvSpPr txBox="1"/>
          <p:nvPr/>
        </p:nvSpPr>
        <p:spPr>
          <a:xfrm rot="19448468">
            <a:off x="2036723" y="738093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5400" b="1" dirty="0" smtClean="0"/>
              <a:t>..</a:t>
            </a:r>
          </a:p>
        </p:txBody>
      </p:sp>
      <p:cxnSp>
        <p:nvCxnSpPr>
          <p:cNvPr id="22" name="Ευθεία γραμμή σύνδεσης 21"/>
          <p:cNvCxnSpPr/>
          <p:nvPr/>
        </p:nvCxnSpPr>
        <p:spPr>
          <a:xfrm flipH="1">
            <a:off x="2339752" y="1643022"/>
            <a:ext cx="186887" cy="1752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Ευθεία γραμμή σύνδεσης 22"/>
          <p:cNvCxnSpPr/>
          <p:nvPr/>
        </p:nvCxnSpPr>
        <p:spPr>
          <a:xfrm>
            <a:off x="2771800" y="1643021"/>
            <a:ext cx="186029" cy="17525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059832" y="1066958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-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131840" y="1499006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+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19672" y="1499006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+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56176" y="1144334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Ν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52120" y="1401138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71351" y="1648390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cxnSp>
        <p:nvCxnSpPr>
          <p:cNvPr id="31" name="Ευθεία γραμμή σύνδεσης 30"/>
          <p:cNvCxnSpPr/>
          <p:nvPr/>
        </p:nvCxnSpPr>
        <p:spPr>
          <a:xfrm flipH="1">
            <a:off x="5954720" y="1504374"/>
            <a:ext cx="258896" cy="13864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Ευθεία γραμμή σύνδεσης 31"/>
          <p:cNvCxnSpPr/>
          <p:nvPr/>
        </p:nvCxnSpPr>
        <p:spPr>
          <a:xfrm>
            <a:off x="6516216" y="1648389"/>
            <a:ext cx="186029" cy="17525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156176" y="712286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5400" b="1" dirty="0" smtClean="0"/>
              <a:t>..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04248" y="1072326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cxnSp>
        <p:nvCxnSpPr>
          <p:cNvPr id="39" name="Ευθεία γραμμή σύνδεσης 38"/>
          <p:cNvCxnSpPr/>
          <p:nvPr/>
        </p:nvCxnSpPr>
        <p:spPr>
          <a:xfrm>
            <a:off x="6546211" y="1473132"/>
            <a:ext cx="308434" cy="2587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Content Placeholder 2"/>
          <p:cNvSpPr txBox="1">
            <a:spLocks/>
          </p:cNvSpPr>
          <p:nvPr/>
        </p:nvSpPr>
        <p:spPr>
          <a:xfrm>
            <a:off x="457200" y="2656502"/>
            <a:ext cx="8229600" cy="195960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dirty="0" smtClean="0"/>
              <a:t>Τρία είδη απεικόνισης μορίων:</a:t>
            </a:r>
          </a:p>
          <a:p>
            <a:pPr marL="171450" indent="-514350">
              <a:buFont typeface="+mj-lt"/>
              <a:buAutoNum type="arabicPeriod"/>
            </a:pPr>
            <a:r>
              <a:rPr lang="el-GR" dirty="0" smtClean="0"/>
              <a:t>Σκελετικό</a:t>
            </a:r>
          </a:p>
          <a:p>
            <a:pPr marL="171450" indent="-514350">
              <a:buFont typeface="+mj-lt"/>
              <a:buAutoNum type="arabicPeriod"/>
            </a:pPr>
            <a:r>
              <a:rPr lang="el-GR" dirty="0" smtClean="0"/>
              <a:t>Με σφαίρες και ράβδους</a:t>
            </a:r>
          </a:p>
          <a:p>
            <a:pPr marL="171450" indent="-514350">
              <a:buFont typeface="+mj-lt"/>
              <a:buAutoNum type="arabicPeriod"/>
            </a:pPr>
            <a:r>
              <a:rPr lang="el-GR" dirty="0" err="1" smtClean="0"/>
              <a:t>Χωροπληρωτικό</a:t>
            </a:r>
            <a:r>
              <a:rPr lang="el-G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7888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S </a:t>
            </a:r>
            <a:r>
              <a:rPr lang="el-GR" dirty="0" smtClean="0"/>
              <a:t>υδρόθειο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l-GR" dirty="0" smtClean="0"/>
              <a:t> νερό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4,3 </a:t>
            </a:r>
            <a:r>
              <a:rPr lang="el-GR" dirty="0" err="1" smtClean="0"/>
              <a:t>δ.υ</a:t>
            </a:r>
            <a:r>
              <a:rPr lang="el-GR" dirty="0" smtClean="0"/>
              <a:t>./μόριο νερού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6300192" y="985292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68144" y="1489348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32239" y="1489348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sp>
        <p:nvSpPr>
          <p:cNvPr id="8" name="TextBox 7"/>
          <p:cNvSpPr txBox="1"/>
          <p:nvPr/>
        </p:nvSpPr>
        <p:spPr>
          <a:xfrm rot="2202350">
            <a:off x="6544601" y="757677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5400" b="1" dirty="0" smtClean="0"/>
              <a:t>..</a:t>
            </a:r>
          </a:p>
        </p:txBody>
      </p:sp>
      <p:sp>
        <p:nvSpPr>
          <p:cNvPr id="9" name="TextBox 8"/>
          <p:cNvSpPr txBox="1"/>
          <p:nvPr/>
        </p:nvSpPr>
        <p:spPr>
          <a:xfrm rot="19448468">
            <a:off x="5925155" y="584419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5400" b="1" dirty="0" smtClean="0"/>
              <a:t>..</a:t>
            </a:r>
          </a:p>
        </p:txBody>
      </p:sp>
      <p:cxnSp>
        <p:nvCxnSpPr>
          <p:cNvPr id="11" name="Ευθεία γραμμή σύνδεσης 10"/>
          <p:cNvCxnSpPr/>
          <p:nvPr/>
        </p:nvCxnSpPr>
        <p:spPr>
          <a:xfrm flipH="1">
            <a:off x="6228184" y="1489348"/>
            <a:ext cx="186887" cy="1752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Ευθεία γραμμή σύνδεσης 11"/>
          <p:cNvCxnSpPr/>
          <p:nvPr/>
        </p:nvCxnSpPr>
        <p:spPr>
          <a:xfrm>
            <a:off x="6660232" y="1489347"/>
            <a:ext cx="186029" cy="17525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948264" y="913284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-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20272" y="1345332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+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08104" y="1345332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+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508104" y="2137420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Ο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76056" y="2641476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40151" y="2641476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cxnSp>
        <p:nvCxnSpPr>
          <p:cNvPr id="20" name="Ευθεία γραμμή σύνδεσης 19"/>
          <p:cNvCxnSpPr/>
          <p:nvPr/>
        </p:nvCxnSpPr>
        <p:spPr>
          <a:xfrm flipH="1">
            <a:off x="5436096" y="2641476"/>
            <a:ext cx="186887" cy="1752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Ευθεία γραμμή σύνδεσης 20"/>
          <p:cNvCxnSpPr/>
          <p:nvPr/>
        </p:nvCxnSpPr>
        <p:spPr>
          <a:xfrm>
            <a:off x="5868144" y="2641475"/>
            <a:ext cx="186029" cy="17525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190077" y="2009024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-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28184" y="2497460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+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716016" y="2497460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+</a:t>
            </a:r>
          </a:p>
        </p:txBody>
      </p:sp>
      <p:cxnSp>
        <p:nvCxnSpPr>
          <p:cNvPr id="25" name="Ευθεία γραμμή σύνδεσης 24"/>
          <p:cNvCxnSpPr/>
          <p:nvPr/>
        </p:nvCxnSpPr>
        <p:spPr>
          <a:xfrm flipH="1">
            <a:off x="5825273" y="2106179"/>
            <a:ext cx="186887" cy="175257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300192" y="3145532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Ο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868144" y="3649588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32239" y="3649588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cxnSp>
        <p:nvCxnSpPr>
          <p:cNvPr id="30" name="Ευθεία γραμμή σύνδεσης 29"/>
          <p:cNvCxnSpPr/>
          <p:nvPr/>
        </p:nvCxnSpPr>
        <p:spPr>
          <a:xfrm flipH="1">
            <a:off x="6228184" y="3649588"/>
            <a:ext cx="186887" cy="1752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Ευθεία γραμμή σύνδεσης 30"/>
          <p:cNvCxnSpPr/>
          <p:nvPr/>
        </p:nvCxnSpPr>
        <p:spPr>
          <a:xfrm>
            <a:off x="6660232" y="3649587"/>
            <a:ext cx="186029" cy="17525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596856" y="3001516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-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020272" y="3505572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+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508104" y="3505572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+</a:t>
            </a:r>
          </a:p>
        </p:txBody>
      </p:sp>
      <p:cxnSp>
        <p:nvCxnSpPr>
          <p:cNvPr id="35" name="Ευθεία γραμμή σύνδεσης 34"/>
          <p:cNvCxnSpPr/>
          <p:nvPr/>
        </p:nvCxnSpPr>
        <p:spPr>
          <a:xfrm>
            <a:off x="6300192" y="3145532"/>
            <a:ext cx="114879" cy="216024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1681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dirty="0" smtClean="0"/>
              <a:t>Ν – Η …… Χ			</a:t>
            </a:r>
            <a:r>
              <a:rPr lang="el-GR" dirty="0" err="1" smtClean="0"/>
              <a:t>Χ</a:t>
            </a:r>
            <a:r>
              <a:rPr lang="el-GR" dirty="0" smtClean="0"/>
              <a:t> – Η…….. Χ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Χ </a:t>
            </a:r>
            <a:r>
              <a:rPr lang="el-GR" dirty="0" err="1" smtClean="0"/>
              <a:t>ηλεκτροαρνητικό</a:t>
            </a:r>
            <a:r>
              <a:rPr lang="el-GR" dirty="0" smtClean="0"/>
              <a:t>		</a:t>
            </a:r>
            <a:r>
              <a:rPr lang="el-GR" dirty="0" err="1" smtClean="0"/>
              <a:t>πρωτεϊνες</a:t>
            </a:r>
            <a:r>
              <a:rPr lang="el-GR" dirty="0" smtClean="0"/>
              <a:t> </a:t>
            </a:r>
          </a:p>
          <a:p>
            <a:pPr marL="0" indent="0">
              <a:buNone/>
            </a:pPr>
            <a:r>
              <a:rPr lang="el-GR" dirty="0" smtClean="0"/>
              <a:t>Ν, Ο					</a:t>
            </a:r>
            <a:r>
              <a:rPr lang="en-US" dirty="0" smtClean="0"/>
              <a:t>DNA, RNA</a:t>
            </a:r>
          </a:p>
          <a:p>
            <a:pPr marL="0" indent="0">
              <a:buNone/>
            </a:pPr>
            <a:r>
              <a:rPr lang="el-GR" dirty="0" smtClean="0"/>
              <a:t>Κυτταρίνη 				υδατάνθρακες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11309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55976" y="1633364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3200" b="1" dirty="0" smtClean="0"/>
              <a:t>C</a:t>
            </a:r>
            <a:endParaRPr lang="el-GR" sz="3200" b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707904" y="1633364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55976" y="2209428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cxnSp>
        <p:nvCxnSpPr>
          <p:cNvPr id="6" name="Ευθεία γραμμή σύνδεσης 5"/>
          <p:cNvCxnSpPr/>
          <p:nvPr/>
        </p:nvCxnSpPr>
        <p:spPr>
          <a:xfrm flipH="1">
            <a:off x="4123320" y="1993404"/>
            <a:ext cx="25889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Ευθεία γραμμή σύνδεσης 6"/>
          <p:cNvCxnSpPr/>
          <p:nvPr/>
        </p:nvCxnSpPr>
        <p:spPr>
          <a:xfrm>
            <a:off x="4572000" y="2137419"/>
            <a:ext cx="0" cy="2160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004048" y="1561356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4746011" y="1993404"/>
            <a:ext cx="30843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55976" y="1057300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cxnSp>
        <p:nvCxnSpPr>
          <p:cNvPr id="17" name="Ευθεία γραμμή σύνδεσης 16"/>
          <p:cNvCxnSpPr/>
          <p:nvPr/>
        </p:nvCxnSpPr>
        <p:spPr>
          <a:xfrm>
            <a:off x="4572000" y="1561356"/>
            <a:ext cx="0" cy="2160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907704" y="1489348"/>
            <a:ext cx="2448272" cy="93610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3600" dirty="0" smtClean="0"/>
              <a:t>CH</a:t>
            </a:r>
            <a:r>
              <a:rPr lang="en-US" sz="3600" baseline="-25000" dirty="0" smtClean="0"/>
              <a:t>4</a:t>
            </a:r>
            <a:endParaRPr lang="el-GR" sz="3600" baseline="-25000" dirty="0" smtClean="0"/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457200" y="2656502"/>
            <a:ext cx="8229600" cy="195960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dirty="0" smtClean="0"/>
              <a:t>Το μεθάνιο είναι ένας υδρογονάνθρακας</a:t>
            </a:r>
          </a:p>
          <a:p>
            <a:pPr marL="0"/>
            <a:r>
              <a:rPr lang="el-GR" dirty="0" smtClean="0"/>
              <a:t>Αποτελείται από άνθρακα και υδρογόνο</a:t>
            </a:r>
          </a:p>
        </p:txBody>
      </p:sp>
    </p:spTree>
    <p:extLst>
      <p:ext uri="{BB962C8B-B14F-4D97-AF65-F5344CB8AC3E}">
        <p14:creationId xmlns:p14="http://schemas.microsoft.com/office/powerpoint/2010/main" val="9599848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2141</TotalTime>
  <Words>616</Words>
  <Application>Microsoft Office PowerPoint</Application>
  <PresentationFormat>Προβολή στην οθόνη (16:10)</PresentationFormat>
  <Paragraphs>138</Paragraphs>
  <Slides>16</Slides>
  <Notes>11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Θέμα του Office</vt:lpstr>
      <vt:lpstr>Γεωργική Χημεία</vt:lpstr>
      <vt:lpstr>Παρουσίαση του PowerPoint</vt:lpstr>
      <vt:lpstr>Άδειες Χρήσης</vt:lpstr>
      <vt:lpstr>Χρηματοδότηση</vt:lpstr>
      <vt:lpstr>Σκοποί ενότητας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166</cp:revision>
  <dcterms:created xsi:type="dcterms:W3CDTF">2012-09-06T09:03:05Z</dcterms:created>
  <dcterms:modified xsi:type="dcterms:W3CDTF">2015-10-25T15:33:17Z</dcterms:modified>
</cp:coreProperties>
</file>