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295" r:id="rId13"/>
    <p:sldId id="302" r:id="rId14"/>
    <p:sldId id="292" r:id="rId15"/>
    <p:sldId id="293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1182" y="-2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err="1" smtClean="0">
                <a:solidFill>
                  <a:schemeClr val="bg1"/>
                </a:solidFill>
              </a:rPr>
              <a:t>Διαμοριακές</a:t>
            </a:r>
            <a:r>
              <a:rPr lang="el-GR" sz="900" dirty="0" smtClean="0">
                <a:solidFill>
                  <a:schemeClr val="bg1"/>
                </a:solidFill>
              </a:rPr>
              <a:t> δυνάμεις, Διαλύματα, Χημική ισορροπία,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err="1" smtClean="0">
                <a:solidFill>
                  <a:schemeClr val="bg1"/>
                </a:solidFill>
              </a:rPr>
              <a:t>Διαμοριακές</a:t>
            </a:r>
            <a:r>
              <a:rPr lang="el-GR" sz="900" dirty="0" smtClean="0">
                <a:solidFill>
                  <a:schemeClr val="bg1"/>
                </a:solidFill>
              </a:rPr>
              <a:t> δυνάμεις, Διαλύματα, Χημική ισορροπία,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/>
              <a:t>Διαμοριακές</a:t>
            </a:r>
            <a:r>
              <a:rPr lang="el-GR" sz="2800" b="1" dirty="0"/>
              <a:t> δυνάμεις (δεσμός υδρογόνου, δυνάμεις </a:t>
            </a:r>
            <a:r>
              <a:rPr lang="el-GR" sz="2800" b="1" dirty="0" err="1"/>
              <a:t>van</a:t>
            </a:r>
            <a:r>
              <a:rPr lang="el-GR" sz="2800" b="1" dirty="0"/>
              <a:t> </a:t>
            </a:r>
            <a:r>
              <a:rPr lang="el-GR" sz="2800" b="1" dirty="0" err="1"/>
              <a:t>der</a:t>
            </a:r>
            <a:r>
              <a:rPr lang="el-GR" sz="2800" b="1" dirty="0"/>
              <a:t> </a:t>
            </a:r>
            <a:r>
              <a:rPr lang="el-GR" sz="2800" b="1" dirty="0" err="1"/>
              <a:t>Waals</a:t>
            </a:r>
            <a:r>
              <a:rPr lang="el-GR" sz="2800" b="1" dirty="0"/>
              <a:t>), Διαλύματα, Χημική </a:t>
            </a:r>
            <a:r>
              <a:rPr lang="el-GR" sz="2800" b="1" dirty="0" smtClean="0"/>
              <a:t>ισορροπία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4347" y="897896"/>
            <a:ext cx="8229600" cy="19596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Δυνάμεις </a:t>
            </a:r>
            <a:r>
              <a:rPr lang="en-US" sz="2800" dirty="0" smtClean="0"/>
              <a:t>Van der</a:t>
            </a:r>
            <a:r>
              <a:rPr lang="el-GR" sz="2800" dirty="0"/>
              <a:t> </a:t>
            </a:r>
            <a:r>
              <a:rPr lang="en-US" sz="2800" dirty="0" smtClean="0"/>
              <a:t>Waals</a:t>
            </a:r>
          </a:p>
          <a:p>
            <a:pPr marL="0"/>
            <a:endParaRPr lang="en-US" sz="2800" dirty="0"/>
          </a:p>
          <a:p>
            <a:pPr marL="0"/>
            <a:endParaRPr lang="el-GR" sz="2800" dirty="0" smtClean="0"/>
          </a:p>
          <a:p>
            <a:pPr marL="0"/>
            <a:endParaRPr lang="en-US" sz="2800" dirty="0" smtClean="0"/>
          </a:p>
          <a:p>
            <a:pPr marL="0"/>
            <a:r>
              <a:rPr lang="el-GR" sz="2800" dirty="0" smtClean="0"/>
              <a:t>Υπάρχουν 2 ελκτικές και 2 </a:t>
            </a:r>
            <a:r>
              <a:rPr lang="el-GR" sz="2800" dirty="0" err="1" smtClean="0"/>
              <a:t>απωστικές</a:t>
            </a:r>
            <a:r>
              <a:rPr lang="el-GR" sz="2800" dirty="0" smtClean="0"/>
              <a:t> δυνάμεις με το αποτέλεσμα να είναι ελαφρώς ελκτικό </a:t>
            </a:r>
          </a:p>
          <a:p>
            <a:pPr marL="0"/>
            <a:r>
              <a:rPr lang="el-GR" sz="2800" dirty="0" smtClean="0"/>
              <a:t>Οι ουσίες μπορούν να διαχωριστούν στις υδρόφιλες (που αγαπούν το νερό) και τις </a:t>
            </a:r>
            <a:r>
              <a:rPr lang="el-GR" sz="2800" dirty="0" err="1" smtClean="0"/>
              <a:t>λιπόφιλες</a:t>
            </a:r>
            <a:r>
              <a:rPr lang="el-GR" sz="2800" dirty="0" smtClean="0"/>
              <a:t> ή υδρόφοβες (που αγαπούν τα λίπη)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893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3200" dirty="0" smtClean="0"/>
              <a:t>2</a:t>
            </a:r>
            <a:r>
              <a:rPr lang="en-US" sz="3200" dirty="0" smtClean="0"/>
              <a:t>e</a:t>
            </a:r>
            <a:r>
              <a:rPr lang="en-US" sz="3200" baseline="30000" dirty="0" smtClean="0"/>
              <a:t>-</a:t>
            </a:r>
            <a:endParaRPr lang="el-GR" sz="3200" baseline="30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75856" y="14893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3200" dirty="0" smtClean="0"/>
              <a:t>2</a:t>
            </a:r>
            <a:r>
              <a:rPr lang="en-US" sz="3200" dirty="0" smtClean="0"/>
              <a:t>e</a:t>
            </a:r>
            <a:r>
              <a:rPr lang="en-US" sz="3200" baseline="30000" dirty="0" smtClean="0"/>
              <a:t>-</a:t>
            </a:r>
            <a:endParaRPr lang="el-GR" sz="3200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91680" y="1589956"/>
            <a:ext cx="576064" cy="2377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4400" b="1" dirty="0" smtClean="0"/>
              <a:t>.</a:t>
            </a:r>
            <a:endParaRPr lang="el-GR" sz="4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91680" y="1899692"/>
            <a:ext cx="576064" cy="2377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 smtClean="0"/>
              <a:t>+</a:t>
            </a:r>
            <a:endParaRPr lang="el-GR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51920" y="1561356"/>
            <a:ext cx="576064" cy="2377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4400" b="1" dirty="0" smtClean="0"/>
              <a:t>.</a:t>
            </a:r>
            <a:endParaRPr lang="el-GR" sz="4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51920" y="1871092"/>
            <a:ext cx="576064" cy="2377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 smtClean="0"/>
              <a:t>+</a:t>
            </a:r>
            <a:endParaRPr lang="el-GR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07704" y="2065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dirty="0" smtClean="0"/>
              <a:t>H</a:t>
            </a:r>
            <a:endParaRPr lang="el-GR" sz="3200" baseline="30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2065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dirty="0" smtClean="0"/>
              <a:t>H</a:t>
            </a:r>
            <a:endParaRPr lang="el-GR" sz="3200" baseline="30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13784" y="2065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dirty="0" smtClean="0"/>
              <a:t>C – H </a:t>
            </a:r>
            <a:endParaRPr lang="el-GR" sz="3200" baseline="30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2065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dirty="0" smtClean="0"/>
              <a:t>H – C </a:t>
            </a:r>
            <a:endParaRPr lang="el-GR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79412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102-107</a:t>
            </a:r>
            <a:r>
              <a:rPr lang="el-GR" sz="1400" dirty="0" smtClean="0"/>
              <a:t>*</a:t>
            </a:r>
            <a:r>
              <a:rPr lang="en-US" sz="1400" dirty="0" smtClean="0"/>
              <a:t>, </a:t>
            </a:r>
            <a:r>
              <a:rPr lang="el-GR" sz="1400" dirty="0" smtClean="0"/>
              <a:t>54-58#</a:t>
            </a:r>
            <a:r>
              <a:rPr lang="en-US" sz="1400" dirty="0" smtClean="0"/>
              <a:t>, </a:t>
            </a:r>
            <a:r>
              <a:rPr lang="el-GR" sz="1400" dirty="0" smtClean="0"/>
              <a:t>91-99!</a:t>
            </a:r>
            <a:r>
              <a:rPr lang="en-US" sz="1400" dirty="0" smtClean="0"/>
              <a:t>, </a:t>
            </a:r>
            <a:r>
              <a:rPr lang="el-GR" sz="1400" dirty="0" smtClean="0"/>
              <a:t>37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smtClean="0"/>
              <a:t>Άρτα</a:t>
            </a:r>
            <a:r>
              <a:rPr lang="el-GR" sz="2900" smtClean="0"/>
              <a:t>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Διαμοριακές</a:t>
            </a:r>
            <a:r>
              <a:rPr lang="el-GR" dirty="0"/>
              <a:t> δυνάμεις (δεσμός υδρογόνου, δυνάμεις </a:t>
            </a:r>
            <a:r>
              <a:rPr lang="el-GR" dirty="0" err="1"/>
              <a:t>van</a:t>
            </a:r>
            <a:r>
              <a:rPr lang="el-GR" dirty="0"/>
              <a:t> </a:t>
            </a:r>
            <a:r>
              <a:rPr lang="el-GR" dirty="0" err="1"/>
              <a:t>der</a:t>
            </a:r>
            <a:r>
              <a:rPr lang="el-GR" dirty="0"/>
              <a:t> </a:t>
            </a:r>
            <a:r>
              <a:rPr lang="el-GR" dirty="0" err="1"/>
              <a:t>Waals</a:t>
            </a:r>
            <a:r>
              <a:rPr lang="el-GR" dirty="0"/>
              <a:t>), Διαλύματα, Χημική ισορροπία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 err="1"/>
              <a:t>Διαμοριακές</a:t>
            </a:r>
            <a:r>
              <a:rPr lang="el-GR" sz="2400" dirty="0"/>
              <a:t> δυνάμεις (δεσμός υδρογόνου, δυνάμεις </a:t>
            </a:r>
            <a:r>
              <a:rPr lang="el-GR" sz="2400" dirty="0" err="1"/>
              <a:t>van</a:t>
            </a:r>
            <a:r>
              <a:rPr lang="el-GR" sz="2400" dirty="0"/>
              <a:t> </a:t>
            </a:r>
            <a:r>
              <a:rPr lang="el-GR" sz="2400" dirty="0" err="1"/>
              <a:t>der</a:t>
            </a:r>
            <a:r>
              <a:rPr lang="el-GR" sz="2400" dirty="0"/>
              <a:t> </a:t>
            </a:r>
            <a:r>
              <a:rPr lang="el-GR" sz="2400" dirty="0" err="1"/>
              <a:t>Waals</a:t>
            </a:r>
            <a:r>
              <a:rPr lang="el-GR" sz="2400" dirty="0"/>
              <a:t>), Διαλύματα, Χημική </a:t>
            </a:r>
            <a:r>
              <a:rPr lang="el-GR" sz="2400" dirty="0" smtClean="0"/>
              <a:t>ισορροπία</a:t>
            </a:r>
            <a:endParaRPr lang="en-US" sz="2400" dirty="0" smtClean="0"/>
          </a:p>
          <a:p>
            <a:pPr algn="l">
              <a:lnSpc>
                <a:spcPts val="2600"/>
              </a:lnSpc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είναι η παρουσίαση των </a:t>
            </a:r>
            <a:r>
              <a:rPr lang="el-GR" dirty="0" err="1" smtClean="0"/>
              <a:t>διαμοριακών</a:t>
            </a:r>
            <a:r>
              <a:rPr lang="el-GR" dirty="0" smtClean="0"/>
              <a:t> δυνάμεων, των διαλυμάτων και της έννοιας της χημικής ισορροπίας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11760" y="113896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712" y="164302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3807" y="164302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20" name="TextBox 19"/>
          <p:cNvSpPr txBox="1"/>
          <p:nvPr/>
        </p:nvSpPr>
        <p:spPr>
          <a:xfrm rot="2202350">
            <a:off x="2656169" y="911351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sp>
        <p:nvSpPr>
          <p:cNvPr id="21" name="TextBox 20"/>
          <p:cNvSpPr txBox="1"/>
          <p:nvPr/>
        </p:nvSpPr>
        <p:spPr>
          <a:xfrm rot="19448468">
            <a:off x="2036723" y="738093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cxnSp>
        <p:nvCxnSpPr>
          <p:cNvPr id="22" name="Ευθεία γραμμή σύνδεσης 21"/>
          <p:cNvCxnSpPr/>
          <p:nvPr/>
        </p:nvCxnSpPr>
        <p:spPr>
          <a:xfrm flipH="1">
            <a:off x="2339752" y="1643022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2771800" y="1643021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9832" y="106695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1840" y="149900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672" y="149900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6176" y="114433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2120" y="140113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1351" y="164839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31" name="Ευθεία γραμμή σύνδεσης 30"/>
          <p:cNvCxnSpPr/>
          <p:nvPr/>
        </p:nvCxnSpPr>
        <p:spPr>
          <a:xfrm flipH="1">
            <a:off x="5954720" y="1504374"/>
            <a:ext cx="258896" cy="138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/>
          <p:nvPr/>
        </p:nvCxnSpPr>
        <p:spPr>
          <a:xfrm>
            <a:off x="6516216" y="1648389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56176" y="71228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4248" y="107232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39" name="Ευθεία γραμμή σύνδεσης 38"/>
          <p:cNvCxnSpPr/>
          <p:nvPr/>
        </p:nvCxnSpPr>
        <p:spPr>
          <a:xfrm>
            <a:off x="6546211" y="1473132"/>
            <a:ext cx="308434" cy="25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457200" y="2656502"/>
            <a:ext cx="8229600" cy="19596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Τρία είδη απεικόνισης μορίων:</a:t>
            </a:r>
          </a:p>
          <a:p>
            <a:pPr marL="171450" indent="-514350">
              <a:buFont typeface="+mj-lt"/>
              <a:buAutoNum type="arabicPeriod"/>
            </a:pPr>
            <a:r>
              <a:rPr lang="el-GR" dirty="0" smtClean="0"/>
              <a:t>Σκελετικό</a:t>
            </a:r>
          </a:p>
          <a:p>
            <a:pPr marL="171450" indent="-514350">
              <a:buFont typeface="+mj-lt"/>
              <a:buAutoNum type="arabicPeriod"/>
            </a:pPr>
            <a:r>
              <a:rPr lang="el-GR" dirty="0" smtClean="0"/>
              <a:t>Με σφαίρες και ράβδους</a:t>
            </a:r>
          </a:p>
          <a:p>
            <a:pPr marL="171450" indent="-514350">
              <a:buFont typeface="+mj-lt"/>
              <a:buAutoNum type="arabicPeriod"/>
            </a:pPr>
            <a:r>
              <a:rPr lang="el-GR" dirty="0" err="1" smtClean="0"/>
              <a:t>Χωροπληρωτικό</a:t>
            </a:r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88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</a:t>
            </a:r>
            <a:r>
              <a:rPr lang="el-GR" dirty="0" smtClean="0"/>
              <a:t>υδρόθειο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 νερό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4,3 </a:t>
            </a:r>
            <a:r>
              <a:rPr lang="el-GR" dirty="0" err="1" smtClean="0"/>
              <a:t>δ.υ</a:t>
            </a:r>
            <a:r>
              <a:rPr lang="el-GR" dirty="0" smtClean="0"/>
              <a:t>./μόριο νερού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98529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48934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39" y="148934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8" name="TextBox 7"/>
          <p:cNvSpPr txBox="1"/>
          <p:nvPr/>
        </p:nvSpPr>
        <p:spPr>
          <a:xfrm rot="2202350">
            <a:off x="6544601" y="757677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sp>
        <p:nvSpPr>
          <p:cNvPr id="9" name="TextBox 8"/>
          <p:cNvSpPr txBox="1"/>
          <p:nvPr/>
        </p:nvSpPr>
        <p:spPr>
          <a:xfrm rot="19448468">
            <a:off x="5925155" y="584419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6228184" y="1489348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6660232" y="1489347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91328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0272" y="134533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8104" y="134533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213742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264147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0151" y="264147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20" name="Ευθεία γραμμή σύνδεσης 19"/>
          <p:cNvCxnSpPr/>
          <p:nvPr/>
        </p:nvCxnSpPr>
        <p:spPr>
          <a:xfrm flipH="1">
            <a:off x="5436096" y="2641476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5868144" y="2641475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90077" y="200902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8184" y="249746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249746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cxnSp>
        <p:nvCxnSpPr>
          <p:cNvPr id="25" name="Ευθεία γραμμή σύνδεσης 24"/>
          <p:cNvCxnSpPr/>
          <p:nvPr/>
        </p:nvCxnSpPr>
        <p:spPr>
          <a:xfrm flipH="1">
            <a:off x="5825273" y="2106179"/>
            <a:ext cx="186887" cy="17525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00192" y="314553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144" y="364958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32239" y="364958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30" name="Ευθεία γραμμή σύνδεσης 29"/>
          <p:cNvCxnSpPr/>
          <p:nvPr/>
        </p:nvCxnSpPr>
        <p:spPr>
          <a:xfrm flipH="1">
            <a:off x="6228184" y="3649588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>
            <a:off x="6660232" y="3649587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96856" y="300151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20272" y="350557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8104" y="350557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cxnSp>
        <p:nvCxnSpPr>
          <p:cNvPr id="35" name="Ευθεία γραμμή σύνδεσης 34"/>
          <p:cNvCxnSpPr/>
          <p:nvPr/>
        </p:nvCxnSpPr>
        <p:spPr>
          <a:xfrm>
            <a:off x="6300192" y="3145532"/>
            <a:ext cx="114879" cy="21602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8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/>
              <a:t>Ν – Η …… Χ			</a:t>
            </a:r>
            <a:r>
              <a:rPr lang="el-GR" dirty="0" err="1" smtClean="0"/>
              <a:t>Χ</a:t>
            </a:r>
            <a:r>
              <a:rPr lang="el-GR" dirty="0" smtClean="0"/>
              <a:t> – Η…….. Χ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Χ </a:t>
            </a:r>
            <a:r>
              <a:rPr lang="el-GR" dirty="0" err="1" smtClean="0"/>
              <a:t>ηλεκτροαρνητικό</a:t>
            </a:r>
            <a:r>
              <a:rPr lang="el-GR" dirty="0" smtClean="0"/>
              <a:t>		</a:t>
            </a:r>
            <a:r>
              <a:rPr lang="el-GR" dirty="0" err="1" smtClean="0"/>
              <a:t>πρωτεϊνες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Ν, Ο					</a:t>
            </a:r>
            <a:r>
              <a:rPr lang="en-US" dirty="0" smtClean="0"/>
              <a:t>DNA, RNA</a:t>
            </a:r>
          </a:p>
          <a:p>
            <a:pPr marL="0" indent="0">
              <a:buNone/>
            </a:pPr>
            <a:r>
              <a:rPr lang="el-GR" dirty="0" smtClean="0"/>
              <a:t>Κυτταρίνη 				υδατάνθρακες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30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976" y="163336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200" b="1" dirty="0" smtClean="0"/>
              <a:t>C</a:t>
            </a:r>
            <a:endParaRPr lang="el-GR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07904" y="163336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220942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4123320" y="1993404"/>
            <a:ext cx="258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4572000" y="2137419"/>
            <a:ext cx="0" cy="216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4048" y="156135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4746011" y="1993404"/>
            <a:ext cx="3084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55976" y="105730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4572000" y="1561356"/>
            <a:ext cx="0" cy="216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7704" y="1489348"/>
            <a:ext cx="2448272" cy="9361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dirty="0" smtClean="0"/>
              <a:t>CH</a:t>
            </a:r>
            <a:r>
              <a:rPr lang="en-US" sz="3600" baseline="-25000" dirty="0" smtClean="0"/>
              <a:t>4</a:t>
            </a:r>
            <a:endParaRPr lang="el-GR" sz="3600" baseline="-250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2656502"/>
            <a:ext cx="8229600" cy="19596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Το μεθάνιο είναι ένας υδρογονάνθρακας</a:t>
            </a:r>
          </a:p>
          <a:p>
            <a:pPr marL="0"/>
            <a:r>
              <a:rPr lang="el-GR" dirty="0" smtClean="0"/>
              <a:t>Αποτελείται από άνθρακα και υδρογόνο</a:t>
            </a:r>
          </a:p>
        </p:txBody>
      </p:sp>
    </p:spTree>
    <p:extLst>
      <p:ext uri="{BB962C8B-B14F-4D97-AF65-F5344CB8AC3E}">
        <p14:creationId xmlns:p14="http://schemas.microsoft.com/office/powerpoint/2010/main" val="959984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2141</TotalTime>
  <Words>616</Words>
  <Application>Microsoft Office PowerPoint</Application>
  <PresentationFormat>Προβολή στην οθόνη (16:10)</PresentationFormat>
  <Paragraphs>138</Paragraphs>
  <Slides>16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166</cp:revision>
  <dcterms:created xsi:type="dcterms:W3CDTF">2012-09-06T09:03:05Z</dcterms:created>
  <dcterms:modified xsi:type="dcterms:W3CDTF">2015-10-25T15:33:17Z</dcterms:modified>
</cp:coreProperties>
</file>