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6" r:id="rId2"/>
    <p:sldId id="289" r:id="rId3"/>
    <p:sldId id="257" r:id="rId4"/>
    <p:sldId id="259" r:id="rId5"/>
    <p:sldId id="261" r:id="rId6"/>
    <p:sldId id="296" r:id="rId7"/>
    <p:sldId id="297" r:id="rId8"/>
    <p:sldId id="298" r:id="rId9"/>
    <p:sldId id="299" r:id="rId10"/>
    <p:sldId id="300" r:id="rId11"/>
    <p:sldId id="301" r:id="rId12"/>
    <p:sldId id="302" r:id="rId13"/>
    <p:sldId id="303" r:id="rId14"/>
    <p:sldId id="304" r:id="rId15"/>
    <p:sldId id="305" r:id="rId16"/>
    <p:sldId id="306" r:id="rId17"/>
    <p:sldId id="308" r:id="rId18"/>
    <p:sldId id="295" r:id="rId19"/>
    <p:sldId id="309" r:id="rId20"/>
    <p:sldId id="292" r:id="rId21"/>
    <p:sldId id="293" r:id="rId22"/>
    <p:sldId id="280" r:id="rId23"/>
  </p:sldIdLst>
  <p:sldSz cx="9144000" cy="5715000" type="screen16x10"/>
  <p:notesSz cx="6858000" cy="9144000"/>
  <p:custDataLst>
    <p:tags r:id="rId26"/>
  </p:custDataLst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77" autoAdjust="0"/>
    <p:restoredTop sz="99309" autoAdjust="0"/>
  </p:normalViewPr>
  <p:slideViewPr>
    <p:cSldViewPr>
      <p:cViewPr>
        <p:scale>
          <a:sx n="80" d="100"/>
          <a:sy n="80" d="100"/>
        </p:scale>
        <p:origin x="-2664" y="-1164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88" d="100"/>
          <a:sy n="88" d="100"/>
        </p:scale>
        <p:origin x="-3858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6FD7C3-D6B9-42BB-A7A4-7D449DB9A6E2}" type="datetimeFigureOut">
              <a:rPr lang="en-GB" smtClean="0"/>
              <a:t>27/10/2015</a:t>
            </a:fld>
            <a:endParaRPr lang="en-GB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6BA1F4-DDF4-4058-8933-5F04CCBA71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53628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t>27/10/2015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21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421763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330233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568307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20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238500"/>
            <a:ext cx="7776864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38612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 dirty="0"/>
          </a:p>
        </p:txBody>
      </p:sp>
      <p:sp>
        <p:nvSpPr>
          <p:cNvPr id="5" name="Ορθογώνιο 4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0" y="-57951"/>
            <a:ext cx="9113344" cy="300080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900" b="1" dirty="0" smtClean="0">
                <a:solidFill>
                  <a:schemeClr val="bg1"/>
                </a:solidFill>
              </a:rPr>
              <a:t>Γεωργική Χημεία - </a:t>
            </a:r>
            <a:r>
              <a:rPr lang="el-GR" sz="900" dirty="0" smtClean="0">
                <a:solidFill>
                  <a:schemeClr val="bg1"/>
                </a:solidFill>
              </a:rPr>
              <a:t>Χημικές αντιδράσεις, θερμοδυναμική/κινητική, Τμήμα</a:t>
            </a:r>
            <a:r>
              <a:rPr lang="el-GR" sz="900" baseline="0" dirty="0" smtClean="0">
                <a:solidFill>
                  <a:schemeClr val="bg1"/>
                </a:solidFill>
              </a:rPr>
              <a:t> Τεχνολόγων γεωπόνων</a:t>
            </a:r>
            <a:r>
              <a:rPr lang="el-GR" sz="900" dirty="0" smtClean="0">
                <a:solidFill>
                  <a:schemeClr val="bg1"/>
                </a:solidFill>
              </a:rPr>
              <a:t>, ΤΕΙ ΗΠΕΙΡΟΥ </a:t>
            </a:r>
            <a:r>
              <a:rPr lang="el-GR" sz="900" b="1" dirty="0" smtClean="0">
                <a:solidFill>
                  <a:schemeClr val="bg1"/>
                </a:solidFill>
              </a:rPr>
              <a:t>- Ανοιχτά Ακαδημαϊκά Μαθήματα στο ΤΕΙ Ηπείρου</a:t>
            </a:r>
            <a:endParaRPr lang="el-GR" sz="900" b="1" dirty="0">
              <a:solidFill>
                <a:schemeClr val="bg1"/>
              </a:solidFill>
            </a:endParaRP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9" name="Εικόνα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64680" y="913284"/>
            <a:ext cx="2214640" cy="103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11" name="Ορθογώνιο 10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3" name="Εικόνα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311878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1845013"/>
            <a:ext cx="4040188" cy="32327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6" y="1311878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6" y="1845013"/>
            <a:ext cx="4041775" cy="32327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13" name="Ορθογώνιο 12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Γεωργική Χημεία</a:t>
            </a:r>
            <a:r>
              <a:rPr lang="el-GR" sz="1000" b="1" baseline="0" dirty="0" smtClean="0">
                <a:solidFill>
                  <a:schemeClr val="bg1"/>
                </a:solidFill>
              </a:rPr>
              <a:t>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&lt;Γενικές αρχές χημείας, άτομα και μόρια&gt;, &lt;Τμήμα</a:t>
            </a:r>
            <a:r>
              <a:rPr lang="el-GR" sz="1000" baseline="0" dirty="0" smtClean="0">
                <a:solidFill>
                  <a:schemeClr val="bg1"/>
                </a:solidFill>
              </a:rPr>
              <a:t> Τεχνολόγων γεωπόνων</a:t>
            </a:r>
            <a:r>
              <a:rPr lang="el-GR" sz="1000" dirty="0" smtClean="0">
                <a:solidFill>
                  <a:schemeClr val="bg1"/>
                </a:solidFill>
              </a:rPr>
              <a:t>&gt;, ΤΕΙ ΗΠΕΙΡΟΥ </a:t>
            </a:r>
            <a:r>
              <a:rPr lang="el-GR" sz="1000" b="1" dirty="0" smtClean="0">
                <a:solidFill>
                  <a:schemeClr val="bg1"/>
                </a:solidFill>
              </a:rPr>
              <a:t>- Ανοιχτά Ακαδημαϊκά Μαθήματα στο ΤΕΙ Ηπείρου</a:t>
            </a:r>
            <a:endParaRPr lang="el-GR" sz="1000" b="1" dirty="0">
              <a:solidFill>
                <a:schemeClr val="bg1"/>
              </a:solidFill>
            </a:endParaRPr>
          </a:p>
        </p:txBody>
      </p:sp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6" name="Εικόνα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9" name="Ορθογώνιο 8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2" name="Εικόνα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8" name="Ορθογώνιο 7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0" name="Εικόνα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0" y="-57951"/>
            <a:ext cx="9113344" cy="300080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900" b="1" dirty="0" smtClean="0">
                <a:solidFill>
                  <a:schemeClr val="bg1"/>
                </a:solidFill>
              </a:rPr>
              <a:t>Γεωργική Χημεία - </a:t>
            </a:r>
            <a:r>
              <a:rPr lang="el-GR" sz="900" dirty="0" smtClean="0">
                <a:solidFill>
                  <a:schemeClr val="bg1"/>
                </a:solidFill>
              </a:rPr>
              <a:t>Χημικές αντιδράσεις, θερμοδυναμική/κινητική, Τμήμα</a:t>
            </a:r>
            <a:r>
              <a:rPr lang="el-GR" sz="900" baseline="0" dirty="0" smtClean="0">
                <a:solidFill>
                  <a:schemeClr val="bg1"/>
                </a:solidFill>
              </a:rPr>
              <a:t> Τεχνολόγων γεωπόνων</a:t>
            </a:r>
            <a:r>
              <a:rPr lang="el-GR" sz="900" dirty="0" smtClean="0">
                <a:solidFill>
                  <a:schemeClr val="bg1"/>
                </a:solidFill>
              </a:rPr>
              <a:t>, ΤΕΙ ΗΠΕΙΡΟΥ </a:t>
            </a:r>
            <a:r>
              <a:rPr lang="el-GR" sz="900" b="1" dirty="0" smtClean="0">
                <a:solidFill>
                  <a:schemeClr val="bg1"/>
                </a:solidFill>
              </a:rPr>
              <a:t>- Ανοιχτά Ακαδημαϊκά Μαθήματα στο ΤΕΙ Ηπείρου</a:t>
            </a:r>
            <a:endParaRPr lang="el-GR" sz="9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297327"/>
            <a:ext cx="5111750" cy="384042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1" y="1297327"/>
            <a:ext cx="3008313" cy="384042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28000"/>
            <a:ext cx="8229600" cy="954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12" name="Ορθογώνιο 11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297327"/>
            <a:ext cx="5486400" cy="288032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4297660"/>
            <a:ext cx="5486400" cy="84584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28000"/>
            <a:ext cx="8229600" cy="954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12" name="Ορθογώνιο 11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9" name="Θέση αριθμού διαφάνειας 3"/>
          <p:cNvSpPr txBox="1">
            <a:spLocks/>
          </p:cNvSpPr>
          <p:nvPr userDrawn="1"/>
        </p:nvSpPr>
        <p:spPr bwMode="auto">
          <a:xfrm>
            <a:off x="8729256" y="5466151"/>
            <a:ext cx="333105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C6787FC-6543-471B-A41A-5AEEC386B628}" type="slidenum">
              <a:rPr lang="el-GR" altLang="el-GR" sz="1600" smtClean="0">
                <a:solidFill>
                  <a:schemeClr val="bg1"/>
                </a:solidFill>
              </a:rPr>
              <a:pPr algn="r"/>
              <a:t>‹#›</a:t>
            </a:fld>
            <a:endParaRPr lang="el-GR" altLang="el-GR" sz="16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nd/4.0/deed.el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Γεωργική Χημεία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2897167"/>
            <a:ext cx="7776864" cy="1460500"/>
          </a:xfrm>
        </p:spPr>
        <p:txBody>
          <a:bodyPr>
            <a:noAutofit/>
          </a:bodyPr>
          <a:lstStyle/>
          <a:p>
            <a:r>
              <a:rPr lang="el-GR" sz="2800" dirty="0" smtClean="0"/>
              <a:t>Ενότητα </a:t>
            </a:r>
            <a:r>
              <a:rPr lang="en-US" sz="2800" dirty="0" smtClean="0"/>
              <a:t>8</a:t>
            </a:r>
            <a:r>
              <a:rPr lang="el-GR" sz="2800" dirty="0" smtClean="0"/>
              <a:t>:</a:t>
            </a:r>
            <a:r>
              <a:rPr lang="en-US" sz="2800" dirty="0" smtClean="0"/>
              <a:t> </a:t>
            </a:r>
            <a:r>
              <a:rPr lang="el-GR" sz="2800" b="1" dirty="0"/>
              <a:t>Χημικές αντιδράσεις, θερμοδυναμική/κινητική</a:t>
            </a:r>
            <a:endParaRPr lang="en-US" sz="2800" b="1" dirty="0" smtClean="0"/>
          </a:p>
          <a:p>
            <a:r>
              <a:rPr lang="el-GR" sz="2800" dirty="0" smtClean="0"/>
              <a:t>Γεώργιος Παπαδόπουλος</a:t>
            </a:r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39" y="4659746"/>
            <a:ext cx="4310289" cy="854894"/>
          </a:xfrm>
          <a:prstGeom prst="rect">
            <a:avLst/>
          </a:prstGeom>
          <a:noFill/>
        </p:spPr>
      </p:pic>
      <p:grpSp>
        <p:nvGrpSpPr>
          <p:cNvPr id="10" name="Ομάδα 9"/>
          <p:cNvGrpSpPr/>
          <p:nvPr/>
        </p:nvGrpSpPr>
        <p:grpSpPr>
          <a:xfrm>
            <a:off x="642158" y="210000"/>
            <a:ext cx="4217874" cy="1147333"/>
            <a:chOff x="642158" y="252000"/>
            <a:chExt cx="4217874" cy="1376800"/>
          </a:xfrm>
        </p:grpSpPr>
        <p:pic>
          <p:nvPicPr>
            <p:cNvPr id="8" name="Εικόνα 7"/>
            <p:cNvPicPr>
              <a:picLocks noChangeAspect="1"/>
            </p:cNvPicPr>
            <p:nvPr/>
          </p:nvPicPr>
          <p:blipFill rotWithShape="1">
            <a:blip r:embed="rId5"/>
            <a:srcRect t="-11106" b="11106"/>
            <a:stretch/>
          </p:blipFill>
          <p:spPr>
            <a:xfrm>
              <a:off x="642158" y="252000"/>
              <a:ext cx="905506" cy="137443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1619672" y="404664"/>
              <a:ext cx="3240360" cy="1224136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Autofit/>
            </a:bodyPr>
            <a:lstStyle/>
            <a:p>
              <a:pPr>
                <a:lnSpc>
                  <a:spcPts val="2600"/>
                </a:lnSpc>
              </a:pPr>
              <a:r>
                <a:rPr lang="el-GR" sz="2000" dirty="0" smtClean="0"/>
                <a:t>Ελληνική Δημοκρατία</a:t>
              </a:r>
            </a:p>
            <a:p>
              <a:pPr>
                <a:lnSpc>
                  <a:spcPts val="2600"/>
                </a:lnSpc>
              </a:pPr>
              <a:r>
                <a:rPr lang="el-GR" sz="2000" dirty="0" smtClean="0"/>
                <a:t>Τεχνολογικό Εκπαιδευτικό Ίδρυμα Ηπείρου</a:t>
              </a:r>
              <a:endParaRPr lang="en-GB" sz="2000" dirty="0" smtClean="0"/>
            </a:p>
          </p:txBody>
        </p:sp>
      </p:grpSp>
    </p:spTree>
    <p:extLst>
      <p:ext uri="{BB962C8B-B14F-4D97-AF65-F5344CB8AC3E}">
        <p14:creationId xmlns:p14="http://schemas.microsoft.com/office/powerpoint/2010/main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769268"/>
            <a:ext cx="8229600" cy="433586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/>
            <a:r>
              <a:rPr lang="el-GR" sz="2800" dirty="0" smtClean="0"/>
              <a:t>Η</a:t>
            </a:r>
            <a:r>
              <a:rPr lang="en-US" sz="2800" dirty="0" smtClean="0"/>
              <a:t>Cl + </a:t>
            </a:r>
            <a:r>
              <a:rPr lang="en-US" sz="2800" dirty="0" err="1" smtClean="0"/>
              <a:t>NaOH</a:t>
            </a:r>
            <a:r>
              <a:rPr lang="en-US" sz="2800" dirty="0" smtClean="0"/>
              <a:t> → </a:t>
            </a:r>
            <a:r>
              <a:rPr lang="en-US" sz="2800" dirty="0" err="1" smtClean="0"/>
              <a:t>NaCl</a:t>
            </a:r>
            <a:r>
              <a:rPr lang="en-US" sz="2800" dirty="0" smtClean="0"/>
              <a:t> + H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O</a:t>
            </a:r>
          </a:p>
          <a:p>
            <a:pPr marL="0" indent="0">
              <a:buNone/>
            </a:pPr>
            <a:r>
              <a:rPr lang="en-US" sz="2800" dirty="0" smtClean="0"/>
              <a:t>		        Na</a:t>
            </a:r>
            <a:r>
              <a:rPr lang="en-US" sz="2800" baseline="30000" dirty="0" smtClean="0"/>
              <a:t>+</a:t>
            </a:r>
            <a:r>
              <a:rPr lang="en-US" sz="2800" dirty="0" smtClean="0"/>
              <a:t> + Cl</a:t>
            </a:r>
            <a:r>
              <a:rPr lang="en-US" sz="2800" baseline="30000" dirty="0" smtClean="0"/>
              <a:t>-</a:t>
            </a:r>
            <a:r>
              <a:rPr lang="en-US" sz="2800" dirty="0" smtClean="0"/>
              <a:t> + H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O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 err="1" smtClean="0"/>
              <a:t>HCl</a:t>
            </a:r>
            <a:r>
              <a:rPr lang="en-US" sz="2800" dirty="0" smtClean="0"/>
              <a:t> </a:t>
            </a:r>
            <a:r>
              <a:rPr lang="en-US" sz="2800" dirty="0"/>
              <a:t>→ </a:t>
            </a:r>
            <a:r>
              <a:rPr lang="en-US" sz="2800" dirty="0" smtClean="0"/>
              <a:t>H</a:t>
            </a:r>
            <a:r>
              <a:rPr lang="en-US" sz="2800" baseline="-25000" dirty="0" smtClean="0"/>
              <a:t>3</a:t>
            </a:r>
            <a:r>
              <a:rPr lang="en-US" sz="2800" dirty="0" smtClean="0"/>
              <a:t>O</a:t>
            </a:r>
            <a:r>
              <a:rPr lang="en-US" sz="2800" baseline="30000" dirty="0" smtClean="0"/>
              <a:t>+</a:t>
            </a:r>
            <a:r>
              <a:rPr lang="en-US" sz="2800" dirty="0" smtClean="0"/>
              <a:t> + Cl</a:t>
            </a:r>
            <a:r>
              <a:rPr lang="en-US" sz="2800" baseline="30000" dirty="0" smtClean="0"/>
              <a:t>-</a:t>
            </a:r>
          </a:p>
          <a:p>
            <a:pPr marL="0" indent="0">
              <a:buNone/>
            </a:pPr>
            <a:r>
              <a:rPr lang="en-US" sz="2800" dirty="0"/>
              <a:t>	</a:t>
            </a:r>
            <a:r>
              <a:rPr lang="en-US" sz="2800" dirty="0" smtClean="0"/>
              <a:t>H</a:t>
            </a:r>
            <a:r>
              <a:rPr lang="en-US" sz="2800" baseline="30000" dirty="0" smtClean="0"/>
              <a:t>+</a:t>
            </a:r>
            <a:r>
              <a:rPr lang="en-US" sz="2800" dirty="0" smtClean="0"/>
              <a:t> + Cl</a:t>
            </a:r>
            <a:r>
              <a:rPr lang="en-US" sz="2800" baseline="30000" dirty="0" smtClean="0"/>
              <a:t>-</a:t>
            </a:r>
            <a:r>
              <a:rPr lang="en-US" sz="2800" dirty="0" smtClean="0"/>
              <a:t>		</a:t>
            </a:r>
            <a:r>
              <a:rPr lang="en-US" sz="2800" dirty="0"/>
              <a:t> → </a:t>
            </a:r>
            <a:r>
              <a:rPr lang="en-US" sz="2800" dirty="0" smtClean="0"/>
              <a:t>2H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O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 err="1" smtClean="0"/>
              <a:t>NaOH</a:t>
            </a:r>
            <a:r>
              <a:rPr lang="en-US" sz="2800" dirty="0" smtClean="0"/>
              <a:t> </a:t>
            </a:r>
            <a:r>
              <a:rPr lang="en-US" sz="2800" dirty="0"/>
              <a:t>→ </a:t>
            </a:r>
            <a:r>
              <a:rPr lang="en-US" sz="2800" dirty="0" smtClean="0"/>
              <a:t>Na</a:t>
            </a:r>
            <a:r>
              <a:rPr lang="en-US" sz="2800" baseline="30000" dirty="0" smtClean="0"/>
              <a:t>+</a:t>
            </a:r>
            <a:r>
              <a:rPr lang="en-US" sz="2800" dirty="0" smtClean="0"/>
              <a:t> +OH</a:t>
            </a:r>
            <a:r>
              <a:rPr lang="en-US" sz="2800" baseline="30000" dirty="0" smtClean="0"/>
              <a:t>-</a:t>
            </a:r>
            <a:endParaRPr lang="en-US" sz="2800" baseline="30000" dirty="0"/>
          </a:p>
          <a:p>
            <a:pPr marL="0" indent="0">
              <a:buNone/>
            </a:pPr>
            <a:r>
              <a:rPr lang="en-US" sz="2800" dirty="0" smtClean="0"/>
              <a:t> </a:t>
            </a:r>
            <a:endParaRPr lang="el-GR" sz="2800" dirty="0"/>
          </a:p>
        </p:txBody>
      </p:sp>
    </p:spTree>
    <p:extLst>
      <p:ext uri="{BB962C8B-B14F-4D97-AF65-F5344CB8AC3E}">
        <p14:creationId xmlns:p14="http://schemas.microsoft.com/office/powerpoint/2010/main" val="7343353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769268"/>
            <a:ext cx="8229600" cy="433586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/>
            <a:r>
              <a:rPr lang="el-GR" sz="2800" dirty="0" smtClean="0"/>
              <a:t>Αντιδράσεις είναι εξώθερμες ή </a:t>
            </a:r>
            <a:r>
              <a:rPr lang="el-GR" sz="2800" dirty="0" err="1" smtClean="0"/>
              <a:t>ενδόθερμες</a:t>
            </a:r>
            <a:endParaRPr lang="el-GR" sz="2800" dirty="0" smtClean="0"/>
          </a:p>
          <a:p>
            <a:pPr marL="0"/>
            <a:r>
              <a:rPr lang="el-GR" sz="2800" dirty="0" smtClean="0"/>
              <a:t>Η εξώθερμη αποδίδει θερμότητα</a:t>
            </a:r>
          </a:p>
          <a:p>
            <a:pPr marL="0"/>
            <a:r>
              <a:rPr lang="el-GR" sz="2800" dirty="0" smtClean="0"/>
              <a:t>Η </a:t>
            </a:r>
            <a:r>
              <a:rPr lang="el-GR" sz="2800" dirty="0" err="1" smtClean="0"/>
              <a:t>ενδόθερμη</a:t>
            </a:r>
            <a:r>
              <a:rPr lang="el-GR" sz="2800" dirty="0" smtClean="0"/>
              <a:t> χρειάζεται θερμότητα</a:t>
            </a:r>
          </a:p>
          <a:p>
            <a:pPr marL="0"/>
            <a:r>
              <a:rPr lang="el-GR" sz="2800" dirty="0" smtClean="0"/>
              <a:t>Η ενέργεια μιας αντίδρασης αποτυπώνεται μέσω της ελεύθερης ενέργειας κατά </a:t>
            </a:r>
            <a:r>
              <a:rPr lang="en-US" sz="2800" dirty="0" smtClean="0"/>
              <a:t>Gibbs</a:t>
            </a:r>
          </a:p>
          <a:p>
            <a:pPr marL="0"/>
            <a:r>
              <a:rPr lang="el-GR" sz="2800" dirty="0" smtClean="0"/>
              <a:t>Ουσιαστικά έχει να κάνει με την ενέργεια η οποία μπορεί να χρησιμοποιηθεί ως έργο δηλαδή δεν χάνεται ως θερμότητα</a:t>
            </a:r>
          </a:p>
          <a:p>
            <a:pPr marL="0"/>
            <a:r>
              <a:rPr lang="el-GR" sz="2800" dirty="0" smtClean="0"/>
              <a:t>Είναι η χρήσιμη ενέργεια</a:t>
            </a:r>
            <a:endParaRPr lang="el-GR" sz="2800" dirty="0"/>
          </a:p>
        </p:txBody>
      </p:sp>
    </p:spTree>
    <p:extLst>
      <p:ext uri="{BB962C8B-B14F-4D97-AF65-F5344CB8AC3E}">
        <p14:creationId xmlns:p14="http://schemas.microsoft.com/office/powerpoint/2010/main" val="24950443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Ευθύγραμμο βέλος σύνδεσης 2"/>
          <p:cNvCxnSpPr/>
          <p:nvPr/>
        </p:nvCxnSpPr>
        <p:spPr>
          <a:xfrm>
            <a:off x="1700064" y="962291"/>
            <a:ext cx="64807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Ευθύγραμμο βέλος σύνδεσης 3"/>
          <p:cNvCxnSpPr/>
          <p:nvPr/>
        </p:nvCxnSpPr>
        <p:spPr>
          <a:xfrm flipH="1">
            <a:off x="1691680" y="1057300"/>
            <a:ext cx="65645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769268"/>
            <a:ext cx="8229600" cy="433586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/>
            <a:r>
              <a:rPr lang="el-GR" sz="2800" dirty="0" smtClean="0"/>
              <a:t>Α + Β 	Γ + Δ</a:t>
            </a:r>
          </a:p>
          <a:p>
            <a:pPr marL="0"/>
            <a:endParaRPr lang="el-GR" sz="2800" dirty="0"/>
          </a:p>
          <a:p>
            <a:pPr marL="0" indent="0">
              <a:buNone/>
            </a:pPr>
            <a:r>
              <a:rPr lang="en-US" sz="2800" dirty="0" smtClean="0"/>
              <a:t>      G</a:t>
            </a:r>
            <a:r>
              <a:rPr lang="el-GR" sz="2800" baseline="-25000" dirty="0" smtClean="0"/>
              <a:t>αντ.</a:t>
            </a:r>
            <a:r>
              <a:rPr lang="el-GR" sz="2800" dirty="0" smtClean="0"/>
              <a:t>	  </a:t>
            </a:r>
            <a:r>
              <a:rPr lang="en-US" sz="2800" dirty="0" smtClean="0"/>
              <a:t>G</a:t>
            </a:r>
            <a:r>
              <a:rPr lang="el-GR" sz="2800" baseline="-25000" dirty="0" err="1" smtClean="0"/>
              <a:t>πρ</a:t>
            </a:r>
            <a:endParaRPr lang="el-GR" sz="2800" baseline="-25000" dirty="0" smtClean="0"/>
          </a:p>
          <a:p>
            <a:pPr marL="0" indent="0">
              <a:buNone/>
            </a:pPr>
            <a:r>
              <a:rPr lang="el-GR" sz="2800" dirty="0" smtClean="0"/>
              <a:t>Διαφορά </a:t>
            </a:r>
            <a:r>
              <a:rPr lang="el-GR" sz="2800" dirty="0" smtClean="0"/>
              <a:t>ελεύθερης </a:t>
            </a:r>
            <a:r>
              <a:rPr lang="el-GR" sz="2800" dirty="0" smtClean="0"/>
              <a:t>ενέργειας Δ</a:t>
            </a:r>
            <a:r>
              <a:rPr lang="en-US" sz="2800" dirty="0" smtClean="0"/>
              <a:t>G = </a:t>
            </a:r>
            <a:r>
              <a:rPr lang="en-US" sz="2800" dirty="0"/>
              <a:t>G</a:t>
            </a:r>
            <a:r>
              <a:rPr lang="el-GR" sz="2800" baseline="-25000" dirty="0" err="1" smtClean="0"/>
              <a:t>πρ</a:t>
            </a:r>
            <a:r>
              <a:rPr lang="en-US" sz="2800" baseline="-25000" dirty="0" smtClean="0"/>
              <a:t> </a:t>
            </a:r>
            <a:r>
              <a:rPr lang="en-US" sz="2800" dirty="0" smtClean="0"/>
              <a:t>- </a:t>
            </a:r>
            <a:r>
              <a:rPr lang="en-US" sz="2800" dirty="0"/>
              <a:t>G</a:t>
            </a:r>
            <a:r>
              <a:rPr lang="el-GR" sz="2800" baseline="-25000" dirty="0"/>
              <a:t>αντ.</a:t>
            </a:r>
            <a:r>
              <a:rPr lang="en-US" sz="2800" dirty="0" smtClean="0"/>
              <a:t> </a:t>
            </a:r>
            <a:endParaRPr lang="el-GR" sz="2800" baseline="-25000" dirty="0"/>
          </a:p>
          <a:p>
            <a:pPr marL="0" indent="0">
              <a:buNone/>
            </a:pPr>
            <a:r>
              <a:rPr lang="el-GR" sz="2800" dirty="0"/>
              <a:t>Δ</a:t>
            </a:r>
            <a:r>
              <a:rPr lang="en-US" sz="2800" dirty="0"/>
              <a:t>G </a:t>
            </a:r>
            <a:r>
              <a:rPr lang="en-US" sz="2800" dirty="0" smtClean="0"/>
              <a:t>&gt; 0 </a:t>
            </a:r>
            <a:r>
              <a:rPr lang="el-GR" sz="2800" dirty="0" smtClean="0"/>
              <a:t>απαιτεί ενέργεια</a:t>
            </a:r>
          </a:p>
          <a:p>
            <a:pPr marL="0" indent="0">
              <a:buNone/>
            </a:pPr>
            <a:r>
              <a:rPr lang="el-GR" sz="2800" dirty="0"/>
              <a:t>Δ</a:t>
            </a:r>
            <a:r>
              <a:rPr lang="en-US" sz="2800" dirty="0"/>
              <a:t>G </a:t>
            </a:r>
            <a:r>
              <a:rPr lang="el-GR" sz="2800" dirty="0" smtClean="0"/>
              <a:t>&lt;</a:t>
            </a:r>
            <a:r>
              <a:rPr lang="en-US" sz="2800" dirty="0" smtClean="0"/>
              <a:t> </a:t>
            </a:r>
            <a:r>
              <a:rPr lang="en-US" sz="2800" dirty="0"/>
              <a:t>0 </a:t>
            </a:r>
            <a:r>
              <a:rPr lang="el-GR" sz="2800" dirty="0" smtClean="0"/>
              <a:t>αυθόρμητη, </a:t>
            </a:r>
            <a:r>
              <a:rPr lang="el-GR" sz="2800" dirty="0" err="1" smtClean="0"/>
              <a:t>εξώεργη</a:t>
            </a:r>
            <a:endParaRPr lang="el-GR" sz="2800" dirty="0"/>
          </a:p>
          <a:p>
            <a:pPr marL="0" indent="0">
              <a:buNone/>
            </a:pPr>
            <a:endParaRPr lang="el-GR" sz="2800" dirty="0" smtClean="0"/>
          </a:p>
        </p:txBody>
      </p:sp>
      <p:sp>
        <p:nvSpPr>
          <p:cNvPr id="6" name="Δεξιό άγκιστρο 5"/>
          <p:cNvSpPr/>
          <p:nvPr/>
        </p:nvSpPr>
        <p:spPr>
          <a:xfrm rot="5400000">
            <a:off x="1079612" y="949288"/>
            <a:ext cx="288032" cy="792088"/>
          </a:xfrm>
          <a:prstGeom prst="rightBrace">
            <a:avLst>
              <a:gd name="adj1" fmla="val 8333"/>
              <a:gd name="adj2" fmla="val 52264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Δεξιό άγκιστρο 6"/>
          <p:cNvSpPr/>
          <p:nvPr/>
        </p:nvSpPr>
        <p:spPr>
          <a:xfrm rot="5400000">
            <a:off x="2591780" y="949288"/>
            <a:ext cx="288032" cy="792088"/>
          </a:xfrm>
          <a:prstGeom prst="rightBrace">
            <a:avLst>
              <a:gd name="adj1" fmla="val 8333"/>
              <a:gd name="adj2" fmla="val 52264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TextBox 7"/>
          <p:cNvSpPr txBox="1"/>
          <p:nvPr/>
        </p:nvSpPr>
        <p:spPr>
          <a:xfrm>
            <a:off x="755576" y="1633364"/>
            <a:ext cx="1008112" cy="36004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 fontScale="70000" lnSpcReduction="20000"/>
          </a:bodyPr>
          <a:lstStyle/>
          <a:p>
            <a:r>
              <a:rPr lang="el-GR" dirty="0" smtClean="0"/>
              <a:t>Αντιδρώντα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195736" y="1633364"/>
            <a:ext cx="1008112" cy="36004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 fontScale="85000" lnSpcReduction="10000"/>
          </a:bodyPr>
          <a:lstStyle/>
          <a:p>
            <a:r>
              <a:rPr lang="el-GR" dirty="0" smtClean="0"/>
              <a:t>Προϊόντα</a:t>
            </a:r>
          </a:p>
        </p:txBody>
      </p:sp>
    </p:spTree>
    <p:extLst>
      <p:ext uri="{BB962C8B-B14F-4D97-AF65-F5344CB8AC3E}">
        <p14:creationId xmlns:p14="http://schemas.microsoft.com/office/powerpoint/2010/main" val="11363594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 descr="Σχέδιο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4375"/>
            <a:ext cx="9144000" cy="42862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20959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769268"/>
            <a:ext cx="8229600" cy="433586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l-GR" sz="2800" dirty="0" smtClean="0"/>
              <a:t>Ζωντανοί οργανισμοί:</a:t>
            </a:r>
          </a:p>
          <a:p>
            <a:r>
              <a:rPr lang="el-GR" sz="2800" dirty="0" smtClean="0"/>
              <a:t>15.000 βιοχημικές αντιδράσεις</a:t>
            </a:r>
          </a:p>
          <a:p>
            <a:r>
              <a:rPr lang="el-GR" sz="2800" dirty="0" smtClean="0"/>
              <a:t>1000-5000 συμβαίνουν σε ένα κύτταρο</a:t>
            </a:r>
          </a:p>
          <a:p>
            <a:r>
              <a:rPr lang="el-GR" sz="2800" dirty="0" smtClean="0"/>
              <a:t>Το 80-90% είναι </a:t>
            </a:r>
            <a:r>
              <a:rPr lang="el-GR" sz="2800" dirty="0" err="1" smtClean="0"/>
              <a:t>εξώεργες</a:t>
            </a:r>
            <a:r>
              <a:rPr lang="el-GR" sz="2800" dirty="0" smtClean="0"/>
              <a:t> αντιδράσεις</a:t>
            </a:r>
          </a:p>
          <a:p>
            <a:r>
              <a:rPr lang="el-GR" sz="2800" dirty="0" smtClean="0"/>
              <a:t>Το 10-20% είναι </a:t>
            </a:r>
            <a:r>
              <a:rPr lang="el-GR" sz="2800" dirty="0" err="1" smtClean="0"/>
              <a:t>ενδόεργες</a:t>
            </a:r>
            <a:endParaRPr lang="el-GR" sz="2800" dirty="0" smtClean="0"/>
          </a:p>
          <a:p>
            <a:endParaRPr lang="el-GR" sz="2800" dirty="0" smtClean="0"/>
          </a:p>
        </p:txBody>
      </p:sp>
    </p:spTree>
    <p:extLst>
      <p:ext uri="{BB962C8B-B14F-4D97-AF65-F5344CB8AC3E}">
        <p14:creationId xmlns:p14="http://schemas.microsoft.com/office/powerpoint/2010/main" val="37462446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769268"/>
            <a:ext cx="8229600" cy="433586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l-GR" sz="2800" dirty="0" smtClean="0"/>
              <a:t>Το παγκόσμιο νόμισμα ενέργειας είναι το </a:t>
            </a:r>
            <a:r>
              <a:rPr lang="en-US" sz="2800" dirty="0" smtClean="0"/>
              <a:t>ATP (</a:t>
            </a:r>
            <a:r>
              <a:rPr lang="el-GR" sz="2800" dirty="0" err="1" smtClean="0"/>
              <a:t>τριφωσφορική</a:t>
            </a:r>
            <a:r>
              <a:rPr lang="el-GR" sz="2800" dirty="0" smtClean="0"/>
              <a:t> </a:t>
            </a:r>
            <a:r>
              <a:rPr lang="el-GR" sz="2800" dirty="0" err="1" smtClean="0"/>
              <a:t>αδενοσίνη</a:t>
            </a:r>
            <a:r>
              <a:rPr lang="el-GR" sz="2800" dirty="0" smtClean="0"/>
              <a:t>)</a:t>
            </a:r>
          </a:p>
          <a:p>
            <a:pPr marL="0" indent="0">
              <a:buNone/>
            </a:pPr>
            <a:endParaRPr lang="el-GR" sz="2800" dirty="0"/>
          </a:p>
          <a:p>
            <a:pPr marL="0" indent="0">
              <a:buNone/>
            </a:pPr>
            <a:r>
              <a:rPr lang="el-GR" sz="2800" dirty="0" smtClean="0"/>
              <a:t>Είναι ένα σύνθετο μόριο που αποτελείται από:</a:t>
            </a:r>
          </a:p>
          <a:p>
            <a:pPr marL="0" indent="0">
              <a:buNone/>
            </a:pPr>
            <a:r>
              <a:rPr lang="el-GR" sz="2800" dirty="0" err="1" smtClean="0"/>
              <a:t>Αδενίνη</a:t>
            </a:r>
            <a:r>
              <a:rPr lang="el-GR" sz="2800" dirty="0"/>
              <a:t> </a:t>
            </a:r>
            <a:r>
              <a:rPr lang="el-GR" sz="2800" dirty="0" smtClean="0"/>
              <a:t>– </a:t>
            </a:r>
            <a:r>
              <a:rPr lang="el-GR" sz="2800" dirty="0" err="1" smtClean="0"/>
              <a:t>ριβόλη</a:t>
            </a:r>
            <a:r>
              <a:rPr lang="el-GR" sz="2800" dirty="0" smtClean="0"/>
              <a:t> – </a:t>
            </a:r>
            <a:r>
              <a:rPr lang="en-US" sz="2800" dirty="0" smtClean="0"/>
              <a:t>Pi – Pi – Pi , ATP</a:t>
            </a:r>
          </a:p>
          <a:p>
            <a:pPr marL="0" indent="0">
              <a:buNone/>
            </a:pPr>
            <a:r>
              <a:rPr lang="el-GR" sz="2800" dirty="0" err="1"/>
              <a:t>Αδενίνη</a:t>
            </a:r>
            <a:r>
              <a:rPr lang="el-GR" sz="2800" dirty="0"/>
              <a:t> – </a:t>
            </a:r>
            <a:r>
              <a:rPr lang="el-GR" sz="2800" dirty="0" err="1"/>
              <a:t>ριβόλη</a:t>
            </a:r>
            <a:r>
              <a:rPr lang="el-GR" sz="2800" dirty="0"/>
              <a:t> – </a:t>
            </a:r>
            <a:r>
              <a:rPr lang="en-US" sz="2800" dirty="0"/>
              <a:t>Pi – </a:t>
            </a:r>
            <a:r>
              <a:rPr lang="en-US" sz="2800" dirty="0" smtClean="0"/>
              <a:t>Pi, ADP</a:t>
            </a:r>
          </a:p>
          <a:p>
            <a:pPr marL="0" indent="0">
              <a:buNone/>
            </a:pPr>
            <a:r>
              <a:rPr lang="el-GR" sz="2800" dirty="0" smtClean="0"/>
              <a:t>Η διάσπαση του </a:t>
            </a:r>
            <a:r>
              <a:rPr lang="en-US" sz="2800" dirty="0" smtClean="0"/>
              <a:t>ATP </a:t>
            </a:r>
            <a:r>
              <a:rPr lang="el-GR" sz="2800" dirty="0" smtClean="0"/>
              <a:t>από το νερό δίνει ενέργεια</a:t>
            </a:r>
          </a:p>
          <a:p>
            <a:pPr marL="0" indent="0">
              <a:buNone/>
            </a:pPr>
            <a:r>
              <a:rPr lang="en-US" sz="2800" dirty="0" smtClean="0"/>
              <a:t>ATP</a:t>
            </a:r>
            <a:r>
              <a:rPr lang="el-GR" sz="2800" dirty="0" smtClean="0"/>
              <a:t> + Η2Ο </a:t>
            </a:r>
            <a:r>
              <a:rPr lang="en-US" sz="2800" dirty="0"/>
              <a:t>→ </a:t>
            </a:r>
            <a:r>
              <a:rPr lang="el-GR" sz="2800" dirty="0" smtClean="0"/>
              <a:t> </a:t>
            </a:r>
            <a:r>
              <a:rPr lang="en-US" sz="2800" dirty="0" smtClean="0"/>
              <a:t>ADP </a:t>
            </a:r>
            <a:r>
              <a:rPr lang="el-GR" sz="2800" dirty="0" smtClean="0"/>
              <a:t>+ </a:t>
            </a:r>
            <a:r>
              <a:rPr lang="en-US" sz="2800" dirty="0" smtClean="0"/>
              <a:t>Pi +</a:t>
            </a:r>
            <a:r>
              <a:rPr lang="el-GR" sz="2800" dirty="0" smtClean="0"/>
              <a:t> ενέργεια</a:t>
            </a:r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l-GR" sz="2800" dirty="0" smtClean="0"/>
          </a:p>
        </p:txBody>
      </p:sp>
    </p:spTree>
    <p:extLst>
      <p:ext uri="{BB962C8B-B14F-4D97-AF65-F5344CB8AC3E}">
        <p14:creationId xmlns:p14="http://schemas.microsoft.com/office/powerpoint/2010/main" val="27205054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769268"/>
            <a:ext cx="8229600" cy="433586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l-GR" sz="2800" dirty="0" smtClean="0"/>
              <a:t>Η πρωταρχική </a:t>
            </a:r>
            <a:r>
              <a:rPr lang="el-GR" sz="2800" dirty="0" err="1" smtClean="0"/>
              <a:t>εξώεργη</a:t>
            </a:r>
            <a:r>
              <a:rPr lang="el-GR" sz="2800" dirty="0" smtClean="0"/>
              <a:t> αντίδραση των ζωντανών οργανισμών είναι η φωτοσύνθεση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l-GR" sz="2800" dirty="0"/>
          </a:p>
          <a:p>
            <a:pPr marL="0" indent="0">
              <a:buNone/>
            </a:pPr>
            <a:r>
              <a:rPr lang="el-GR" sz="2800" dirty="0" smtClean="0"/>
              <a:t>6</a:t>
            </a:r>
            <a:r>
              <a:rPr lang="en-US" sz="2800" dirty="0" smtClean="0"/>
              <a:t>H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O + 6CO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 </a:t>
            </a:r>
            <a:r>
              <a:rPr lang="en-US" sz="2800" dirty="0"/>
              <a:t>→ </a:t>
            </a:r>
            <a:r>
              <a:rPr lang="en-US" sz="2800" dirty="0" smtClean="0"/>
              <a:t>C</a:t>
            </a:r>
            <a:r>
              <a:rPr lang="en-US" sz="2800" baseline="-25000" dirty="0" smtClean="0"/>
              <a:t>6</a:t>
            </a:r>
            <a:r>
              <a:rPr lang="en-US" sz="2800" dirty="0" smtClean="0"/>
              <a:t>H</a:t>
            </a:r>
            <a:r>
              <a:rPr lang="en-US" sz="2800" baseline="-25000" dirty="0" smtClean="0"/>
              <a:t>12</a:t>
            </a:r>
            <a:r>
              <a:rPr lang="en-US" sz="2800" dirty="0" smtClean="0"/>
              <a:t>O</a:t>
            </a:r>
            <a:r>
              <a:rPr lang="en-US" sz="2800" baseline="-25000" dirty="0" smtClean="0"/>
              <a:t>6</a:t>
            </a:r>
            <a:r>
              <a:rPr lang="en-US" sz="2800" dirty="0" smtClean="0"/>
              <a:t> + 6O</a:t>
            </a:r>
            <a:r>
              <a:rPr lang="en-US" sz="2800" baseline="-25000" dirty="0" smtClean="0"/>
              <a:t>2</a:t>
            </a:r>
            <a:endParaRPr lang="el-GR" sz="2800" baseline="-25000" dirty="0" smtClean="0"/>
          </a:p>
        </p:txBody>
      </p:sp>
      <p:sp>
        <p:nvSpPr>
          <p:cNvPr id="7" name="Ελεύθερη σχεδίαση 6"/>
          <p:cNvSpPr/>
          <p:nvPr/>
        </p:nvSpPr>
        <p:spPr>
          <a:xfrm>
            <a:off x="2627784" y="2137420"/>
            <a:ext cx="950025" cy="676894"/>
          </a:xfrm>
          <a:custGeom>
            <a:avLst/>
            <a:gdLst>
              <a:gd name="connsiteX0" fmla="*/ 950025 w 950025"/>
              <a:gd name="connsiteY0" fmla="*/ 0 h 676894"/>
              <a:gd name="connsiteX1" fmla="*/ 771896 w 950025"/>
              <a:gd name="connsiteY1" fmla="*/ 190005 h 676894"/>
              <a:gd name="connsiteX2" fmla="*/ 546264 w 950025"/>
              <a:gd name="connsiteY2" fmla="*/ 166255 h 676894"/>
              <a:gd name="connsiteX3" fmla="*/ 522514 w 950025"/>
              <a:gd name="connsiteY3" fmla="*/ 332509 h 676894"/>
              <a:gd name="connsiteX4" fmla="*/ 380010 w 950025"/>
              <a:gd name="connsiteY4" fmla="*/ 380011 h 676894"/>
              <a:gd name="connsiteX5" fmla="*/ 368135 w 950025"/>
              <a:gd name="connsiteY5" fmla="*/ 510639 h 676894"/>
              <a:gd name="connsiteX6" fmla="*/ 106877 w 950025"/>
              <a:gd name="connsiteY6" fmla="*/ 534390 h 676894"/>
              <a:gd name="connsiteX7" fmla="*/ 142503 w 950025"/>
              <a:gd name="connsiteY7" fmla="*/ 641268 h 676894"/>
              <a:gd name="connsiteX8" fmla="*/ 0 w 950025"/>
              <a:gd name="connsiteY8" fmla="*/ 676894 h 676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50025" h="676894">
                <a:moveTo>
                  <a:pt x="950025" y="0"/>
                </a:moveTo>
                <a:cubicBezTo>
                  <a:pt x="894607" y="81148"/>
                  <a:pt x="839189" y="162296"/>
                  <a:pt x="771896" y="190005"/>
                </a:cubicBezTo>
                <a:cubicBezTo>
                  <a:pt x="704603" y="217714"/>
                  <a:pt x="587828" y="142504"/>
                  <a:pt x="546264" y="166255"/>
                </a:cubicBezTo>
                <a:cubicBezTo>
                  <a:pt x="504700" y="190006"/>
                  <a:pt x="550223" y="296883"/>
                  <a:pt x="522514" y="332509"/>
                </a:cubicBezTo>
                <a:cubicBezTo>
                  <a:pt x="494805" y="368135"/>
                  <a:pt x="405740" y="350323"/>
                  <a:pt x="380010" y="380011"/>
                </a:cubicBezTo>
                <a:cubicBezTo>
                  <a:pt x="354280" y="409699"/>
                  <a:pt x="413657" y="484909"/>
                  <a:pt x="368135" y="510639"/>
                </a:cubicBezTo>
                <a:cubicBezTo>
                  <a:pt x="322613" y="536369"/>
                  <a:pt x="144482" y="512619"/>
                  <a:pt x="106877" y="534390"/>
                </a:cubicBezTo>
                <a:cubicBezTo>
                  <a:pt x="69272" y="556161"/>
                  <a:pt x="160316" y="617517"/>
                  <a:pt x="142503" y="641268"/>
                </a:cubicBezTo>
                <a:cubicBezTo>
                  <a:pt x="124690" y="665019"/>
                  <a:pt x="39584" y="655123"/>
                  <a:pt x="0" y="676894"/>
                </a:cubicBezTo>
              </a:path>
            </a:pathLst>
          </a:custGeom>
          <a:noFill/>
          <a:ln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TextBox 7"/>
          <p:cNvSpPr txBox="1"/>
          <p:nvPr/>
        </p:nvSpPr>
        <p:spPr>
          <a:xfrm>
            <a:off x="3577809" y="1849388"/>
            <a:ext cx="1786279" cy="50405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n-US" dirty="0" err="1" smtClean="0"/>
              <a:t>hv</a:t>
            </a:r>
            <a:r>
              <a:rPr lang="en-US" dirty="0" smtClean="0"/>
              <a:t> </a:t>
            </a:r>
            <a:r>
              <a:rPr lang="el-GR" dirty="0" smtClean="0"/>
              <a:t>ηλιακό φως</a:t>
            </a:r>
          </a:p>
        </p:txBody>
      </p:sp>
    </p:spTree>
    <p:extLst>
      <p:ext uri="{BB962C8B-B14F-4D97-AF65-F5344CB8AC3E}">
        <p14:creationId xmlns:p14="http://schemas.microsoft.com/office/powerpoint/2010/main" val="34253700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Βιβλιογραφία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37785" y="1300518"/>
            <a:ext cx="8240150" cy="385280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400" dirty="0" smtClean="0"/>
              <a:t>Σελίδες</a:t>
            </a:r>
            <a:r>
              <a:rPr lang="el-GR" sz="1400" dirty="0"/>
              <a:t>: 36-38</a:t>
            </a:r>
            <a:r>
              <a:rPr lang="el-GR" sz="1400" dirty="0" smtClean="0"/>
              <a:t>*, 107-114</a:t>
            </a:r>
            <a:r>
              <a:rPr lang="el-GR" sz="1400" smtClean="0"/>
              <a:t>#, διάλεξη, </a:t>
            </a:r>
            <a:r>
              <a:rPr lang="el-GR" sz="1400" dirty="0"/>
              <a:t>65-70^</a:t>
            </a:r>
          </a:p>
          <a:p>
            <a:r>
              <a:rPr lang="el-GR" sz="1400" dirty="0" smtClean="0"/>
              <a:t>*</a:t>
            </a:r>
            <a:r>
              <a:rPr lang="el-GR" sz="1400" dirty="0"/>
              <a:t>Από </a:t>
            </a:r>
            <a:r>
              <a:rPr lang="el-GR" sz="1400" dirty="0" err="1"/>
              <a:t>Λάλια</a:t>
            </a:r>
            <a:r>
              <a:rPr lang="el-GR" sz="1400" dirty="0"/>
              <a:t>-</a:t>
            </a:r>
            <a:r>
              <a:rPr lang="el-GR" sz="1400" dirty="0" err="1"/>
              <a:t>Καντούρη</a:t>
            </a:r>
            <a:r>
              <a:rPr lang="el-GR" sz="1400" dirty="0"/>
              <a:t> Μ., Παπαστεφάνου Σ. </a:t>
            </a:r>
            <a:r>
              <a:rPr lang="el-GR" sz="1400" i="1" dirty="0"/>
              <a:t>Γενική και Ανόργανη Χημεία</a:t>
            </a:r>
            <a:r>
              <a:rPr lang="el-GR" sz="1400" dirty="0"/>
              <a:t>: </a:t>
            </a:r>
            <a:r>
              <a:rPr lang="el-GR" sz="1400" i="1" dirty="0"/>
              <a:t>Αρχές και Εργαστηριακές Ασκήσεις, </a:t>
            </a:r>
            <a:r>
              <a:rPr lang="el-GR" sz="1400" dirty="0"/>
              <a:t>2</a:t>
            </a:r>
            <a:r>
              <a:rPr lang="el-GR" sz="1400" baseline="30000" dirty="0"/>
              <a:t>η</a:t>
            </a:r>
            <a:r>
              <a:rPr lang="el-GR" sz="1400" dirty="0"/>
              <a:t> έκδοση,  Εκδόσεις Ζήτη, </a:t>
            </a:r>
            <a:r>
              <a:rPr lang="el-GR" sz="1400" dirty="0" err="1"/>
              <a:t>Θεσασαλονίκη</a:t>
            </a:r>
            <a:r>
              <a:rPr lang="el-GR" sz="1400" dirty="0"/>
              <a:t>, 2012.</a:t>
            </a:r>
          </a:p>
          <a:p>
            <a:r>
              <a:rPr lang="el-GR" sz="1400" dirty="0"/>
              <a:t>#Από </a:t>
            </a:r>
            <a:r>
              <a:rPr lang="el-GR" sz="1400" dirty="0" err="1"/>
              <a:t>Ταμουτσίδη</a:t>
            </a:r>
            <a:r>
              <a:rPr lang="el-GR" sz="1400" dirty="0"/>
              <a:t> </a:t>
            </a:r>
            <a:r>
              <a:rPr lang="el-GR" sz="1400" dirty="0" err="1"/>
              <a:t>Ευστ</a:t>
            </a:r>
            <a:r>
              <a:rPr lang="el-GR" sz="1400" dirty="0"/>
              <a:t>. </a:t>
            </a:r>
            <a:r>
              <a:rPr lang="el-GR" sz="1400" i="1" dirty="0"/>
              <a:t>Γεωργική Χημεία</a:t>
            </a:r>
            <a:r>
              <a:rPr lang="el-GR" sz="1400" dirty="0"/>
              <a:t>, Β έκδοση, Εκδόσεις Γράμμα, Θεσσαλονίκη, 2008.</a:t>
            </a:r>
          </a:p>
          <a:p>
            <a:r>
              <a:rPr lang="el-GR" sz="1400" dirty="0"/>
              <a:t>!Από Ξένου ΚΔ, Ξένου Ε. </a:t>
            </a:r>
            <a:r>
              <a:rPr lang="el-GR" sz="1400" i="1" dirty="0"/>
              <a:t>Γενική και Ανόργανη Χημεία</a:t>
            </a:r>
            <a:r>
              <a:rPr lang="el-GR" sz="1400" dirty="0"/>
              <a:t>, Μακεδονικές Εκδόσεις, </a:t>
            </a:r>
            <a:r>
              <a:rPr lang="el-GR" sz="1400" dirty="0" err="1"/>
              <a:t>Θεσασαλονίκη</a:t>
            </a:r>
            <a:r>
              <a:rPr lang="el-GR" sz="1400" dirty="0"/>
              <a:t>, 2009.</a:t>
            </a:r>
          </a:p>
          <a:p>
            <a:r>
              <a:rPr lang="el-GR" sz="1400" dirty="0"/>
              <a:t>^Από Σημειώσεις Γεωργικής Χημείας, της Δρ. </a:t>
            </a:r>
            <a:r>
              <a:rPr lang="el-GR" sz="1400" dirty="0" err="1"/>
              <a:t>Κιτσιούλη</a:t>
            </a:r>
            <a:r>
              <a:rPr lang="el-GR" sz="1400" dirty="0"/>
              <a:t> Ειρήνης. </a:t>
            </a:r>
            <a:r>
              <a:rPr lang="el-GR" sz="1400" b="1" i="1" dirty="0"/>
              <a:t>Αυτό αφορά μόνον φοιτητές μεγαλύτερων εξαμήνων από το πρώην Τμήμα Φυτικής Παραγωγής.</a:t>
            </a:r>
            <a:endParaRPr lang="el-GR" sz="1400" dirty="0"/>
          </a:p>
          <a:p>
            <a:pPr marL="447675" indent="-447675" algn="just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</a:pPr>
            <a:endParaRPr lang="el-GR" sz="1400" dirty="0">
              <a:solidFill>
                <a:prstClr val="white">
                  <a:lumMod val="50000"/>
                </a:prstClr>
              </a:solidFill>
              <a:ea typeface="Arial Unicode MS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7404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Εικόνα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50" y="5286920"/>
            <a:ext cx="267726" cy="451523"/>
          </a:xfrm>
          <a:prstGeom prst="rect">
            <a:avLst/>
          </a:prstGeom>
        </p:spPr>
      </p:pic>
      <p:sp>
        <p:nvSpPr>
          <p:cNvPr id="9" name="Θέση αριθμού διαφάνειας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15350" y="5466151"/>
            <a:ext cx="628650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58358F7F-E2C6-412D-B7CA-3FDF70C3B50B}" type="slidenum">
              <a:rPr lang="el-GR" altLang="el-GR" smtClean="0">
                <a:solidFill>
                  <a:schemeClr val="bg1"/>
                </a:solidFill>
              </a:rPr>
              <a:t>18</a:t>
            </a:fld>
            <a:endParaRPr lang="el-GR" altLang="el-GR" dirty="0" smtClean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3873" y="5406242"/>
            <a:ext cx="364880" cy="317287"/>
          </a:xfrm>
          <a:prstGeom prst="rect">
            <a:avLst/>
          </a:prstGeom>
        </p:spPr>
      </p:pic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"/>
            <a:ext cx="8062025" cy="1007390"/>
          </a:xfrm>
        </p:spPr>
        <p:txBody>
          <a:bodyPr>
            <a:normAutofit/>
          </a:bodyPr>
          <a:lstStyle/>
          <a:p>
            <a:r>
              <a:rPr lang="el-GR" dirty="0" smtClean="0"/>
              <a:t>Διατήρηση Σημειωμάτων</a:t>
            </a:r>
            <a:endParaRPr lang="el-GR" dirty="0"/>
          </a:p>
        </p:txBody>
      </p:sp>
      <p:sp>
        <p:nvSpPr>
          <p:cNvPr id="168" name="Rectangle 167"/>
          <p:cNvSpPr/>
          <p:nvPr/>
        </p:nvSpPr>
        <p:spPr>
          <a:xfrm>
            <a:off x="618101" y="1587284"/>
            <a:ext cx="7765365" cy="4093426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Οποιαδήποτε  αναπαραγωγή ή διασκευή του υλικού θα πρέπει  να συμπεριλαμβάνει:</a:t>
            </a:r>
          </a:p>
          <a:p>
            <a:pPr algn="just"/>
            <a:endParaRPr lang="el-GR" sz="2600" dirty="0">
              <a:solidFill>
                <a:schemeClr val="bg1">
                  <a:lumMod val="50000"/>
                </a:schemeClr>
              </a:solidFill>
            </a:endParaRP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το Σημείωμα Αναφοράς</a:t>
            </a: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το  Σημείωμα </a:t>
            </a:r>
            <a:r>
              <a:rPr lang="el-GR" sz="2600" dirty="0" err="1">
                <a:solidFill>
                  <a:schemeClr val="bg1">
                    <a:lumMod val="50000"/>
                  </a:schemeClr>
                </a:solidFill>
              </a:rPr>
              <a:t>Αδειοδότησης</a:t>
            </a:r>
            <a:endParaRPr lang="el-GR" sz="2600" dirty="0">
              <a:solidFill>
                <a:schemeClr val="bg1">
                  <a:lumMod val="50000"/>
                </a:schemeClr>
              </a:solidFill>
            </a:endParaRP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τη Δήλωση Διατήρησης Σημειωμάτων</a:t>
            </a: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το Σημείωμα Χρήσης Έργων Τρίτων (εφόσον υπάρχει) </a:t>
            </a:r>
          </a:p>
          <a:p>
            <a:pPr algn="just"/>
            <a:endParaRPr lang="el-GR" sz="26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μαζί με τους συνοδευόμενους </a:t>
            </a:r>
            <a:r>
              <a:rPr lang="el-GR" sz="2600" dirty="0" err="1">
                <a:solidFill>
                  <a:schemeClr val="bg1">
                    <a:lumMod val="50000"/>
                  </a:schemeClr>
                </a:solidFill>
              </a:rPr>
              <a:t>υπερσυνδέσμους</a:t>
            </a: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76997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ρθογώνιο 5"/>
          <p:cNvSpPr/>
          <p:nvPr/>
        </p:nvSpPr>
        <p:spPr>
          <a:xfrm>
            <a:off x="0" y="5521572"/>
            <a:ext cx="9144000" cy="1934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50" y="5286920"/>
            <a:ext cx="267726" cy="451523"/>
          </a:xfrm>
          <a:prstGeom prst="rect">
            <a:avLst/>
          </a:prstGeom>
        </p:spPr>
      </p:pic>
      <p:sp>
        <p:nvSpPr>
          <p:cNvPr id="9" name="Θέση αριθμού διαφάνειας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15350" y="5466151"/>
            <a:ext cx="628650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58358F7F-E2C6-412D-B7CA-3FDF70C3B50B}" type="slidenum">
              <a:rPr lang="el-GR" altLang="el-GR" smtClean="0">
                <a:solidFill>
                  <a:schemeClr val="bg1"/>
                </a:solidFill>
              </a:rPr>
              <a:t>19</a:t>
            </a:fld>
            <a:endParaRPr lang="el-GR" altLang="el-GR" dirty="0" smtClean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3873" y="5406242"/>
            <a:ext cx="364880" cy="317287"/>
          </a:xfrm>
          <a:prstGeom prst="rect">
            <a:avLst/>
          </a:prstGeom>
        </p:spPr>
      </p:pic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"/>
            <a:ext cx="8062025" cy="1007390"/>
          </a:xfrm>
        </p:spPr>
        <p:txBody>
          <a:bodyPr/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2" name="Rectangle 1"/>
          <p:cNvSpPr/>
          <p:nvPr/>
        </p:nvSpPr>
        <p:spPr>
          <a:xfrm>
            <a:off x="348176" y="2259034"/>
            <a:ext cx="7938137" cy="1200327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Παπαδόπουλος,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Γ. Γεωργική Χημεία. </a:t>
            </a:r>
            <a:r>
              <a:rPr lang="el-GR" sz="2400" dirty="0">
                <a:solidFill>
                  <a:schemeClr val="bg1">
                    <a:lumMod val="50000"/>
                  </a:schemeClr>
                </a:solidFill>
              </a:rPr>
              <a:t>Τεχνολογικό Ίδρυμα </a:t>
            </a:r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Ηπείρου. Διαθέσιμο από:</a:t>
            </a:r>
            <a:endParaRPr lang="el-GR" sz="24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http://eclass.teiep.gr/courses/DEMO118/</a:t>
            </a:r>
            <a:endParaRPr lang="el-GR" sz="2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8391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1345332"/>
            <a:ext cx="7776864" cy="2702345"/>
          </a:xfrm>
        </p:spPr>
        <p:txBody>
          <a:bodyPr>
            <a:noAutofit/>
          </a:bodyPr>
          <a:lstStyle/>
          <a:p>
            <a:pPr algn="l"/>
            <a:r>
              <a:rPr lang="el-GR" sz="2800" dirty="0" smtClean="0"/>
              <a:t>Τμήμα Τεχνολόγων Γεωπόνων</a:t>
            </a:r>
          </a:p>
          <a:p>
            <a:pPr algn="l"/>
            <a:r>
              <a:rPr lang="el-GR" b="1" dirty="0"/>
              <a:t>Γεωργική Χημεία</a:t>
            </a:r>
          </a:p>
          <a:p>
            <a:pPr algn="l"/>
            <a:r>
              <a:rPr lang="el-GR" sz="2800" b="1" dirty="0" smtClean="0"/>
              <a:t>Ενότητα </a:t>
            </a:r>
            <a:r>
              <a:rPr lang="en-US" sz="2800" b="1" dirty="0" smtClean="0"/>
              <a:t>8</a:t>
            </a:r>
            <a:r>
              <a:rPr lang="el-GR" sz="2800" b="1" dirty="0" smtClean="0"/>
              <a:t>:</a:t>
            </a:r>
            <a:r>
              <a:rPr lang="en-US" sz="2800" dirty="0" smtClean="0"/>
              <a:t> </a:t>
            </a:r>
            <a:r>
              <a:rPr lang="el-GR" sz="2400" dirty="0"/>
              <a:t>Χημικές αντιδράσεις, </a:t>
            </a:r>
            <a:r>
              <a:rPr lang="el-GR" sz="2400" dirty="0" smtClean="0"/>
              <a:t>θερμοδυναμική/κινητική</a:t>
            </a:r>
            <a:endParaRPr lang="en-US" sz="2400" dirty="0" smtClean="0"/>
          </a:p>
          <a:p>
            <a:pPr algn="l"/>
            <a:endParaRPr lang="en-US" sz="80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l">
              <a:lnSpc>
                <a:spcPts val="2600"/>
              </a:lnSpc>
            </a:pPr>
            <a:r>
              <a:rPr lang="el-GR" sz="2800" dirty="0" smtClean="0">
                <a:solidFill>
                  <a:schemeClr val="tx2">
                    <a:lumMod val="50000"/>
                  </a:schemeClr>
                </a:solidFill>
              </a:rPr>
              <a:t>Γεώργιος Παπαδόπουλος</a:t>
            </a:r>
          </a:p>
          <a:p>
            <a:pPr algn="l">
              <a:lnSpc>
                <a:spcPts val="2600"/>
              </a:lnSpc>
            </a:pPr>
            <a:r>
              <a:rPr lang="el-GR" sz="2400" dirty="0" smtClean="0">
                <a:solidFill>
                  <a:schemeClr val="tx2">
                    <a:lumMod val="50000"/>
                  </a:schemeClr>
                </a:solidFill>
              </a:rPr>
              <a:t>Καθηγητής</a:t>
            </a:r>
          </a:p>
          <a:p>
            <a:pPr algn="l">
              <a:lnSpc>
                <a:spcPts val="2600"/>
              </a:lnSpc>
            </a:pPr>
            <a:r>
              <a:rPr lang="el-GR" sz="2400" dirty="0" smtClean="0">
                <a:solidFill>
                  <a:schemeClr val="tx2">
                    <a:lumMod val="50000"/>
                  </a:schemeClr>
                </a:solidFill>
              </a:rPr>
              <a:t>Άρτα, 2015</a:t>
            </a:r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39" y="4659746"/>
            <a:ext cx="4310289" cy="854894"/>
          </a:xfrm>
          <a:prstGeom prst="rect">
            <a:avLst/>
          </a:prstGeom>
          <a:noFill/>
        </p:spPr>
      </p:pic>
      <p:sp>
        <p:nvSpPr>
          <p:cNvPr id="10" name="Τίτλος 1"/>
          <p:cNvSpPr txBox="1">
            <a:spLocks/>
          </p:cNvSpPr>
          <p:nvPr/>
        </p:nvSpPr>
        <p:spPr>
          <a:xfrm>
            <a:off x="0" y="3547"/>
            <a:ext cx="7452320" cy="1023697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2400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2400" dirty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8264" y="3547"/>
            <a:ext cx="2214640" cy="103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671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"/>
            <a:ext cx="8062025" cy="100739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err="1"/>
              <a:t>Αδειοδότησης</a:t>
            </a:r>
            <a:endParaRPr lang="el-GR" dirty="0"/>
          </a:p>
        </p:txBody>
      </p:sp>
      <p:sp>
        <p:nvSpPr>
          <p:cNvPr id="2" name="Rectangle 1"/>
          <p:cNvSpPr/>
          <p:nvPr/>
        </p:nvSpPr>
        <p:spPr>
          <a:xfrm>
            <a:off x="434604" y="1253192"/>
            <a:ext cx="8425932" cy="193899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Το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παρόν υλικό διατίθεται με τους όρους της άδειας χρήσης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Creative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Commons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Αναφορά Δημιουργού-Μη Εμπορική Χρήση-Όχι Παράγωγα Έργα 4.0 Διεθνές [1] ή </a:t>
            </a:r>
            <a:r>
              <a:rPr lang="el-GR" sz="2000" dirty="0" smtClean="0">
                <a:solidFill>
                  <a:schemeClr val="bg1">
                    <a:lumMod val="50000"/>
                  </a:schemeClr>
                </a:solidFill>
              </a:rPr>
              <a:t>μεταγενέστερη.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Εξαιρούνται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τα αυτοτελή έργα τρίτων π.χ. φωτογραφίες,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Διαγράμματα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κ.λ.π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.,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οποία εμπεριέχονται σε αυτό και τα οποία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αναφέρονται μαζί με τους όρους χρήσης τους στο «Σημείωμα Χρήσης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Έργων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Τρίτων».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40223" y="5010467"/>
            <a:ext cx="6568081" cy="36933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creativecommons.org/licenses/by-nc-nd/4.0/deed.el</a:t>
            </a:r>
            <a:r>
              <a:rPr lang="el-GR" dirty="0" smtClean="0"/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590667" y="4950343"/>
            <a:ext cx="657544" cy="492440"/>
          </a:xfrm>
          <a:prstGeom prst="rect">
            <a:avLst/>
          </a:prstGeom>
        </p:spPr>
        <p:txBody>
          <a:bodyPr wrap="none" lIns="91436" tIns="45719" rIns="91436" bIns="45719">
            <a:spAutoFit/>
          </a:bodyPr>
          <a:lstStyle/>
          <a:p>
            <a:r>
              <a:rPr lang="el-GR" sz="2600" dirty="0">
                <a:solidFill>
                  <a:prstClr val="white">
                    <a:lumMod val="50000"/>
                  </a:prstClr>
                </a:solidFill>
              </a:rPr>
              <a:t>[1]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34604" y="3865352"/>
            <a:ext cx="8329920" cy="707884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Ο δικαιούχος μπορεί να παρέχει στον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αδειοδόχο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ξεχωριστή άδεια να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χρησιμοποιεί το έργο για εμπορική χρήση, εφόσον αυτό του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ζητηθεί.</a:t>
            </a:r>
          </a:p>
        </p:txBody>
      </p:sp>
      <p:pic>
        <p:nvPicPr>
          <p:cNvPr id="13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56727" y="3217540"/>
            <a:ext cx="1581685" cy="46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714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619672" y="1756275"/>
            <a:ext cx="5876239" cy="938716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l-GR" sz="5500" b="1" dirty="0"/>
              <a:t>Τέλος Ενότητας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547664" y="3325078"/>
            <a:ext cx="7156721" cy="984883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r"/>
            <a:r>
              <a:rPr lang="el-GR" sz="2900" b="1" dirty="0"/>
              <a:t>Επεξεργασία: </a:t>
            </a:r>
            <a:r>
              <a:rPr lang="el-GR" sz="2900" b="1" dirty="0" smtClean="0"/>
              <a:t>Αντώνιος Σακελλάριος</a:t>
            </a:r>
            <a:endParaRPr lang="el-GR" sz="2900" b="1" dirty="0"/>
          </a:p>
          <a:p>
            <a:pPr algn="r"/>
            <a:r>
              <a:rPr lang="el-GR" sz="2900" dirty="0" smtClean="0"/>
              <a:t>Άρτα, 2015</a:t>
            </a:r>
            <a:endParaRPr lang="el-GR" sz="29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01" y="4423057"/>
            <a:ext cx="3255169" cy="863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22700" y="4630237"/>
            <a:ext cx="1581685" cy="46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920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l-GR" dirty="0"/>
              <a:t>Χημικές αντιδράσεις, θερμοδυναμική/κινητική</a:t>
            </a:r>
          </a:p>
        </p:txBody>
      </p:sp>
      <p:pic>
        <p:nvPicPr>
          <p:cNvPr id="9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10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62562" y="4777713"/>
            <a:ext cx="3240360" cy="6426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2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Άδειες Χρήσης</a:t>
            </a:r>
            <a:endParaRPr lang="el-GR" dirty="0"/>
          </a:p>
        </p:txBody>
      </p:sp>
      <p:sp>
        <p:nvSpPr>
          <p:cNvPr id="9" name="Subtitle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800" dirty="0"/>
              <a:t>Το παρόν εκπαιδευτικό υλικό υπόκειται σε άδειες χρήσης </a:t>
            </a:r>
            <a:r>
              <a:rPr lang="el-GR" sz="2800" dirty="0" err="1"/>
              <a:t>Creative</a:t>
            </a:r>
            <a:r>
              <a:rPr lang="el-GR" sz="2800" dirty="0"/>
              <a:t> </a:t>
            </a:r>
            <a:r>
              <a:rPr lang="el-GR" sz="2800" dirty="0" err="1"/>
              <a:t>Commons</a:t>
            </a:r>
            <a:r>
              <a:rPr lang="el-GR" sz="2800" dirty="0"/>
              <a:t>. </a:t>
            </a:r>
          </a:p>
          <a:p>
            <a:r>
              <a:rPr lang="el-GR" sz="2800" dirty="0"/>
              <a:t>Για εκπαιδευτικό υλικό, όπως εικόνες, που υπόκειται σε άλλου τύπου άδειας χρήσης, η άδεια χρήσης αναφέρεται ρητώς. </a:t>
            </a:r>
            <a:endParaRPr lang="el-GR" sz="2800" dirty="0" smtClean="0"/>
          </a:p>
        </p:txBody>
      </p:sp>
      <p:pic>
        <p:nvPicPr>
          <p:cNvPr id="5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07905" y="4117640"/>
            <a:ext cx="1581685" cy="461161"/>
          </a:xfrm>
          <a:prstGeom prst="rect">
            <a:avLst/>
          </a:prstGeom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7298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7307"/>
            <a:ext cx="8229600" cy="3771636"/>
          </a:xfrm>
        </p:spPr>
        <p:txBody>
          <a:bodyPr>
            <a:noAutofit/>
          </a:bodyPr>
          <a:lstStyle/>
          <a:p>
            <a:pPr marL="342886" indent="-342886" algn="just"/>
            <a:r>
              <a:rPr lang="el-GR" altLang="el-GR" sz="2000" dirty="0"/>
              <a:t>Το έργο υλοποιείται στο πλαίσιο του Επιχειρησιακού Προγράμματος «</a:t>
            </a:r>
            <a:r>
              <a:rPr lang="el-GR" altLang="el-GR" sz="2000" b="1" dirty="0"/>
              <a:t>Εκπαίδευση και Δια Βίου Μάθηση</a:t>
            </a:r>
            <a:r>
              <a:rPr lang="el-GR" altLang="el-GR" sz="2000" dirty="0"/>
              <a:t>» και συγχρηματοδοτείται από την Ευρωπαϊκή Ένωση (Ευρωπαϊκό Κοινωνικό Ταμείο) και από εθνικούς πόρους.</a:t>
            </a:r>
          </a:p>
          <a:p>
            <a:pPr marL="342886" indent="-342886" algn="just"/>
            <a:r>
              <a:rPr lang="el-GR" altLang="el-GR" sz="2000" dirty="0"/>
              <a:t>Το έργο «</a:t>
            </a:r>
            <a:r>
              <a:rPr lang="el-GR" altLang="el-GR" sz="2000" b="1" dirty="0"/>
              <a:t>Ανοικτά Ακαδημαϊκά Μαθήματα στο TEI Ηπείρου</a:t>
            </a:r>
            <a:r>
              <a:rPr lang="el-GR" altLang="el-GR" sz="2000" dirty="0"/>
              <a:t>» έχει χρηματοδοτήσει μόνο τη αναδιαμόρφωση του εκπαιδευτικού υλικού.</a:t>
            </a:r>
          </a:p>
          <a:p>
            <a:pPr marL="342886" indent="-342886" algn="just"/>
            <a:r>
              <a:rPr lang="el-GR" altLang="el-GR" sz="2000" dirty="0"/>
              <a:t>Το παρόν εκπαιδευτικό υλικό έχει αναπτυχθεί στα πλαίσια του εκπαιδευτικού έργου του διδάσκοντα.</a:t>
            </a:r>
          </a:p>
        </p:txBody>
      </p:sp>
      <p:pic>
        <p:nvPicPr>
          <p:cNvPr id="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2312" y="4212553"/>
            <a:ext cx="6480048" cy="12852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2866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Σκοποί ενότητας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/>
            <a:r>
              <a:rPr lang="el-GR" dirty="0" smtClean="0"/>
              <a:t>Σκοπός της ενότητας είναι η εισαγωγή στις χημικές και βιοχημικές αντιδράσεις</a:t>
            </a: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90251-5B84-4D2F-A9C7-1C62C4738B3F}" type="slidenum">
              <a:rPr lang="el-GR" smtClean="0"/>
              <a:pPr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6149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769268"/>
            <a:ext cx="8229600" cy="433586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/>
            <a:r>
              <a:rPr lang="el-GR" sz="2800" dirty="0" smtClean="0"/>
              <a:t>Το «ζουμί της χημείας» είναι οι χημικές αντιδράσεις</a:t>
            </a:r>
          </a:p>
          <a:p>
            <a:pPr marL="0"/>
            <a:r>
              <a:rPr lang="el-GR" sz="2800" dirty="0" smtClean="0"/>
              <a:t>Είναι οι αλλαγές της ύλης οι οποίες επέρχονται όταν μία ή περισσότερες ουσίες έρχονται κοντά η μία στην άλλη</a:t>
            </a:r>
          </a:p>
          <a:p>
            <a:pPr marL="0"/>
            <a:r>
              <a:rPr lang="el-GR" sz="2800" dirty="0" smtClean="0"/>
              <a:t>Υπάρχουν πολλές κατηγορίες αντιδράσεων</a:t>
            </a:r>
          </a:p>
          <a:p>
            <a:pPr marL="0"/>
            <a:r>
              <a:rPr lang="el-GR" sz="2800" dirty="0" smtClean="0"/>
              <a:t>Βιοχημικές αντιδράσεις</a:t>
            </a:r>
          </a:p>
          <a:p>
            <a:pPr marL="0"/>
            <a:r>
              <a:rPr lang="el-GR" sz="2800" dirty="0" smtClean="0"/>
              <a:t>Σημασία μεγάλη έχει το περιβάλλον</a:t>
            </a:r>
            <a:endParaRPr lang="en-US" sz="2800" dirty="0" smtClean="0"/>
          </a:p>
          <a:p>
            <a:pPr marL="0"/>
            <a:r>
              <a:rPr lang="el-GR" sz="2800" dirty="0" smtClean="0"/>
              <a:t>Το περιβάλλον στους οργανισμούς είναι υδατικό, έχει άλατα και οργανικές ουσίες (μεταβολίτες, </a:t>
            </a:r>
            <a:r>
              <a:rPr lang="el-GR" sz="2800" dirty="0" err="1" smtClean="0"/>
              <a:t>μακρομόρια</a:t>
            </a:r>
            <a:r>
              <a:rPr lang="el-GR" sz="2800" dirty="0" smtClean="0"/>
              <a:t>)</a:t>
            </a:r>
            <a:endParaRPr lang="el-GR" sz="2800" dirty="0"/>
          </a:p>
        </p:txBody>
      </p:sp>
    </p:spTree>
    <p:extLst>
      <p:ext uri="{BB962C8B-B14F-4D97-AF65-F5344CB8AC3E}">
        <p14:creationId xmlns:p14="http://schemas.microsoft.com/office/powerpoint/2010/main" val="13819450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Ευθύγραμμο βέλος σύνδεσης 3"/>
          <p:cNvCxnSpPr/>
          <p:nvPr/>
        </p:nvCxnSpPr>
        <p:spPr>
          <a:xfrm>
            <a:off x="1700064" y="962291"/>
            <a:ext cx="64807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Ευθύγραμμο βέλος σύνδεσης 4"/>
          <p:cNvCxnSpPr/>
          <p:nvPr/>
        </p:nvCxnSpPr>
        <p:spPr>
          <a:xfrm flipH="1">
            <a:off x="1691680" y="1057300"/>
            <a:ext cx="65645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769268"/>
            <a:ext cx="8229600" cy="433586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/>
            <a:r>
              <a:rPr lang="el-GR" sz="2800" dirty="0" smtClean="0"/>
              <a:t>Α + Β 	Γ + Δ</a:t>
            </a:r>
          </a:p>
          <a:p>
            <a:pPr marL="0"/>
            <a:endParaRPr lang="el-GR" sz="2800" dirty="0"/>
          </a:p>
          <a:p>
            <a:pPr marL="0"/>
            <a:endParaRPr lang="el-GR" sz="2800" dirty="0" smtClean="0"/>
          </a:p>
          <a:p>
            <a:pPr marL="0"/>
            <a:r>
              <a:rPr lang="el-GR" sz="2800" dirty="0" smtClean="0"/>
              <a:t>Οι αντιδράσουν φτάνουν σε μια δυναμική ισορροπία</a:t>
            </a:r>
          </a:p>
          <a:p>
            <a:pPr marL="0"/>
            <a:r>
              <a:rPr lang="el-GR" sz="2800" dirty="0" smtClean="0"/>
              <a:t>Η ταχύτητα προς τα αριστερά είναι ίση και αντίθετη με την ταχύτητα προς τα δεξιά</a:t>
            </a:r>
            <a:endParaRPr lang="el-GR" sz="2800" dirty="0"/>
          </a:p>
        </p:txBody>
      </p:sp>
      <p:sp>
        <p:nvSpPr>
          <p:cNvPr id="7" name="Δεξιό άγκιστρο 6"/>
          <p:cNvSpPr/>
          <p:nvPr/>
        </p:nvSpPr>
        <p:spPr>
          <a:xfrm rot="5400000">
            <a:off x="1079612" y="949288"/>
            <a:ext cx="288032" cy="792088"/>
          </a:xfrm>
          <a:prstGeom prst="rightBrace">
            <a:avLst>
              <a:gd name="adj1" fmla="val 8333"/>
              <a:gd name="adj2" fmla="val 52264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Δεξιό άγκιστρο 7"/>
          <p:cNvSpPr/>
          <p:nvPr/>
        </p:nvSpPr>
        <p:spPr>
          <a:xfrm rot="5400000">
            <a:off x="2591780" y="949288"/>
            <a:ext cx="288032" cy="792088"/>
          </a:xfrm>
          <a:prstGeom prst="rightBrace">
            <a:avLst>
              <a:gd name="adj1" fmla="val 8333"/>
              <a:gd name="adj2" fmla="val 52264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TextBox 8"/>
          <p:cNvSpPr txBox="1"/>
          <p:nvPr/>
        </p:nvSpPr>
        <p:spPr>
          <a:xfrm>
            <a:off x="755576" y="1633364"/>
            <a:ext cx="1008112" cy="36004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 fontScale="70000" lnSpcReduction="20000"/>
          </a:bodyPr>
          <a:lstStyle/>
          <a:p>
            <a:r>
              <a:rPr lang="el-GR" dirty="0" smtClean="0"/>
              <a:t>Αντιδρώντα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195736" y="1633364"/>
            <a:ext cx="1008112" cy="36004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 fontScale="85000" lnSpcReduction="10000"/>
          </a:bodyPr>
          <a:lstStyle/>
          <a:p>
            <a:r>
              <a:rPr lang="el-GR" dirty="0" smtClean="0"/>
              <a:t>Προϊόντα</a:t>
            </a:r>
          </a:p>
        </p:txBody>
      </p:sp>
    </p:spTree>
    <p:extLst>
      <p:ext uri="{BB962C8B-B14F-4D97-AF65-F5344CB8AC3E}">
        <p14:creationId xmlns:p14="http://schemas.microsoft.com/office/powerpoint/2010/main" val="20822402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769268"/>
            <a:ext cx="8229600" cy="433586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/>
            <a:r>
              <a:rPr lang="el-GR" sz="2800" dirty="0" smtClean="0"/>
              <a:t>Το περιβάλλον στις βιοχημικές αντιδράσεις είναι υδατικό με 70% περίπου νερό</a:t>
            </a:r>
            <a:endParaRPr lang="el-GR" sz="2800" dirty="0"/>
          </a:p>
        </p:txBody>
      </p:sp>
      <p:cxnSp>
        <p:nvCxnSpPr>
          <p:cNvPr id="4" name="Ευθύγραμμο βέλος σύνδεσης 3"/>
          <p:cNvCxnSpPr/>
          <p:nvPr/>
        </p:nvCxnSpPr>
        <p:spPr>
          <a:xfrm>
            <a:off x="1700064" y="2209428"/>
            <a:ext cx="64807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Ευθύγραμμο βέλος σύνδεσης 4"/>
          <p:cNvCxnSpPr/>
          <p:nvPr/>
        </p:nvCxnSpPr>
        <p:spPr>
          <a:xfrm flipH="1">
            <a:off x="1691680" y="2304437"/>
            <a:ext cx="65645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1993404"/>
            <a:ext cx="8229600" cy="311173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/>
            <a:r>
              <a:rPr lang="el-GR" sz="2800" dirty="0" smtClean="0"/>
              <a:t>Α + Β 	Γ + Δ</a:t>
            </a:r>
          </a:p>
          <a:p>
            <a:pPr marL="0"/>
            <a:endParaRPr lang="el-GR" sz="2800" dirty="0"/>
          </a:p>
          <a:p>
            <a:pPr marL="0"/>
            <a:endParaRPr lang="el-GR" sz="2800" dirty="0" smtClean="0"/>
          </a:p>
        </p:txBody>
      </p:sp>
      <p:sp>
        <p:nvSpPr>
          <p:cNvPr id="7" name="Δεξιό άγκιστρο 6"/>
          <p:cNvSpPr/>
          <p:nvPr/>
        </p:nvSpPr>
        <p:spPr>
          <a:xfrm rot="5400000">
            <a:off x="1120271" y="2237084"/>
            <a:ext cx="206713" cy="792088"/>
          </a:xfrm>
          <a:prstGeom prst="rightBrace">
            <a:avLst>
              <a:gd name="adj1" fmla="val 8333"/>
              <a:gd name="adj2" fmla="val 52264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Δεξιό άγκιστρο 7"/>
          <p:cNvSpPr/>
          <p:nvPr/>
        </p:nvSpPr>
        <p:spPr>
          <a:xfrm rot="5400000">
            <a:off x="2632439" y="2237084"/>
            <a:ext cx="206713" cy="792088"/>
          </a:xfrm>
          <a:prstGeom prst="rightBrace">
            <a:avLst>
              <a:gd name="adj1" fmla="val 8333"/>
              <a:gd name="adj2" fmla="val 52264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TextBox 8"/>
          <p:cNvSpPr txBox="1"/>
          <p:nvPr/>
        </p:nvSpPr>
        <p:spPr>
          <a:xfrm>
            <a:off x="755576" y="2982149"/>
            <a:ext cx="1264332" cy="56712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 fontScale="92500" lnSpcReduction="10000"/>
          </a:bodyPr>
          <a:lstStyle/>
          <a:p>
            <a:r>
              <a:rPr lang="el-GR" dirty="0" smtClean="0"/>
              <a:t>Διάσπαση δεσμών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195736" y="2929508"/>
            <a:ext cx="1296144" cy="66743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 fontScale="85000" lnSpcReduction="10000"/>
          </a:bodyPr>
          <a:lstStyle/>
          <a:p>
            <a:r>
              <a:rPr lang="el-GR" dirty="0" smtClean="0"/>
              <a:t>Σχηματισμός νέων δεσμών</a:t>
            </a:r>
          </a:p>
        </p:txBody>
      </p:sp>
    </p:spTree>
    <p:extLst>
      <p:ext uri="{BB962C8B-B14F-4D97-AF65-F5344CB8AC3E}">
        <p14:creationId xmlns:p14="http://schemas.microsoft.com/office/powerpoint/2010/main" val="10609845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 descr="Σχέδιο4"/>
          <p:cNvPicPr>
            <a:picLocks noGrp="1" noChangeAspect="1"/>
          </p:cNvPicPr>
          <p:nvPr isPhoto="1"/>
        </p:nvPicPr>
        <p:blipFill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40"/>
          <a:stretch/>
        </p:blipFill>
        <p:spPr>
          <a:xfrm>
            <a:off x="766115" y="2861995"/>
            <a:ext cx="7611770" cy="285300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" name="Ευθύγραμμο βέλος σύνδεσης 2"/>
          <p:cNvCxnSpPr/>
          <p:nvPr/>
        </p:nvCxnSpPr>
        <p:spPr>
          <a:xfrm>
            <a:off x="1979712" y="962291"/>
            <a:ext cx="64807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Ευθύγραμμο βέλος σύνδεσης 3"/>
          <p:cNvCxnSpPr/>
          <p:nvPr/>
        </p:nvCxnSpPr>
        <p:spPr>
          <a:xfrm flipH="1">
            <a:off x="1971328" y="1057300"/>
            <a:ext cx="65645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769268"/>
            <a:ext cx="8229600" cy="433586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/>
            <a:r>
              <a:rPr lang="el-GR" sz="2800" dirty="0" smtClean="0"/>
              <a:t>Η</a:t>
            </a:r>
            <a:r>
              <a:rPr lang="el-GR" sz="2800" baseline="-25000" dirty="0" smtClean="0"/>
              <a:t>2</a:t>
            </a:r>
            <a:r>
              <a:rPr lang="el-GR" sz="2800" dirty="0" smtClean="0"/>
              <a:t> + Ι</a:t>
            </a:r>
            <a:r>
              <a:rPr lang="el-GR" sz="2800" baseline="-25000" dirty="0" smtClean="0"/>
              <a:t>2</a:t>
            </a:r>
            <a:r>
              <a:rPr lang="el-GR" sz="2800" dirty="0" smtClean="0"/>
              <a:t> 	     2ΗΙ</a:t>
            </a:r>
          </a:p>
          <a:p>
            <a:pPr marL="0"/>
            <a:r>
              <a:rPr lang="el-GR" sz="2800" dirty="0" smtClean="0"/>
              <a:t>Ο τρόπος για να γίνει η αντίδραση είναι να βρεθούν απέναντι ένα άτομο υδρογόνου με ένα άτομο ιωδίου και ταυτόχρονα ένα άλλο </a:t>
            </a:r>
            <a:r>
              <a:rPr lang="el-GR" sz="2800" dirty="0"/>
              <a:t>άτομο υδρογόνου με ένα </a:t>
            </a:r>
            <a:r>
              <a:rPr lang="el-GR" sz="2800" dirty="0" smtClean="0"/>
              <a:t>άλλο άτομο </a:t>
            </a:r>
            <a:r>
              <a:rPr lang="el-GR" sz="2800" dirty="0"/>
              <a:t>ιωδίου </a:t>
            </a:r>
            <a:endParaRPr lang="el-GR" sz="2800" dirty="0" smtClean="0"/>
          </a:p>
          <a:p>
            <a:pPr marL="0"/>
            <a:endParaRPr lang="el-GR" sz="2800" dirty="0"/>
          </a:p>
        </p:txBody>
      </p:sp>
    </p:spTree>
    <p:extLst>
      <p:ext uri="{BB962C8B-B14F-4D97-AF65-F5344CB8AC3E}">
        <p14:creationId xmlns:p14="http://schemas.microsoft.com/office/powerpoint/2010/main" val="274443626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7.0&quot;&gt;&lt;object type=&quot;1&quot; unique_id=&quot;10001&quot;&gt;&lt;object type=&quot;2&quot; unique_id=&quot;10086&quot;&gt;&lt;object type=&quot;3&quot; unique_id=&quot;10087&quot;&gt;&lt;property id=&quot;20148&quot; value=&quot;5&quot;/&gt;&lt;property id=&quot;20300&quot; value=&quot;Slide 1 - &amp;quot;Τίτλος Μαθήματος&amp;quot;&quot;/&gt;&lt;property id=&quot;20307&quot; value=&quot;256&quot;/&gt;&lt;/object&gt;&lt;object type=&quot;3&quot; unique_id=&quot;10088&quot;&gt;&lt;property id=&quot;20148&quot; value=&quot;5&quot;/&gt;&lt;property id=&quot;20300&quot; value=&quot;Slide 2&quot;/&gt;&lt;property id=&quot;20307&quot; value=&quot;289&quot;/&gt;&lt;/object&gt;&lt;object type=&quot;3&quot; unique_id=&quot;10089&quot;&gt;&lt;property id=&quot;20148&quot; value=&quot;5&quot;/&gt;&lt;property id=&quot;20300&quot; value=&quot;Slide 3 - &amp;quot;Άδειες Χρήσης&amp;quot;&quot;/&gt;&lt;property id=&quot;20307&quot; value=&quot;257&quot;/&gt;&lt;/object&gt;&lt;object type=&quot;3&quot; unique_id=&quot;10090&quot;&gt;&lt;property id=&quot;20148&quot; value=&quot;5&quot;/&gt;&lt;property id=&quot;20300&quot; value=&quot;Slide 4 - &amp;quot;Χρηματοδότηση&amp;quot;&quot;/&gt;&lt;property id=&quot;20307&quot; value=&quot;259&quot;/&gt;&lt;/object&gt;&lt;object type=&quot;3&quot; unique_id=&quot;10091&quot;&gt;&lt;property id=&quot;20148&quot; value=&quot;5&quot;/&gt;&lt;property id=&quot;20300&quot; value=&quot;Slide 5 - &amp;quot;Σκοποί  ενότητας&amp;quot;&quot;/&gt;&lt;property id=&quot;20307&quot; value=&quot;261&quot;/&gt;&lt;/object&gt;&lt;object type=&quot;3&quot; unique_id=&quot;10092&quot;&gt;&lt;property id=&quot;20148&quot; value=&quot;5&quot;/&gt;&lt;property id=&quot;20300&quot; value=&quot;Slide 6 - &amp;quot;Περιεχόμενα ενότητας&amp;quot;&quot;/&gt;&lt;property id=&quot;20307&quot; value=&quot;262&quot;/&gt;&lt;/object&gt;&lt;object type=&quot;3&quot; unique_id=&quot;10093&quot;&gt;&lt;property id=&quot;20148&quot; value=&quot;5&quot;/&gt;&lt;property id=&quot;20300&quot; value=&quot;Slide 7 - &amp;quot;Χρήση Διατάξεων&amp;quot;&quot;/&gt;&lt;property id=&quot;20307&quot; value=&quot;264&quot;/&gt;&lt;/object&gt;&lt;object type=&quot;3&quot; unique_id=&quot;10094&quot;&gt;&lt;property id=&quot;20148&quot; value=&quot;5&quot;/&gt;&lt;property id=&quot;20300&quot; value=&quot;Slide 8 - &amp;quot;Διαφάνεια Τίτλου&amp;quot;&quot;/&gt;&lt;property id=&quot;20307&quot; value=&quot;266&quot;/&gt;&lt;/object&gt;&lt;object type=&quot;3&quot; unique_id=&quot;10095&quot;&gt;&lt;property id=&quot;20148&quot; value=&quot;5&quot;/&gt;&lt;property id=&quot;20300&quot; value=&quot;Slide 9 - &amp;quot;Τίτλος και περιεχόμενο 1&amp;quot;&quot;/&gt;&lt;property id=&quot;20307&quot; value=&quot;265&quot;/&gt;&lt;/object&gt;&lt;object type=&quot;3&quot; unique_id=&quot;10096&quot;&gt;&lt;property id=&quot;20148&quot; value=&quot;5&quot;/&gt;&lt;property id=&quot;20300&quot; value=&quot;Slide 10 - &amp;quot;Τίτλος και περιεχόμενο 2&amp;quot;&quot;/&gt;&lt;property id=&quot;20307&quot; value=&quot;274&quot;/&gt;&lt;/object&gt;&lt;object type=&quot;3&quot; unique_id=&quot;10097&quot;&gt;&lt;property id=&quot;20148&quot; value=&quot;5&quot;/&gt;&lt;property id=&quot;20300&quot; value=&quot;Slide 11 - &amp;quot;Κεφαλίδα Ενότητας&amp;quot;&quot;/&gt;&lt;property id=&quot;20307&quot; value=&quot;267&quot;/&gt;&lt;/object&gt;&lt;object type=&quot;3&quot; unique_id=&quot;10098&quot;&gt;&lt;property id=&quot;20148&quot; value=&quot;5&quot;/&gt;&lt;property id=&quot;20300&quot; value=&quot;Slide 12 - &amp;quot;Δύο περιεχόμενα 1 &amp;quot;&quot;/&gt;&lt;property id=&quot;20307&quot; value=&quot;288&quot;/&gt;&lt;/object&gt;&lt;object type=&quot;3&quot; unique_id=&quot;10099&quot;&gt;&lt;property id=&quot;20148&quot; value=&quot;5&quot;/&gt;&lt;property id=&quot;20300&quot; value=&quot;Slide 13 - &amp;quot;Δύο περιεχόμενα 2 &amp;quot;&quot;/&gt;&lt;property id=&quot;20307&quot; value=&quot;277&quot;/&gt;&lt;/object&gt;&lt;object type=&quot;3&quot; unique_id=&quot;10100&quot;&gt;&lt;property id=&quot;20148&quot; value=&quot;5&quot;/&gt;&lt;property id=&quot;20300&quot; value=&quot;Slide 14 - &amp;quot;Σύγκριση 1&amp;quot;&quot;/&gt;&lt;property id=&quot;20307&quot; value=&quot;269&quot;/&gt;&lt;/object&gt;&lt;object type=&quot;3&quot; unique_id=&quot;10101&quot;&gt;&lt;property id=&quot;20148&quot; value=&quot;5&quot;/&gt;&lt;property id=&quot;20300&quot; value=&quot;Slide 15 - &amp;quot;Σύγκριση 2&amp;quot;&quot;/&gt;&lt;property id=&quot;20307&quot; value=&quot;278&quot;/&gt;&lt;/object&gt;&lt;object type=&quot;3&quot; unique_id=&quot;10102&quot;&gt;&lt;property id=&quot;20148&quot; value=&quot;5&quot;/&gt;&lt;property id=&quot;20300&quot; value=&quot;Slide 16 - &amp;quot;Μόνο Τίτλος&amp;quot;&quot;/&gt;&lt;property id=&quot;20307&quot; value=&quot;270&quot;/&gt;&lt;/object&gt;&lt;object type=&quot;3&quot; unique_id=&quot;10103&quot;&gt;&lt;property id=&quot;20148&quot; value=&quot;5&quot;/&gt;&lt;property id=&quot;20300&quot; value=&quot;Slide 17 - &amp;quot;Περιεχόμενο με λεζάντα 1&amp;quot;&quot;/&gt;&lt;property id=&quot;20307&quot; value=&quot;272&quot;/&gt;&lt;/object&gt;&lt;object type=&quot;3&quot; unique_id=&quot;10104&quot;&gt;&lt;property id=&quot;20148&quot; value=&quot;5&quot;/&gt;&lt;property id=&quot;20300&quot; value=&quot;Slide 18 - &amp;quot;Περιεχόμενο με λεζάντα 2&amp;quot;&quot;/&gt;&lt;property id=&quot;20307&quot; value=&quot;279&quot;/&gt;&lt;/object&gt;&lt;object type=&quot;3&quot; unique_id=&quot;10105&quot;&gt;&lt;property id=&quot;20148&quot; value=&quot;5&quot;/&gt;&lt;property id=&quot;20300&quot; value=&quot;Slide 19 - &amp;quot;Εικόνα με λεζάντα&amp;quot;&quot;/&gt;&lt;property id=&quot;20307&quot; value=&quot;273&quot;/&gt;&lt;/object&gt;&lt;object type=&quot;3&quot; unique_id=&quot;10106&quot;&gt;&lt;property id=&quot;20148&quot; value=&quot;5&quot;/&gt;&lt;property id=&quot;20300&quot; value=&quot;Slide 20 - &amp;quot;Οδηγίες&amp;quot;&quot;/&gt;&lt;property id=&quot;20307&quot; value=&quot;281&quot;/&gt;&lt;/object&gt;&lt;object type=&quot;3&quot; unique_id=&quot;10107&quot;&gt;&lt;property id=&quot;20148&quot; value=&quot;5&quot;/&gt;&lt;property id=&quot;20300&quot; value=&quot;Slide 21 - &amp;quot;Οδηγίες (1 από 4)&amp;quot;&quot;/&gt;&lt;property id=&quot;20307&quot; value=&quot;284&quot;/&gt;&lt;/object&gt;&lt;object type=&quot;3&quot; unique_id=&quot;10108&quot;&gt;&lt;property id=&quot;20148&quot; value=&quot;5&quot;/&gt;&lt;property id=&quot;20300&quot; value=&quot;Slide 22 - &amp;quot;Οδηγίες (2 από 4) &amp;quot;&quot;/&gt;&lt;property id=&quot;20307&quot; value=&quot;282&quot;/&gt;&lt;/object&gt;&lt;object type=&quot;3&quot; unique_id=&quot;10109&quot;&gt;&lt;property id=&quot;20148&quot; value=&quot;5&quot;/&gt;&lt;property id=&quot;20300&quot; value=&quot;Slide 23 - &amp;quot;Οδηγίες (3 από 4)&amp;quot;&quot;/&gt;&lt;property id=&quot;20307&quot; value=&quot;283&quot;/&gt;&lt;/object&gt;&lt;object type=&quot;3&quot; unique_id=&quot;10110&quot;&gt;&lt;property id=&quot;20148&quot; value=&quot;5&quot;/&gt;&lt;property id=&quot;20300&quot; value=&quot;Slide 24 - &amp;quot;Οδηγίες (4 από 4)&amp;quot;&quot;/&gt;&lt;property id=&quot;20307&quot; value=&quot;285&quot;/&gt;&lt;/object&gt;&lt;object type=&quot;3&quot; unique_id=&quot;10111&quot;&gt;&lt;property id=&quot;20148&quot; value=&quot;5&quot;/&gt;&lt;property id=&quot;20300&quot; value=&quot;Slide 25 - &amp;quot;Βασικές Οδηγίες Προσβασιμότητας&amp;quot;&quot;/&gt;&lt;property id=&quot;20307&quot; value=&quot;286&quot;/&gt;&lt;/object&gt;&lt;object type=&quot;3&quot; unique_id=&quot;10112&quot;&gt;&lt;property id=&quot;20148&quot; value=&quot;5&quot;/&gt;&lt;property id=&quot;20300&quot; value=&quot;Slide 32 - &amp;quot;Τέλος Ενότητας&amp;quot;&quot;/&gt;&lt;property id=&quot;20307&quot; value=&quot;280&quot;/&gt;&lt;/object&gt;&lt;object type=&quot;3&quot; unique_id=&quot;10757&quot;&gt;&lt;property id=&quot;20148&quot; value=&quot;5&quot;/&gt;&lt;property id=&quot;20300&quot; value=&quot;Slide 26 - &amp;quot;Βιβλιογραφία&amp;quot;&quot;/&gt;&lt;property id=&quot;20307&quot; value=&quot;290&quot;/&gt;&lt;/object&gt;&lt;object type=&quot;3&quot; unique_id=&quot;10758&quot;&gt;&lt;property id=&quot;20148&quot; value=&quot;5&quot;/&gt;&lt;property id=&quot;20300&quot; value=&quot;Slide 27 - &amp;quot;Σημείωμα Αναφοράς&amp;quot;&quot;/&gt;&lt;property id=&quot;20307&quot; value=&quot;291&quot;/&gt;&lt;/object&gt;&lt;object type=&quot;3&quot; unique_id=&quot;10759&quot;&gt;&lt;property id=&quot;20148&quot; value=&quot;5&quot;/&gt;&lt;property id=&quot;20300&quot; value=&quot;Slide 28 - &amp;quot;Σημείωμα Αδειοδότησης&amp;quot;&quot;/&gt;&lt;property id=&quot;20307&quot; value=&quot;292&quot;/&gt;&lt;/object&gt;&lt;object type=&quot;3&quot; unique_id=&quot;10760&quot;&gt;&lt;property id=&quot;20148&quot; value=&quot;5&quot;/&gt;&lt;property id=&quot;20300&quot; value=&quot;Slide 29&quot;/&gt;&lt;property id=&quot;20307&quot; value=&quot;293&quot;/&gt;&lt;/object&gt;&lt;object type=&quot;3&quot; unique_id=&quot;10761&quot;&gt;&lt;property id=&quot;20148&quot; value=&quot;5&quot;/&gt;&lt;property id=&quot;20300&quot; value=&quot;Slide 30&quot;/&gt;&lt;property id=&quot;20307&quot; value=&quot;294&quot;/&gt;&lt;/object&gt;&lt;object type=&quot;3&quot; unique_id=&quot;10762&quot;&gt;&lt;property id=&quot;20148&quot; value=&quot;5&quot;/&gt;&lt;property id=&quot;20300&quot; value=&quot;Slide 31 - &amp;quot;Διατήρηση Σημειωμάτων&amp;quot;&quot;/&gt;&lt;property id=&quot;20307&quot; value=&quot;295&quot;/&gt;&lt;/object&gt;&lt;/object&gt;&lt;object type=&quot;8&quot; unique_id=&quot;10140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1245</TotalTime>
  <Words>680</Words>
  <Application>Microsoft Office PowerPoint</Application>
  <PresentationFormat>Προβολή στην οθόνη (16:10)</PresentationFormat>
  <Paragraphs>125</Paragraphs>
  <Slides>22</Slides>
  <Notes>11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22</vt:i4>
      </vt:variant>
    </vt:vector>
  </HeadingPairs>
  <TitlesOfParts>
    <vt:vector size="23" baseType="lpstr">
      <vt:lpstr>Θέμα του Office</vt:lpstr>
      <vt:lpstr>Γεωργική Χημεία</vt:lpstr>
      <vt:lpstr>Παρουσίαση του PowerPoint</vt:lpstr>
      <vt:lpstr>Άδειες Χρήσης</vt:lpstr>
      <vt:lpstr>Χρηματοδότηση</vt:lpstr>
      <vt:lpstr>Σκοποί ενότητας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Βιβλιογραφία</vt:lpstr>
      <vt:lpstr>Διατήρηση Σημειωμάτων</vt:lpstr>
      <vt:lpstr>Σημείωμα Αναφοράς</vt:lpstr>
      <vt:lpstr>Σημείωμα Αδειοδότησης</vt:lpstr>
      <vt:lpstr>Παρουσίαση του PowerPoint</vt:lpstr>
      <vt:lpstr>Τέλος Ενότητας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Stevy</dc:creator>
  <cp:lastModifiedBy>cosine</cp:lastModifiedBy>
  <cp:revision>169</cp:revision>
  <dcterms:created xsi:type="dcterms:W3CDTF">2012-09-06T09:03:05Z</dcterms:created>
  <dcterms:modified xsi:type="dcterms:W3CDTF">2015-10-27T12:41:35Z</dcterms:modified>
</cp:coreProperties>
</file>