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8" r:id="rId18"/>
    <p:sldId id="295" r:id="rId19"/>
    <p:sldId id="309" r:id="rId20"/>
    <p:sldId id="292" r:id="rId21"/>
    <p:sldId id="293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80" d="100"/>
          <a:sy n="80" d="100"/>
        </p:scale>
        <p:origin x="-2664" y="-116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27/10/2015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Χημικές αντιδράσεις, θερμοδυναμική/κινητική,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Χημικές αντιδράσεις, θερμοδυναμική/κινητική,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8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Χημικές αντιδράσεις, θερμοδυναμική/κινητική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Η</a:t>
            </a:r>
            <a:r>
              <a:rPr lang="en-US" sz="2800" dirty="0" smtClean="0"/>
              <a:t>Cl + </a:t>
            </a:r>
            <a:r>
              <a:rPr lang="en-US" sz="2800" dirty="0" err="1" smtClean="0"/>
              <a:t>NaOH</a:t>
            </a:r>
            <a:r>
              <a:rPr lang="en-US" sz="2800" dirty="0" smtClean="0"/>
              <a:t> → </a:t>
            </a:r>
            <a:r>
              <a:rPr lang="en-US" sz="2800" dirty="0" err="1" smtClean="0"/>
              <a:t>NaCl</a:t>
            </a:r>
            <a:r>
              <a:rPr lang="en-US" sz="2800" dirty="0" smtClean="0"/>
              <a:t> + 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</a:t>
            </a:r>
          </a:p>
          <a:p>
            <a:pPr marL="0" indent="0">
              <a:buNone/>
            </a:pPr>
            <a:r>
              <a:rPr lang="en-US" sz="2800" dirty="0" smtClean="0"/>
              <a:t>		        Na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+ Cl</a:t>
            </a:r>
            <a:r>
              <a:rPr lang="en-US" sz="2800" baseline="30000" dirty="0" smtClean="0"/>
              <a:t>-</a:t>
            </a:r>
            <a:r>
              <a:rPr lang="en-US" sz="2800" dirty="0" smtClean="0"/>
              <a:t> + 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err="1" smtClean="0"/>
              <a:t>HCl</a:t>
            </a:r>
            <a:r>
              <a:rPr lang="en-US" sz="2800" dirty="0" smtClean="0"/>
              <a:t> </a:t>
            </a:r>
            <a:r>
              <a:rPr lang="en-US" sz="2800" dirty="0"/>
              <a:t>→ 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O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+ Cl</a:t>
            </a:r>
            <a:r>
              <a:rPr lang="en-US" sz="2800" baseline="30000" dirty="0" smtClean="0"/>
              <a:t>-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H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+ Cl</a:t>
            </a:r>
            <a:r>
              <a:rPr lang="en-US" sz="2800" baseline="30000" dirty="0" smtClean="0"/>
              <a:t>-</a:t>
            </a:r>
            <a:r>
              <a:rPr lang="en-US" sz="2800" dirty="0" smtClean="0"/>
              <a:t>		</a:t>
            </a:r>
            <a:r>
              <a:rPr lang="en-US" sz="2800" dirty="0"/>
              <a:t> → </a:t>
            </a:r>
            <a:r>
              <a:rPr lang="en-US" sz="2800" dirty="0" smtClean="0"/>
              <a:t>2H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err="1" smtClean="0"/>
              <a:t>NaOH</a:t>
            </a:r>
            <a:r>
              <a:rPr lang="en-US" sz="2800" dirty="0" smtClean="0"/>
              <a:t> </a:t>
            </a:r>
            <a:r>
              <a:rPr lang="en-US" sz="2800" dirty="0"/>
              <a:t>→ </a:t>
            </a:r>
            <a:r>
              <a:rPr lang="en-US" sz="2800" dirty="0" smtClean="0"/>
              <a:t>Na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+OH</a:t>
            </a:r>
            <a:r>
              <a:rPr lang="en-US" sz="2800" baseline="30000" dirty="0" smtClean="0"/>
              <a:t>-</a:t>
            </a:r>
            <a:endParaRPr lang="en-US" sz="2800" baseline="30000" dirty="0"/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7343353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Αντιδράσεις είναι εξώθερμες ή </a:t>
            </a:r>
            <a:r>
              <a:rPr lang="el-GR" sz="2800" dirty="0" err="1" smtClean="0"/>
              <a:t>ενδόθερμες</a:t>
            </a:r>
            <a:endParaRPr lang="el-GR" sz="2800" dirty="0" smtClean="0"/>
          </a:p>
          <a:p>
            <a:pPr marL="0"/>
            <a:r>
              <a:rPr lang="el-GR" sz="2800" dirty="0" smtClean="0"/>
              <a:t>Η εξώθερμη αποδίδει θερμότητα</a:t>
            </a:r>
          </a:p>
          <a:p>
            <a:pPr marL="0"/>
            <a:r>
              <a:rPr lang="el-GR" sz="2800" dirty="0" smtClean="0"/>
              <a:t>Η </a:t>
            </a:r>
            <a:r>
              <a:rPr lang="el-GR" sz="2800" dirty="0" err="1" smtClean="0"/>
              <a:t>ενδόθερμη</a:t>
            </a:r>
            <a:r>
              <a:rPr lang="el-GR" sz="2800" dirty="0" smtClean="0"/>
              <a:t> χρειάζεται θερμότητα</a:t>
            </a:r>
          </a:p>
          <a:p>
            <a:pPr marL="0"/>
            <a:r>
              <a:rPr lang="el-GR" sz="2800" dirty="0" smtClean="0"/>
              <a:t>Η ενέργεια μιας αντίδρασης αποτυπώνεται μέσω της ελεύθερης ενέργειας κατά </a:t>
            </a:r>
            <a:r>
              <a:rPr lang="en-US" sz="2800" dirty="0" smtClean="0"/>
              <a:t>Gibbs</a:t>
            </a:r>
          </a:p>
          <a:p>
            <a:pPr marL="0"/>
            <a:r>
              <a:rPr lang="el-GR" sz="2800" dirty="0" smtClean="0"/>
              <a:t>Ουσιαστικά έχει να κάνει με την ενέργεια η οποία μπορεί να χρησιμοποιηθεί ως έργο δηλαδή δεν χάνεται ως θερμότητα</a:t>
            </a:r>
          </a:p>
          <a:p>
            <a:pPr marL="0"/>
            <a:r>
              <a:rPr lang="el-GR" sz="2800" dirty="0" smtClean="0"/>
              <a:t>Είναι η χρήσιμη ενέργεια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495044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Ευθύγραμμο βέλος σύνδεσης 2"/>
          <p:cNvCxnSpPr/>
          <p:nvPr/>
        </p:nvCxnSpPr>
        <p:spPr>
          <a:xfrm>
            <a:off x="1700064" y="96229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Ευθύγραμμο βέλος σύνδεσης 3"/>
          <p:cNvCxnSpPr/>
          <p:nvPr/>
        </p:nvCxnSpPr>
        <p:spPr>
          <a:xfrm flipH="1">
            <a:off x="1691680" y="1057300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Α + Β 	Γ + Δ</a:t>
            </a:r>
          </a:p>
          <a:p>
            <a:pPr marL="0"/>
            <a:endParaRPr lang="el-GR" sz="2800" dirty="0"/>
          </a:p>
          <a:p>
            <a:pPr marL="0" indent="0">
              <a:buNone/>
            </a:pPr>
            <a:r>
              <a:rPr lang="en-US" sz="2800" dirty="0" smtClean="0"/>
              <a:t>      G</a:t>
            </a:r>
            <a:r>
              <a:rPr lang="el-GR" sz="2800" baseline="-25000" dirty="0" smtClean="0"/>
              <a:t>αντ.</a:t>
            </a:r>
            <a:r>
              <a:rPr lang="el-GR" sz="2800" dirty="0" smtClean="0"/>
              <a:t>	  </a:t>
            </a:r>
            <a:r>
              <a:rPr lang="en-US" sz="2800" dirty="0" smtClean="0"/>
              <a:t>G</a:t>
            </a:r>
            <a:r>
              <a:rPr lang="el-GR" sz="2800" baseline="-25000" dirty="0" err="1" smtClean="0"/>
              <a:t>πρ</a:t>
            </a:r>
            <a:endParaRPr lang="el-GR" sz="2800" baseline="-25000" dirty="0" smtClean="0"/>
          </a:p>
          <a:p>
            <a:pPr marL="0" indent="0">
              <a:buNone/>
            </a:pPr>
            <a:r>
              <a:rPr lang="el-GR" sz="2800" dirty="0" smtClean="0"/>
              <a:t>Διαφορά </a:t>
            </a:r>
            <a:r>
              <a:rPr lang="el-GR" sz="2800" dirty="0" smtClean="0"/>
              <a:t>ελεύθερης </a:t>
            </a:r>
            <a:r>
              <a:rPr lang="el-GR" sz="2800" dirty="0" smtClean="0"/>
              <a:t>ενέργειας Δ</a:t>
            </a:r>
            <a:r>
              <a:rPr lang="en-US" sz="2800" dirty="0" smtClean="0"/>
              <a:t>G = </a:t>
            </a:r>
            <a:r>
              <a:rPr lang="en-US" sz="2800" dirty="0"/>
              <a:t>G</a:t>
            </a:r>
            <a:r>
              <a:rPr lang="el-GR" sz="2800" baseline="-25000" dirty="0" err="1" smtClean="0"/>
              <a:t>πρ</a:t>
            </a:r>
            <a:r>
              <a:rPr lang="en-US" sz="2800" baseline="-25000" dirty="0" smtClean="0"/>
              <a:t> </a:t>
            </a:r>
            <a:r>
              <a:rPr lang="en-US" sz="2800" dirty="0" smtClean="0"/>
              <a:t>- </a:t>
            </a:r>
            <a:r>
              <a:rPr lang="en-US" sz="2800" dirty="0"/>
              <a:t>G</a:t>
            </a:r>
            <a:r>
              <a:rPr lang="el-GR" sz="2800" baseline="-25000" dirty="0"/>
              <a:t>αντ.</a:t>
            </a:r>
            <a:r>
              <a:rPr lang="en-US" sz="2800" dirty="0" smtClean="0"/>
              <a:t> </a:t>
            </a:r>
            <a:endParaRPr lang="el-GR" sz="2800" baseline="-25000" dirty="0"/>
          </a:p>
          <a:p>
            <a:pPr marL="0" indent="0">
              <a:buNone/>
            </a:pPr>
            <a:r>
              <a:rPr lang="el-GR" sz="2800" dirty="0"/>
              <a:t>Δ</a:t>
            </a:r>
            <a:r>
              <a:rPr lang="en-US" sz="2800" dirty="0"/>
              <a:t>G </a:t>
            </a:r>
            <a:r>
              <a:rPr lang="en-US" sz="2800" dirty="0" smtClean="0"/>
              <a:t>&gt; 0 </a:t>
            </a:r>
            <a:r>
              <a:rPr lang="el-GR" sz="2800" dirty="0" smtClean="0"/>
              <a:t>απαιτεί ενέργεια</a:t>
            </a:r>
          </a:p>
          <a:p>
            <a:pPr marL="0" indent="0">
              <a:buNone/>
            </a:pPr>
            <a:r>
              <a:rPr lang="el-GR" sz="2800" dirty="0"/>
              <a:t>Δ</a:t>
            </a:r>
            <a:r>
              <a:rPr lang="en-US" sz="2800" dirty="0"/>
              <a:t>G </a:t>
            </a:r>
            <a:r>
              <a:rPr lang="el-GR" sz="2800" dirty="0" smtClean="0"/>
              <a:t>&lt;</a:t>
            </a:r>
            <a:r>
              <a:rPr lang="en-US" sz="2800" dirty="0" smtClean="0"/>
              <a:t> </a:t>
            </a:r>
            <a:r>
              <a:rPr lang="en-US" sz="2800" dirty="0"/>
              <a:t>0 </a:t>
            </a:r>
            <a:r>
              <a:rPr lang="el-GR" sz="2800" dirty="0" smtClean="0"/>
              <a:t>αυθόρμητη, </a:t>
            </a:r>
            <a:r>
              <a:rPr lang="el-GR" sz="2800" dirty="0" err="1" smtClean="0"/>
              <a:t>εξώεργη</a:t>
            </a: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</p:txBody>
      </p:sp>
      <p:sp>
        <p:nvSpPr>
          <p:cNvPr id="6" name="Δεξιό άγκιστρο 5"/>
          <p:cNvSpPr/>
          <p:nvPr/>
        </p:nvSpPr>
        <p:spPr>
          <a:xfrm rot="5400000">
            <a:off x="1079612" y="949288"/>
            <a:ext cx="288032" cy="792088"/>
          </a:xfrm>
          <a:prstGeom prst="rightBrace">
            <a:avLst>
              <a:gd name="adj1" fmla="val 8333"/>
              <a:gd name="adj2" fmla="val 522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Δεξιό άγκιστρο 6"/>
          <p:cNvSpPr/>
          <p:nvPr/>
        </p:nvSpPr>
        <p:spPr>
          <a:xfrm rot="5400000">
            <a:off x="2591780" y="949288"/>
            <a:ext cx="288032" cy="792088"/>
          </a:xfrm>
          <a:prstGeom prst="rightBrace">
            <a:avLst>
              <a:gd name="adj1" fmla="val 8333"/>
              <a:gd name="adj2" fmla="val 522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755576" y="1633364"/>
            <a:ext cx="1008112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0000" lnSpcReduction="20000"/>
          </a:bodyPr>
          <a:lstStyle/>
          <a:p>
            <a:r>
              <a:rPr lang="el-GR" dirty="0" smtClean="0"/>
              <a:t>Αντιδρώντα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95736" y="1633364"/>
            <a:ext cx="1008112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10000"/>
          </a:bodyPr>
          <a:lstStyle/>
          <a:p>
            <a:r>
              <a:rPr lang="el-GR" dirty="0" smtClean="0"/>
              <a:t>Προϊόντα</a:t>
            </a:r>
          </a:p>
        </p:txBody>
      </p:sp>
    </p:spTree>
    <p:extLst>
      <p:ext uri="{BB962C8B-B14F-4D97-AF65-F5344CB8AC3E}">
        <p14:creationId xmlns:p14="http://schemas.microsoft.com/office/powerpoint/2010/main" val="1136359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95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Ζωντανοί οργανισμοί:</a:t>
            </a:r>
          </a:p>
          <a:p>
            <a:r>
              <a:rPr lang="el-GR" sz="2800" dirty="0" smtClean="0"/>
              <a:t>15.000 βιοχημικές αντιδράσεις</a:t>
            </a:r>
          </a:p>
          <a:p>
            <a:r>
              <a:rPr lang="el-GR" sz="2800" dirty="0" smtClean="0"/>
              <a:t>1000-5000 συμβαίνουν σε ένα κύτταρο</a:t>
            </a:r>
          </a:p>
          <a:p>
            <a:r>
              <a:rPr lang="el-GR" sz="2800" dirty="0" smtClean="0"/>
              <a:t>Το 80-90% είναι </a:t>
            </a:r>
            <a:r>
              <a:rPr lang="el-GR" sz="2800" dirty="0" err="1" smtClean="0"/>
              <a:t>εξώεργες</a:t>
            </a:r>
            <a:r>
              <a:rPr lang="el-GR" sz="2800" dirty="0" smtClean="0"/>
              <a:t> αντιδράσεις</a:t>
            </a:r>
          </a:p>
          <a:p>
            <a:r>
              <a:rPr lang="el-GR" sz="2800" dirty="0" smtClean="0"/>
              <a:t>Το 10-20% είναι </a:t>
            </a:r>
            <a:r>
              <a:rPr lang="el-GR" sz="2800" dirty="0" err="1" smtClean="0"/>
              <a:t>ενδόεργες</a:t>
            </a:r>
            <a:endParaRPr lang="el-GR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746244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Το παγκόσμιο νόμισμα ενέργειας είναι το </a:t>
            </a:r>
            <a:r>
              <a:rPr lang="en-US" sz="2800" dirty="0" smtClean="0"/>
              <a:t>ATP (</a:t>
            </a:r>
            <a:r>
              <a:rPr lang="el-GR" sz="2800" dirty="0" err="1" smtClean="0"/>
              <a:t>τριφωσφορική</a:t>
            </a:r>
            <a:r>
              <a:rPr lang="el-GR" sz="2800" dirty="0" smtClean="0"/>
              <a:t> </a:t>
            </a:r>
            <a:r>
              <a:rPr lang="el-GR" sz="2800" dirty="0" err="1" smtClean="0"/>
              <a:t>αδενοσίνη</a:t>
            </a:r>
            <a:r>
              <a:rPr lang="el-GR" sz="2800" dirty="0" smtClean="0"/>
              <a:t>)</a:t>
            </a:r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Είναι ένα σύνθετο μόριο που αποτελείται από:</a:t>
            </a:r>
          </a:p>
          <a:p>
            <a:pPr marL="0" indent="0">
              <a:buNone/>
            </a:pPr>
            <a:r>
              <a:rPr lang="el-GR" sz="2800" dirty="0" err="1" smtClean="0"/>
              <a:t>Αδενίνη</a:t>
            </a:r>
            <a:r>
              <a:rPr lang="el-GR" sz="2800" dirty="0"/>
              <a:t> </a:t>
            </a:r>
            <a:r>
              <a:rPr lang="el-GR" sz="2800" dirty="0" smtClean="0"/>
              <a:t>– </a:t>
            </a:r>
            <a:r>
              <a:rPr lang="el-GR" sz="2800" dirty="0" err="1" smtClean="0"/>
              <a:t>ριβόλη</a:t>
            </a:r>
            <a:r>
              <a:rPr lang="el-GR" sz="2800" dirty="0" smtClean="0"/>
              <a:t> – </a:t>
            </a:r>
            <a:r>
              <a:rPr lang="en-US" sz="2800" dirty="0" smtClean="0"/>
              <a:t>Pi – Pi – Pi , ATP</a:t>
            </a:r>
          </a:p>
          <a:p>
            <a:pPr marL="0" indent="0">
              <a:buNone/>
            </a:pPr>
            <a:r>
              <a:rPr lang="el-GR" sz="2800" dirty="0" err="1"/>
              <a:t>Αδενίνη</a:t>
            </a:r>
            <a:r>
              <a:rPr lang="el-GR" sz="2800" dirty="0"/>
              <a:t> – </a:t>
            </a:r>
            <a:r>
              <a:rPr lang="el-GR" sz="2800" dirty="0" err="1"/>
              <a:t>ριβόλη</a:t>
            </a:r>
            <a:r>
              <a:rPr lang="el-GR" sz="2800" dirty="0"/>
              <a:t> – </a:t>
            </a:r>
            <a:r>
              <a:rPr lang="en-US" sz="2800" dirty="0"/>
              <a:t>Pi – </a:t>
            </a:r>
            <a:r>
              <a:rPr lang="en-US" sz="2800" dirty="0" smtClean="0"/>
              <a:t>Pi, ADP</a:t>
            </a:r>
          </a:p>
          <a:p>
            <a:pPr marL="0" indent="0">
              <a:buNone/>
            </a:pPr>
            <a:r>
              <a:rPr lang="el-GR" sz="2800" dirty="0" smtClean="0"/>
              <a:t>Η διάσπαση του </a:t>
            </a:r>
            <a:r>
              <a:rPr lang="en-US" sz="2800" dirty="0" smtClean="0"/>
              <a:t>ATP </a:t>
            </a:r>
            <a:r>
              <a:rPr lang="el-GR" sz="2800" dirty="0" smtClean="0"/>
              <a:t>από το νερό δίνει ενέργεια</a:t>
            </a:r>
          </a:p>
          <a:p>
            <a:pPr marL="0" indent="0">
              <a:buNone/>
            </a:pPr>
            <a:r>
              <a:rPr lang="en-US" sz="2800" dirty="0" smtClean="0"/>
              <a:t>ATP</a:t>
            </a:r>
            <a:r>
              <a:rPr lang="el-GR" sz="2800" dirty="0" smtClean="0"/>
              <a:t> + Η2Ο </a:t>
            </a:r>
            <a:r>
              <a:rPr lang="en-US" sz="2800" dirty="0"/>
              <a:t>→ </a:t>
            </a:r>
            <a:r>
              <a:rPr lang="el-GR" sz="2800" dirty="0" smtClean="0"/>
              <a:t> </a:t>
            </a:r>
            <a:r>
              <a:rPr lang="en-US" sz="2800" dirty="0" smtClean="0"/>
              <a:t>ADP </a:t>
            </a:r>
            <a:r>
              <a:rPr lang="el-GR" sz="2800" dirty="0" smtClean="0"/>
              <a:t>+ </a:t>
            </a:r>
            <a:r>
              <a:rPr lang="en-US" sz="2800" dirty="0" smtClean="0"/>
              <a:t>Pi +</a:t>
            </a:r>
            <a:r>
              <a:rPr lang="el-GR" sz="2800" dirty="0" smtClean="0"/>
              <a:t> ενέργεια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2720505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Η πρωταρχική </a:t>
            </a:r>
            <a:r>
              <a:rPr lang="el-GR" sz="2800" dirty="0" err="1" smtClean="0"/>
              <a:t>εξώεργη</a:t>
            </a:r>
            <a:r>
              <a:rPr lang="el-GR" sz="2800" dirty="0" smtClean="0"/>
              <a:t> αντίδραση των ζωντανών οργανισμών είναι η φωτοσύνθεση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6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 + 6CO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</a:t>
            </a:r>
            <a:r>
              <a:rPr lang="en-US" sz="2800" dirty="0"/>
              <a:t>→ </a:t>
            </a:r>
            <a:r>
              <a:rPr lang="en-US" sz="2800" dirty="0" smtClean="0"/>
              <a:t>C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H</a:t>
            </a:r>
            <a:r>
              <a:rPr lang="en-US" sz="2800" baseline="-25000" dirty="0" smtClean="0"/>
              <a:t>12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6</a:t>
            </a:r>
            <a:r>
              <a:rPr lang="en-US" sz="2800" dirty="0" smtClean="0"/>
              <a:t> + 6O</a:t>
            </a:r>
            <a:r>
              <a:rPr lang="en-US" sz="2800" baseline="-25000" dirty="0" smtClean="0"/>
              <a:t>2</a:t>
            </a:r>
            <a:endParaRPr lang="el-GR" sz="2800" baseline="-25000" dirty="0" smtClean="0"/>
          </a:p>
        </p:txBody>
      </p:sp>
      <p:sp>
        <p:nvSpPr>
          <p:cNvPr id="7" name="Ελεύθερη σχεδίαση 6"/>
          <p:cNvSpPr/>
          <p:nvPr/>
        </p:nvSpPr>
        <p:spPr>
          <a:xfrm>
            <a:off x="2627784" y="2137420"/>
            <a:ext cx="950025" cy="676894"/>
          </a:xfrm>
          <a:custGeom>
            <a:avLst/>
            <a:gdLst>
              <a:gd name="connsiteX0" fmla="*/ 950025 w 950025"/>
              <a:gd name="connsiteY0" fmla="*/ 0 h 676894"/>
              <a:gd name="connsiteX1" fmla="*/ 771896 w 950025"/>
              <a:gd name="connsiteY1" fmla="*/ 190005 h 676894"/>
              <a:gd name="connsiteX2" fmla="*/ 546264 w 950025"/>
              <a:gd name="connsiteY2" fmla="*/ 166255 h 676894"/>
              <a:gd name="connsiteX3" fmla="*/ 522514 w 950025"/>
              <a:gd name="connsiteY3" fmla="*/ 332509 h 676894"/>
              <a:gd name="connsiteX4" fmla="*/ 380010 w 950025"/>
              <a:gd name="connsiteY4" fmla="*/ 380011 h 676894"/>
              <a:gd name="connsiteX5" fmla="*/ 368135 w 950025"/>
              <a:gd name="connsiteY5" fmla="*/ 510639 h 676894"/>
              <a:gd name="connsiteX6" fmla="*/ 106877 w 950025"/>
              <a:gd name="connsiteY6" fmla="*/ 534390 h 676894"/>
              <a:gd name="connsiteX7" fmla="*/ 142503 w 950025"/>
              <a:gd name="connsiteY7" fmla="*/ 641268 h 676894"/>
              <a:gd name="connsiteX8" fmla="*/ 0 w 950025"/>
              <a:gd name="connsiteY8" fmla="*/ 676894 h 676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0025" h="676894">
                <a:moveTo>
                  <a:pt x="950025" y="0"/>
                </a:moveTo>
                <a:cubicBezTo>
                  <a:pt x="894607" y="81148"/>
                  <a:pt x="839189" y="162296"/>
                  <a:pt x="771896" y="190005"/>
                </a:cubicBezTo>
                <a:cubicBezTo>
                  <a:pt x="704603" y="217714"/>
                  <a:pt x="587828" y="142504"/>
                  <a:pt x="546264" y="166255"/>
                </a:cubicBezTo>
                <a:cubicBezTo>
                  <a:pt x="504700" y="190006"/>
                  <a:pt x="550223" y="296883"/>
                  <a:pt x="522514" y="332509"/>
                </a:cubicBezTo>
                <a:cubicBezTo>
                  <a:pt x="494805" y="368135"/>
                  <a:pt x="405740" y="350323"/>
                  <a:pt x="380010" y="380011"/>
                </a:cubicBezTo>
                <a:cubicBezTo>
                  <a:pt x="354280" y="409699"/>
                  <a:pt x="413657" y="484909"/>
                  <a:pt x="368135" y="510639"/>
                </a:cubicBezTo>
                <a:cubicBezTo>
                  <a:pt x="322613" y="536369"/>
                  <a:pt x="144482" y="512619"/>
                  <a:pt x="106877" y="534390"/>
                </a:cubicBezTo>
                <a:cubicBezTo>
                  <a:pt x="69272" y="556161"/>
                  <a:pt x="160316" y="617517"/>
                  <a:pt x="142503" y="641268"/>
                </a:cubicBezTo>
                <a:cubicBezTo>
                  <a:pt x="124690" y="665019"/>
                  <a:pt x="39584" y="655123"/>
                  <a:pt x="0" y="676894"/>
                </a:cubicBezTo>
              </a:path>
            </a:pathLst>
          </a:custGeom>
          <a:noFill/>
          <a:ln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3577809" y="1849388"/>
            <a:ext cx="1786279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err="1" smtClean="0"/>
              <a:t>hv</a:t>
            </a:r>
            <a:r>
              <a:rPr lang="en-US" dirty="0" smtClean="0"/>
              <a:t> </a:t>
            </a:r>
            <a:r>
              <a:rPr lang="el-GR" dirty="0" smtClean="0"/>
              <a:t>ηλιακό φως</a:t>
            </a:r>
          </a:p>
        </p:txBody>
      </p:sp>
    </p:spTree>
    <p:extLst>
      <p:ext uri="{BB962C8B-B14F-4D97-AF65-F5344CB8AC3E}">
        <p14:creationId xmlns:p14="http://schemas.microsoft.com/office/powerpoint/2010/main" val="3425370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36-38</a:t>
            </a:r>
            <a:r>
              <a:rPr lang="el-GR" sz="1400" dirty="0" smtClean="0"/>
              <a:t>*, 107-114</a:t>
            </a:r>
            <a:r>
              <a:rPr lang="el-GR" sz="1400" smtClean="0"/>
              <a:t>#, διάλεξη, </a:t>
            </a:r>
            <a:r>
              <a:rPr lang="el-GR" sz="1400" dirty="0"/>
              <a:t>65-70^</a:t>
            </a:r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4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18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8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Χημικές αντιδράσεις, </a:t>
            </a:r>
            <a:r>
              <a:rPr lang="el-GR" sz="2400" dirty="0" smtClean="0"/>
              <a:t>θερμοδυναμική/κινητική</a:t>
            </a:r>
            <a:endParaRPr lang="en-US" sz="2400" dirty="0" smtClean="0"/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Χημικές αντιδράσεις, θερμοδυναμική/κινητική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της ενότητας είναι η εισαγωγή στις χημικές και βιοχημικές αντιδράσεις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Το «ζουμί της χημείας» είναι οι χημικές αντιδράσεις</a:t>
            </a:r>
          </a:p>
          <a:p>
            <a:pPr marL="0"/>
            <a:r>
              <a:rPr lang="el-GR" sz="2800" dirty="0" smtClean="0"/>
              <a:t>Είναι οι αλλαγές της ύλης οι οποίες επέρχονται όταν μία ή περισσότερες ουσίες έρχονται κοντά η μία στην άλλη</a:t>
            </a:r>
          </a:p>
          <a:p>
            <a:pPr marL="0"/>
            <a:r>
              <a:rPr lang="el-GR" sz="2800" dirty="0" smtClean="0"/>
              <a:t>Υπάρχουν πολλές κατηγορίες αντιδράσεων</a:t>
            </a:r>
          </a:p>
          <a:p>
            <a:pPr marL="0"/>
            <a:r>
              <a:rPr lang="el-GR" sz="2800" dirty="0" smtClean="0"/>
              <a:t>Βιοχημικές αντιδράσεις</a:t>
            </a:r>
          </a:p>
          <a:p>
            <a:pPr marL="0"/>
            <a:r>
              <a:rPr lang="el-GR" sz="2800" dirty="0" smtClean="0"/>
              <a:t>Σημασία μεγάλη έχει το περιβάλλον</a:t>
            </a:r>
            <a:endParaRPr lang="en-US" sz="2800" dirty="0" smtClean="0"/>
          </a:p>
          <a:p>
            <a:pPr marL="0"/>
            <a:r>
              <a:rPr lang="el-GR" sz="2800" dirty="0" smtClean="0"/>
              <a:t>Το περιβάλλον στους οργανισμούς είναι υδατικό, έχει άλατα και οργανικές ουσίες (μεταβολίτες, </a:t>
            </a:r>
            <a:r>
              <a:rPr lang="el-GR" sz="2800" dirty="0" err="1" smtClean="0"/>
              <a:t>μακρομόρια</a:t>
            </a:r>
            <a:r>
              <a:rPr lang="el-GR" sz="2800" dirty="0" smtClean="0"/>
              <a:t>)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381945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Ευθύγραμμο βέλος σύνδεσης 3"/>
          <p:cNvCxnSpPr/>
          <p:nvPr/>
        </p:nvCxnSpPr>
        <p:spPr>
          <a:xfrm>
            <a:off x="1700064" y="96229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ύγραμμο βέλος σύνδεσης 4"/>
          <p:cNvCxnSpPr/>
          <p:nvPr/>
        </p:nvCxnSpPr>
        <p:spPr>
          <a:xfrm flipH="1">
            <a:off x="1691680" y="1057300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Α + Β 	Γ + Δ</a:t>
            </a:r>
          </a:p>
          <a:p>
            <a:pPr marL="0"/>
            <a:endParaRPr lang="el-GR" sz="2800" dirty="0"/>
          </a:p>
          <a:p>
            <a:pPr marL="0"/>
            <a:endParaRPr lang="el-GR" sz="2800" dirty="0" smtClean="0"/>
          </a:p>
          <a:p>
            <a:pPr marL="0"/>
            <a:r>
              <a:rPr lang="el-GR" sz="2800" dirty="0" smtClean="0"/>
              <a:t>Οι αντιδράσουν φτάνουν σε μια δυναμική ισορροπία</a:t>
            </a:r>
          </a:p>
          <a:p>
            <a:pPr marL="0"/>
            <a:r>
              <a:rPr lang="el-GR" sz="2800" dirty="0" smtClean="0"/>
              <a:t>Η ταχύτητα προς τα αριστερά είναι ίση και αντίθετη με την ταχύτητα προς τα δεξιά</a:t>
            </a:r>
            <a:endParaRPr lang="el-GR" sz="2800" dirty="0"/>
          </a:p>
        </p:txBody>
      </p:sp>
      <p:sp>
        <p:nvSpPr>
          <p:cNvPr id="7" name="Δεξιό άγκιστρο 6"/>
          <p:cNvSpPr/>
          <p:nvPr/>
        </p:nvSpPr>
        <p:spPr>
          <a:xfrm rot="5400000">
            <a:off x="1079612" y="949288"/>
            <a:ext cx="288032" cy="792088"/>
          </a:xfrm>
          <a:prstGeom prst="rightBrace">
            <a:avLst>
              <a:gd name="adj1" fmla="val 8333"/>
              <a:gd name="adj2" fmla="val 522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Δεξιό άγκιστρο 7"/>
          <p:cNvSpPr/>
          <p:nvPr/>
        </p:nvSpPr>
        <p:spPr>
          <a:xfrm rot="5400000">
            <a:off x="2591780" y="949288"/>
            <a:ext cx="288032" cy="792088"/>
          </a:xfrm>
          <a:prstGeom prst="rightBrace">
            <a:avLst>
              <a:gd name="adj1" fmla="val 8333"/>
              <a:gd name="adj2" fmla="val 522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755576" y="1633364"/>
            <a:ext cx="1008112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0000" lnSpcReduction="20000"/>
          </a:bodyPr>
          <a:lstStyle/>
          <a:p>
            <a:r>
              <a:rPr lang="el-GR" dirty="0" smtClean="0"/>
              <a:t>Αντιδρώντα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5736" y="1633364"/>
            <a:ext cx="1008112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10000"/>
          </a:bodyPr>
          <a:lstStyle/>
          <a:p>
            <a:r>
              <a:rPr lang="el-GR" dirty="0" smtClean="0"/>
              <a:t>Προϊόντα</a:t>
            </a:r>
          </a:p>
        </p:txBody>
      </p:sp>
    </p:spTree>
    <p:extLst>
      <p:ext uri="{BB962C8B-B14F-4D97-AF65-F5344CB8AC3E}">
        <p14:creationId xmlns:p14="http://schemas.microsoft.com/office/powerpoint/2010/main" val="2082240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Το περιβάλλον στις βιοχημικές αντιδράσεις είναι υδατικό με 70% περίπου νερό</a:t>
            </a:r>
            <a:endParaRPr lang="el-GR" sz="2800" dirty="0"/>
          </a:p>
        </p:txBody>
      </p:sp>
      <p:cxnSp>
        <p:nvCxnSpPr>
          <p:cNvPr id="4" name="Ευθύγραμμο βέλος σύνδεσης 3"/>
          <p:cNvCxnSpPr/>
          <p:nvPr/>
        </p:nvCxnSpPr>
        <p:spPr>
          <a:xfrm>
            <a:off x="1700064" y="220942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Ευθύγραμμο βέλος σύνδεσης 4"/>
          <p:cNvCxnSpPr/>
          <p:nvPr/>
        </p:nvCxnSpPr>
        <p:spPr>
          <a:xfrm flipH="1">
            <a:off x="1691680" y="2304437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993404"/>
            <a:ext cx="8229600" cy="31117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Α + Β 	Γ + Δ</a:t>
            </a:r>
          </a:p>
          <a:p>
            <a:pPr marL="0"/>
            <a:endParaRPr lang="el-GR" sz="2800" dirty="0"/>
          </a:p>
          <a:p>
            <a:pPr marL="0"/>
            <a:endParaRPr lang="el-GR" sz="2800" dirty="0" smtClean="0"/>
          </a:p>
        </p:txBody>
      </p:sp>
      <p:sp>
        <p:nvSpPr>
          <p:cNvPr id="7" name="Δεξιό άγκιστρο 6"/>
          <p:cNvSpPr/>
          <p:nvPr/>
        </p:nvSpPr>
        <p:spPr>
          <a:xfrm rot="5400000">
            <a:off x="1120271" y="2237084"/>
            <a:ext cx="206713" cy="792088"/>
          </a:xfrm>
          <a:prstGeom prst="rightBrace">
            <a:avLst>
              <a:gd name="adj1" fmla="val 8333"/>
              <a:gd name="adj2" fmla="val 522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Δεξιό άγκιστρο 7"/>
          <p:cNvSpPr/>
          <p:nvPr/>
        </p:nvSpPr>
        <p:spPr>
          <a:xfrm rot="5400000">
            <a:off x="2632439" y="2237084"/>
            <a:ext cx="206713" cy="792088"/>
          </a:xfrm>
          <a:prstGeom prst="rightBrace">
            <a:avLst>
              <a:gd name="adj1" fmla="val 8333"/>
              <a:gd name="adj2" fmla="val 5226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/>
          <p:cNvSpPr txBox="1"/>
          <p:nvPr/>
        </p:nvSpPr>
        <p:spPr>
          <a:xfrm>
            <a:off x="755576" y="2982149"/>
            <a:ext cx="1264332" cy="56712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92500" lnSpcReduction="10000"/>
          </a:bodyPr>
          <a:lstStyle/>
          <a:p>
            <a:r>
              <a:rPr lang="el-GR" dirty="0" smtClean="0"/>
              <a:t>Διάσπαση δεσμών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5736" y="2929508"/>
            <a:ext cx="1296144" cy="6674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85000" lnSpcReduction="10000"/>
          </a:bodyPr>
          <a:lstStyle/>
          <a:p>
            <a:r>
              <a:rPr lang="el-GR" dirty="0" smtClean="0"/>
              <a:t>Σχηματισμός νέων δεσμών</a:t>
            </a:r>
          </a:p>
        </p:txBody>
      </p:sp>
    </p:spTree>
    <p:extLst>
      <p:ext uri="{BB962C8B-B14F-4D97-AF65-F5344CB8AC3E}">
        <p14:creationId xmlns:p14="http://schemas.microsoft.com/office/powerpoint/2010/main" val="1060984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4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0"/>
          <a:stretch/>
        </p:blipFill>
        <p:spPr>
          <a:xfrm>
            <a:off x="766115" y="2861995"/>
            <a:ext cx="7611770" cy="28530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Ευθύγραμμο βέλος σύνδεσης 2"/>
          <p:cNvCxnSpPr/>
          <p:nvPr/>
        </p:nvCxnSpPr>
        <p:spPr>
          <a:xfrm>
            <a:off x="1979712" y="96229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Ευθύγραμμο βέλος σύνδεσης 3"/>
          <p:cNvCxnSpPr/>
          <p:nvPr/>
        </p:nvCxnSpPr>
        <p:spPr>
          <a:xfrm flipH="1">
            <a:off x="1971328" y="1057300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769268"/>
            <a:ext cx="8229600" cy="433586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Η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 + Ι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 	     2ΗΙ</a:t>
            </a:r>
          </a:p>
          <a:p>
            <a:pPr marL="0"/>
            <a:r>
              <a:rPr lang="el-GR" sz="2800" dirty="0" smtClean="0"/>
              <a:t>Ο τρόπος για να γίνει η αντίδραση είναι να βρεθούν απέναντι ένα άτομο υδρογόνου με ένα άτομο ιωδίου και ταυτόχρονα ένα άλλο </a:t>
            </a:r>
            <a:r>
              <a:rPr lang="el-GR" sz="2800" dirty="0"/>
              <a:t>άτομο υδρογόνου με ένα </a:t>
            </a:r>
            <a:r>
              <a:rPr lang="el-GR" sz="2800" dirty="0" smtClean="0"/>
              <a:t>άλλο άτομο </a:t>
            </a:r>
            <a:r>
              <a:rPr lang="el-GR" sz="2800" dirty="0"/>
              <a:t>ιωδίου </a:t>
            </a:r>
            <a:endParaRPr lang="el-GR" sz="2800" dirty="0" smtClean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7444362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1245</TotalTime>
  <Words>680</Words>
  <Application>Microsoft Office PowerPoint</Application>
  <PresentationFormat>Προβολή στην οθόνη (16:10)</PresentationFormat>
  <Paragraphs>125</Paragraphs>
  <Slides>22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169</cp:revision>
  <dcterms:created xsi:type="dcterms:W3CDTF">2012-09-06T09:03:05Z</dcterms:created>
  <dcterms:modified xsi:type="dcterms:W3CDTF">2015-10-27T12:41:35Z</dcterms:modified>
</cp:coreProperties>
</file>