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doc" ContentType="application/msword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diagrams/quickStyle1.xml" ContentType="application/vnd.openxmlformats-officedocument.drawingml.diagramStyl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89"/>
  </p:notesMasterIdLst>
  <p:handoutMasterIdLst>
    <p:handoutMasterId r:id="rId90"/>
  </p:handoutMasterIdLst>
  <p:sldIdLst>
    <p:sldId id="257" r:id="rId4"/>
    <p:sldId id="258" r:id="rId5"/>
    <p:sldId id="465" r:id="rId6"/>
    <p:sldId id="466" r:id="rId7"/>
    <p:sldId id="259" r:id="rId8"/>
    <p:sldId id="320" r:id="rId9"/>
    <p:sldId id="261" r:id="rId10"/>
    <p:sldId id="262" r:id="rId11"/>
    <p:sldId id="444" r:id="rId12"/>
    <p:sldId id="445" r:id="rId13"/>
    <p:sldId id="364" r:id="rId14"/>
    <p:sldId id="446" r:id="rId15"/>
    <p:sldId id="447" r:id="rId16"/>
    <p:sldId id="367" r:id="rId17"/>
    <p:sldId id="448" r:id="rId18"/>
    <p:sldId id="449" r:id="rId19"/>
    <p:sldId id="451" r:id="rId20"/>
    <p:sldId id="450" r:id="rId21"/>
    <p:sldId id="452" r:id="rId22"/>
    <p:sldId id="453" r:id="rId23"/>
    <p:sldId id="454" r:id="rId24"/>
    <p:sldId id="455" r:id="rId25"/>
    <p:sldId id="456" r:id="rId26"/>
    <p:sldId id="457" r:id="rId27"/>
    <p:sldId id="458" r:id="rId28"/>
    <p:sldId id="459" r:id="rId29"/>
    <p:sldId id="460" r:id="rId30"/>
    <p:sldId id="385" r:id="rId31"/>
    <p:sldId id="386" r:id="rId32"/>
    <p:sldId id="387" r:id="rId33"/>
    <p:sldId id="388" r:id="rId34"/>
    <p:sldId id="389" r:id="rId35"/>
    <p:sldId id="390" r:id="rId36"/>
    <p:sldId id="391" r:id="rId37"/>
    <p:sldId id="392" r:id="rId38"/>
    <p:sldId id="393" r:id="rId39"/>
    <p:sldId id="394" r:id="rId40"/>
    <p:sldId id="396" r:id="rId41"/>
    <p:sldId id="398" r:id="rId42"/>
    <p:sldId id="400" r:id="rId43"/>
    <p:sldId id="401" r:id="rId44"/>
    <p:sldId id="461" r:id="rId45"/>
    <p:sldId id="406" r:id="rId46"/>
    <p:sldId id="407" r:id="rId47"/>
    <p:sldId id="409" r:id="rId48"/>
    <p:sldId id="410" r:id="rId49"/>
    <p:sldId id="411" r:id="rId50"/>
    <p:sldId id="412" r:id="rId51"/>
    <p:sldId id="413" r:id="rId52"/>
    <p:sldId id="414" r:id="rId53"/>
    <p:sldId id="462" r:id="rId54"/>
    <p:sldId id="463" r:id="rId55"/>
    <p:sldId id="417" r:id="rId56"/>
    <p:sldId id="418" r:id="rId57"/>
    <p:sldId id="419" r:id="rId58"/>
    <p:sldId id="420" r:id="rId59"/>
    <p:sldId id="421" r:id="rId60"/>
    <p:sldId id="422" r:id="rId61"/>
    <p:sldId id="423" r:id="rId62"/>
    <p:sldId id="424" r:id="rId63"/>
    <p:sldId id="425" r:id="rId64"/>
    <p:sldId id="464" r:id="rId65"/>
    <p:sldId id="427" r:id="rId66"/>
    <p:sldId id="428" r:id="rId67"/>
    <p:sldId id="429" r:id="rId68"/>
    <p:sldId id="430" r:id="rId69"/>
    <p:sldId id="431" r:id="rId70"/>
    <p:sldId id="433" r:id="rId71"/>
    <p:sldId id="434" r:id="rId72"/>
    <p:sldId id="435" r:id="rId73"/>
    <p:sldId id="436" r:id="rId74"/>
    <p:sldId id="437" r:id="rId75"/>
    <p:sldId id="438" r:id="rId76"/>
    <p:sldId id="439" r:id="rId77"/>
    <p:sldId id="440" r:id="rId78"/>
    <p:sldId id="441" r:id="rId79"/>
    <p:sldId id="442" r:id="rId80"/>
    <p:sldId id="443" r:id="rId81"/>
    <p:sldId id="471" r:id="rId82"/>
    <p:sldId id="467" r:id="rId83"/>
    <p:sldId id="468" r:id="rId84"/>
    <p:sldId id="472" r:id="rId85"/>
    <p:sldId id="277" r:id="rId86"/>
    <p:sldId id="291" r:id="rId87"/>
    <p:sldId id="279" r:id="rId8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3" autoAdjust="0"/>
    <p:restoredTop sz="94624" autoAdjust="0"/>
  </p:normalViewPr>
  <p:slideViewPr>
    <p:cSldViewPr>
      <p:cViewPr varScale="1">
        <p:scale>
          <a:sx n="65" d="100"/>
          <a:sy n="65" d="100"/>
        </p:scale>
        <p:origin x="-144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12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6" Type="http://schemas.openxmlformats.org/officeDocument/2006/relationships/slide" Target="slides/slide73.xml"/><Relationship Id="rId84" Type="http://schemas.openxmlformats.org/officeDocument/2006/relationships/slide" Target="slides/slide81.xml"/><Relationship Id="rId89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87" Type="http://schemas.openxmlformats.org/officeDocument/2006/relationships/slide" Target="slides/slide84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90" Type="http://schemas.openxmlformats.org/officeDocument/2006/relationships/handoutMaster" Target="handoutMasters/handoutMaster1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9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299790-9848-4A43-AB13-B8516F9E51F6}" type="doc">
      <dgm:prSet loTypeId="urn:microsoft.com/office/officeart/2005/8/layout/orgChart1" loCatId="hierarchy" qsTypeId="urn:microsoft.com/office/officeart/2005/8/quickstyle/simple1" qsCatId="simple" csTypeId="urn:microsoft.com/office/officeart/2005/8/colors/accent0_3" csCatId="mainScheme" phldr="1"/>
      <dgm:spPr/>
    </dgm:pt>
    <dgm:pt modelId="{467C41C6-289E-4E31-AFE3-37FFE7291DAE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>
              <a:srgbClr val="FFFFFF"/>
            </a:buClr>
            <a:buSzPct val="100000"/>
            <a:buFont typeface="Times New Roman" pitchFamily="18" charset="0"/>
            <a:buNone/>
            <a:tabLst/>
          </a:pPr>
          <a:r>
            <a:rPr kumimoji="0" lang="el-GR" sz="2000" b="1" i="0" u="none" strike="noStrike" cap="none" normalizeH="0" baseline="0" dirty="0" smtClean="0">
              <a:ln/>
              <a:effectLst/>
              <a:latin typeface="Times New Roman" pitchFamily="18" charset="0"/>
              <a:cs typeface="Lucida Sans Unicode" pitchFamily="34" charset="0"/>
            </a:rPr>
            <a:t>ΔΕΔΟΜΕΝΑ</a:t>
          </a:r>
        </a:p>
      </dgm:t>
    </dgm:pt>
    <dgm:pt modelId="{A0C036EA-BC10-40C6-9B58-96E0060A13F3}" type="parTrans" cxnId="{6DE2B174-14DD-4714-9B3C-2A6CDAA312DF}">
      <dgm:prSet/>
      <dgm:spPr/>
      <dgm:t>
        <a:bodyPr/>
        <a:lstStyle/>
        <a:p>
          <a:endParaRPr lang="el-GR"/>
        </a:p>
      </dgm:t>
    </dgm:pt>
    <dgm:pt modelId="{ED001ADE-8EB7-4FE7-B80C-8C7A3A6B99C4}" type="sibTrans" cxnId="{6DE2B174-14DD-4714-9B3C-2A6CDAA312DF}">
      <dgm:prSet/>
      <dgm:spPr/>
      <dgm:t>
        <a:bodyPr/>
        <a:lstStyle/>
        <a:p>
          <a:endParaRPr lang="el-GR"/>
        </a:p>
      </dgm:t>
    </dgm:pt>
    <dgm:pt modelId="{64764FE2-A79C-4C83-A8E7-05860B74FD68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>
              <a:srgbClr val="FFFFFF"/>
            </a:buClr>
            <a:buSzPct val="100000"/>
            <a:buFont typeface="Times New Roman" pitchFamily="18" charset="0"/>
            <a:buNone/>
            <a:tabLst/>
          </a:pPr>
          <a:r>
            <a:rPr kumimoji="0" lang="el-GR" sz="2000" b="1" i="0" u="none" strike="noStrike" cap="none" normalizeH="0" baseline="0" smtClean="0">
              <a:ln/>
              <a:effectLst/>
              <a:latin typeface="Times New Roman" pitchFamily="18" charset="0"/>
              <a:cs typeface="Lucida Sans Unicode" pitchFamily="34" charset="0"/>
            </a:rPr>
            <a:t>ΚΑΤΗΓΟΡΙΚΑ</a:t>
          </a:r>
          <a:endParaRPr kumimoji="0" lang="el-GR" sz="2000" b="1" i="0" u="none" strike="noStrike" cap="none" normalizeH="0" baseline="0" dirty="0" smtClean="0">
            <a:ln/>
            <a:effectLst/>
            <a:latin typeface="Times New Roman" pitchFamily="18" charset="0"/>
            <a:cs typeface="Lucida Sans Unicode" pitchFamily="34" charset="0"/>
          </a:endParaRPr>
        </a:p>
      </dgm:t>
    </dgm:pt>
    <dgm:pt modelId="{93C7A352-BF45-4FFB-8462-DD41FC51CF65}" type="parTrans" cxnId="{72B471D6-45C9-49ED-A971-10A910FED21B}">
      <dgm:prSet/>
      <dgm:spPr/>
      <dgm:t>
        <a:bodyPr/>
        <a:lstStyle/>
        <a:p>
          <a:endParaRPr lang="el-GR"/>
        </a:p>
      </dgm:t>
    </dgm:pt>
    <dgm:pt modelId="{83567D85-3304-4134-98B4-1472DFD2E7D8}" type="sibTrans" cxnId="{72B471D6-45C9-49ED-A971-10A910FED21B}">
      <dgm:prSet/>
      <dgm:spPr/>
      <dgm:t>
        <a:bodyPr/>
        <a:lstStyle/>
        <a:p>
          <a:endParaRPr lang="el-GR"/>
        </a:p>
      </dgm:t>
    </dgm:pt>
    <dgm:pt modelId="{29E1EEB2-00C7-4314-B47A-DAEAB8FFBF79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>
              <a:srgbClr val="FFFFFF"/>
            </a:buClr>
            <a:buSzPct val="100000"/>
            <a:buFont typeface="Times New Roman" pitchFamily="18" charset="0"/>
            <a:buNone/>
            <a:tabLst/>
          </a:pPr>
          <a:r>
            <a:rPr kumimoji="0" lang="el-GR" sz="2000" b="1" i="0" u="none" strike="noStrike" cap="none" normalizeH="0" baseline="0" smtClean="0">
              <a:ln/>
              <a:effectLst/>
              <a:latin typeface="Times New Roman" pitchFamily="18" charset="0"/>
              <a:cs typeface="Lucida Sans Unicode" pitchFamily="34" charset="0"/>
            </a:rPr>
            <a:t>ΟΝΟΜΑΣΤΙΚΑ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>
              <a:srgbClr val="FFFFFF"/>
            </a:buClr>
            <a:buSzPct val="100000"/>
            <a:buFont typeface="Times New Roman" pitchFamily="18" charset="0"/>
            <a:buNone/>
            <a:tabLst/>
          </a:pPr>
          <a:r>
            <a:rPr kumimoji="0" lang="el-GR" sz="1600" b="1" i="0" u="none" strike="noStrike" cap="none" normalizeH="0" baseline="0" smtClean="0">
              <a:ln/>
              <a:effectLst/>
              <a:latin typeface="Times New Roman" pitchFamily="18" charset="0"/>
              <a:cs typeface="Lucida Sans Unicode" pitchFamily="34" charset="0"/>
            </a:rPr>
            <a:t>(μεταβλ. ποιοτική</a:t>
          </a:r>
          <a:r>
            <a:rPr kumimoji="0" lang="el-GR" sz="1500" b="1" i="0" u="none" strike="noStrike" cap="none" normalizeH="0" baseline="0" smtClean="0">
              <a:ln/>
              <a:effectLst/>
              <a:latin typeface="Times New Roman" pitchFamily="18" charset="0"/>
              <a:cs typeface="Lucida Sans Unicode" pitchFamily="34" charset="0"/>
            </a:rPr>
            <a:t>)</a:t>
          </a:r>
          <a:endParaRPr kumimoji="0" lang="el-GR" sz="1500" b="1" i="0" u="none" strike="noStrike" cap="none" normalizeH="0" baseline="0" dirty="0" smtClean="0">
            <a:ln/>
            <a:effectLst/>
            <a:latin typeface="Times New Roman" pitchFamily="18" charset="0"/>
            <a:cs typeface="Lucida Sans Unicode" pitchFamily="34" charset="0"/>
          </a:endParaRPr>
        </a:p>
      </dgm:t>
    </dgm:pt>
    <dgm:pt modelId="{A0EC4BF8-E904-49EC-87C7-EFE0D7D66399}" type="parTrans" cxnId="{4F28DC1D-40D0-4C10-BF63-6EAD2092C760}">
      <dgm:prSet/>
      <dgm:spPr/>
      <dgm:t>
        <a:bodyPr/>
        <a:lstStyle/>
        <a:p>
          <a:endParaRPr lang="el-GR"/>
        </a:p>
      </dgm:t>
    </dgm:pt>
    <dgm:pt modelId="{4A12BD2D-8E2C-4DAE-AA84-ED0B747200B7}" type="sibTrans" cxnId="{4F28DC1D-40D0-4C10-BF63-6EAD2092C760}">
      <dgm:prSet/>
      <dgm:spPr/>
      <dgm:t>
        <a:bodyPr/>
        <a:lstStyle/>
        <a:p>
          <a:endParaRPr lang="el-GR"/>
        </a:p>
      </dgm:t>
    </dgm:pt>
    <dgm:pt modelId="{6F3EB8A1-57AD-4443-BBF5-119CBFCFA279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>
              <a:srgbClr val="FFFFFF"/>
            </a:buClr>
            <a:buSzPct val="100000"/>
            <a:buFont typeface="Times New Roman" pitchFamily="18" charset="0"/>
            <a:buNone/>
            <a:tabLst/>
          </a:pPr>
          <a:r>
            <a:rPr kumimoji="0" lang="el-GR" sz="2000" b="1" i="0" u="none" strike="noStrike" cap="none" normalizeH="0" baseline="0" smtClean="0">
              <a:ln/>
              <a:effectLst/>
              <a:latin typeface="Times New Roman" pitchFamily="18" charset="0"/>
              <a:cs typeface="Lucida Sans Unicode" pitchFamily="34" charset="0"/>
            </a:rPr>
            <a:t>ΔΙΑΤΑΚΤΙΚΑ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>
              <a:srgbClr val="FFFFFF"/>
            </a:buClr>
            <a:buSzPct val="100000"/>
            <a:buFont typeface="Times New Roman" pitchFamily="18" charset="0"/>
            <a:buNone/>
            <a:tabLst/>
          </a:pPr>
          <a:r>
            <a:rPr kumimoji="0" lang="el-GR" sz="1600" b="1" i="0" u="none" strike="noStrike" cap="none" normalizeH="0" baseline="0" smtClean="0">
              <a:ln/>
              <a:effectLst/>
              <a:latin typeface="Times New Roman" pitchFamily="18" charset="0"/>
              <a:cs typeface="Lucida Sans Unicode" pitchFamily="34" charset="0"/>
            </a:rPr>
            <a:t>(μεταβλητή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>
              <a:srgbClr val="FFFFFF"/>
            </a:buClr>
            <a:buSzPct val="100000"/>
            <a:buFont typeface="Times New Roman" pitchFamily="18" charset="0"/>
            <a:buNone/>
            <a:tabLst/>
          </a:pPr>
          <a:r>
            <a:rPr kumimoji="0" lang="el-GR" sz="1600" b="1" i="0" u="none" strike="noStrike" cap="none" normalizeH="0" baseline="0" smtClean="0">
              <a:ln/>
              <a:effectLst/>
              <a:latin typeface="Times New Roman" pitchFamily="18" charset="0"/>
              <a:cs typeface="Lucida Sans Unicode" pitchFamily="34" charset="0"/>
            </a:rPr>
            <a:t>είτε ποσοτική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>
              <a:srgbClr val="FFFFFF"/>
            </a:buClr>
            <a:buSzPct val="100000"/>
            <a:buFont typeface="Times New Roman" pitchFamily="18" charset="0"/>
            <a:buNone/>
            <a:tabLst/>
          </a:pPr>
          <a:r>
            <a:rPr kumimoji="0" lang="el-GR" sz="1600" b="1" i="0" u="none" strike="noStrike" cap="none" normalizeH="0" baseline="0" smtClean="0">
              <a:ln/>
              <a:effectLst/>
              <a:latin typeface="Times New Roman" pitchFamily="18" charset="0"/>
              <a:cs typeface="Lucida Sans Unicode" pitchFamily="34" charset="0"/>
            </a:rPr>
            <a:t>είτε ποιοτική)</a:t>
          </a:r>
          <a:endParaRPr kumimoji="0" lang="el-GR" sz="1600" b="1" i="0" u="none" strike="noStrike" cap="none" normalizeH="0" baseline="0" dirty="0" smtClean="0">
            <a:ln/>
            <a:effectLst/>
            <a:latin typeface="Times New Roman" pitchFamily="18" charset="0"/>
            <a:cs typeface="Lucida Sans Unicode" pitchFamily="34" charset="0"/>
          </a:endParaRPr>
        </a:p>
      </dgm:t>
    </dgm:pt>
    <dgm:pt modelId="{FE0846BB-3D72-4D84-B648-4F5829BE1A52}" type="parTrans" cxnId="{88113E5A-1648-42D0-A1A4-2C11728C5766}">
      <dgm:prSet/>
      <dgm:spPr/>
      <dgm:t>
        <a:bodyPr/>
        <a:lstStyle/>
        <a:p>
          <a:endParaRPr lang="el-GR"/>
        </a:p>
      </dgm:t>
    </dgm:pt>
    <dgm:pt modelId="{352164E7-E3D1-4852-89E2-D1F7D690B099}" type="sibTrans" cxnId="{88113E5A-1648-42D0-A1A4-2C11728C5766}">
      <dgm:prSet/>
      <dgm:spPr/>
      <dgm:t>
        <a:bodyPr/>
        <a:lstStyle/>
        <a:p>
          <a:endParaRPr lang="el-GR"/>
        </a:p>
      </dgm:t>
    </dgm:pt>
    <dgm:pt modelId="{95989BC2-AD53-49A6-8C32-188271034D06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>
              <a:srgbClr val="FFFFFF"/>
            </a:buClr>
            <a:buSzPct val="100000"/>
            <a:buFont typeface="Times New Roman" pitchFamily="18" charset="0"/>
            <a:buNone/>
            <a:tabLst/>
          </a:pPr>
          <a:r>
            <a:rPr kumimoji="0" lang="el-GR" sz="2000" b="1" i="0" u="none" strike="noStrike" cap="none" normalizeH="0" baseline="0" smtClean="0">
              <a:ln/>
              <a:effectLst/>
              <a:latin typeface="Times New Roman" pitchFamily="18" charset="0"/>
              <a:cs typeface="Lucida Sans Unicode" pitchFamily="34" charset="0"/>
            </a:rPr>
            <a:t>ΜΕΤΡΗΣΕΙΣ ή ΑΡΙΘΜΗΤΙΚΑ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>
              <a:srgbClr val="FFFFFF"/>
            </a:buClr>
            <a:buSzPct val="100000"/>
            <a:buFont typeface="Times New Roman" pitchFamily="18" charset="0"/>
            <a:buNone/>
            <a:tabLst/>
          </a:pPr>
          <a:r>
            <a:rPr kumimoji="0" lang="el-GR" sz="1600" b="1" i="0" u="none" strike="noStrike" cap="none" normalizeH="0" baseline="0" smtClean="0">
              <a:ln/>
              <a:effectLst/>
              <a:latin typeface="Times New Roman" pitchFamily="18" charset="0"/>
              <a:cs typeface="Lucida Sans Unicode" pitchFamily="34" charset="0"/>
            </a:rPr>
            <a:t>(μεταβλητή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>
              <a:srgbClr val="FFFFFF"/>
            </a:buClr>
            <a:buSzPct val="100000"/>
            <a:buFont typeface="Times New Roman" pitchFamily="18" charset="0"/>
            <a:buNone/>
            <a:tabLst/>
          </a:pPr>
          <a:r>
            <a:rPr kumimoji="0" lang="el-GR" sz="1600" b="1" i="0" u="none" strike="noStrike" cap="none" normalizeH="0" baseline="0" smtClean="0">
              <a:ln/>
              <a:effectLst/>
              <a:latin typeface="Times New Roman" pitchFamily="18" charset="0"/>
              <a:cs typeface="Lucida Sans Unicode" pitchFamily="34" charset="0"/>
            </a:rPr>
            <a:t>ποσοτική</a:t>
          </a:r>
          <a:r>
            <a:rPr kumimoji="0" lang="el-GR" sz="1500" b="1" i="0" u="none" strike="noStrike" cap="none" normalizeH="0" baseline="0" smtClean="0">
              <a:ln/>
              <a:effectLst/>
              <a:latin typeface="Times New Roman" pitchFamily="18" charset="0"/>
              <a:cs typeface="Lucida Sans Unicode" pitchFamily="34" charset="0"/>
            </a:rPr>
            <a:t>)</a:t>
          </a:r>
          <a:endParaRPr kumimoji="0" lang="el-GR" sz="1500" b="1" i="0" u="none" strike="noStrike" cap="none" normalizeH="0" baseline="0" dirty="0" smtClean="0">
            <a:ln/>
            <a:effectLst/>
            <a:latin typeface="Times New Roman" pitchFamily="18" charset="0"/>
            <a:cs typeface="Lucida Sans Unicode" pitchFamily="34" charset="0"/>
          </a:endParaRPr>
        </a:p>
      </dgm:t>
    </dgm:pt>
    <dgm:pt modelId="{746B4629-5F5B-457D-B75F-D9F46F70A5E8}" type="parTrans" cxnId="{ABF716B5-AA50-4EDE-A390-C3D79B1FCBB8}">
      <dgm:prSet/>
      <dgm:spPr/>
      <dgm:t>
        <a:bodyPr/>
        <a:lstStyle/>
        <a:p>
          <a:endParaRPr lang="el-GR"/>
        </a:p>
      </dgm:t>
    </dgm:pt>
    <dgm:pt modelId="{7CC3B6B8-9E8D-4551-8D5F-64FE8C2D70F9}" type="sibTrans" cxnId="{ABF716B5-AA50-4EDE-A390-C3D79B1FCBB8}">
      <dgm:prSet/>
      <dgm:spPr/>
      <dgm:t>
        <a:bodyPr/>
        <a:lstStyle/>
        <a:p>
          <a:endParaRPr lang="el-GR"/>
        </a:p>
      </dgm:t>
    </dgm:pt>
    <dgm:pt modelId="{7EC5965B-B4E5-4C82-B553-B88410772DE1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>
              <a:srgbClr val="FFFFFF"/>
            </a:buClr>
            <a:buSzPct val="100000"/>
            <a:buFont typeface="Times New Roman" pitchFamily="18" charset="0"/>
            <a:buNone/>
            <a:tabLst/>
          </a:pPr>
          <a:r>
            <a:rPr kumimoji="0" lang="el-GR" sz="2000" b="1" i="0" u="none" strike="noStrike" cap="none" normalizeH="0" baseline="0" smtClean="0">
              <a:ln/>
              <a:effectLst/>
              <a:latin typeface="Times New Roman" pitchFamily="18" charset="0"/>
              <a:cs typeface="Lucida Sans Unicode" pitchFamily="34" charset="0"/>
            </a:rPr>
            <a:t>ΔΙΑΣΤΗΜΑΤΙΚΑ</a:t>
          </a:r>
          <a:endParaRPr kumimoji="0" lang="el-GR" sz="2000" b="1" i="0" u="none" strike="noStrike" cap="none" normalizeH="0" baseline="0" dirty="0" smtClean="0">
            <a:ln/>
            <a:effectLst/>
            <a:latin typeface="Times New Roman" pitchFamily="18" charset="0"/>
            <a:cs typeface="Lucida Sans Unicode" pitchFamily="34" charset="0"/>
          </a:endParaRPr>
        </a:p>
      </dgm:t>
    </dgm:pt>
    <dgm:pt modelId="{35908044-B843-45A1-80AF-AEFC740B70B3}" type="parTrans" cxnId="{5CFE2428-CEB0-4B68-BD3D-36520C1EA52F}">
      <dgm:prSet/>
      <dgm:spPr/>
      <dgm:t>
        <a:bodyPr/>
        <a:lstStyle/>
        <a:p>
          <a:endParaRPr lang="el-GR"/>
        </a:p>
      </dgm:t>
    </dgm:pt>
    <dgm:pt modelId="{5D02C9AD-4EE5-4887-BDD9-280BCE50C31F}" type="sibTrans" cxnId="{5CFE2428-CEB0-4B68-BD3D-36520C1EA52F}">
      <dgm:prSet/>
      <dgm:spPr/>
      <dgm:t>
        <a:bodyPr/>
        <a:lstStyle/>
        <a:p>
          <a:endParaRPr lang="el-GR"/>
        </a:p>
      </dgm:t>
    </dgm:pt>
    <dgm:pt modelId="{B6CCFF5B-C48C-4215-994E-C2B783447E2D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>
              <a:srgbClr val="FFFFFF"/>
            </a:buClr>
            <a:buSzPct val="100000"/>
            <a:buFont typeface="Times New Roman" pitchFamily="18" charset="0"/>
            <a:buNone/>
            <a:tabLst/>
          </a:pPr>
          <a:r>
            <a:rPr kumimoji="0" lang="el-GR" sz="2000" b="1" i="0" u="none" strike="noStrike" cap="none" normalizeH="0" baseline="0" smtClean="0">
              <a:ln/>
              <a:effectLst/>
              <a:latin typeface="Times New Roman" pitchFamily="18" charset="0"/>
              <a:cs typeface="Lucida Sans Unicode" pitchFamily="34" charset="0"/>
            </a:rPr>
            <a:t>ΑΝΑΛΟΓΙΚΑ</a:t>
          </a:r>
          <a:endParaRPr kumimoji="0" lang="el-GR" sz="2000" b="1" i="0" u="none" strike="noStrike" cap="none" normalizeH="0" baseline="0" dirty="0" smtClean="0">
            <a:ln/>
            <a:effectLst/>
            <a:latin typeface="Times New Roman" pitchFamily="18" charset="0"/>
            <a:cs typeface="Lucida Sans Unicode" pitchFamily="34" charset="0"/>
          </a:endParaRPr>
        </a:p>
      </dgm:t>
    </dgm:pt>
    <dgm:pt modelId="{2FCFFD87-CD01-4801-A43C-16E138BD52E1}" type="parTrans" cxnId="{99C75ED7-232D-48B3-B940-16209C575B7D}">
      <dgm:prSet/>
      <dgm:spPr/>
      <dgm:t>
        <a:bodyPr/>
        <a:lstStyle/>
        <a:p>
          <a:endParaRPr lang="el-GR"/>
        </a:p>
      </dgm:t>
    </dgm:pt>
    <dgm:pt modelId="{D3E9D688-EA35-4935-9183-E4EC7E0C5D55}" type="sibTrans" cxnId="{99C75ED7-232D-48B3-B940-16209C575B7D}">
      <dgm:prSet/>
      <dgm:spPr/>
      <dgm:t>
        <a:bodyPr/>
        <a:lstStyle/>
        <a:p>
          <a:endParaRPr lang="el-GR"/>
        </a:p>
      </dgm:t>
    </dgm:pt>
    <dgm:pt modelId="{E0E03406-E99B-4624-9399-850A590103D7}" type="pres">
      <dgm:prSet presAssocID="{5E299790-9848-4A43-AB13-B8516F9E51F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428CC2D-0D65-4FEF-8530-CC2EBDBC8FC4}" type="pres">
      <dgm:prSet presAssocID="{467C41C6-289E-4E31-AFE3-37FFE7291DAE}" presName="hierRoot1" presStyleCnt="0">
        <dgm:presLayoutVars>
          <dgm:hierBranch/>
        </dgm:presLayoutVars>
      </dgm:prSet>
      <dgm:spPr/>
    </dgm:pt>
    <dgm:pt modelId="{F25A27D9-9E7B-40B5-B922-E7CD88A5722F}" type="pres">
      <dgm:prSet presAssocID="{467C41C6-289E-4E31-AFE3-37FFE7291DAE}" presName="rootComposite1" presStyleCnt="0"/>
      <dgm:spPr/>
    </dgm:pt>
    <dgm:pt modelId="{D24D79C9-48DA-4CA4-ACCB-269C0D9D18D2}" type="pres">
      <dgm:prSet presAssocID="{467C41C6-289E-4E31-AFE3-37FFE7291DAE}" presName="rootText1" presStyleLbl="node0" presStyleIdx="0" presStyleCnt="1" custScaleX="127316" custScaleY="121765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146A710E-F564-4B98-A391-5223E93A9146}" type="pres">
      <dgm:prSet presAssocID="{467C41C6-289E-4E31-AFE3-37FFE7291DAE}" presName="rootConnector1" presStyleLbl="node1" presStyleIdx="0" presStyleCnt="0"/>
      <dgm:spPr/>
      <dgm:t>
        <a:bodyPr/>
        <a:lstStyle/>
        <a:p>
          <a:endParaRPr lang="el-GR"/>
        </a:p>
      </dgm:t>
    </dgm:pt>
    <dgm:pt modelId="{2E3729EC-6684-447D-80E8-4B5C92F5A3D8}" type="pres">
      <dgm:prSet presAssocID="{467C41C6-289E-4E31-AFE3-37FFE7291DAE}" presName="hierChild2" presStyleCnt="0"/>
      <dgm:spPr/>
    </dgm:pt>
    <dgm:pt modelId="{752FBA07-6CBF-49A4-80C2-B5502D2E99E9}" type="pres">
      <dgm:prSet presAssocID="{93C7A352-BF45-4FFB-8462-DD41FC51CF65}" presName="Name35" presStyleLbl="parChTrans1D2" presStyleIdx="0" presStyleCnt="2"/>
      <dgm:spPr/>
      <dgm:t>
        <a:bodyPr/>
        <a:lstStyle/>
        <a:p>
          <a:endParaRPr lang="el-GR"/>
        </a:p>
      </dgm:t>
    </dgm:pt>
    <dgm:pt modelId="{97101E63-AC0E-4AE8-BA5D-2A37C7250105}" type="pres">
      <dgm:prSet presAssocID="{64764FE2-A79C-4C83-A8E7-05860B74FD68}" presName="hierRoot2" presStyleCnt="0">
        <dgm:presLayoutVars>
          <dgm:hierBranch/>
        </dgm:presLayoutVars>
      </dgm:prSet>
      <dgm:spPr/>
    </dgm:pt>
    <dgm:pt modelId="{252CB43B-98D1-497F-942D-DD2D78259C61}" type="pres">
      <dgm:prSet presAssocID="{64764FE2-A79C-4C83-A8E7-05860B74FD68}" presName="rootComposite" presStyleCnt="0"/>
      <dgm:spPr/>
    </dgm:pt>
    <dgm:pt modelId="{2202F9DF-99F0-47B3-BA6E-91A5ECAA4B26}" type="pres">
      <dgm:prSet presAssocID="{64764FE2-A79C-4C83-A8E7-05860B74FD68}" presName="rootText" presStyleLbl="node2" presStyleIdx="0" presStyleCnt="2" custScaleX="118930" custScaleY="133362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4F8F2108-C4A1-4C60-9A91-9728691FDD64}" type="pres">
      <dgm:prSet presAssocID="{64764FE2-A79C-4C83-A8E7-05860B74FD68}" presName="rootConnector" presStyleLbl="node2" presStyleIdx="0" presStyleCnt="2"/>
      <dgm:spPr/>
      <dgm:t>
        <a:bodyPr/>
        <a:lstStyle/>
        <a:p>
          <a:endParaRPr lang="el-GR"/>
        </a:p>
      </dgm:t>
    </dgm:pt>
    <dgm:pt modelId="{3DB5F4D7-D720-4FE6-87CC-3F6CD15D48DC}" type="pres">
      <dgm:prSet presAssocID="{64764FE2-A79C-4C83-A8E7-05860B74FD68}" presName="hierChild4" presStyleCnt="0"/>
      <dgm:spPr/>
    </dgm:pt>
    <dgm:pt modelId="{C86D85C7-C8BC-4865-AD87-E2769478B165}" type="pres">
      <dgm:prSet presAssocID="{A0EC4BF8-E904-49EC-87C7-EFE0D7D66399}" presName="Name35" presStyleLbl="parChTrans1D3" presStyleIdx="0" presStyleCnt="4"/>
      <dgm:spPr/>
      <dgm:t>
        <a:bodyPr/>
        <a:lstStyle/>
        <a:p>
          <a:endParaRPr lang="el-GR"/>
        </a:p>
      </dgm:t>
    </dgm:pt>
    <dgm:pt modelId="{7856B76C-6E0C-4882-80F0-5734F37628C4}" type="pres">
      <dgm:prSet presAssocID="{29E1EEB2-00C7-4314-B47A-DAEAB8FFBF79}" presName="hierRoot2" presStyleCnt="0">
        <dgm:presLayoutVars>
          <dgm:hierBranch val="r"/>
        </dgm:presLayoutVars>
      </dgm:prSet>
      <dgm:spPr/>
    </dgm:pt>
    <dgm:pt modelId="{6363FFCA-F453-48C4-88A9-C32568DEC6F0}" type="pres">
      <dgm:prSet presAssocID="{29E1EEB2-00C7-4314-B47A-DAEAB8FFBF79}" presName="rootComposite" presStyleCnt="0"/>
      <dgm:spPr/>
    </dgm:pt>
    <dgm:pt modelId="{738FB401-D5A6-461F-831F-878D5A331967}" type="pres">
      <dgm:prSet presAssocID="{29E1EEB2-00C7-4314-B47A-DAEAB8FFBF79}" presName="rootText" presStyleLbl="node3" presStyleIdx="0" presStyleCnt="4" custScaleX="111114" custScaleY="180231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A5034BE4-FD68-44B9-9031-E4D65681E60D}" type="pres">
      <dgm:prSet presAssocID="{29E1EEB2-00C7-4314-B47A-DAEAB8FFBF79}" presName="rootConnector" presStyleLbl="node3" presStyleIdx="0" presStyleCnt="4"/>
      <dgm:spPr/>
      <dgm:t>
        <a:bodyPr/>
        <a:lstStyle/>
        <a:p>
          <a:endParaRPr lang="el-GR"/>
        </a:p>
      </dgm:t>
    </dgm:pt>
    <dgm:pt modelId="{B28C15BD-36E6-4FB4-AB10-489FCC5DFD5F}" type="pres">
      <dgm:prSet presAssocID="{29E1EEB2-00C7-4314-B47A-DAEAB8FFBF79}" presName="hierChild4" presStyleCnt="0"/>
      <dgm:spPr/>
    </dgm:pt>
    <dgm:pt modelId="{0A4FC3B5-FE63-4D13-BA7A-C9E86DDD5841}" type="pres">
      <dgm:prSet presAssocID="{29E1EEB2-00C7-4314-B47A-DAEAB8FFBF79}" presName="hierChild5" presStyleCnt="0"/>
      <dgm:spPr/>
    </dgm:pt>
    <dgm:pt modelId="{EF94F263-86DA-4680-A66A-87E911DD4322}" type="pres">
      <dgm:prSet presAssocID="{FE0846BB-3D72-4D84-B648-4F5829BE1A52}" presName="Name35" presStyleLbl="parChTrans1D3" presStyleIdx="1" presStyleCnt="4"/>
      <dgm:spPr/>
      <dgm:t>
        <a:bodyPr/>
        <a:lstStyle/>
        <a:p>
          <a:endParaRPr lang="el-GR"/>
        </a:p>
      </dgm:t>
    </dgm:pt>
    <dgm:pt modelId="{7A7F3B35-E7B9-46EB-A3B6-858AE2E43AC6}" type="pres">
      <dgm:prSet presAssocID="{6F3EB8A1-57AD-4443-BBF5-119CBFCFA279}" presName="hierRoot2" presStyleCnt="0">
        <dgm:presLayoutVars>
          <dgm:hierBranch val="r"/>
        </dgm:presLayoutVars>
      </dgm:prSet>
      <dgm:spPr/>
    </dgm:pt>
    <dgm:pt modelId="{7C8A741D-DE4D-4DDA-826B-C729BCCA5D95}" type="pres">
      <dgm:prSet presAssocID="{6F3EB8A1-57AD-4443-BBF5-119CBFCFA279}" presName="rootComposite" presStyleCnt="0"/>
      <dgm:spPr/>
    </dgm:pt>
    <dgm:pt modelId="{87B18FBF-4BFB-4EB4-8538-6E77FECB8824}" type="pres">
      <dgm:prSet presAssocID="{6F3EB8A1-57AD-4443-BBF5-119CBFCFA279}" presName="rootText" presStyleLbl="node3" presStyleIdx="1" presStyleCnt="4" custScaleX="125805" custScaleY="186747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B029770A-0A83-42C2-86BC-1FB1C260E93B}" type="pres">
      <dgm:prSet presAssocID="{6F3EB8A1-57AD-4443-BBF5-119CBFCFA279}" presName="rootConnector" presStyleLbl="node3" presStyleIdx="1" presStyleCnt="4"/>
      <dgm:spPr/>
      <dgm:t>
        <a:bodyPr/>
        <a:lstStyle/>
        <a:p>
          <a:endParaRPr lang="el-GR"/>
        </a:p>
      </dgm:t>
    </dgm:pt>
    <dgm:pt modelId="{1F3929D7-A141-4A5F-AEEF-8028C495D783}" type="pres">
      <dgm:prSet presAssocID="{6F3EB8A1-57AD-4443-BBF5-119CBFCFA279}" presName="hierChild4" presStyleCnt="0"/>
      <dgm:spPr/>
    </dgm:pt>
    <dgm:pt modelId="{2CED2D26-BC14-40DE-916A-FBE1C2C28FD1}" type="pres">
      <dgm:prSet presAssocID="{6F3EB8A1-57AD-4443-BBF5-119CBFCFA279}" presName="hierChild5" presStyleCnt="0"/>
      <dgm:spPr/>
    </dgm:pt>
    <dgm:pt modelId="{F5D503C8-1979-4B98-A8BE-CD601507BA97}" type="pres">
      <dgm:prSet presAssocID="{64764FE2-A79C-4C83-A8E7-05860B74FD68}" presName="hierChild5" presStyleCnt="0"/>
      <dgm:spPr/>
    </dgm:pt>
    <dgm:pt modelId="{C19BC99A-20CD-4016-B50B-A3046D6C0897}" type="pres">
      <dgm:prSet presAssocID="{746B4629-5F5B-457D-B75F-D9F46F70A5E8}" presName="Name35" presStyleLbl="parChTrans1D2" presStyleIdx="1" presStyleCnt="2"/>
      <dgm:spPr/>
      <dgm:t>
        <a:bodyPr/>
        <a:lstStyle/>
        <a:p>
          <a:endParaRPr lang="el-GR"/>
        </a:p>
      </dgm:t>
    </dgm:pt>
    <dgm:pt modelId="{AFFE19E4-1956-4E3E-AE55-4D603620F8D1}" type="pres">
      <dgm:prSet presAssocID="{95989BC2-AD53-49A6-8C32-188271034D06}" presName="hierRoot2" presStyleCnt="0">
        <dgm:presLayoutVars>
          <dgm:hierBranch/>
        </dgm:presLayoutVars>
      </dgm:prSet>
      <dgm:spPr/>
    </dgm:pt>
    <dgm:pt modelId="{2531A21B-BD71-42EF-81D8-1DA0260281D5}" type="pres">
      <dgm:prSet presAssocID="{95989BC2-AD53-49A6-8C32-188271034D06}" presName="rootComposite" presStyleCnt="0"/>
      <dgm:spPr/>
    </dgm:pt>
    <dgm:pt modelId="{FE7311A0-A9CF-44ED-87C2-6B520CE6CDAB}" type="pres">
      <dgm:prSet presAssocID="{95989BC2-AD53-49A6-8C32-188271034D06}" presName="rootText" presStyleLbl="node2" presStyleIdx="1" presStyleCnt="2" custScaleX="117731" custScaleY="131711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E15A8686-2661-4DAB-A64D-F616BE25917D}" type="pres">
      <dgm:prSet presAssocID="{95989BC2-AD53-49A6-8C32-188271034D06}" presName="rootConnector" presStyleLbl="node2" presStyleIdx="1" presStyleCnt="2"/>
      <dgm:spPr/>
      <dgm:t>
        <a:bodyPr/>
        <a:lstStyle/>
        <a:p>
          <a:endParaRPr lang="el-GR"/>
        </a:p>
      </dgm:t>
    </dgm:pt>
    <dgm:pt modelId="{9F9EBF9C-62C5-4A6C-97EE-9C580CF73570}" type="pres">
      <dgm:prSet presAssocID="{95989BC2-AD53-49A6-8C32-188271034D06}" presName="hierChild4" presStyleCnt="0"/>
      <dgm:spPr/>
    </dgm:pt>
    <dgm:pt modelId="{B3C9A66C-A0A2-4166-8DE8-391A0FDC8CE3}" type="pres">
      <dgm:prSet presAssocID="{35908044-B843-45A1-80AF-AEFC740B70B3}" presName="Name35" presStyleLbl="parChTrans1D3" presStyleIdx="2" presStyleCnt="4"/>
      <dgm:spPr/>
      <dgm:t>
        <a:bodyPr/>
        <a:lstStyle/>
        <a:p>
          <a:endParaRPr lang="el-GR"/>
        </a:p>
      </dgm:t>
    </dgm:pt>
    <dgm:pt modelId="{BFE43529-8252-452F-8910-B958EBCF7F6D}" type="pres">
      <dgm:prSet presAssocID="{7EC5965B-B4E5-4C82-B553-B88410772DE1}" presName="hierRoot2" presStyleCnt="0">
        <dgm:presLayoutVars>
          <dgm:hierBranch val="r"/>
        </dgm:presLayoutVars>
      </dgm:prSet>
      <dgm:spPr/>
    </dgm:pt>
    <dgm:pt modelId="{896A1AA2-F9C0-483C-87FD-A8F2117301A5}" type="pres">
      <dgm:prSet presAssocID="{7EC5965B-B4E5-4C82-B553-B88410772DE1}" presName="rootComposite" presStyleCnt="0"/>
      <dgm:spPr/>
    </dgm:pt>
    <dgm:pt modelId="{5A7351B5-34EF-4596-8562-842FEE534585}" type="pres">
      <dgm:prSet presAssocID="{7EC5965B-B4E5-4C82-B553-B88410772DE1}" presName="rootText" presStyleLbl="node3" presStyleIdx="2" presStyleCnt="4" custScaleX="122404" custScaleY="95805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8CDB721B-D39D-4875-8CC0-00F619A440A2}" type="pres">
      <dgm:prSet presAssocID="{7EC5965B-B4E5-4C82-B553-B88410772DE1}" presName="rootConnector" presStyleLbl="node3" presStyleIdx="2" presStyleCnt="4"/>
      <dgm:spPr/>
      <dgm:t>
        <a:bodyPr/>
        <a:lstStyle/>
        <a:p>
          <a:endParaRPr lang="el-GR"/>
        </a:p>
      </dgm:t>
    </dgm:pt>
    <dgm:pt modelId="{AB6153C5-B83C-49B0-8C06-22571C16DFA6}" type="pres">
      <dgm:prSet presAssocID="{7EC5965B-B4E5-4C82-B553-B88410772DE1}" presName="hierChild4" presStyleCnt="0"/>
      <dgm:spPr/>
    </dgm:pt>
    <dgm:pt modelId="{E6D9FC4A-D48F-49C2-96D3-648F43C015AC}" type="pres">
      <dgm:prSet presAssocID="{7EC5965B-B4E5-4C82-B553-B88410772DE1}" presName="hierChild5" presStyleCnt="0"/>
      <dgm:spPr/>
    </dgm:pt>
    <dgm:pt modelId="{1E944F26-092A-4EAD-BD6A-38BFC0344BC4}" type="pres">
      <dgm:prSet presAssocID="{2FCFFD87-CD01-4801-A43C-16E138BD52E1}" presName="Name35" presStyleLbl="parChTrans1D3" presStyleIdx="3" presStyleCnt="4"/>
      <dgm:spPr/>
      <dgm:t>
        <a:bodyPr/>
        <a:lstStyle/>
        <a:p>
          <a:endParaRPr lang="el-GR"/>
        </a:p>
      </dgm:t>
    </dgm:pt>
    <dgm:pt modelId="{6B45AA7A-E9D8-4174-89AD-935F41426AF1}" type="pres">
      <dgm:prSet presAssocID="{B6CCFF5B-C48C-4215-994E-C2B783447E2D}" presName="hierRoot2" presStyleCnt="0">
        <dgm:presLayoutVars>
          <dgm:hierBranch val="r"/>
        </dgm:presLayoutVars>
      </dgm:prSet>
      <dgm:spPr/>
    </dgm:pt>
    <dgm:pt modelId="{FDB290C2-CADF-499C-ADAC-376939DADD88}" type="pres">
      <dgm:prSet presAssocID="{B6CCFF5B-C48C-4215-994E-C2B783447E2D}" presName="rootComposite" presStyleCnt="0"/>
      <dgm:spPr/>
    </dgm:pt>
    <dgm:pt modelId="{F1657454-4745-4FEB-ADD4-AEA942FB625E}" type="pres">
      <dgm:prSet presAssocID="{B6CCFF5B-C48C-4215-994E-C2B783447E2D}" presName="rootText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105EA2CB-EB22-46EA-AB13-A36E4C0D2077}" type="pres">
      <dgm:prSet presAssocID="{B6CCFF5B-C48C-4215-994E-C2B783447E2D}" presName="rootConnector" presStyleLbl="node3" presStyleIdx="3" presStyleCnt="4"/>
      <dgm:spPr/>
      <dgm:t>
        <a:bodyPr/>
        <a:lstStyle/>
        <a:p>
          <a:endParaRPr lang="el-GR"/>
        </a:p>
      </dgm:t>
    </dgm:pt>
    <dgm:pt modelId="{17E34C63-62A1-466A-A359-026E23B3654A}" type="pres">
      <dgm:prSet presAssocID="{B6CCFF5B-C48C-4215-994E-C2B783447E2D}" presName="hierChild4" presStyleCnt="0"/>
      <dgm:spPr/>
    </dgm:pt>
    <dgm:pt modelId="{50E3FA36-DE5B-4886-A4D8-F5D6FE7F310E}" type="pres">
      <dgm:prSet presAssocID="{B6CCFF5B-C48C-4215-994E-C2B783447E2D}" presName="hierChild5" presStyleCnt="0"/>
      <dgm:spPr/>
    </dgm:pt>
    <dgm:pt modelId="{FBC3BF72-6ADA-42B6-9261-FB224F378B28}" type="pres">
      <dgm:prSet presAssocID="{95989BC2-AD53-49A6-8C32-188271034D06}" presName="hierChild5" presStyleCnt="0"/>
      <dgm:spPr/>
    </dgm:pt>
    <dgm:pt modelId="{8020D5EB-4DC9-46D0-927C-511888331C5F}" type="pres">
      <dgm:prSet presAssocID="{467C41C6-289E-4E31-AFE3-37FFE7291DAE}" presName="hierChild3" presStyleCnt="0"/>
      <dgm:spPr/>
    </dgm:pt>
  </dgm:ptLst>
  <dgm:cxnLst>
    <dgm:cxn modelId="{EE1725FC-A87E-4513-9120-9EFFD5485275}" type="presOf" srcId="{746B4629-5F5B-457D-B75F-D9F46F70A5E8}" destId="{C19BC99A-20CD-4016-B50B-A3046D6C0897}" srcOrd="0" destOrd="0" presId="urn:microsoft.com/office/officeart/2005/8/layout/orgChart1"/>
    <dgm:cxn modelId="{4F28DC1D-40D0-4C10-BF63-6EAD2092C760}" srcId="{64764FE2-A79C-4C83-A8E7-05860B74FD68}" destId="{29E1EEB2-00C7-4314-B47A-DAEAB8FFBF79}" srcOrd="0" destOrd="0" parTransId="{A0EC4BF8-E904-49EC-87C7-EFE0D7D66399}" sibTransId="{4A12BD2D-8E2C-4DAE-AA84-ED0B747200B7}"/>
    <dgm:cxn modelId="{41BA38AD-F7CE-4DF2-8094-AD4B23ACFCE8}" type="presOf" srcId="{7EC5965B-B4E5-4C82-B553-B88410772DE1}" destId="{8CDB721B-D39D-4875-8CC0-00F619A440A2}" srcOrd="1" destOrd="0" presId="urn:microsoft.com/office/officeart/2005/8/layout/orgChart1"/>
    <dgm:cxn modelId="{A3FF8857-3B23-4E2D-B5B7-8D5D907D91D1}" type="presOf" srcId="{6F3EB8A1-57AD-4443-BBF5-119CBFCFA279}" destId="{B029770A-0A83-42C2-86BC-1FB1C260E93B}" srcOrd="1" destOrd="0" presId="urn:microsoft.com/office/officeart/2005/8/layout/orgChart1"/>
    <dgm:cxn modelId="{72B471D6-45C9-49ED-A971-10A910FED21B}" srcId="{467C41C6-289E-4E31-AFE3-37FFE7291DAE}" destId="{64764FE2-A79C-4C83-A8E7-05860B74FD68}" srcOrd="0" destOrd="0" parTransId="{93C7A352-BF45-4FFB-8462-DD41FC51CF65}" sibTransId="{83567D85-3304-4134-98B4-1472DFD2E7D8}"/>
    <dgm:cxn modelId="{7701E2C1-24A4-4B2A-AB2E-446DD74967A8}" type="presOf" srcId="{467C41C6-289E-4E31-AFE3-37FFE7291DAE}" destId="{D24D79C9-48DA-4CA4-ACCB-269C0D9D18D2}" srcOrd="0" destOrd="0" presId="urn:microsoft.com/office/officeart/2005/8/layout/orgChart1"/>
    <dgm:cxn modelId="{BF626D0B-5557-4B25-8F39-A0D985A93B22}" type="presOf" srcId="{95989BC2-AD53-49A6-8C32-188271034D06}" destId="{E15A8686-2661-4DAB-A64D-F616BE25917D}" srcOrd="1" destOrd="0" presId="urn:microsoft.com/office/officeart/2005/8/layout/orgChart1"/>
    <dgm:cxn modelId="{3B8B298F-E038-4A2C-A98F-71B87D24F184}" type="presOf" srcId="{29E1EEB2-00C7-4314-B47A-DAEAB8FFBF79}" destId="{738FB401-D5A6-461F-831F-878D5A331967}" srcOrd="0" destOrd="0" presId="urn:microsoft.com/office/officeart/2005/8/layout/orgChart1"/>
    <dgm:cxn modelId="{6DE2B174-14DD-4714-9B3C-2A6CDAA312DF}" srcId="{5E299790-9848-4A43-AB13-B8516F9E51F6}" destId="{467C41C6-289E-4E31-AFE3-37FFE7291DAE}" srcOrd="0" destOrd="0" parTransId="{A0C036EA-BC10-40C6-9B58-96E0060A13F3}" sibTransId="{ED001ADE-8EB7-4FE7-B80C-8C7A3A6B99C4}"/>
    <dgm:cxn modelId="{5267B404-21BB-4DCE-9E93-65860C484129}" type="presOf" srcId="{B6CCFF5B-C48C-4215-994E-C2B783447E2D}" destId="{F1657454-4745-4FEB-ADD4-AEA942FB625E}" srcOrd="0" destOrd="0" presId="urn:microsoft.com/office/officeart/2005/8/layout/orgChart1"/>
    <dgm:cxn modelId="{E53286BD-8099-4ABB-9CF4-6C0044D98552}" type="presOf" srcId="{6F3EB8A1-57AD-4443-BBF5-119CBFCFA279}" destId="{87B18FBF-4BFB-4EB4-8538-6E77FECB8824}" srcOrd="0" destOrd="0" presId="urn:microsoft.com/office/officeart/2005/8/layout/orgChart1"/>
    <dgm:cxn modelId="{B49B3FEC-0C90-410F-B10D-E4C43C8AB716}" type="presOf" srcId="{64764FE2-A79C-4C83-A8E7-05860B74FD68}" destId="{4F8F2108-C4A1-4C60-9A91-9728691FDD64}" srcOrd="1" destOrd="0" presId="urn:microsoft.com/office/officeart/2005/8/layout/orgChart1"/>
    <dgm:cxn modelId="{5CFE2428-CEB0-4B68-BD3D-36520C1EA52F}" srcId="{95989BC2-AD53-49A6-8C32-188271034D06}" destId="{7EC5965B-B4E5-4C82-B553-B88410772DE1}" srcOrd="0" destOrd="0" parTransId="{35908044-B843-45A1-80AF-AEFC740B70B3}" sibTransId="{5D02C9AD-4EE5-4887-BDD9-280BCE50C31F}"/>
    <dgm:cxn modelId="{99C75ED7-232D-48B3-B940-16209C575B7D}" srcId="{95989BC2-AD53-49A6-8C32-188271034D06}" destId="{B6CCFF5B-C48C-4215-994E-C2B783447E2D}" srcOrd="1" destOrd="0" parTransId="{2FCFFD87-CD01-4801-A43C-16E138BD52E1}" sibTransId="{D3E9D688-EA35-4935-9183-E4EC7E0C5D55}"/>
    <dgm:cxn modelId="{C1BAF36D-E305-46C7-B838-F0427837868F}" type="presOf" srcId="{B6CCFF5B-C48C-4215-994E-C2B783447E2D}" destId="{105EA2CB-EB22-46EA-AB13-A36E4C0D2077}" srcOrd="1" destOrd="0" presId="urn:microsoft.com/office/officeart/2005/8/layout/orgChart1"/>
    <dgm:cxn modelId="{88113E5A-1648-42D0-A1A4-2C11728C5766}" srcId="{64764FE2-A79C-4C83-A8E7-05860B74FD68}" destId="{6F3EB8A1-57AD-4443-BBF5-119CBFCFA279}" srcOrd="1" destOrd="0" parTransId="{FE0846BB-3D72-4D84-B648-4F5829BE1A52}" sibTransId="{352164E7-E3D1-4852-89E2-D1F7D690B099}"/>
    <dgm:cxn modelId="{0A5C57A5-37A4-479D-9830-B22F349B51E9}" type="presOf" srcId="{64764FE2-A79C-4C83-A8E7-05860B74FD68}" destId="{2202F9DF-99F0-47B3-BA6E-91A5ECAA4B26}" srcOrd="0" destOrd="0" presId="urn:microsoft.com/office/officeart/2005/8/layout/orgChart1"/>
    <dgm:cxn modelId="{D7B19241-F263-4E80-9419-A2BCFCAFA1F3}" type="presOf" srcId="{93C7A352-BF45-4FFB-8462-DD41FC51CF65}" destId="{752FBA07-6CBF-49A4-80C2-B5502D2E99E9}" srcOrd="0" destOrd="0" presId="urn:microsoft.com/office/officeart/2005/8/layout/orgChart1"/>
    <dgm:cxn modelId="{AA61A76D-3423-4C6A-97B9-DFFF304BE249}" type="presOf" srcId="{5E299790-9848-4A43-AB13-B8516F9E51F6}" destId="{E0E03406-E99B-4624-9399-850A590103D7}" srcOrd="0" destOrd="0" presId="urn:microsoft.com/office/officeart/2005/8/layout/orgChart1"/>
    <dgm:cxn modelId="{5F2EEFE3-AFAA-4CB7-AFA5-B725AB0CAACF}" type="presOf" srcId="{35908044-B843-45A1-80AF-AEFC740B70B3}" destId="{B3C9A66C-A0A2-4166-8DE8-391A0FDC8CE3}" srcOrd="0" destOrd="0" presId="urn:microsoft.com/office/officeart/2005/8/layout/orgChart1"/>
    <dgm:cxn modelId="{FA2EFAD7-1B5F-4204-A930-89E9312CB572}" type="presOf" srcId="{7EC5965B-B4E5-4C82-B553-B88410772DE1}" destId="{5A7351B5-34EF-4596-8562-842FEE534585}" srcOrd="0" destOrd="0" presId="urn:microsoft.com/office/officeart/2005/8/layout/orgChart1"/>
    <dgm:cxn modelId="{3648A6C0-D9FF-4445-AFA0-82E395A5EF6D}" type="presOf" srcId="{FE0846BB-3D72-4D84-B648-4F5829BE1A52}" destId="{EF94F263-86DA-4680-A66A-87E911DD4322}" srcOrd="0" destOrd="0" presId="urn:microsoft.com/office/officeart/2005/8/layout/orgChart1"/>
    <dgm:cxn modelId="{CFD273FF-182F-4E25-AB0A-14927029B131}" type="presOf" srcId="{29E1EEB2-00C7-4314-B47A-DAEAB8FFBF79}" destId="{A5034BE4-FD68-44B9-9031-E4D65681E60D}" srcOrd="1" destOrd="0" presId="urn:microsoft.com/office/officeart/2005/8/layout/orgChart1"/>
    <dgm:cxn modelId="{EF72C59C-A0E3-422F-9CB5-06FDD3410DDE}" type="presOf" srcId="{467C41C6-289E-4E31-AFE3-37FFE7291DAE}" destId="{146A710E-F564-4B98-A391-5223E93A9146}" srcOrd="1" destOrd="0" presId="urn:microsoft.com/office/officeart/2005/8/layout/orgChart1"/>
    <dgm:cxn modelId="{56BC9966-745A-4DB5-A3E7-8C3C707EA0B1}" type="presOf" srcId="{95989BC2-AD53-49A6-8C32-188271034D06}" destId="{FE7311A0-A9CF-44ED-87C2-6B520CE6CDAB}" srcOrd="0" destOrd="0" presId="urn:microsoft.com/office/officeart/2005/8/layout/orgChart1"/>
    <dgm:cxn modelId="{D15BA211-27F7-4DA6-8759-753E225EB353}" type="presOf" srcId="{2FCFFD87-CD01-4801-A43C-16E138BD52E1}" destId="{1E944F26-092A-4EAD-BD6A-38BFC0344BC4}" srcOrd="0" destOrd="0" presId="urn:microsoft.com/office/officeart/2005/8/layout/orgChart1"/>
    <dgm:cxn modelId="{ABF716B5-AA50-4EDE-A390-C3D79B1FCBB8}" srcId="{467C41C6-289E-4E31-AFE3-37FFE7291DAE}" destId="{95989BC2-AD53-49A6-8C32-188271034D06}" srcOrd="1" destOrd="0" parTransId="{746B4629-5F5B-457D-B75F-D9F46F70A5E8}" sibTransId="{7CC3B6B8-9E8D-4551-8D5F-64FE8C2D70F9}"/>
    <dgm:cxn modelId="{058A1913-F840-4ABE-B031-15A91D30698B}" type="presOf" srcId="{A0EC4BF8-E904-49EC-87C7-EFE0D7D66399}" destId="{C86D85C7-C8BC-4865-AD87-E2769478B165}" srcOrd="0" destOrd="0" presId="urn:microsoft.com/office/officeart/2005/8/layout/orgChart1"/>
    <dgm:cxn modelId="{7A4629FB-394B-4F8D-87DD-3C1411DF79D8}" type="presParOf" srcId="{E0E03406-E99B-4624-9399-850A590103D7}" destId="{B428CC2D-0D65-4FEF-8530-CC2EBDBC8FC4}" srcOrd="0" destOrd="0" presId="urn:microsoft.com/office/officeart/2005/8/layout/orgChart1"/>
    <dgm:cxn modelId="{87EE7ACC-FD17-4225-B237-004C2F99895E}" type="presParOf" srcId="{B428CC2D-0D65-4FEF-8530-CC2EBDBC8FC4}" destId="{F25A27D9-9E7B-40B5-B922-E7CD88A5722F}" srcOrd="0" destOrd="0" presId="urn:microsoft.com/office/officeart/2005/8/layout/orgChart1"/>
    <dgm:cxn modelId="{F26CDEFE-5A41-4A97-B0DA-5EE2032905A0}" type="presParOf" srcId="{F25A27D9-9E7B-40B5-B922-E7CD88A5722F}" destId="{D24D79C9-48DA-4CA4-ACCB-269C0D9D18D2}" srcOrd="0" destOrd="0" presId="urn:microsoft.com/office/officeart/2005/8/layout/orgChart1"/>
    <dgm:cxn modelId="{291579AF-5A18-4725-85E7-AB4820CA6AE6}" type="presParOf" srcId="{F25A27D9-9E7B-40B5-B922-E7CD88A5722F}" destId="{146A710E-F564-4B98-A391-5223E93A9146}" srcOrd="1" destOrd="0" presId="urn:microsoft.com/office/officeart/2005/8/layout/orgChart1"/>
    <dgm:cxn modelId="{6B45EF4D-39B6-4CD4-BB5A-D9C7C2476CC4}" type="presParOf" srcId="{B428CC2D-0D65-4FEF-8530-CC2EBDBC8FC4}" destId="{2E3729EC-6684-447D-80E8-4B5C92F5A3D8}" srcOrd="1" destOrd="0" presId="urn:microsoft.com/office/officeart/2005/8/layout/orgChart1"/>
    <dgm:cxn modelId="{E26B8E7E-E8AE-461E-A8FC-DF13335D00EA}" type="presParOf" srcId="{2E3729EC-6684-447D-80E8-4B5C92F5A3D8}" destId="{752FBA07-6CBF-49A4-80C2-B5502D2E99E9}" srcOrd="0" destOrd="0" presId="urn:microsoft.com/office/officeart/2005/8/layout/orgChart1"/>
    <dgm:cxn modelId="{B26585F9-C21E-47AB-9EEA-53E9CEAC9565}" type="presParOf" srcId="{2E3729EC-6684-447D-80E8-4B5C92F5A3D8}" destId="{97101E63-AC0E-4AE8-BA5D-2A37C7250105}" srcOrd="1" destOrd="0" presId="urn:microsoft.com/office/officeart/2005/8/layout/orgChart1"/>
    <dgm:cxn modelId="{704EB240-DCC1-4344-8FD6-8D5EC706B96E}" type="presParOf" srcId="{97101E63-AC0E-4AE8-BA5D-2A37C7250105}" destId="{252CB43B-98D1-497F-942D-DD2D78259C61}" srcOrd="0" destOrd="0" presId="urn:microsoft.com/office/officeart/2005/8/layout/orgChart1"/>
    <dgm:cxn modelId="{1155D3B7-6D56-43B2-91E3-D1A64007C408}" type="presParOf" srcId="{252CB43B-98D1-497F-942D-DD2D78259C61}" destId="{2202F9DF-99F0-47B3-BA6E-91A5ECAA4B26}" srcOrd="0" destOrd="0" presId="urn:microsoft.com/office/officeart/2005/8/layout/orgChart1"/>
    <dgm:cxn modelId="{6215AAC4-D826-4D98-AA4C-05211E5CF0AA}" type="presParOf" srcId="{252CB43B-98D1-497F-942D-DD2D78259C61}" destId="{4F8F2108-C4A1-4C60-9A91-9728691FDD64}" srcOrd="1" destOrd="0" presId="urn:microsoft.com/office/officeart/2005/8/layout/orgChart1"/>
    <dgm:cxn modelId="{9B09B37E-5C81-4C4D-86C5-47EED177C31D}" type="presParOf" srcId="{97101E63-AC0E-4AE8-BA5D-2A37C7250105}" destId="{3DB5F4D7-D720-4FE6-87CC-3F6CD15D48DC}" srcOrd="1" destOrd="0" presId="urn:microsoft.com/office/officeart/2005/8/layout/orgChart1"/>
    <dgm:cxn modelId="{40AEBF4C-52F1-4A0B-BB8A-1EA7FEED3078}" type="presParOf" srcId="{3DB5F4D7-D720-4FE6-87CC-3F6CD15D48DC}" destId="{C86D85C7-C8BC-4865-AD87-E2769478B165}" srcOrd="0" destOrd="0" presId="urn:microsoft.com/office/officeart/2005/8/layout/orgChart1"/>
    <dgm:cxn modelId="{7419BB72-8FAF-4A91-8A6E-E5CB67A3CA0C}" type="presParOf" srcId="{3DB5F4D7-D720-4FE6-87CC-3F6CD15D48DC}" destId="{7856B76C-6E0C-4882-80F0-5734F37628C4}" srcOrd="1" destOrd="0" presId="urn:microsoft.com/office/officeart/2005/8/layout/orgChart1"/>
    <dgm:cxn modelId="{77530958-2C27-4CD8-B285-CC9BA19C4A78}" type="presParOf" srcId="{7856B76C-6E0C-4882-80F0-5734F37628C4}" destId="{6363FFCA-F453-48C4-88A9-C32568DEC6F0}" srcOrd="0" destOrd="0" presId="urn:microsoft.com/office/officeart/2005/8/layout/orgChart1"/>
    <dgm:cxn modelId="{E0B248F0-1366-4BAE-8324-3505E0BE2EF6}" type="presParOf" srcId="{6363FFCA-F453-48C4-88A9-C32568DEC6F0}" destId="{738FB401-D5A6-461F-831F-878D5A331967}" srcOrd="0" destOrd="0" presId="urn:microsoft.com/office/officeart/2005/8/layout/orgChart1"/>
    <dgm:cxn modelId="{A8D14683-B23E-47FC-ADFA-2E31CA887FD0}" type="presParOf" srcId="{6363FFCA-F453-48C4-88A9-C32568DEC6F0}" destId="{A5034BE4-FD68-44B9-9031-E4D65681E60D}" srcOrd="1" destOrd="0" presId="urn:microsoft.com/office/officeart/2005/8/layout/orgChart1"/>
    <dgm:cxn modelId="{C1592673-A521-4F4E-84D0-97D3598ED549}" type="presParOf" srcId="{7856B76C-6E0C-4882-80F0-5734F37628C4}" destId="{B28C15BD-36E6-4FB4-AB10-489FCC5DFD5F}" srcOrd="1" destOrd="0" presId="urn:microsoft.com/office/officeart/2005/8/layout/orgChart1"/>
    <dgm:cxn modelId="{B87915B2-F917-4E6F-A3F3-C82070D8FE98}" type="presParOf" srcId="{7856B76C-6E0C-4882-80F0-5734F37628C4}" destId="{0A4FC3B5-FE63-4D13-BA7A-C9E86DDD5841}" srcOrd="2" destOrd="0" presId="urn:microsoft.com/office/officeart/2005/8/layout/orgChart1"/>
    <dgm:cxn modelId="{6713F398-98FE-46EC-B8DA-1167EC3C1820}" type="presParOf" srcId="{3DB5F4D7-D720-4FE6-87CC-3F6CD15D48DC}" destId="{EF94F263-86DA-4680-A66A-87E911DD4322}" srcOrd="2" destOrd="0" presId="urn:microsoft.com/office/officeart/2005/8/layout/orgChart1"/>
    <dgm:cxn modelId="{AC635F4B-E6EF-4D2F-B415-93C31E599C94}" type="presParOf" srcId="{3DB5F4D7-D720-4FE6-87CC-3F6CD15D48DC}" destId="{7A7F3B35-E7B9-46EB-A3B6-858AE2E43AC6}" srcOrd="3" destOrd="0" presId="urn:microsoft.com/office/officeart/2005/8/layout/orgChart1"/>
    <dgm:cxn modelId="{F3C18BE2-27CF-4BCC-BE96-C2238AD43C67}" type="presParOf" srcId="{7A7F3B35-E7B9-46EB-A3B6-858AE2E43AC6}" destId="{7C8A741D-DE4D-4DDA-826B-C729BCCA5D95}" srcOrd="0" destOrd="0" presId="urn:microsoft.com/office/officeart/2005/8/layout/orgChart1"/>
    <dgm:cxn modelId="{845987AF-3FAB-444C-AF84-E8409F80EA55}" type="presParOf" srcId="{7C8A741D-DE4D-4DDA-826B-C729BCCA5D95}" destId="{87B18FBF-4BFB-4EB4-8538-6E77FECB8824}" srcOrd="0" destOrd="0" presId="urn:microsoft.com/office/officeart/2005/8/layout/orgChart1"/>
    <dgm:cxn modelId="{25BE0A98-84AB-4EA3-9D8E-F25AF2698F4E}" type="presParOf" srcId="{7C8A741D-DE4D-4DDA-826B-C729BCCA5D95}" destId="{B029770A-0A83-42C2-86BC-1FB1C260E93B}" srcOrd="1" destOrd="0" presId="urn:microsoft.com/office/officeart/2005/8/layout/orgChart1"/>
    <dgm:cxn modelId="{027C436C-34E7-47A8-B408-600BDABE543B}" type="presParOf" srcId="{7A7F3B35-E7B9-46EB-A3B6-858AE2E43AC6}" destId="{1F3929D7-A141-4A5F-AEEF-8028C495D783}" srcOrd="1" destOrd="0" presId="urn:microsoft.com/office/officeart/2005/8/layout/orgChart1"/>
    <dgm:cxn modelId="{0F298F30-E710-4F82-BAE4-15E271BE6EE9}" type="presParOf" srcId="{7A7F3B35-E7B9-46EB-A3B6-858AE2E43AC6}" destId="{2CED2D26-BC14-40DE-916A-FBE1C2C28FD1}" srcOrd="2" destOrd="0" presId="urn:microsoft.com/office/officeart/2005/8/layout/orgChart1"/>
    <dgm:cxn modelId="{A8B84A2C-7BF2-46C7-BDD3-8516AD7ED791}" type="presParOf" srcId="{97101E63-AC0E-4AE8-BA5D-2A37C7250105}" destId="{F5D503C8-1979-4B98-A8BE-CD601507BA97}" srcOrd="2" destOrd="0" presId="urn:microsoft.com/office/officeart/2005/8/layout/orgChart1"/>
    <dgm:cxn modelId="{FF6942BD-9B21-4C90-9ABB-2174A5526EDD}" type="presParOf" srcId="{2E3729EC-6684-447D-80E8-4B5C92F5A3D8}" destId="{C19BC99A-20CD-4016-B50B-A3046D6C0897}" srcOrd="2" destOrd="0" presId="urn:microsoft.com/office/officeart/2005/8/layout/orgChart1"/>
    <dgm:cxn modelId="{511BFB60-55F8-423D-9EF6-5AB8179C27CF}" type="presParOf" srcId="{2E3729EC-6684-447D-80E8-4B5C92F5A3D8}" destId="{AFFE19E4-1956-4E3E-AE55-4D603620F8D1}" srcOrd="3" destOrd="0" presId="urn:microsoft.com/office/officeart/2005/8/layout/orgChart1"/>
    <dgm:cxn modelId="{D88FE472-3FB2-4263-BE51-8788B472AE16}" type="presParOf" srcId="{AFFE19E4-1956-4E3E-AE55-4D603620F8D1}" destId="{2531A21B-BD71-42EF-81D8-1DA0260281D5}" srcOrd="0" destOrd="0" presId="urn:microsoft.com/office/officeart/2005/8/layout/orgChart1"/>
    <dgm:cxn modelId="{8B55C136-0412-4C6E-8326-46C2F634FE37}" type="presParOf" srcId="{2531A21B-BD71-42EF-81D8-1DA0260281D5}" destId="{FE7311A0-A9CF-44ED-87C2-6B520CE6CDAB}" srcOrd="0" destOrd="0" presId="urn:microsoft.com/office/officeart/2005/8/layout/orgChart1"/>
    <dgm:cxn modelId="{E5C62174-0710-42E0-9912-EA04E97B1FBC}" type="presParOf" srcId="{2531A21B-BD71-42EF-81D8-1DA0260281D5}" destId="{E15A8686-2661-4DAB-A64D-F616BE25917D}" srcOrd="1" destOrd="0" presId="urn:microsoft.com/office/officeart/2005/8/layout/orgChart1"/>
    <dgm:cxn modelId="{8F66F5B4-8699-4D46-B5E3-3E0A05CD39A0}" type="presParOf" srcId="{AFFE19E4-1956-4E3E-AE55-4D603620F8D1}" destId="{9F9EBF9C-62C5-4A6C-97EE-9C580CF73570}" srcOrd="1" destOrd="0" presId="urn:microsoft.com/office/officeart/2005/8/layout/orgChart1"/>
    <dgm:cxn modelId="{9B2D37DD-C344-4E8B-8B86-879B5612A64A}" type="presParOf" srcId="{9F9EBF9C-62C5-4A6C-97EE-9C580CF73570}" destId="{B3C9A66C-A0A2-4166-8DE8-391A0FDC8CE3}" srcOrd="0" destOrd="0" presId="urn:microsoft.com/office/officeart/2005/8/layout/orgChart1"/>
    <dgm:cxn modelId="{5B67E940-00A8-4A0B-8011-C14084AE3F9F}" type="presParOf" srcId="{9F9EBF9C-62C5-4A6C-97EE-9C580CF73570}" destId="{BFE43529-8252-452F-8910-B958EBCF7F6D}" srcOrd="1" destOrd="0" presId="urn:microsoft.com/office/officeart/2005/8/layout/orgChart1"/>
    <dgm:cxn modelId="{E47B8A59-FF73-4A73-ADB8-6FB94ABEA10A}" type="presParOf" srcId="{BFE43529-8252-452F-8910-B958EBCF7F6D}" destId="{896A1AA2-F9C0-483C-87FD-A8F2117301A5}" srcOrd="0" destOrd="0" presId="urn:microsoft.com/office/officeart/2005/8/layout/orgChart1"/>
    <dgm:cxn modelId="{BAA54A0D-CE58-48C8-87F5-9AAB3D0E5FE3}" type="presParOf" srcId="{896A1AA2-F9C0-483C-87FD-A8F2117301A5}" destId="{5A7351B5-34EF-4596-8562-842FEE534585}" srcOrd="0" destOrd="0" presId="urn:microsoft.com/office/officeart/2005/8/layout/orgChart1"/>
    <dgm:cxn modelId="{11290CA6-1429-435C-991E-EB1425A1254C}" type="presParOf" srcId="{896A1AA2-F9C0-483C-87FD-A8F2117301A5}" destId="{8CDB721B-D39D-4875-8CC0-00F619A440A2}" srcOrd="1" destOrd="0" presId="urn:microsoft.com/office/officeart/2005/8/layout/orgChart1"/>
    <dgm:cxn modelId="{DB6ADF09-692C-4F64-BF2A-4264C9454E28}" type="presParOf" srcId="{BFE43529-8252-452F-8910-B958EBCF7F6D}" destId="{AB6153C5-B83C-49B0-8C06-22571C16DFA6}" srcOrd="1" destOrd="0" presId="urn:microsoft.com/office/officeart/2005/8/layout/orgChart1"/>
    <dgm:cxn modelId="{0EFACD5E-A5AA-42D0-B10B-D921D8C7F9FA}" type="presParOf" srcId="{BFE43529-8252-452F-8910-B958EBCF7F6D}" destId="{E6D9FC4A-D48F-49C2-96D3-648F43C015AC}" srcOrd="2" destOrd="0" presId="urn:microsoft.com/office/officeart/2005/8/layout/orgChart1"/>
    <dgm:cxn modelId="{4587B293-7A51-46B4-B6B8-93C18DF6E1B2}" type="presParOf" srcId="{9F9EBF9C-62C5-4A6C-97EE-9C580CF73570}" destId="{1E944F26-092A-4EAD-BD6A-38BFC0344BC4}" srcOrd="2" destOrd="0" presId="urn:microsoft.com/office/officeart/2005/8/layout/orgChart1"/>
    <dgm:cxn modelId="{12861E19-8738-4264-AA44-E54D05460049}" type="presParOf" srcId="{9F9EBF9C-62C5-4A6C-97EE-9C580CF73570}" destId="{6B45AA7A-E9D8-4174-89AD-935F41426AF1}" srcOrd="3" destOrd="0" presId="urn:microsoft.com/office/officeart/2005/8/layout/orgChart1"/>
    <dgm:cxn modelId="{F553033E-2FE6-4779-87A1-8C0F458CA261}" type="presParOf" srcId="{6B45AA7A-E9D8-4174-89AD-935F41426AF1}" destId="{FDB290C2-CADF-499C-ADAC-376939DADD88}" srcOrd="0" destOrd="0" presId="urn:microsoft.com/office/officeart/2005/8/layout/orgChart1"/>
    <dgm:cxn modelId="{0290F6B1-5167-480E-A6BA-2C751BC6CC7F}" type="presParOf" srcId="{FDB290C2-CADF-499C-ADAC-376939DADD88}" destId="{F1657454-4745-4FEB-ADD4-AEA942FB625E}" srcOrd="0" destOrd="0" presId="urn:microsoft.com/office/officeart/2005/8/layout/orgChart1"/>
    <dgm:cxn modelId="{2267337E-B751-475D-98D7-5B0D631E61A8}" type="presParOf" srcId="{FDB290C2-CADF-499C-ADAC-376939DADD88}" destId="{105EA2CB-EB22-46EA-AB13-A36E4C0D2077}" srcOrd="1" destOrd="0" presId="urn:microsoft.com/office/officeart/2005/8/layout/orgChart1"/>
    <dgm:cxn modelId="{F743795B-3E84-4F44-92D4-6715209A9070}" type="presParOf" srcId="{6B45AA7A-E9D8-4174-89AD-935F41426AF1}" destId="{17E34C63-62A1-466A-A359-026E23B3654A}" srcOrd="1" destOrd="0" presId="urn:microsoft.com/office/officeart/2005/8/layout/orgChart1"/>
    <dgm:cxn modelId="{75AE1F88-4F50-4407-AE4C-AD0341EC1DC5}" type="presParOf" srcId="{6B45AA7A-E9D8-4174-89AD-935F41426AF1}" destId="{50E3FA36-DE5B-4886-A4D8-F5D6FE7F310E}" srcOrd="2" destOrd="0" presId="urn:microsoft.com/office/officeart/2005/8/layout/orgChart1"/>
    <dgm:cxn modelId="{550AADD9-58CF-4FDB-9192-3BF4CD04331E}" type="presParOf" srcId="{AFFE19E4-1956-4E3E-AE55-4D603620F8D1}" destId="{FBC3BF72-6ADA-42B6-9261-FB224F378B28}" srcOrd="2" destOrd="0" presId="urn:microsoft.com/office/officeart/2005/8/layout/orgChart1"/>
    <dgm:cxn modelId="{8491B590-02BE-4D74-BBDD-8E5617AB300C}" type="presParOf" srcId="{B428CC2D-0D65-4FEF-8530-CC2EBDBC8FC4}" destId="{8020D5EB-4DC9-46D0-927C-511888331C5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9656E1-F66D-46D8-89EA-921BC0AA1078}" type="doc">
      <dgm:prSet loTypeId="urn:microsoft.com/office/officeart/2005/8/layout/orgChart1" loCatId="hierarchy" qsTypeId="urn:microsoft.com/office/officeart/2005/8/quickstyle/simple1" qsCatId="simple" csTypeId="urn:microsoft.com/office/officeart/2005/8/colors/accent0_3" csCatId="mainScheme" phldr="1"/>
      <dgm:spPr/>
    </dgm:pt>
    <dgm:pt modelId="{D19036F1-B6CD-4582-B77E-54DCC18346ED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>
              <a:srgbClr val="FFFFFF"/>
            </a:buClr>
            <a:buSzPct val="100000"/>
            <a:buFont typeface="Times New Roman" pitchFamily="18" charset="0"/>
            <a:buNone/>
            <a:tabLst/>
          </a:pPr>
          <a:r>
            <a:rPr kumimoji="0" lang="el-GR" sz="2000" b="1" i="0" u="none" strike="noStrike" cap="none" normalizeH="0" baseline="0" smtClean="0">
              <a:ln/>
              <a:effectLst/>
              <a:latin typeface="Times New Roman" pitchFamily="18" charset="0"/>
              <a:cs typeface="Lucida Sans Unicode" pitchFamily="34" charset="0"/>
            </a:rPr>
            <a:t>ΔΕΔΟΜΕΝΑ</a:t>
          </a:r>
          <a:endParaRPr kumimoji="0" lang="el-GR" sz="2000" b="1" i="0" u="none" strike="noStrike" cap="none" normalizeH="0" baseline="0" dirty="0" smtClean="0">
            <a:ln/>
            <a:effectLst/>
            <a:latin typeface="Times New Roman" pitchFamily="18" charset="0"/>
            <a:cs typeface="Lucida Sans Unicode" pitchFamily="34" charset="0"/>
          </a:endParaRPr>
        </a:p>
      </dgm:t>
    </dgm:pt>
    <dgm:pt modelId="{B999A50E-DBD3-4674-8DF0-72C00603321E}" type="parTrans" cxnId="{490807A9-B479-40B2-8DDC-C36D476304A4}">
      <dgm:prSet/>
      <dgm:spPr/>
      <dgm:t>
        <a:bodyPr/>
        <a:lstStyle/>
        <a:p>
          <a:endParaRPr lang="el-GR"/>
        </a:p>
      </dgm:t>
    </dgm:pt>
    <dgm:pt modelId="{FF392C6F-8A29-4488-8540-933A4987CD5C}" type="sibTrans" cxnId="{490807A9-B479-40B2-8DDC-C36D476304A4}">
      <dgm:prSet/>
      <dgm:spPr/>
      <dgm:t>
        <a:bodyPr/>
        <a:lstStyle/>
        <a:p>
          <a:endParaRPr lang="el-GR"/>
        </a:p>
      </dgm:t>
    </dgm:pt>
    <dgm:pt modelId="{A60F0839-9387-45DC-A521-4FB4371E3E93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>
              <a:srgbClr val="FFFFFF"/>
            </a:buClr>
            <a:buSzPct val="100000"/>
            <a:buFont typeface="Times New Roman" pitchFamily="18" charset="0"/>
            <a:buNone/>
            <a:tabLst/>
          </a:pPr>
          <a:r>
            <a:rPr kumimoji="0" lang="el-GR" sz="2000" b="1" i="0" u="none" strike="noStrike" cap="none" normalizeH="0" baseline="0" smtClean="0">
              <a:ln/>
              <a:effectLst/>
              <a:latin typeface="Times New Roman" pitchFamily="18" charset="0"/>
              <a:cs typeface="Lucida Sans Unicode" pitchFamily="34" charset="0"/>
            </a:rPr>
            <a:t>ΚΑΤΗΓΟΡΙΚΑ</a:t>
          </a:r>
          <a:endParaRPr kumimoji="0" lang="el-GR" sz="2000" b="1" i="0" u="none" strike="noStrike" cap="none" normalizeH="0" baseline="0" dirty="0" smtClean="0">
            <a:ln/>
            <a:effectLst/>
            <a:latin typeface="Times New Roman" pitchFamily="18" charset="0"/>
            <a:cs typeface="Lucida Sans Unicode" pitchFamily="34" charset="0"/>
          </a:endParaRPr>
        </a:p>
      </dgm:t>
    </dgm:pt>
    <dgm:pt modelId="{7FEA6ACE-E2CB-4054-93FF-190E79541D85}" type="parTrans" cxnId="{6DBB1ED6-0D3C-42C2-B6FF-F82988B9DA81}">
      <dgm:prSet/>
      <dgm:spPr/>
      <dgm:t>
        <a:bodyPr/>
        <a:lstStyle/>
        <a:p>
          <a:endParaRPr lang="el-GR"/>
        </a:p>
      </dgm:t>
    </dgm:pt>
    <dgm:pt modelId="{71B93DEC-BB4A-488D-95D5-D71B88EBE92F}" type="sibTrans" cxnId="{6DBB1ED6-0D3C-42C2-B6FF-F82988B9DA81}">
      <dgm:prSet/>
      <dgm:spPr/>
      <dgm:t>
        <a:bodyPr/>
        <a:lstStyle/>
        <a:p>
          <a:endParaRPr lang="el-GR"/>
        </a:p>
      </dgm:t>
    </dgm:pt>
    <dgm:pt modelId="{57931E59-E7BC-4782-B884-6EBCD7609DE3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>
              <a:srgbClr val="FFFFFF"/>
            </a:buClr>
            <a:buSzPct val="100000"/>
            <a:buFont typeface="Times New Roman" pitchFamily="18" charset="0"/>
            <a:buNone/>
            <a:tabLst/>
          </a:pPr>
          <a:r>
            <a:rPr kumimoji="0" lang="el-GR" sz="2000" b="1" i="0" u="none" strike="noStrike" cap="none" normalizeH="0" baseline="0" smtClean="0">
              <a:ln/>
              <a:effectLst/>
              <a:latin typeface="Times New Roman" pitchFamily="18" charset="0"/>
              <a:cs typeface="Lucida Sans Unicode" pitchFamily="34" charset="0"/>
            </a:rPr>
            <a:t>ΟΝΟΜΑΣΤΙΚΑ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>
              <a:srgbClr val="FFFFFF"/>
            </a:buClr>
            <a:buSzPct val="100000"/>
            <a:buFont typeface="Times New Roman" pitchFamily="18" charset="0"/>
            <a:buNone/>
            <a:tabLst/>
          </a:pPr>
          <a:r>
            <a:rPr kumimoji="0" lang="el-GR" sz="1800" b="1" i="0" u="none" strike="noStrike" cap="none" normalizeH="0" baseline="0" smtClean="0">
              <a:ln/>
              <a:effectLst/>
              <a:latin typeface="Times New Roman" pitchFamily="18" charset="0"/>
              <a:cs typeface="Lucida Sans Unicode" pitchFamily="34" charset="0"/>
            </a:rPr>
            <a:t>(μεταβλητή ποιοτική</a:t>
          </a:r>
          <a:r>
            <a:rPr kumimoji="0" lang="el-GR" sz="2400" b="1" i="0" u="none" strike="noStrike" cap="none" normalizeH="0" baseline="0" smtClean="0">
              <a:ln/>
              <a:effectLst/>
              <a:latin typeface="Times New Roman" pitchFamily="18" charset="0"/>
              <a:cs typeface="Lucida Sans Unicode" pitchFamily="34" charset="0"/>
            </a:rPr>
            <a:t>)</a:t>
          </a:r>
          <a:endParaRPr kumimoji="0" lang="el-GR" sz="2400" b="1" i="0" u="none" strike="noStrike" cap="none" normalizeH="0" baseline="0" dirty="0" smtClean="0">
            <a:ln/>
            <a:effectLst/>
            <a:latin typeface="Times New Roman" pitchFamily="18" charset="0"/>
            <a:cs typeface="Lucida Sans Unicode" pitchFamily="34" charset="0"/>
          </a:endParaRPr>
        </a:p>
      </dgm:t>
    </dgm:pt>
    <dgm:pt modelId="{5C3BD8B7-13E1-436F-9A0D-C45192219377}" type="parTrans" cxnId="{5784929B-C316-42FD-A681-5FEFD7732776}">
      <dgm:prSet/>
      <dgm:spPr/>
      <dgm:t>
        <a:bodyPr/>
        <a:lstStyle/>
        <a:p>
          <a:endParaRPr lang="el-GR"/>
        </a:p>
      </dgm:t>
    </dgm:pt>
    <dgm:pt modelId="{E2E34EAF-1982-436B-B8A8-AC144A3FC032}" type="sibTrans" cxnId="{5784929B-C316-42FD-A681-5FEFD7732776}">
      <dgm:prSet/>
      <dgm:spPr/>
      <dgm:t>
        <a:bodyPr/>
        <a:lstStyle/>
        <a:p>
          <a:endParaRPr lang="el-GR"/>
        </a:p>
      </dgm:t>
    </dgm:pt>
    <dgm:pt modelId="{3BAB51C3-8266-4F60-8EBC-3FF6CDE47CBD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>
              <a:srgbClr val="FFFFFF"/>
            </a:buClr>
            <a:buSzPct val="100000"/>
            <a:buFont typeface="Times New Roman" pitchFamily="18" charset="0"/>
            <a:buNone/>
            <a:tabLst/>
          </a:pPr>
          <a:r>
            <a:rPr kumimoji="0" lang="el-GR" sz="2000" b="1" i="0" u="none" strike="noStrike" cap="none" normalizeH="0" baseline="0" smtClean="0">
              <a:ln/>
              <a:effectLst/>
              <a:latin typeface="Times New Roman" pitchFamily="18" charset="0"/>
              <a:cs typeface="Lucida Sans Unicode" pitchFamily="34" charset="0"/>
            </a:rPr>
            <a:t>ΔΙΑΤΑΚΤΙΚΑ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>
              <a:srgbClr val="FFFFFF"/>
            </a:buClr>
            <a:buSzPct val="100000"/>
            <a:buFont typeface="Times New Roman" pitchFamily="18" charset="0"/>
            <a:buNone/>
            <a:tabLst/>
          </a:pPr>
          <a:r>
            <a:rPr kumimoji="0" lang="el-GR" sz="1800" b="1" i="0" u="none" strike="noStrike" cap="none" normalizeH="0" baseline="0" smtClean="0">
              <a:ln/>
              <a:effectLst/>
              <a:latin typeface="Times New Roman" pitchFamily="18" charset="0"/>
              <a:cs typeface="Lucida Sans Unicode" pitchFamily="34" charset="0"/>
            </a:rPr>
            <a:t>(μεταβλητή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>
              <a:srgbClr val="FFFFFF"/>
            </a:buClr>
            <a:buSzPct val="100000"/>
            <a:buFont typeface="Times New Roman" pitchFamily="18" charset="0"/>
            <a:buNone/>
            <a:tabLst/>
          </a:pPr>
          <a:r>
            <a:rPr kumimoji="0" lang="el-GR" sz="1800" b="1" i="0" u="none" strike="noStrike" cap="none" normalizeH="0" baseline="0" smtClean="0">
              <a:ln/>
              <a:effectLst/>
              <a:latin typeface="Times New Roman" pitchFamily="18" charset="0"/>
              <a:cs typeface="Lucida Sans Unicode" pitchFamily="34" charset="0"/>
            </a:rPr>
            <a:t>είτε ποσοτική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>
              <a:srgbClr val="FFFFFF"/>
            </a:buClr>
            <a:buSzPct val="100000"/>
            <a:buFont typeface="Times New Roman" pitchFamily="18" charset="0"/>
            <a:buNone/>
            <a:tabLst/>
          </a:pPr>
          <a:r>
            <a:rPr kumimoji="0" lang="el-GR" sz="1800" b="1" i="0" u="none" strike="noStrike" cap="none" normalizeH="0" baseline="0" smtClean="0">
              <a:ln/>
              <a:effectLst/>
              <a:latin typeface="Times New Roman" pitchFamily="18" charset="0"/>
              <a:cs typeface="Lucida Sans Unicode" pitchFamily="34" charset="0"/>
            </a:rPr>
            <a:t>είτε ποιοτική)</a:t>
          </a:r>
          <a:endParaRPr kumimoji="0" lang="el-GR" sz="1800" b="1" i="0" u="none" strike="noStrike" cap="none" normalizeH="0" baseline="0" dirty="0" smtClean="0">
            <a:ln/>
            <a:effectLst/>
            <a:latin typeface="Times New Roman" pitchFamily="18" charset="0"/>
            <a:cs typeface="Lucida Sans Unicode" pitchFamily="34" charset="0"/>
          </a:endParaRPr>
        </a:p>
      </dgm:t>
    </dgm:pt>
    <dgm:pt modelId="{4823D71C-CA6F-450B-8817-6A84716555D2}" type="parTrans" cxnId="{7EDB3F76-EB29-49FF-8BD3-A0DAE4457175}">
      <dgm:prSet/>
      <dgm:spPr/>
      <dgm:t>
        <a:bodyPr/>
        <a:lstStyle/>
        <a:p>
          <a:endParaRPr lang="el-GR"/>
        </a:p>
      </dgm:t>
    </dgm:pt>
    <dgm:pt modelId="{133744C0-D6E5-43F1-B89E-E1D2B80923CC}" type="sibTrans" cxnId="{7EDB3F76-EB29-49FF-8BD3-A0DAE4457175}">
      <dgm:prSet/>
      <dgm:spPr/>
      <dgm:t>
        <a:bodyPr/>
        <a:lstStyle/>
        <a:p>
          <a:endParaRPr lang="el-GR"/>
        </a:p>
      </dgm:t>
    </dgm:pt>
    <dgm:pt modelId="{64187DAB-6D4A-40CD-BEAC-987BF221052A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>
              <a:srgbClr val="FFFFFF"/>
            </a:buClr>
            <a:buSzPct val="100000"/>
            <a:buFont typeface="Times New Roman" pitchFamily="18" charset="0"/>
            <a:buNone/>
            <a:tabLst/>
          </a:pPr>
          <a:r>
            <a:rPr kumimoji="0" lang="el-GR" sz="2000" b="1" i="0" u="none" strike="noStrike" cap="none" normalizeH="0" baseline="0" smtClean="0">
              <a:ln/>
              <a:effectLst/>
              <a:latin typeface="Times New Roman" pitchFamily="18" charset="0"/>
              <a:cs typeface="Lucida Sans Unicode" pitchFamily="34" charset="0"/>
            </a:rPr>
            <a:t>ΜΕΤΡΗΣΕΙΣ ή ΑΡΙΘΜΗΤΙΚΑ</a:t>
          </a:r>
          <a:endParaRPr kumimoji="0" lang="el-GR" sz="1800" b="1" i="0" u="none" strike="noStrike" cap="none" normalizeH="0" baseline="0" smtClean="0">
            <a:ln/>
            <a:effectLst/>
            <a:latin typeface="Times New Roman" pitchFamily="18" charset="0"/>
            <a:cs typeface="Lucida Sans Unicode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>
              <a:srgbClr val="FFFFFF"/>
            </a:buClr>
            <a:buSzPct val="100000"/>
            <a:buFont typeface="Times New Roman" pitchFamily="18" charset="0"/>
            <a:buNone/>
            <a:tabLst/>
          </a:pPr>
          <a:r>
            <a:rPr kumimoji="0" lang="el-GR" sz="1800" b="1" i="0" u="none" strike="noStrike" cap="none" normalizeH="0" baseline="0" smtClean="0">
              <a:ln/>
              <a:effectLst/>
              <a:latin typeface="Times New Roman" pitchFamily="18" charset="0"/>
              <a:cs typeface="Lucida Sans Unicode" pitchFamily="34" charset="0"/>
            </a:rPr>
            <a:t>(μεταβλητή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>
              <a:srgbClr val="FFFFFF"/>
            </a:buClr>
            <a:buSzPct val="100000"/>
            <a:buFont typeface="Times New Roman" pitchFamily="18" charset="0"/>
            <a:buNone/>
            <a:tabLst/>
          </a:pPr>
          <a:r>
            <a:rPr kumimoji="0" lang="el-GR" sz="1800" b="1" i="0" u="none" strike="noStrike" cap="none" normalizeH="0" baseline="0" smtClean="0">
              <a:ln/>
              <a:effectLst/>
              <a:latin typeface="Times New Roman" pitchFamily="18" charset="0"/>
              <a:cs typeface="Lucida Sans Unicode" pitchFamily="34" charset="0"/>
            </a:rPr>
            <a:t>ποσοτική</a:t>
          </a:r>
          <a:r>
            <a:rPr kumimoji="0" lang="el-GR" sz="1900" b="1" i="0" u="none" strike="noStrike" cap="none" normalizeH="0" baseline="0" smtClean="0">
              <a:ln/>
              <a:effectLst/>
              <a:latin typeface="Times New Roman" pitchFamily="18" charset="0"/>
              <a:cs typeface="Lucida Sans Unicode" pitchFamily="34" charset="0"/>
            </a:rPr>
            <a:t>)</a:t>
          </a:r>
          <a:endParaRPr kumimoji="0" lang="el-GR" sz="1900" b="1" i="0" u="none" strike="noStrike" cap="none" normalizeH="0" baseline="0" dirty="0" smtClean="0">
            <a:ln/>
            <a:effectLst/>
            <a:latin typeface="Times New Roman" pitchFamily="18" charset="0"/>
            <a:cs typeface="Lucida Sans Unicode" pitchFamily="34" charset="0"/>
          </a:endParaRPr>
        </a:p>
      </dgm:t>
    </dgm:pt>
    <dgm:pt modelId="{56C7CD05-445B-402D-8161-3A8B399A036F}" type="parTrans" cxnId="{41F1AA01-11D7-4E54-9AA2-9129589DBBDF}">
      <dgm:prSet/>
      <dgm:spPr/>
      <dgm:t>
        <a:bodyPr/>
        <a:lstStyle/>
        <a:p>
          <a:endParaRPr lang="el-GR"/>
        </a:p>
      </dgm:t>
    </dgm:pt>
    <dgm:pt modelId="{810E9D95-4640-486C-9731-86792FF904D5}" type="sibTrans" cxnId="{41F1AA01-11D7-4E54-9AA2-9129589DBBDF}">
      <dgm:prSet/>
      <dgm:spPr/>
      <dgm:t>
        <a:bodyPr/>
        <a:lstStyle/>
        <a:p>
          <a:endParaRPr lang="el-GR"/>
        </a:p>
      </dgm:t>
    </dgm:pt>
    <dgm:pt modelId="{B2D1B4D1-F883-4FF6-BA8D-F3FC12B866F3}" type="pres">
      <dgm:prSet presAssocID="{BE9656E1-F66D-46D8-89EA-921BC0AA107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9D078DA-592A-4E7E-9B12-C3033B90C769}" type="pres">
      <dgm:prSet presAssocID="{D19036F1-B6CD-4582-B77E-54DCC18346ED}" presName="hierRoot1" presStyleCnt="0">
        <dgm:presLayoutVars>
          <dgm:hierBranch/>
        </dgm:presLayoutVars>
      </dgm:prSet>
      <dgm:spPr/>
    </dgm:pt>
    <dgm:pt modelId="{C4EAF241-3661-4543-A061-BB4CC8F56DD2}" type="pres">
      <dgm:prSet presAssocID="{D19036F1-B6CD-4582-B77E-54DCC18346ED}" presName="rootComposite1" presStyleCnt="0"/>
      <dgm:spPr/>
    </dgm:pt>
    <dgm:pt modelId="{3D059285-15F8-4365-9493-8FF17003948A}" type="pres">
      <dgm:prSet presAssocID="{D19036F1-B6CD-4582-B77E-54DCC18346ED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0D200F2E-6EE6-49BD-9E82-783F19A61E33}" type="pres">
      <dgm:prSet presAssocID="{D19036F1-B6CD-4582-B77E-54DCC18346ED}" presName="rootConnector1" presStyleLbl="node1" presStyleIdx="0" presStyleCnt="0"/>
      <dgm:spPr/>
      <dgm:t>
        <a:bodyPr/>
        <a:lstStyle/>
        <a:p>
          <a:endParaRPr lang="el-GR"/>
        </a:p>
      </dgm:t>
    </dgm:pt>
    <dgm:pt modelId="{E6ADB27A-4287-42BB-9942-9AE2B71216B8}" type="pres">
      <dgm:prSet presAssocID="{D19036F1-B6CD-4582-B77E-54DCC18346ED}" presName="hierChild2" presStyleCnt="0"/>
      <dgm:spPr/>
    </dgm:pt>
    <dgm:pt modelId="{A540B6A6-CAEE-4005-A7F6-86EF9614FCF6}" type="pres">
      <dgm:prSet presAssocID="{7FEA6ACE-E2CB-4054-93FF-190E79541D85}" presName="Name35" presStyleLbl="parChTrans1D2" presStyleIdx="0" presStyleCnt="2"/>
      <dgm:spPr/>
      <dgm:t>
        <a:bodyPr/>
        <a:lstStyle/>
        <a:p>
          <a:endParaRPr lang="el-GR"/>
        </a:p>
      </dgm:t>
    </dgm:pt>
    <dgm:pt modelId="{6EFAAB1F-3AFC-449C-8EA4-1B15303347CD}" type="pres">
      <dgm:prSet presAssocID="{A60F0839-9387-45DC-A521-4FB4371E3E93}" presName="hierRoot2" presStyleCnt="0">
        <dgm:presLayoutVars>
          <dgm:hierBranch/>
        </dgm:presLayoutVars>
      </dgm:prSet>
      <dgm:spPr/>
    </dgm:pt>
    <dgm:pt modelId="{8E95AAD6-0D36-459F-A987-9946673DDFDC}" type="pres">
      <dgm:prSet presAssocID="{A60F0839-9387-45DC-A521-4FB4371E3E93}" presName="rootComposite" presStyleCnt="0"/>
      <dgm:spPr/>
    </dgm:pt>
    <dgm:pt modelId="{CB5A7B51-9232-4B52-AB56-6341DB794101}" type="pres">
      <dgm:prSet presAssocID="{A60F0839-9387-45DC-A521-4FB4371E3E93}" presName="rootText" presStyleLbl="node2" presStyleIdx="0" presStyleCnt="2" custLinFactNeighborX="-55441" custLinFactNeighborY="-29666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0223FA3B-76E5-4DF8-984A-1404E71B7E8A}" type="pres">
      <dgm:prSet presAssocID="{A60F0839-9387-45DC-A521-4FB4371E3E93}" presName="rootConnector" presStyleLbl="node2" presStyleIdx="0" presStyleCnt="2"/>
      <dgm:spPr/>
      <dgm:t>
        <a:bodyPr/>
        <a:lstStyle/>
        <a:p>
          <a:endParaRPr lang="el-GR"/>
        </a:p>
      </dgm:t>
    </dgm:pt>
    <dgm:pt modelId="{0CDFA9DE-AE00-42D3-A1FD-0A4B824AA7FD}" type="pres">
      <dgm:prSet presAssocID="{A60F0839-9387-45DC-A521-4FB4371E3E93}" presName="hierChild4" presStyleCnt="0"/>
      <dgm:spPr/>
    </dgm:pt>
    <dgm:pt modelId="{F322451F-3C2A-436E-A7F1-C700AF1D2F97}" type="pres">
      <dgm:prSet presAssocID="{5C3BD8B7-13E1-436F-9A0D-C45192219377}" presName="Name35" presStyleLbl="parChTrans1D3" presStyleIdx="0" presStyleCnt="2"/>
      <dgm:spPr/>
      <dgm:t>
        <a:bodyPr/>
        <a:lstStyle/>
        <a:p>
          <a:endParaRPr lang="el-GR"/>
        </a:p>
      </dgm:t>
    </dgm:pt>
    <dgm:pt modelId="{C2C67C8F-B1CB-4601-80FF-6528C2663DF6}" type="pres">
      <dgm:prSet presAssocID="{57931E59-E7BC-4782-B884-6EBCD7609DE3}" presName="hierRoot2" presStyleCnt="0">
        <dgm:presLayoutVars>
          <dgm:hierBranch val="r"/>
        </dgm:presLayoutVars>
      </dgm:prSet>
      <dgm:spPr/>
    </dgm:pt>
    <dgm:pt modelId="{3BB53F05-D8F1-4306-B86F-3157A06FC19B}" type="pres">
      <dgm:prSet presAssocID="{57931E59-E7BC-4782-B884-6EBCD7609DE3}" presName="rootComposite" presStyleCnt="0"/>
      <dgm:spPr/>
    </dgm:pt>
    <dgm:pt modelId="{080FF494-D480-46D6-8384-88694DAD94C7}" type="pres">
      <dgm:prSet presAssocID="{57931E59-E7BC-4782-B884-6EBCD7609DE3}" presName="rootText" presStyleLbl="node3" presStyleIdx="0" presStyleCnt="2" custLinFactNeighborX="-13414" custLinFactNeighborY="-8045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29043AEA-3BAF-496D-8F6E-68C04BEDEE2E}" type="pres">
      <dgm:prSet presAssocID="{57931E59-E7BC-4782-B884-6EBCD7609DE3}" presName="rootConnector" presStyleLbl="node3" presStyleIdx="0" presStyleCnt="2"/>
      <dgm:spPr/>
      <dgm:t>
        <a:bodyPr/>
        <a:lstStyle/>
        <a:p>
          <a:endParaRPr lang="el-GR"/>
        </a:p>
      </dgm:t>
    </dgm:pt>
    <dgm:pt modelId="{65B2C64C-31DF-4C60-BB3A-90A1C5117930}" type="pres">
      <dgm:prSet presAssocID="{57931E59-E7BC-4782-B884-6EBCD7609DE3}" presName="hierChild4" presStyleCnt="0"/>
      <dgm:spPr/>
    </dgm:pt>
    <dgm:pt modelId="{4917A69B-B80A-43B6-86EC-FF591E76D361}" type="pres">
      <dgm:prSet presAssocID="{57931E59-E7BC-4782-B884-6EBCD7609DE3}" presName="hierChild5" presStyleCnt="0"/>
      <dgm:spPr/>
    </dgm:pt>
    <dgm:pt modelId="{ECBF452C-14F6-4710-A972-63E4BE7A751E}" type="pres">
      <dgm:prSet presAssocID="{4823D71C-CA6F-450B-8817-6A84716555D2}" presName="Name35" presStyleLbl="parChTrans1D3" presStyleIdx="1" presStyleCnt="2"/>
      <dgm:spPr/>
      <dgm:t>
        <a:bodyPr/>
        <a:lstStyle/>
        <a:p>
          <a:endParaRPr lang="el-GR"/>
        </a:p>
      </dgm:t>
    </dgm:pt>
    <dgm:pt modelId="{13CD7048-339E-465F-9D25-97F3B4F7F7C1}" type="pres">
      <dgm:prSet presAssocID="{3BAB51C3-8266-4F60-8EBC-3FF6CDE47CBD}" presName="hierRoot2" presStyleCnt="0">
        <dgm:presLayoutVars>
          <dgm:hierBranch val="r"/>
        </dgm:presLayoutVars>
      </dgm:prSet>
      <dgm:spPr/>
    </dgm:pt>
    <dgm:pt modelId="{58E67790-10E7-42BB-AADF-727546E51365}" type="pres">
      <dgm:prSet presAssocID="{3BAB51C3-8266-4F60-8EBC-3FF6CDE47CBD}" presName="rootComposite" presStyleCnt="0"/>
      <dgm:spPr/>
    </dgm:pt>
    <dgm:pt modelId="{55555E60-8BDA-47B7-9987-88E39820FE05}" type="pres">
      <dgm:prSet presAssocID="{3BAB51C3-8266-4F60-8EBC-3FF6CDE47CBD}" presName="rootText" presStyleLbl="node3" presStyleIdx="1" presStyleCnt="2" custLinFactNeighborX="-28852" custLinFactNeighborY="-23880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2AB5256D-49E1-483D-B220-DB6E24D4A275}" type="pres">
      <dgm:prSet presAssocID="{3BAB51C3-8266-4F60-8EBC-3FF6CDE47CBD}" presName="rootConnector" presStyleLbl="node3" presStyleIdx="1" presStyleCnt="2"/>
      <dgm:spPr/>
      <dgm:t>
        <a:bodyPr/>
        <a:lstStyle/>
        <a:p>
          <a:endParaRPr lang="el-GR"/>
        </a:p>
      </dgm:t>
    </dgm:pt>
    <dgm:pt modelId="{DECEE38F-968C-41A9-9F07-D8EFF44DE558}" type="pres">
      <dgm:prSet presAssocID="{3BAB51C3-8266-4F60-8EBC-3FF6CDE47CBD}" presName="hierChild4" presStyleCnt="0"/>
      <dgm:spPr/>
    </dgm:pt>
    <dgm:pt modelId="{59F9F10A-6B75-4A8A-887B-3985A4F6EF6C}" type="pres">
      <dgm:prSet presAssocID="{3BAB51C3-8266-4F60-8EBC-3FF6CDE47CBD}" presName="hierChild5" presStyleCnt="0"/>
      <dgm:spPr/>
    </dgm:pt>
    <dgm:pt modelId="{A583CE28-17B9-49AD-80E8-9CD01646D145}" type="pres">
      <dgm:prSet presAssocID="{A60F0839-9387-45DC-A521-4FB4371E3E93}" presName="hierChild5" presStyleCnt="0"/>
      <dgm:spPr/>
    </dgm:pt>
    <dgm:pt modelId="{5F67CC28-D9C9-49D5-9605-0A7880243852}" type="pres">
      <dgm:prSet presAssocID="{56C7CD05-445B-402D-8161-3A8B399A036F}" presName="Name35" presStyleLbl="parChTrans1D2" presStyleIdx="1" presStyleCnt="2"/>
      <dgm:spPr/>
      <dgm:t>
        <a:bodyPr/>
        <a:lstStyle/>
        <a:p>
          <a:endParaRPr lang="el-GR"/>
        </a:p>
      </dgm:t>
    </dgm:pt>
    <dgm:pt modelId="{D993F5F2-F726-419E-92CA-995798E9E0E4}" type="pres">
      <dgm:prSet presAssocID="{64187DAB-6D4A-40CD-BEAC-987BF221052A}" presName="hierRoot2" presStyleCnt="0">
        <dgm:presLayoutVars>
          <dgm:hierBranch/>
        </dgm:presLayoutVars>
      </dgm:prSet>
      <dgm:spPr/>
    </dgm:pt>
    <dgm:pt modelId="{1403F320-8D63-4D79-A456-C45AD8D2197C}" type="pres">
      <dgm:prSet presAssocID="{64187DAB-6D4A-40CD-BEAC-987BF221052A}" presName="rootComposite" presStyleCnt="0"/>
      <dgm:spPr/>
    </dgm:pt>
    <dgm:pt modelId="{94A33CBD-28EF-488E-A7D2-54D275B414A3}" type="pres">
      <dgm:prSet presAssocID="{64187DAB-6D4A-40CD-BEAC-987BF221052A}" presName="rootText" presStyleLbl="node2" presStyleIdx="1" presStyleCnt="2" custLinFactNeighborX="8292" custLinFactNeighborY="33671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95F26D5E-0E21-47E1-86E1-B45CEF9D771D}" type="pres">
      <dgm:prSet presAssocID="{64187DAB-6D4A-40CD-BEAC-987BF221052A}" presName="rootConnector" presStyleLbl="node2" presStyleIdx="1" presStyleCnt="2"/>
      <dgm:spPr/>
      <dgm:t>
        <a:bodyPr/>
        <a:lstStyle/>
        <a:p>
          <a:endParaRPr lang="el-GR"/>
        </a:p>
      </dgm:t>
    </dgm:pt>
    <dgm:pt modelId="{9C9ECDAB-F739-4F1C-B567-ACC3CDDA2CB2}" type="pres">
      <dgm:prSet presAssocID="{64187DAB-6D4A-40CD-BEAC-987BF221052A}" presName="hierChild4" presStyleCnt="0"/>
      <dgm:spPr/>
    </dgm:pt>
    <dgm:pt modelId="{6F72663F-11C1-482F-AE30-341A7EE7B969}" type="pres">
      <dgm:prSet presAssocID="{64187DAB-6D4A-40CD-BEAC-987BF221052A}" presName="hierChild5" presStyleCnt="0"/>
      <dgm:spPr/>
    </dgm:pt>
    <dgm:pt modelId="{75D6CE9E-DA7A-49D5-B1AE-65A07655C872}" type="pres">
      <dgm:prSet presAssocID="{D19036F1-B6CD-4582-B77E-54DCC18346ED}" presName="hierChild3" presStyleCnt="0"/>
      <dgm:spPr/>
    </dgm:pt>
  </dgm:ptLst>
  <dgm:cxnLst>
    <dgm:cxn modelId="{42C9F2BA-2B1A-4A07-A602-9D771C6A1F19}" type="presOf" srcId="{D19036F1-B6CD-4582-B77E-54DCC18346ED}" destId="{3D059285-15F8-4365-9493-8FF17003948A}" srcOrd="0" destOrd="0" presId="urn:microsoft.com/office/officeart/2005/8/layout/orgChart1"/>
    <dgm:cxn modelId="{08383914-574D-4DE4-8B5C-F764F413E23A}" type="presOf" srcId="{3BAB51C3-8266-4F60-8EBC-3FF6CDE47CBD}" destId="{55555E60-8BDA-47B7-9987-88E39820FE05}" srcOrd="0" destOrd="0" presId="urn:microsoft.com/office/officeart/2005/8/layout/orgChart1"/>
    <dgm:cxn modelId="{41F1AA01-11D7-4E54-9AA2-9129589DBBDF}" srcId="{D19036F1-B6CD-4582-B77E-54DCC18346ED}" destId="{64187DAB-6D4A-40CD-BEAC-987BF221052A}" srcOrd="1" destOrd="0" parTransId="{56C7CD05-445B-402D-8161-3A8B399A036F}" sibTransId="{810E9D95-4640-486C-9731-86792FF904D5}"/>
    <dgm:cxn modelId="{36D54E9A-4BB9-4AE8-B862-0F7FAA4A2DCB}" type="presOf" srcId="{A60F0839-9387-45DC-A521-4FB4371E3E93}" destId="{0223FA3B-76E5-4DF8-984A-1404E71B7E8A}" srcOrd="1" destOrd="0" presId="urn:microsoft.com/office/officeart/2005/8/layout/orgChart1"/>
    <dgm:cxn modelId="{6DBB1ED6-0D3C-42C2-B6FF-F82988B9DA81}" srcId="{D19036F1-B6CD-4582-B77E-54DCC18346ED}" destId="{A60F0839-9387-45DC-A521-4FB4371E3E93}" srcOrd="0" destOrd="0" parTransId="{7FEA6ACE-E2CB-4054-93FF-190E79541D85}" sibTransId="{71B93DEC-BB4A-488D-95D5-D71B88EBE92F}"/>
    <dgm:cxn modelId="{45808DA1-7DF9-48BA-AC33-4ED976C93898}" type="presOf" srcId="{57931E59-E7BC-4782-B884-6EBCD7609DE3}" destId="{080FF494-D480-46D6-8384-88694DAD94C7}" srcOrd="0" destOrd="0" presId="urn:microsoft.com/office/officeart/2005/8/layout/orgChart1"/>
    <dgm:cxn modelId="{0A29F9F2-423F-4921-A70F-622205276A2E}" type="presOf" srcId="{64187DAB-6D4A-40CD-BEAC-987BF221052A}" destId="{95F26D5E-0E21-47E1-86E1-B45CEF9D771D}" srcOrd="1" destOrd="0" presId="urn:microsoft.com/office/officeart/2005/8/layout/orgChart1"/>
    <dgm:cxn modelId="{4DA7142F-EF7B-4502-8E4F-A592ADE2EA0F}" type="presOf" srcId="{7FEA6ACE-E2CB-4054-93FF-190E79541D85}" destId="{A540B6A6-CAEE-4005-A7F6-86EF9614FCF6}" srcOrd="0" destOrd="0" presId="urn:microsoft.com/office/officeart/2005/8/layout/orgChart1"/>
    <dgm:cxn modelId="{0CBF1B53-7027-4A61-B0CA-2E2F83D7F36D}" type="presOf" srcId="{56C7CD05-445B-402D-8161-3A8B399A036F}" destId="{5F67CC28-D9C9-49D5-9605-0A7880243852}" srcOrd="0" destOrd="0" presId="urn:microsoft.com/office/officeart/2005/8/layout/orgChart1"/>
    <dgm:cxn modelId="{5784929B-C316-42FD-A681-5FEFD7732776}" srcId="{A60F0839-9387-45DC-A521-4FB4371E3E93}" destId="{57931E59-E7BC-4782-B884-6EBCD7609DE3}" srcOrd="0" destOrd="0" parTransId="{5C3BD8B7-13E1-436F-9A0D-C45192219377}" sibTransId="{E2E34EAF-1982-436B-B8A8-AC144A3FC032}"/>
    <dgm:cxn modelId="{A44927F9-BCF1-47C9-9D6A-158A23ECDA5B}" type="presOf" srcId="{A60F0839-9387-45DC-A521-4FB4371E3E93}" destId="{CB5A7B51-9232-4B52-AB56-6341DB794101}" srcOrd="0" destOrd="0" presId="urn:microsoft.com/office/officeart/2005/8/layout/orgChart1"/>
    <dgm:cxn modelId="{B28208B1-54D3-40FE-A601-FB6FF9A075EE}" type="presOf" srcId="{4823D71C-CA6F-450B-8817-6A84716555D2}" destId="{ECBF452C-14F6-4710-A972-63E4BE7A751E}" srcOrd="0" destOrd="0" presId="urn:microsoft.com/office/officeart/2005/8/layout/orgChart1"/>
    <dgm:cxn modelId="{F12843A7-20AA-40B8-A2E8-7B201D37902D}" type="presOf" srcId="{D19036F1-B6CD-4582-B77E-54DCC18346ED}" destId="{0D200F2E-6EE6-49BD-9E82-783F19A61E33}" srcOrd="1" destOrd="0" presId="urn:microsoft.com/office/officeart/2005/8/layout/orgChart1"/>
    <dgm:cxn modelId="{38A9143B-E32F-47F6-B2F4-E4FA8DEF50CA}" type="presOf" srcId="{57931E59-E7BC-4782-B884-6EBCD7609DE3}" destId="{29043AEA-3BAF-496D-8F6E-68C04BEDEE2E}" srcOrd="1" destOrd="0" presId="urn:microsoft.com/office/officeart/2005/8/layout/orgChart1"/>
    <dgm:cxn modelId="{08BBE04C-4B61-49B3-BD6A-D92BE5ED5110}" type="presOf" srcId="{BE9656E1-F66D-46D8-89EA-921BC0AA1078}" destId="{B2D1B4D1-F883-4FF6-BA8D-F3FC12B866F3}" srcOrd="0" destOrd="0" presId="urn:microsoft.com/office/officeart/2005/8/layout/orgChart1"/>
    <dgm:cxn modelId="{9635C98A-094A-40CA-BC5F-19D72693ACB5}" type="presOf" srcId="{3BAB51C3-8266-4F60-8EBC-3FF6CDE47CBD}" destId="{2AB5256D-49E1-483D-B220-DB6E24D4A275}" srcOrd="1" destOrd="0" presId="urn:microsoft.com/office/officeart/2005/8/layout/orgChart1"/>
    <dgm:cxn modelId="{490807A9-B479-40B2-8DDC-C36D476304A4}" srcId="{BE9656E1-F66D-46D8-89EA-921BC0AA1078}" destId="{D19036F1-B6CD-4582-B77E-54DCC18346ED}" srcOrd="0" destOrd="0" parTransId="{B999A50E-DBD3-4674-8DF0-72C00603321E}" sibTransId="{FF392C6F-8A29-4488-8540-933A4987CD5C}"/>
    <dgm:cxn modelId="{347EABA3-E493-43F8-8153-9E8B6B1D7514}" type="presOf" srcId="{5C3BD8B7-13E1-436F-9A0D-C45192219377}" destId="{F322451F-3C2A-436E-A7F1-C700AF1D2F97}" srcOrd="0" destOrd="0" presId="urn:microsoft.com/office/officeart/2005/8/layout/orgChart1"/>
    <dgm:cxn modelId="{7EDB3F76-EB29-49FF-8BD3-A0DAE4457175}" srcId="{A60F0839-9387-45DC-A521-4FB4371E3E93}" destId="{3BAB51C3-8266-4F60-8EBC-3FF6CDE47CBD}" srcOrd="1" destOrd="0" parTransId="{4823D71C-CA6F-450B-8817-6A84716555D2}" sibTransId="{133744C0-D6E5-43F1-B89E-E1D2B80923CC}"/>
    <dgm:cxn modelId="{46BD8539-2676-4F12-A4BE-3D05D2BF24BE}" type="presOf" srcId="{64187DAB-6D4A-40CD-BEAC-987BF221052A}" destId="{94A33CBD-28EF-488E-A7D2-54D275B414A3}" srcOrd="0" destOrd="0" presId="urn:microsoft.com/office/officeart/2005/8/layout/orgChart1"/>
    <dgm:cxn modelId="{BBD3968B-B1E1-4A97-AD0D-3BF9F0DA5C2E}" type="presParOf" srcId="{B2D1B4D1-F883-4FF6-BA8D-F3FC12B866F3}" destId="{39D078DA-592A-4E7E-9B12-C3033B90C769}" srcOrd="0" destOrd="0" presId="urn:microsoft.com/office/officeart/2005/8/layout/orgChart1"/>
    <dgm:cxn modelId="{365E1F3B-2201-4946-A8C3-E9009FC27AF4}" type="presParOf" srcId="{39D078DA-592A-4E7E-9B12-C3033B90C769}" destId="{C4EAF241-3661-4543-A061-BB4CC8F56DD2}" srcOrd="0" destOrd="0" presId="urn:microsoft.com/office/officeart/2005/8/layout/orgChart1"/>
    <dgm:cxn modelId="{0B2AA166-D407-4D74-AE3B-7ECD003C01BF}" type="presParOf" srcId="{C4EAF241-3661-4543-A061-BB4CC8F56DD2}" destId="{3D059285-15F8-4365-9493-8FF17003948A}" srcOrd="0" destOrd="0" presId="urn:microsoft.com/office/officeart/2005/8/layout/orgChart1"/>
    <dgm:cxn modelId="{1FDC8380-1731-425F-83AB-C22DD50A557E}" type="presParOf" srcId="{C4EAF241-3661-4543-A061-BB4CC8F56DD2}" destId="{0D200F2E-6EE6-49BD-9E82-783F19A61E33}" srcOrd="1" destOrd="0" presId="urn:microsoft.com/office/officeart/2005/8/layout/orgChart1"/>
    <dgm:cxn modelId="{6FA63FF4-CDE7-4A23-B87C-00F909780D9E}" type="presParOf" srcId="{39D078DA-592A-4E7E-9B12-C3033B90C769}" destId="{E6ADB27A-4287-42BB-9942-9AE2B71216B8}" srcOrd="1" destOrd="0" presId="urn:microsoft.com/office/officeart/2005/8/layout/orgChart1"/>
    <dgm:cxn modelId="{61961092-307E-4E0B-97C7-6EFE39E298C3}" type="presParOf" srcId="{E6ADB27A-4287-42BB-9942-9AE2B71216B8}" destId="{A540B6A6-CAEE-4005-A7F6-86EF9614FCF6}" srcOrd="0" destOrd="0" presId="urn:microsoft.com/office/officeart/2005/8/layout/orgChart1"/>
    <dgm:cxn modelId="{EFEE25CC-F8BD-4C23-9D17-32A14D90FF77}" type="presParOf" srcId="{E6ADB27A-4287-42BB-9942-9AE2B71216B8}" destId="{6EFAAB1F-3AFC-449C-8EA4-1B15303347CD}" srcOrd="1" destOrd="0" presId="urn:microsoft.com/office/officeart/2005/8/layout/orgChart1"/>
    <dgm:cxn modelId="{0D988586-6EDD-4DC6-88C2-6789C743817D}" type="presParOf" srcId="{6EFAAB1F-3AFC-449C-8EA4-1B15303347CD}" destId="{8E95AAD6-0D36-459F-A987-9946673DDFDC}" srcOrd="0" destOrd="0" presId="urn:microsoft.com/office/officeart/2005/8/layout/orgChart1"/>
    <dgm:cxn modelId="{F4FBD38B-0072-4C65-966B-3F0BD29F3BF4}" type="presParOf" srcId="{8E95AAD6-0D36-459F-A987-9946673DDFDC}" destId="{CB5A7B51-9232-4B52-AB56-6341DB794101}" srcOrd="0" destOrd="0" presId="urn:microsoft.com/office/officeart/2005/8/layout/orgChart1"/>
    <dgm:cxn modelId="{93BCDA3F-8DA9-47BE-BA9D-36AE4501FC57}" type="presParOf" srcId="{8E95AAD6-0D36-459F-A987-9946673DDFDC}" destId="{0223FA3B-76E5-4DF8-984A-1404E71B7E8A}" srcOrd="1" destOrd="0" presId="urn:microsoft.com/office/officeart/2005/8/layout/orgChart1"/>
    <dgm:cxn modelId="{7383EE7F-F342-4C0A-886C-4DDA2B8F25AC}" type="presParOf" srcId="{6EFAAB1F-3AFC-449C-8EA4-1B15303347CD}" destId="{0CDFA9DE-AE00-42D3-A1FD-0A4B824AA7FD}" srcOrd="1" destOrd="0" presId="urn:microsoft.com/office/officeart/2005/8/layout/orgChart1"/>
    <dgm:cxn modelId="{0E7FA113-4D2E-4DB6-8F6E-D7C00F8F8F4E}" type="presParOf" srcId="{0CDFA9DE-AE00-42D3-A1FD-0A4B824AA7FD}" destId="{F322451F-3C2A-436E-A7F1-C700AF1D2F97}" srcOrd="0" destOrd="0" presId="urn:microsoft.com/office/officeart/2005/8/layout/orgChart1"/>
    <dgm:cxn modelId="{48181A4C-753F-494C-8736-AC2EE580B03B}" type="presParOf" srcId="{0CDFA9DE-AE00-42D3-A1FD-0A4B824AA7FD}" destId="{C2C67C8F-B1CB-4601-80FF-6528C2663DF6}" srcOrd="1" destOrd="0" presId="urn:microsoft.com/office/officeart/2005/8/layout/orgChart1"/>
    <dgm:cxn modelId="{CC6EB9EB-3D07-4101-84B5-D080DC485389}" type="presParOf" srcId="{C2C67C8F-B1CB-4601-80FF-6528C2663DF6}" destId="{3BB53F05-D8F1-4306-B86F-3157A06FC19B}" srcOrd="0" destOrd="0" presId="urn:microsoft.com/office/officeart/2005/8/layout/orgChart1"/>
    <dgm:cxn modelId="{86707D1E-45D5-496E-BAE9-C80032A61B05}" type="presParOf" srcId="{3BB53F05-D8F1-4306-B86F-3157A06FC19B}" destId="{080FF494-D480-46D6-8384-88694DAD94C7}" srcOrd="0" destOrd="0" presId="urn:microsoft.com/office/officeart/2005/8/layout/orgChart1"/>
    <dgm:cxn modelId="{B8D37044-987A-4E2C-B0F6-520CB1CC96D7}" type="presParOf" srcId="{3BB53F05-D8F1-4306-B86F-3157A06FC19B}" destId="{29043AEA-3BAF-496D-8F6E-68C04BEDEE2E}" srcOrd="1" destOrd="0" presId="urn:microsoft.com/office/officeart/2005/8/layout/orgChart1"/>
    <dgm:cxn modelId="{2E56129B-3E20-4DC2-9BEC-DB8DAF8C5F37}" type="presParOf" srcId="{C2C67C8F-B1CB-4601-80FF-6528C2663DF6}" destId="{65B2C64C-31DF-4C60-BB3A-90A1C5117930}" srcOrd="1" destOrd="0" presId="urn:microsoft.com/office/officeart/2005/8/layout/orgChart1"/>
    <dgm:cxn modelId="{CE32E317-A07B-4BD4-98D6-F7F1B2917CB9}" type="presParOf" srcId="{C2C67C8F-B1CB-4601-80FF-6528C2663DF6}" destId="{4917A69B-B80A-43B6-86EC-FF591E76D361}" srcOrd="2" destOrd="0" presId="urn:microsoft.com/office/officeart/2005/8/layout/orgChart1"/>
    <dgm:cxn modelId="{D01106E8-9EA4-4541-BAEA-F2E105E3610A}" type="presParOf" srcId="{0CDFA9DE-AE00-42D3-A1FD-0A4B824AA7FD}" destId="{ECBF452C-14F6-4710-A972-63E4BE7A751E}" srcOrd="2" destOrd="0" presId="urn:microsoft.com/office/officeart/2005/8/layout/orgChart1"/>
    <dgm:cxn modelId="{4FFECC4B-D457-4490-8EE7-AA27C893F1F5}" type="presParOf" srcId="{0CDFA9DE-AE00-42D3-A1FD-0A4B824AA7FD}" destId="{13CD7048-339E-465F-9D25-97F3B4F7F7C1}" srcOrd="3" destOrd="0" presId="urn:microsoft.com/office/officeart/2005/8/layout/orgChart1"/>
    <dgm:cxn modelId="{21F2A4EB-5369-4BA6-8746-10E22822553F}" type="presParOf" srcId="{13CD7048-339E-465F-9D25-97F3B4F7F7C1}" destId="{58E67790-10E7-42BB-AADF-727546E51365}" srcOrd="0" destOrd="0" presId="urn:microsoft.com/office/officeart/2005/8/layout/orgChart1"/>
    <dgm:cxn modelId="{9CFDBBAF-3318-492D-8E1E-5506405E3B7B}" type="presParOf" srcId="{58E67790-10E7-42BB-AADF-727546E51365}" destId="{55555E60-8BDA-47B7-9987-88E39820FE05}" srcOrd="0" destOrd="0" presId="urn:microsoft.com/office/officeart/2005/8/layout/orgChart1"/>
    <dgm:cxn modelId="{95F9AE7D-5D59-4AFA-B009-DDC25434E072}" type="presParOf" srcId="{58E67790-10E7-42BB-AADF-727546E51365}" destId="{2AB5256D-49E1-483D-B220-DB6E24D4A275}" srcOrd="1" destOrd="0" presId="urn:microsoft.com/office/officeart/2005/8/layout/orgChart1"/>
    <dgm:cxn modelId="{CDF9B442-6BCA-4830-8ADE-E85DEF320864}" type="presParOf" srcId="{13CD7048-339E-465F-9D25-97F3B4F7F7C1}" destId="{DECEE38F-968C-41A9-9F07-D8EFF44DE558}" srcOrd="1" destOrd="0" presId="urn:microsoft.com/office/officeart/2005/8/layout/orgChart1"/>
    <dgm:cxn modelId="{4A24DD4A-972C-4088-A397-DA651FFB632A}" type="presParOf" srcId="{13CD7048-339E-465F-9D25-97F3B4F7F7C1}" destId="{59F9F10A-6B75-4A8A-887B-3985A4F6EF6C}" srcOrd="2" destOrd="0" presId="urn:microsoft.com/office/officeart/2005/8/layout/orgChart1"/>
    <dgm:cxn modelId="{059A5093-6A8A-495A-A48D-47E09B09E9C8}" type="presParOf" srcId="{6EFAAB1F-3AFC-449C-8EA4-1B15303347CD}" destId="{A583CE28-17B9-49AD-80E8-9CD01646D145}" srcOrd="2" destOrd="0" presId="urn:microsoft.com/office/officeart/2005/8/layout/orgChart1"/>
    <dgm:cxn modelId="{28685800-A1F2-485B-9F5C-F8807998CC4E}" type="presParOf" srcId="{E6ADB27A-4287-42BB-9942-9AE2B71216B8}" destId="{5F67CC28-D9C9-49D5-9605-0A7880243852}" srcOrd="2" destOrd="0" presId="urn:microsoft.com/office/officeart/2005/8/layout/orgChart1"/>
    <dgm:cxn modelId="{7E7CA2B0-D2BE-49B7-B5A5-DAF92BD66CB2}" type="presParOf" srcId="{E6ADB27A-4287-42BB-9942-9AE2B71216B8}" destId="{D993F5F2-F726-419E-92CA-995798E9E0E4}" srcOrd="3" destOrd="0" presId="urn:microsoft.com/office/officeart/2005/8/layout/orgChart1"/>
    <dgm:cxn modelId="{A6ACD837-B6F7-4096-BB72-68E67CCDCFCC}" type="presParOf" srcId="{D993F5F2-F726-419E-92CA-995798E9E0E4}" destId="{1403F320-8D63-4D79-A456-C45AD8D2197C}" srcOrd="0" destOrd="0" presId="urn:microsoft.com/office/officeart/2005/8/layout/orgChart1"/>
    <dgm:cxn modelId="{CDA6301F-1122-4207-9329-29F0C972B7A7}" type="presParOf" srcId="{1403F320-8D63-4D79-A456-C45AD8D2197C}" destId="{94A33CBD-28EF-488E-A7D2-54D275B414A3}" srcOrd="0" destOrd="0" presId="urn:microsoft.com/office/officeart/2005/8/layout/orgChart1"/>
    <dgm:cxn modelId="{151E5F98-CD85-46BD-8797-0B9E5742F46C}" type="presParOf" srcId="{1403F320-8D63-4D79-A456-C45AD8D2197C}" destId="{95F26D5E-0E21-47E1-86E1-B45CEF9D771D}" srcOrd="1" destOrd="0" presId="urn:microsoft.com/office/officeart/2005/8/layout/orgChart1"/>
    <dgm:cxn modelId="{C8E06E88-510C-4CB5-8C4C-EFC59534F7CC}" type="presParOf" srcId="{D993F5F2-F726-419E-92CA-995798E9E0E4}" destId="{9C9ECDAB-F739-4F1C-B567-ACC3CDDA2CB2}" srcOrd="1" destOrd="0" presId="urn:microsoft.com/office/officeart/2005/8/layout/orgChart1"/>
    <dgm:cxn modelId="{43AAE65A-48DB-492E-BA0D-316E59D9EA45}" type="presParOf" srcId="{D993F5F2-F726-419E-92CA-995798E9E0E4}" destId="{6F72663F-11C1-482F-AE30-341A7EE7B969}" srcOrd="2" destOrd="0" presId="urn:microsoft.com/office/officeart/2005/8/layout/orgChart1"/>
    <dgm:cxn modelId="{B3ECC4B0-0D57-464B-9558-A06C4CDE581C}" type="presParOf" srcId="{39D078DA-592A-4E7E-9B12-C3033B90C769}" destId="{75D6CE9E-DA7A-49D5-B1AE-65A07655C872}" srcOrd="2" destOrd="0" presId="urn:microsoft.com/office/officeart/2005/8/layout/orgChart1"/>
  </dgm:cxnLst>
  <dgm:bg>
    <a:solidFill>
      <a:schemeClr val="bg1"/>
    </a:solidFill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E944F26-092A-4EAD-BD6A-38BFC0344BC4}">
      <dsp:nvSpPr>
        <dsp:cNvPr id="0" name=""/>
        <dsp:cNvSpPr/>
      </dsp:nvSpPr>
      <dsp:spPr>
        <a:xfrm>
          <a:off x="6895200" y="2923897"/>
          <a:ext cx="1233632" cy="3613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652"/>
              </a:lnTo>
              <a:lnTo>
                <a:pt x="1233632" y="180652"/>
              </a:lnTo>
              <a:lnTo>
                <a:pt x="1233632" y="361304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C9A66C-A0A2-4166-8DE8-391A0FDC8CE3}">
      <dsp:nvSpPr>
        <dsp:cNvPr id="0" name=""/>
        <dsp:cNvSpPr/>
      </dsp:nvSpPr>
      <dsp:spPr>
        <a:xfrm>
          <a:off x="5854297" y="2923897"/>
          <a:ext cx="1040902" cy="361304"/>
        </a:xfrm>
        <a:custGeom>
          <a:avLst/>
          <a:gdLst/>
          <a:ahLst/>
          <a:cxnLst/>
          <a:rect l="0" t="0" r="0" b="0"/>
          <a:pathLst>
            <a:path>
              <a:moveTo>
                <a:pt x="1040902" y="0"/>
              </a:moveTo>
              <a:lnTo>
                <a:pt x="1040902" y="180652"/>
              </a:lnTo>
              <a:lnTo>
                <a:pt x="0" y="180652"/>
              </a:lnTo>
              <a:lnTo>
                <a:pt x="0" y="361304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9BC99A-20CD-4016-B50B-A3046D6C0897}">
      <dsp:nvSpPr>
        <dsp:cNvPr id="0" name=""/>
        <dsp:cNvSpPr/>
      </dsp:nvSpPr>
      <dsp:spPr>
        <a:xfrm>
          <a:off x="4553075" y="1429549"/>
          <a:ext cx="2342124" cy="3613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652"/>
              </a:lnTo>
              <a:lnTo>
                <a:pt x="2342124" y="180652"/>
              </a:lnTo>
              <a:lnTo>
                <a:pt x="2342124" y="361304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94F263-86DA-4680-A66A-87E911DD4322}">
      <dsp:nvSpPr>
        <dsp:cNvPr id="0" name=""/>
        <dsp:cNvSpPr/>
      </dsp:nvSpPr>
      <dsp:spPr>
        <a:xfrm>
          <a:off x="2221265" y="2938100"/>
          <a:ext cx="1136510" cy="3613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652"/>
              </a:lnTo>
              <a:lnTo>
                <a:pt x="1136510" y="180652"/>
              </a:lnTo>
              <a:lnTo>
                <a:pt x="1136510" y="361304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6D85C7-C8BC-4865-AD87-E2769478B165}">
      <dsp:nvSpPr>
        <dsp:cNvPr id="0" name=""/>
        <dsp:cNvSpPr/>
      </dsp:nvSpPr>
      <dsp:spPr>
        <a:xfrm>
          <a:off x="958375" y="2938100"/>
          <a:ext cx="1262889" cy="361304"/>
        </a:xfrm>
        <a:custGeom>
          <a:avLst/>
          <a:gdLst/>
          <a:ahLst/>
          <a:cxnLst/>
          <a:rect l="0" t="0" r="0" b="0"/>
          <a:pathLst>
            <a:path>
              <a:moveTo>
                <a:pt x="1262889" y="0"/>
              </a:moveTo>
              <a:lnTo>
                <a:pt x="1262889" y="180652"/>
              </a:lnTo>
              <a:lnTo>
                <a:pt x="0" y="180652"/>
              </a:lnTo>
              <a:lnTo>
                <a:pt x="0" y="361304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2FBA07-6CBF-49A4-80C2-B5502D2E99E9}">
      <dsp:nvSpPr>
        <dsp:cNvPr id="0" name=""/>
        <dsp:cNvSpPr/>
      </dsp:nvSpPr>
      <dsp:spPr>
        <a:xfrm>
          <a:off x="2221265" y="1429549"/>
          <a:ext cx="2331810" cy="361304"/>
        </a:xfrm>
        <a:custGeom>
          <a:avLst/>
          <a:gdLst/>
          <a:ahLst/>
          <a:cxnLst/>
          <a:rect l="0" t="0" r="0" b="0"/>
          <a:pathLst>
            <a:path>
              <a:moveTo>
                <a:pt x="2331810" y="0"/>
              </a:moveTo>
              <a:lnTo>
                <a:pt x="2331810" y="180652"/>
              </a:lnTo>
              <a:lnTo>
                <a:pt x="0" y="180652"/>
              </a:lnTo>
              <a:lnTo>
                <a:pt x="0" y="361304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4D79C9-48DA-4CA4-ACCB-269C0D9D18D2}">
      <dsp:nvSpPr>
        <dsp:cNvPr id="0" name=""/>
        <dsp:cNvSpPr/>
      </dsp:nvSpPr>
      <dsp:spPr>
        <a:xfrm>
          <a:off x="3457839" y="382065"/>
          <a:ext cx="2190471" cy="104748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>
              <a:srgbClr val="FFFFFF"/>
            </a:buClr>
            <a:buSzPct val="100000"/>
            <a:buFont typeface="Times New Roman" pitchFamily="18" charset="0"/>
            <a:buNone/>
            <a:tabLst/>
          </a:pPr>
          <a:r>
            <a:rPr kumimoji="0" lang="el-GR" sz="2000" b="1" i="0" u="none" strike="noStrike" kern="1200" cap="none" normalizeH="0" baseline="0" dirty="0" smtClean="0">
              <a:ln/>
              <a:effectLst/>
              <a:latin typeface="Times New Roman" pitchFamily="18" charset="0"/>
              <a:cs typeface="Lucida Sans Unicode" pitchFamily="34" charset="0"/>
            </a:rPr>
            <a:t>ΔΕΔΟΜΕΝΑ</a:t>
          </a:r>
        </a:p>
      </dsp:txBody>
      <dsp:txXfrm>
        <a:off x="3457839" y="382065"/>
        <a:ext cx="2190471" cy="1047483"/>
      </dsp:txXfrm>
    </dsp:sp>
    <dsp:sp modelId="{2202F9DF-99F0-47B3-BA6E-91A5ECAA4B26}">
      <dsp:nvSpPr>
        <dsp:cNvPr id="0" name=""/>
        <dsp:cNvSpPr/>
      </dsp:nvSpPr>
      <dsp:spPr>
        <a:xfrm>
          <a:off x="1198169" y="1790854"/>
          <a:ext cx="2046190" cy="114724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>
              <a:srgbClr val="FFFFFF"/>
            </a:buClr>
            <a:buSzPct val="100000"/>
            <a:buFont typeface="Times New Roman" pitchFamily="18" charset="0"/>
            <a:buNone/>
            <a:tabLst/>
          </a:pPr>
          <a:r>
            <a:rPr kumimoji="0" lang="el-GR" sz="2000" b="1" i="0" u="none" strike="noStrike" kern="1200" cap="none" normalizeH="0" baseline="0" smtClean="0">
              <a:ln/>
              <a:effectLst/>
              <a:latin typeface="Times New Roman" pitchFamily="18" charset="0"/>
              <a:cs typeface="Lucida Sans Unicode" pitchFamily="34" charset="0"/>
            </a:rPr>
            <a:t>ΚΑΤΗΓΟΡΙΚΑ</a:t>
          </a:r>
          <a:endParaRPr kumimoji="0" lang="el-GR" sz="2000" b="1" i="0" u="none" strike="noStrike" kern="1200" cap="none" normalizeH="0" baseline="0" dirty="0" smtClean="0">
            <a:ln/>
            <a:effectLst/>
            <a:latin typeface="Times New Roman" pitchFamily="18" charset="0"/>
            <a:cs typeface="Lucida Sans Unicode" pitchFamily="34" charset="0"/>
          </a:endParaRPr>
        </a:p>
      </dsp:txBody>
      <dsp:txXfrm>
        <a:off x="1198169" y="1790854"/>
        <a:ext cx="2046190" cy="1147246"/>
      </dsp:txXfrm>
    </dsp:sp>
    <dsp:sp modelId="{738FB401-D5A6-461F-831F-878D5A331967}">
      <dsp:nvSpPr>
        <dsp:cNvPr id="0" name=""/>
        <dsp:cNvSpPr/>
      </dsp:nvSpPr>
      <dsp:spPr>
        <a:xfrm>
          <a:off x="2517" y="3299405"/>
          <a:ext cx="1911715" cy="155043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>
              <a:srgbClr val="FFFFFF"/>
            </a:buClr>
            <a:buSzPct val="100000"/>
            <a:buFont typeface="Times New Roman" pitchFamily="18" charset="0"/>
            <a:buNone/>
            <a:tabLst/>
          </a:pPr>
          <a:r>
            <a:rPr kumimoji="0" lang="el-GR" sz="2000" b="1" i="0" u="none" strike="noStrike" kern="1200" cap="none" normalizeH="0" baseline="0" smtClean="0">
              <a:ln/>
              <a:effectLst/>
              <a:latin typeface="Times New Roman" pitchFamily="18" charset="0"/>
              <a:cs typeface="Lucida Sans Unicode" pitchFamily="34" charset="0"/>
            </a:rPr>
            <a:t>ΟΝΟΜΑΣΤΙΚΑ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>
              <a:srgbClr val="FFFFFF"/>
            </a:buClr>
            <a:buSzPct val="100000"/>
            <a:buFont typeface="Times New Roman" pitchFamily="18" charset="0"/>
            <a:buNone/>
            <a:tabLst/>
          </a:pPr>
          <a:r>
            <a:rPr kumimoji="0" lang="el-GR" sz="1600" b="1" i="0" u="none" strike="noStrike" kern="1200" cap="none" normalizeH="0" baseline="0" smtClean="0">
              <a:ln/>
              <a:effectLst/>
              <a:latin typeface="Times New Roman" pitchFamily="18" charset="0"/>
              <a:cs typeface="Lucida Sans Unicode" pitchFamily="34" charset="0"/>
            </a:rPr>
            <a:t>(μεταβλ. ποιοτική</a:t>
          </a:r>
          <a:r>
            <a:rPr kumimoji="0" lang="el-GR" sz="1500" b="1" i="0" u="none" strike="noStrike" kern="1200" cap="none" normalizeH="0" baseline="0" smtClean="0">
              <a:ln/>
              <a:effectLst/>
              <a:latin typeface="Times New Roman" pitchFamily="18" charset="0"/>
              <a:cs typeface="Lucida Sans Unicode" pitchFamily="34" charset="0"/>
            </a:rPr>
            <a:t>)</a:t>
          </a:r>
          <a:endParaRPr kumimoji="0" lang="el-GR" sz="1500" b="1" i="0" u="none" strike="noStrike" kern="1200" cap="none" normalizeH="0" baseline="0" dirty="0" smtClean="0">
            <a:ln/>
            <a:effectLst/>
            <a:latin typeface="Times New Roman" pitchFamily="18" charset="0"/>
            <a:cs typeface="Lucida Sans Unicode" pitchFamily="34" charset="0"/>
          </a:endParaRPr>
        </a:p>
      </dsp:txBody>
      <dsp:txXfrm>
        <a:off x="2517" y="3299405"/>
        <a:ext cx="1911715" cy="1550436"/>
      </dsp:txXfrm>
    </dsp:sp>
    <dsp:sp modelId="{87B18FBF-4BFB-4EB4-8538-6E77FECB8824}">
      <dsp:nvSpPr>
        <dsp:cNvPr id="0" name=""/>
        <dsp:cNvSpPr/>
      </dsp:nvSpPr>
      <dsp:spPr>
        <a:xfrm>
          <a:off x="2275538" y="3299405"/>
          <a:ext cx="2164474" cy="160649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>
              <a:srgbClr val="FFFFFF"/>
            </a:buClr>
            <a:buSzPct val="100000"/>
            <a:buFont typeface="Times New Roman" pitchFamily="18" charset="0"/>
            <a:buNone/>
            <a:tabLst/>
          </a:pPr>
          <a:r>
            <a:rPr kumimoji="0" lang="el-GR" sz="2000" b="1" i="0" u="none" strike="noStrike" kern="1200" cap="none" normalizeH="0" baseline="0" smtClean="0">
              <a:ln/>
              <a:effectLst/>
              <a:latin typeface="Times New Roman" pitchFamily="18" charset="0"/>
              <a:cs typeface="Lucida Sans Unicode" pitchFamily="34" charset="0"/>
            </a:rPr>
            <a:t>ΔΙΑΤΑΚΤΙΚΑ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>
              <a:srgbClr val="FFFFFF"/>
            </a:buClr>
            <a:buSzPct val="100000"/>
            <a:buFont typeface="Times New Roman" pitchFamily="18" charset="0"/>
            <a:buNone/>
            <a:tabLst/>
          </a:pPr>
          <a:r>
            <a:rPr kumimoji="0" lang="el-GR" sz="1600" b="1" i="0" u="none" strike="noStrike" kern="1200" cap="none" normalizeH="0" baseline="0" smtClean="0">
              <a:ln/>
              <a:effectLst/>
              <a:latin typeface="Times New Roman" pitchFamily="18" charset="0"/>
              <a:cs typeface="Lucida Sans Unicode" pitchFamily="34" charset="0"/>
            </a:rPr>
            <a:t>(μεταβλητή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>
              <a:srgbClr val="FFFFFF"/>
            </a:buClr>
            <a:buSzPct val="100000"/>
            <a:buFont typeface="Times New Roman" pitchFamily="18" charset="0"/>
            <a:buNone/>
            <a:tabLst/>
          </a:pPr>
          <a:r>
            <a:rPr kumimoji="0" lang="el-GR" sz="1600" b="1" i="0" u="none" strike="noStrike" kern="1200" cap="none" normalizeH="0" baseline="0" smtClean="0">
              <a:ln/>
              <a:effectLst/>
              <a:latin typeface="Times New Roman" pitchFamily="18" charset="0"/>
              <a:cs typeface="Lucida Sans Unicode" pitchFamily="34" charset="0"/>
            </a:rPr>
            <a:t>είτε ποσοτική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>
              <a:srgbClr val="FFFFFF"/>
            </a:buClr>
            <a:buSzPct val="100000"/>
            <a:buFont typeface="Times New Roman" pitchFamily="18" charset="0"/>
            <a:buNone/>
            <a:tabLst/>
          </a:pPr>
          <a:r>
            <a:rPr kumimoji="0" lang="el-GR" sz="1600" b="1" i="0" u="none" strike="noStrike" kern="1200" cap="none" normalizeH="0" baseline="0" smtClean="0">
              <a:ln/>
              <a:effectLst/>
              <a:latin typeface="Times New Roman" pitchFamily="18" charset="0"/>
              <a:cs typeface="Lucida Sans Unicode" pitchFamily="34" charset="0"/>
            </a:rPr>
            <a:t>είτε ποιοτική)</a:t>
          </a:r>
          <a:endParaRPr kumimoji="0" lang="el-GR" sz="1600" b="1" i="0" u="none" strike="noStrike" kern="1200" cap="none" normalizeH="0" baseline="0" dirty="0" smtClean="0">
            <a:ln/>
            <a:effectLst/>
            <a:latin typeface="Times New Roman" pitchFamily="18" charset="0"/>
            <a:cs typeface="Lucida Sans Unicode" pitchFamily="34" charset="0"/>
          </a:endParaRPr>
        </a:p>
      </dsp:txBody>
      <dsp:txXfrm>
        <a:off x="2275538" y="3299405"/>
        <a:ext cx="2164474" cy="1606490"/>
      </dsp:txXfrm>
    </dsp:sp>
    <dsp:sp modelId="{FE7311A0-A9CF-44ED-87C2-6B520CE6CDAB}">
      <dsp:nvSpPr>
        <dsp:cNvPr id="0" name=""/>
        <dsp:cNvSpPr/>
      </dsp:nvSpPr>
      <dsp:spPr>
        <a:xfrm>
          <a:off x="5882419" y="1790854"/>
          <a:ext cx="2025561" cy="113304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>
              <a:srgbClr val="FFFFFF"/>
            </a:buClr>
            <a:buSzPct val="100000"/>
            <a:buFont typeface="Times New Roman" pitchFamily="18" charset="0"/>
            <a:buNone/>
            <a:tabLst/>
          </a:pPr>
          <a:r>
            <a:rPr kumimoji="0" lang="el-GR" sz="2000" b="1" i="0" u="none" strike="noStrike" kern="1200" cap="none" normalizeH="0" baseline="0" smtClean="0">
              <a:ln/>
              <a:effectLst/>
              <a:latin typeface="Times New Roman" pitchFamily="18" charset="0"/>
              <a:cs typeface="Lucida Sans Unicode" pitchFamily="34" charset="0"/>
            </a:rPr>
            <a:t>ΜΕΤΡΗΣΕΙΣ ή ΑΡΙΘΜΗΤΙΚΑ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>
              <a:srgbClr val="FFFFFF"/>
            </a:buClr>
            <a:buSzPct val="100000"/>
            <a:buFont typeface="Times New Roman" pitchFamily="18" charset="0"/>
            <a:buNone/>
            <a:tabLst/>
          </a:pPr>
          <a:r>
            <a:rPr kumimoji="0" lang="el-GR" sz="1600" b="1" i="0" u="none" strike="noStrike" kern="1200" cap="none" normalizeH="0" baseline="0" smtClean="0">
              <a:ln/>
              <a:effectLst/>
              <a:latin typeface="Times New Roman" pitchFamily="18" charset="0"/>
              <a:cs typeface="Lucida Sans Unicode" pitchFamily="34" charset="0"/>
            </a:rPr>
            <a:t>(μεταβλητή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>
              <a:srgbClr val="FFFFFF"/>
            </a:buClr>
            <a:buSzPct val="100000"/>
            <a:buFont typeface="Times New Roman" pitchFamily="18" charset="0"/>
            <a:buNone/>
            <a:tabLst/>
          </a:pPr>
          <a:r>
            <a:rPr kumimoji="0" lang="el-GR" sz="1600" b="1" i="0" u="none" strike="noStrike" kern="1200" cap="none" normalizeH="0" baseline="0" smtClean="0">
              <a:ln/>
              <a:effectLst/>
              <a:latin typeface="Times New Roman" pitchFamily="18" charset="0"/>
              <a:cs typeface="Lucida Sans Unicode" pitchFamily="34" charset="0"/>
            </a:rPr>
            <a:t>ποσοτική</a:t>
          </a:r>
          <a:r>
            <a:rPr kumimoji="0" lang="el-GR" sz="1500" b="1" i="0" u="none" strike="noStrike" kern="1200" cap="none" normalizeH="0" baseline="0" smtClean="0">
              <a:ln/>
              <a:effectLst/>
              <a:latin typeface="Times New Roman" pitchFamily="18" charset="0"/>
              <a:cs typeface="Lucida Sans Unicode" pitchFamily="34" charset="0"/>
            </a:rPr>
            <a:t>)</a:t>
          </a:r>
          <a:endParaRPr kumimoji="0" lang="el-GR" sz="1500" b="1" i="0" u="none" strike="noStrike" kern="1200" cap="none" normalizeH="0" baseline="0" dirty="0" smtClean="0">
            <a:ln/>
            <a:effectLst/>
            <a:latin typeface="Times New Roman" pitchFamily="18" charset="0"/>
            <a:cs typeface="Lucida Sans Unicode" pitchFamily="34" charset="0"/>
          </a:endParaRPr>
        </a:p>
      </dsp:txBody>
      <dsp:txXfrm>
        <a:off x="5882419" y="1790854"/>
        <a:ext cx="2025561" cy="1133043"/>
      </dsp:txXfrm>
    </dsp:sp>
    <dsp:sp modelId="{5A7351B5-34EF-4596-8562-842FEE534585}">
      <dsp:nvSpPr>
        <dsp:cNvPr id="0" name=""/>
        <dsp:cNvSpPr/>
      </dsp:nvSpPr>
      <dsp:spPr>
        <a:xfrm>
          <a:off x="4801317" y="3285202"/>
          <a:ext cx="2105960" cy="82416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>
              <a:srgbClr val="FFFFFF"/>
            </a:buClr>
            <a:buSzPct val="100000"/>
            <a:buFont typeface="Times New Roman" pitchFamily="18" charset="0"/>
            <a:buNone/>
            <a:tabLst/>
          </a:pPr>
          <a:r>
            <a:rPr kumimoji="0" lang="el-GR" sz="2000" b="1" i="0" u="none" strike="noStrike" kern="1200" cap="none" normalizeH="0" baseline="0" smtClean="0">
              <a:ln/>
              <a:effectLst/>
              <a:latin typeface="Times New Roman" pitchFamily="18" charset="0"/>
              <a:cs typeface="Lucida Sans Unicode" pitchFamily="34" charset="0"/>
            </a:rPr>
            <a:t>ΔΙΑΣΤΗΜΑΤΙΚΑ</a:t>
          </a:r>
          <a:endParaRPr kumimoji="0" lang="el-GR" sz="2000" b="1" i="0" u="none" strike="noStrike" kern="1200" cap="none" normalizeH="0" baseline="0" dirty="0" smtClean="0">
            <a:ln/>
            <a:effectLst/>
            <a:latin typeface="Times New Roman" pitchFamily="18" charset="0"/>
            <a:cs typeface="Lucida Sans Unicode" pitchFamily="34" charset="0"/>
          </a:endParaRPr>
        </a:p>
      </dsp:txBody>
      <dsp:txXfrm>
        <a:off x="4801317" y="3285202"/>
        <a:ext cx="2105960" cy="824162"/>
      </dsp:txXfrm>
    </dsp:sp>
    <dsp:sp modelId="{F1657454-4745-4FEB-ADD4-AEA942FB625E}">
      <dsp:nvSpPr>
        <dsp:cNvPr id="0" name=""/>
        <dsp:cNvSpPr/>
      </dsp:nvSpPr>
      <dsp:spPr>
        <a:xfrm>
          <a:off x="7268583" y="3285202"/>
          <a:ext cx="1720499" cy="86024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>
              <a:srgbClr val="FFFFFF"/>
            </a:buClr>
            <a:buSzPct val="100000"/>
            <a:buFont typeface="Times New Roman" pitchFamily="18" charset="0"/>
            <a:buNone/>
            <a:tabLst/>
          </a:pPr>
          <a:r>
            <a:rPr kumimoji="0" lang="el-GR" sz="2000" b="1" i="0" u="none" strike="noStrike" kern="1200" cap="none" normalizeH="0" baseline="0" smtClean="0">
              <a:ln/>
              <a:effectLst/>
              <a:latin typeface="Times New Roman" pitchFamily="18" charset="0"/>
              <a:cs typeface="Lucida Sans Unicode" pitchFamily="34" charset="0"/>
            </a:rPr>
            <a:t>ΑΝΑΛΟΓΙΚΑ</a:t>
          </a:r>
          <a:endParaRPr kumimoji="0" lang="el-GR" sz="2000" b="1" i="0" u="none" strike="noStrike" kern="1200" cap="none" normalizeH="0" baseline="0" dirty="0" smtClean="0">
            <a:ln/>
            <a:effectLst/>
            <a:latin typeface="Times New Roman" pitchFamily="18" charset="0"/>
            <a:cs typeface="Lucida Sans Unicode" pitchFamily="34" charset="0"/>
          </a:endParaRPr>
        </a:p>
      </dsp:txBody>
      <dsp:txXfrm>
        <a:off x="7268583" y="3285202"/>
        <a:ext cx="1720499" cy="86024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F67CC28-D9C9-49D5-9605-0A7880243852}">
      <dsp:nvSpPr>
        <dsp:cNvPr id="0" name=""/>
        <dsp:cNvSpPr/>
      </dsp:nvSpPr>
      <dsp:spPr>
        <a:xfrm>
          <a:off x="4827418" y="1179330"/>
          <a:ext cx="1620576" cy="8913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3959"/>
              </a:lnTo>
              <a:lnTo>
                <a:pt x="1620576" y="643959"/>
              </a:lnTo>
              <a:lnTo>
                <a:pt x="1620576" y="891314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BF452C-14F6-4710-A972-63E4BE7A751E}">
      <dsp:nvSpPr>
        <dsp:cNvPr id="0" name=""/>
        <dsp:cNvSpPr/>
      </dsp:nvSpPr>
      <dsp:spPr>
        <a:xfrm>
          <a:off x="2096122" y="2502491"/>
          <a:ext cx="2051610" cy="5628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5507"/>
              </a:lnTo>
              <a:lnTo>
                <a:pt x="2051610" y="315507"/>
              </a:lnTo>
              <a:lnTo>
                <a:pt x="2051610" y="562862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22451F-3C2A-436E-A7F1-C700AF1D2F97}">
      <dsp:nvSpPr>
        <dsp:cNvPr id="0" name=""/>
        <dsp:cNvSpPr/>
      </dsp:nvSpPr>
      <dsp:spPr>
        <a:xfrm>
          <a:off x="1660942" y="2502491"/>
          <a:ext cx="435180" cy="749380"/>
        </a:xfrm>
        <a:custGeom>
          <a:avLst/>
          <a:gdLst/>
          <a:ahLst/>
          <a:cxnLst/>
          <a:rect l="0" t="0" r="0" b="0"/>
          <a:pathLst>
            <a:path>
              <a:moveTo>
                <a:pt x="435180" y="0"/>
              </a:moveTo>
              <a:lnTo>
                <a:pt x="435180" y="502024"/>
              </a:lnTo>
              <a:lnTo>
                <a:pt x="0" y="502024"/>
              </a:lnTo>
              <a:lnTo>
                <a:pt x="0" y="74938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40B6A6-CAEE-4005-A7F6-86EF9614FCF6}">
      <dsp:nvSpPr>
        <dsp:cNvPr id="0" name=""/>
        <dsp:cNvSpPr/>
      </dsp:nvSpPr>
      <dsp:spPr>
        <a:xfrm>
          <a:off x="2096122" y="1179330"/>
          <a:ext cx="2731295" cy="145279"/>
        </a:xfrm>
        <a:custGeom>
          <a:avLst/>
          <a:gdLst/>
          <a:ahLst/>
          <a:cxnLst/>
          <a:rect l="0" t="0" r="0" b="0"/>
          <a:pathLst>
            <a:path>
              <a:moveTo>
                <a:pt x="2731295" y="0"/>
              </a:moveTo>
              <a:lnTo>
                <a:pt x="0" y="0"/>
              </a:lnTo>
              <a:lnTo>
                <a:pt x="0" y="145279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059285-15F8-4365-9493-8FF17003948A}">
      <dsp:nvSpPr>
        <dsp:cNvPr id="0" name=""/>
        <dsp:cNvSpPr/>
      </dsp:nvSpPr>
      <dsp:spPr>
        <a:xfrm>
          <a:off x="3649536" y="1448"/>
          <a:ext cx="2355763" cy="117788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>
              <a:srgbClr val="FFFFFF"/>
            </a:buClr>
            <a:buSzPct val="100000"/>
            <a:buFont typeface="Times New Roman" pitchFamily="18" charset="0"/>
            <a:buNone/>
            <a:tabLst/>
          </a:pPr>
          <a:r>
            <a:rPr kumimoji="0" lang="el-GR" sz="2000" b="1" i="0" u="none" strike="noStrike" kern="1200" cap="none" normalizeH="0" baseline="0" smtClean="0">
              <a:ln/>
              <a:effectLst/>
              <a:latin typeface="Times New Roman" pitchFamily="18" charset="0"/>
              <a:cs typeface="Lucida Sans Unicode" pitchFamily="34" charset="0"/>
            </a:rPr>
            <a:t>ΔΕΔΟΜΕΝΑ</a:t>
          </a:r>
          <a:endParaRPr kumimoji="0" lang="el-GR" sz="2000" b="1" i="0" u="none" strike="noStrike" kern="1200" cap="none" normalizeH="0" baseline="0" dirty="0" smtClean="0">
            <a:ln/>
            <a:effectLst/>
            <a:latin typeface="Times New Roman" pitchFamily="18" charset="0"/>
            <a:cs typeface="Lucida Sans Unicode" pitchFamily="34" charset="0"/>
          </a:endParaRPr>
        </a:p>
      </dsp:txBody>
      <dsp:txXfrm>
        <a:off x="3649536" y="1448"/>
        <a:ext cx="2355763" cy="1177881"/>
      </dsp:txXfrm>
    </dsp:sp>
    <dsp:sp modelId="{CB5A7B51-9232-4B52-AB56-6341DB794101}">
      <dsp:nvSpPr>
        <dsp:cNvPr id="0" name=""/>
        <dsp:cNvSpPr/>
      </dsp:nvSpPr>
      <dsp:spPr>
        <a:xfrm>
          <a:off x="918241" y="1324610"/>
          <a:ext cx="2355763" cy="117788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>
              <a:srgbClr val="FFFFFF"/>
            </a:buClr>
            <a:buSzPct val="100000"/>
            <a:buFont typeface="Times New Roman" pitchFamily="18" charset="0"/>
            <a:buNone/>
            <a:tabLst/>
          </a:pPr>
          <a:r>
            <a:rPr kumimoji="0" lang="el-GR" sz="2000" b="1" i="0" u="none" strike="noStrike" kern="1200" cap="none" normalizeH="0" baseline="0" smtClean="0">
              <a:ln/>
              <a:effectLst/>
              <a:latin typeface="Times New Roman" pitchFamily="18" charset="0"/>
              <a:cs typeface="Lucida Sans Unicode" pitchFamily="34" charset="0"/>
            </a:rPr>
            <a:t>ΚΑΤΗΓΟΡΙΚΑ</a:t>
          </a:r>
          <a:endParaRPr kumimoji="0" lang="el-GR" sz="2000" b="1" i="0" u="none" strike="noStrike" kern="1200" cap="none" normalizeH="0" baseline="0" dirty="0" smtClean="0">
            <a:ln/>
            <a:effectLst/>
            <a:latin typeface="Times New Roman" pitchFamily="18" charset="0"/>
            <a:cs typeface="Lucida Sans Unicode" pitchFamily="34" charset="0"/>
          </a:endParaRPr>
        </a:p>
      </dsp:txBody>
      <dsp:txXfrm>
        <a:off x="918241" y="1324610"/>
        <a:ext cx="2355763" cy="1177881"/>
      </dsp:txXfrm>
    </dsp:sp>
    <dsp:sp modelId="{080FF494-D480-46D6-8384-88694DAD94C7}">
      <dsp:nvSpPr>
        <dsp:cNvPr id="0" name=""/>
        <dsp:cNvSpPr/>
      </dsp:nvSpPr>
      <dsp:spPr>
        <a:xfrm>
          <a:off x="483061" y="3251871"/>
          <a:ext cx="2355763" cy="117788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>
              <a:srgbClr val="FFFFFF"/>
            </a:buClr>
            <a:buSzPct val="100000"/>
            <a:buFont typeface="Times New Roman" pitchFamily="18" charset="0"/>
            <a:buNone/>
            <a:tabLst/>
          </a:pPr>
          <a:r>
            <a:rPr kumimoji="0" lang="el-GR" sz="2000" b="1" i="0" u="none" strike="noStrike" kern="1200" cap="none" normalizeH="0" baseline="0" smtClean="0">
              <a:ln/>
              <a:effectLst/>
              <a:latin typeface="Times New Roman" pitchFamily="18" charset="0"/>
              <a:cs typeface="Lucida Sans Unicode" pitchFamily="34" charset="0"/>
            </a:rPr>
            <a:t>ΟΝΟΜΑΣΤΙΚΑ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>
              <a:srgbClr val="FFFFFF"/>
            </a:buClr>
            <a:buSzPct val="100000"/>
            <a:buFont typeface="Times New Roman" pitchFamily="18" charset="0"/>
            <a:buNone/>
            <a:tabLst/>
          </a:pPr>
          <a:r>
            <a:rPr kumimoji="0" lang="el-GR" sz="1800" b="1" i="0" u="none" strike="noStrike" kern="1200" cap="none" normalizeH="0" baseline="0" smtClean="0">
              <a:ln/>
              <a:effectLst/>
              <a:latin typeface="Times New Roman" pitchFamily="18" charset="0"/>
              <a:cs typeface="Lucida Sans Unicode" pitchFamily="34" charset="0"/>
            </a:rPr>
            <a:t>(μεταβλητή ποιοτική</a:t>
          </a:r>
          <a:r>
            <a:rPr kumimoji="0" lang="el-GR" sz="2400" b="1" i="0" u="none" strike="noStrike" kern="1200" cap="none" normalizeH="0" baseline="0" smtClean="0">
              <a:ln/>
              <a:effectLst/>
              <a:latin typeface="Times New Roman" pitchFamily="18" charset="0"/>
              <a:cs typeface="Lucida Sans Unicode" pitchFamily="34" charset="0"/>
            </a:rPr>
            <a:t>)</a:t>
          </a:r>
          <a:endParaRPr kumimoji="0" lang="el-GR" sz="2400" b="1" i="0" u="none" strike="noStrike" kern="1200" cap="none" normalizeH="0" baseline="0" dirty="0" smtClean="0">
            <a:ln/>
            <a:effectLst/>
            <a:latin typeface="Times New Roman" pitchFamily="18" charset="0"/>
            <a:cs typeface="Lucida Sans Unicode" pitchFamily="34" charset="0"/>
          </a:endParaRPr>
        </a:p>
      </dsp:txBody>
      <dsp:txXfrm>
        <a:off x="483061" y="3251871"/>
        <a:ext cx="2355763" cy="1177881"/>
      </dsp:txXfrm>
    </dsp:sp>
    <dsp:sp modelId="{55555E60-8BDA-47B7-9987-88E39820FE05}">
      <dsp:nvSpPr>
        <dsp:cNvPr id="0" name=""/>
        <dsp:cNvSpPr/>
      </dsp:nvSpPr>
      <dsp:spPr>
        <a:xfrm>
          <a:off x="2969851" y="3065354"/>
          <a:ext cx="2355763" cy="117788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>
              <a:srgbClr val="FFFFFF"/>
            </a:buClr>
            <a:buSzPct val="100000"/>
            <a:buFont typeface="Times New Roman" pitchFamily="18" charset="0"/>
            <a:buNone/>
            <a:tabLst/>
          </a:pPr>
          <a:r>
            <a:rPr kumimoji="0" lang="el-GR" sz="2000" b="1" i="0" u="none" strike="noStrike" kern="1200" cap="none" normalizeH="0" baseline="0" smtClean="0">
              <a:ln/>
              <a:effectLst/>
              <a:latin typeface="Times New Roman" pitchFamily="18" charset="0"/>
              <a:cs typeface="Lucida Sans Unicode" pitchFamily="34" charset="0"/>
            </a:rPr>
            <a:t>ΔΙΑΤΑΚΤΙΚΑ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>
              <a:srgbClr val="FFFFFF"/>
            </a:buClr>
            <a:buSzPct val="100000"/>
            <a:buFont typeface="Times New Roman" pitchFamily="18" charset="0"/>
            <a:buNone/>
            <a:tabLst/>
          </a:pPr>
          <a:r>
            <a:rPr kumimoji="0" lang="el-GR" sz="1800" b="1" i="0" u="none" strike="noStrike" kern="1200" cap="none" normalizeH="0" baseline="0" smtClean="0">
              <a:ln/>
              <a:effectLst/>
              <a:latin typeface="Times New Roman" pitchFamily="18" charset="0"/>
              <a:cs typeface="Lucida Sans Unicode" pitchFamily="34" charset="0"/>
            </a:rPr>
            <a:t>(μεταβλητή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>
              <a:srgbClr val="FFFFFF"/>
            </a:buClr>
            <a:buSzPct val="100000"/>
            <a:buFont typeface="Times New Roman" pitchFamily="18" charset="0"/>
            <a:buNone/>
            <a:tabLst/>
          </a:pPr>
          <a:r>
            <a:rPr kumimoji="0" lang="el-GR" sz="1800" b="1" i="0" u="none" strike="noStrike" kern="1200" cap="none" normalizeH="0" baseline="0" smtClean="0">
              <a:ln/>
              <a:effectLst/>
              <a:latin typeface="Times New Roman" pitchFamily="18" charset="0"/>
              <a:cs typeface="Lucida Sans Unicode" pitchFamily="34" charset="0"/>
            </a:rPr>
            <a:t>είτε ποσοτική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>
              <a:srgbClr val="FFFFFF"/>
            </a:buClr>
            <a:buSzPct val="100000"/>
            <a:buFont typeface="Times New Roman" pitchFamily="18" charset="0"/>
            <a:buNone/>
            <a:tabLst/>
          </a:pPr>
          <a:r>
            <a:rPr kumimoji="0" lang="el-GR" sz="1800" b="1" i="0" u="none" strike="noStrike" kern="1200" cap="none" normalizeH="0" baseline="0" smtClean="0">
              <a:ln/>
              <a:effectLst/>
              <a:latin typeface="Times New Roman" pitchFamily="18" charset="0"/>
              <a:cs typeface="Lucida Sans Unicode" pitchFamily="34" charset="0"/>
            </a:rPr>
            <a:t>είτε ποιοτική)</a:t>
          </a:r>
          <a:endParaRPr kumimoji="0" lang="el-GR" sz="1800" b="1" i="0" u="none" strike="noStrike" kern="1200" cap="none" normalizeH="0" baseline="0" dirty="0" smtClean="0">
            <a:ln/>
            <a:effectLst/>
            <a:latin typeface="Times New Roman" pitchFamily="18" charset="0"/>
            <a:cs typeface="Lucida Sans Unicode" pitchFamily="34" charset="0"/>
          </a:endParaRPr>
        </a:p>
      </dsp:txBody>
      <dsp:txXfrm>
        <a:off x="2969851" y="3065354"/>
        <a:ext cx="2355763" cy="1177881"/>
      </dsp:txXfrm>
    </dsp:sp>
    <dsp:sp modelId="{94A33CBD-28EF-488E-A7D2-54D275B414A3}">
      <dsp:nvSpPr>
        <dsp:cNvPr id="0" name=""/>
        <dsp:cNvSpPr/>
      </dsp:nvSpPr>
      <dsp:spPr>
        <a:xfrm>
          <a:off x="5270113" y="2070645"/>
          <a:ext cx="2355763" cy="117788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>
              <a:srgbClr val="FFFFFF"/>
            </a:buClr>
            <a:buSzPct val="100000"/>
            <a:buFont typeface="Times New Roman" pitchFamily="18" charset="0"/>
            <a:buNone/>
            <a:tabLst/>
          </a:pPr>
          <a:r>
            <a:rPr kumimoji="0" lang="el-GR" sz="2000" b="1" i="0" u="none" strike="noStrike" kern="1200" cap="none" normalizeH="0" baseline="0" smtClean="0">
              <a:ln/>
              <a:effectLst/>
              <a:latin typeface="Times New Roman" pitchFamily="18" charset="0"/>
              <a:cs typeface="Lucida Sans Unicode" pitchFamily="34" charset="0"/>
            </a:rPr>
            <a:t>ΜΕΤΡΗΣΕΙΣ ή ΑΡΙΘΜΗΤΙΚΑ</a:t>
          </a:r>
          <a:endParaRPr kumimoji="0" lang="el-GR" sz="1800" b="1" i="0" u="none" strike="noStrike" kern="1200" cap="none" normalizeH="0" baseline="0" smtClean="0">
            <a:ln/>
            <a:effectLst/>
            <a:latin typeface="Times New Roman" pitchFamily="18" charset="0"/>
            <a:cs typeface="Lucida Sans Unicode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>
              <a:srgbClr val="FFFFFF"/>
            </a:buClr>
            <a:buSzPct val="100000"/>
            <a:buFont typeface="Times New Roman" pitchFamily="18" charset="0"/>
            <a:buNone/>
            <a:tabLst/>
          </a:pPr>
          <a:r>
            <a:rPr kumimoji="0" lang="el-GR" sz="1800" b="1" i="0" u="none" strike="noStrike" kern="1200" cap="none" normalizeH="0" baseline="0" smtClean="0">
              <a:ln/>
              <a:effectLst/>
              <a:latin typeface="Times New Roman" pitchFamily="18" charset="0"/>
              <a:cs typeface="Lucida Sans Unicode" pitchFamily="34" charset="0"/>
            </a:rPr>
            <a:t>(μεταβλητή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>
              <a:srgbClr val="FFFFFF"/>
            </a:buClr>
            <a:buSzPct val="100000"/>
            <a:buFont typeface="Times New Roman" pitchFamily="18" charset="0"/>
            <a:buNone/>
            <a:tabLst/>
          </a:pPr>
          <a:r>
            <a:rPr kumimoji="0" lang="el-GR" sz="1800" b="1" i="0" u="none" strike="noStrike" kern="1200" cap="none" normalizeH="0" baseline="0" smtClean="0">
              <a:ln/>
              <a:effectLst/>
              <a:latin typeface="Times New Roman" pitchFamily="18" charset="0"/>
              <a:cs typeface="Lucida Sans Unicode" pitchFamily="34" charset="0"/>
            </a:rPr>
            <a:t>ποσοτική</a:t>
          </a:r>
          <a:r>
            <a:rPr kumimoji="0" lang="el-GR" sz="1900" b="1" i="0" u="none" strike="noStrike" kern="1200" cap="none" normalizeH="0" baseline="0" smtClean="0">
              <a:ln/>
              <a:effectLst/>
              <a:latin typeface="Times New Roman" pitchFamily="18" charset="0"/>
              <a:cs typeface="Lucida Sans Unicode" pitchFamily="34" charset="0"/>
            </a:rPr>
            <a:t>)</a:t>
          </a:r>
          <a:endParaRPr kumimoji="0" lang="el-GR" sz="1900" b="1" i="0" u="none" strike="noStrike" kern="1200" cap="none" normalizeH="0" baseline="0" dirty="0" smtClean="0">
            <a:ln/>
            <a:effectLst/>
            <a:latin typeface="Times New Roman" pitchFamily="18" charset="0"/>
            <a:cs typeface="Lucida Sans Unicode" pitchFamily="34" charset="0"/>
          </a:endParaRPr>
        </a:p>
      </dsp:txBody>
      <dsp:txXfrm>
        <a:off x="5270113" y="2070645"/>
        <a:ext cx="2355763" cy="11778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789827-6C06-4BD1-B55F-86A2C5969071}" type="datetimeFigureOut">
              <a:rPr lang="el-GR" smtClean="0"/>
              <a:pPr/>
              <a:t>19/7/2015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5E89B2-8E2F-43E0-BFBF-68F7DF157761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CA5786-E1D3-43BB-A164-76932D4FA798}" type="datetimeFigureOut">
              <a:rPr lang="el-GR" smtClean="0"/>
              <a:pPr/>
              <a:t>19/7/2015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67683A-0688-4998-9883-723935D5165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28B52B-A268-4A77-B9C8-36D2716A209F}" type="slidenum">
              <a:rPr lang="el-GR" altLang="el-GR" smtClean="0"/>
              <a:pPr/>
              <a:t>44</a:t>
            </a:fld>
            <a:endParaRPr lang="el-GR" altLang="el-GR" smtClean="0"/>
          </a:p>
        </p:txBody>
      </p:sp>
      <p:sp>
        <p:nvSpPr>
          <p:cNvPr id="100355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altLang="el-GR"/>
          </a:p>
        </p:txBody>
      </p:sp>
      <p:sp>
        <p:nvSpPr>
          <p:cNvPr id="100356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8938" cy="4097338"/>
          </a:xfrm>
          <a:noFill/>
          <a:ln/>
        </p:spPr>
        <p:txBody>
          <a:bodyPr wrap="none" anchor="ctr"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B8A23E-0D78-41B6-A137-F4D868B8B8E8}" type="slidenum">
              <a:rPr lang="el-GR" altLang="el-GR" smtClean="0"/>
              <a:pPr/>
              <a:t>45</a:t>
            </a:fld>
            <a:endParaRPr lang="el-GR" altLang="el-GR" smtClean="0"/>
          </a:p>
        </p:txBody>
      </p:sp>
      <p:sp>
        <p:nvSpPr>
          <p:cNvPr id="102403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altLang="el-GR"/>
          </a:p>
        </p:txBody>
      </p:sp>
      <p:sp>
        <p:nvSpPr>
          <p:cNvPr id="102404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8938" cy="4097338"/>
          </a:xfrm>
          <a:noFill/>
          <a:ln/>
        </p:spPr>
        <p:txBody>
          <a:bodyPr wrap="none" anchor="ctr"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B46DC4-0B34-4087-8418-86DEFF59BE78}" type="slidenum">
              <a:rPr lang="el-GR" altLang="el-GR" smtClean="0"/>
              <a:pPr/>
              <a:t>48</a:t>
            </a:fld>
            <a:endParaRPr lang="el-GR" altLang="el-GR" smtClean="0"/>
          </a:p>
        </p:txBody>
      </p:sp>
      <p:sp>
        <p:nvSpPr>
          <p:cNvPr id="103427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altLang="el-GR"/>
          </a:p>
        </p:txBody>
      </p:sp>
      <p:sp>
        <p:nvSpPr>
          <p:cNvPr id="103428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8938" cy="4097338"/>
          </a:xfrm>
          <a:noFill/>
          <a:ln/>
        </p:spPr>
        <p:txBody>
          <a:bodyPr wrap="none" anchor="ctr"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4AEE5D-7DCF-493F-B52A-99CFDA9F8F35}" type="slidenum">
              <a:rPr lang="el-GR" altLang="el-GR" smtClean="0"/>
              <a:pPr/>
              <a:t>49</a:t>
            </a:fld>
            <a:endParaRPr lang="el-GR" altLang="el-GR" smtClean="0"/>
          </a:p>
        </p:txBody>
      </p:sp>
      <p:sp>
        <p:nvSpPr>
          <p:cNvPr id="104451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altLang="el-GR"/>
          </a:p>
        </p:txBody>
      </p:sp>
      <p:sp>
        <p:nvSpPr>
          <p:cNvPr id="104452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8938" cy="4097338"/>
          </a:xfrm>
          <a:noFill/>
          <a:ln/>
        </p:spPr>
        <p:txBody>
          <a:bodyPr wrap="none" anchor="ctr"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B333D8-77D3-44C0-9AF6-40349BF3E125}" type="slidenum">
              <a:rPr lang="el-GR" altLang="el-GR" smtClean="0"/>
              <a:pPr/>
              <a:t>55</a:t>
            </a:fld>
            <a:endParaRPr lang="el-GR" altLang="el-GR" smtClean="0"/>
          </a:p>
        </p:txBody>
      </p:sp>
      <p:sp>
        <p:nvSpPr>
          <p:cNvPr id="105475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altLang="el-GR"/>
          </a:p>
        </p:txBody>
      </p:sp>
      <p:sp>
        <p:nvSpPr>
          <p:cNvPr id="105476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8938" cy="4097338"/>
          </a:xfrm>
          <a:noFill/>
          <a:ln/>
        </p:spPr>
        <p:txBody>
          <a:bodyPr wrap="none" anchor="ctr"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B85A7A-E709-4C7B-B3ED-1FFA685A895B}" type="slidenum">
              <a:rPr lang="el-GR" altLang="el-GR" smtClean="0"/>
              <a:pPr/>
              <a:t>56</a:t>
            </a:fld>
            <a:endParaRPr lang="el-GR" altLang="el-GR" smtClean="0"/>
          </a:p>
        </p:txBody>
      </p:sp>
      <p:sp>
        <p:nvSpPr>
          <p:cNvPr id="106499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altLang="el-GR"/>
          </a:p>
        </p:txBody>
      </p:sp>
      <p:sp>
        <p:nvSpPr>
          <p:cNvPr id="106500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8938" cy="4097338"/>
          </a:xfrm>
          <a:noFill/>
          <a:ln/>
        </p:spPr>
        <p:txBody>
          <a:bodyPr wrap="none" anchor="ctr"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8ACCA0-96F2-4D21-A5A9-82D21C54BB23}" type="slidenum">
              <a:rPr lang="el-GR" altLang="el-GR" smtClean="0"/>
              <a:pPr/>
              <a:t>60</a:t>
            </a:fld>
            <a:endParaRPr lang="el-GR" altLang="el-GR" smtClean="0"/>
          </a:p>
        </p:txBody>
      </p:sp>
      <p:sp>
        <p:nvSpPr>
          <p:cNvPr id="107523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altLang="el-GR"/>
          </a:p>
        </p:txBody>
      </p:sp>
      <p:sp>
        <p:nvSpPr>
          <p:cNvPr id="107524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8938" cy="4097338"/>
          </a:xfrm>
          <a:noFill/>
          <a:ln/>
        </p:spPr>
        <p:txBody>
          <a:bodyPr wrap="none" anchor="ctr"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2953E4-DA0F-4E03-B9EF-78F63544AAAA}" type="slidenum">
              <a:rPr lang="el-GR" altLang="el-GR" smtClean="0"/>
              <a:pPr/>
              <a:t>61</a:t>
            </a:fld>
            <a:endParaRPr lang="el-GR" altLang="el-GR" smtClean="0"/>
          </a:p>
        </p:txBody>
      </p:sp>
      <p:sp>
        <p:nvSpPr>
          <p:cNvPr id="108547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altLang="el-GR"/>
          </a:p>
        </p:txBody>
      </p:sp>
      <p:sp>
        <p:nvSpPr>
          <p:cNvPr id="108548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8938" cy="4097338"/>
          </a:xfrm>
          <a:noFill/>
          <a:ln/>
        </p:spPr>
        <p:txBody>
          <a:bodyPr wrap="none" anchor="ctr"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2953E4-DA0F-4E03-B9EF-78F63544AAAA}" type="slidenum">
              <a:rPr lang="el-GR" altLang="el-GR" smtClean="0"/>
              <a:pPr/>
              <a:t>62</a:t>
            </a:fld>
            <a:endParaRPr lang="el-GR" altLang="el-GR" smtClean="0"/>
          </a:p>
        </p:txBody>
      </p:sp>
      <p:sp>
        <p:nvSpPr>
          <p:cNvPr id="108547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altLang="el-GR"/>
          </a:p>
        </p:txBody>
      </p:sp>
      <p:sp>
        <p:nvSpPr>
          <p:cNvPr id="108548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8938" cy="4097338"/>
          </a:xfrm>
          <a:noFill/>
          <a:ln/>
        </p:spPr>
        <p:txBody>
          <a:bodyPr wrap="none" anchor="ctr"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FCE2B5-4045-41C8-B0E9-DE701B5CF0E3}" type="slidenum">
              <a:rPr lang="el-GR" altLang="el-GR" smtClean="0"/>
              <a:pPr/>
              <a:t>65</a:t>
            </a:fld>
            <a:endParaRPr lang="el-GR" altLang="el-GR" smtClean="0"/>
          </a:p>
        </p:txBody>
      </p:sp>
      <p:sp>
        <p:nvSpPr>
          <p:cNvPr id="109571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altLang="el-GR"/>
          </a:p>
        </p:txBody>
      </p:sp>
      <p:sp>
        <p:nvSpPr>
          <p:cNvPr id="109572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8938" cy="4097338"/>
          </a:xfrm>
          <a:noFill/>
          <a:ln/>
        </p:spPr>
        <p:txBody>
          <a:bodyPr wrap="none" anchor="ctr"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928127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07D529-FDDC-48D2-9C51-2DBDE5BCF063}" type="slidenum">
              <a:rPr lang="el-GR" altLang="el-GR" smtClean="0"/>
              <a:pPr/>
              <a:t>74</a:t>
            </a:fld>
            <a:endParaRPr lang="el-GR" altLang="el-GR" smtClean="0"/>
          </a:p>
        </p:txBody>
      </p:sp>
      <p:sp>
        <p:nvSpPr>
          <p:cNvPr id="110595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altLang="el-GR"/>
          </a:p>
        </p:txBody>
      </p:sp>
      <p:sp>
        <p:nvSpPr>
          <p:cNvPr id="110596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8938" cy="4097338"/>
          </a:xfrm>
          <a:noFill/>
          <a:ln/>
        </p:spPr>
        <p:txBody>
          <a:bodyPr wrap="none" anchor="ctr"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32099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>
              <a:latin typeface="Times New Roman" pitchFamily="18" charset="0"/>
            </a:endParaRPr>
          </a:p>
        </p:txBody>
      </p:sp>
      <p:sp>
        <p:nvSpPr>
          <p:cNvPr id="132100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CA011D-E0FE-4C2A-A0D8-25CA04DE8D21}" type="slidenum">
              <a:rPr lang="el-GR" smtClean="0">
                <a:latin typeface="Times New Roman" pitchFamily="18" charset="0"/>
              </a:rPr>
              <a:pPr/>
              <a:t>79</a:t>
            </a:fld>
            <a:endParaRPr lang="el-G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33123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>
              <a:latin typeface="Times New Roman" pitchFamily="18" charset="0"/>
            </a:endParaRPr>
          </a:p>
        </p:txBody>
      </p:sp>
      <p:sp>
        <p:nvSpPr>
          <p:cNvPr id="133124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E2C29B-C2CE-4DEA-BBAD-6BEC6E0AE616}" type="slidenum">
              <a:rPr lang="el-GR" smtClean="0">
                <a:latin typeface="Times New Roman" pitchFamily="18" charset="0"/>
              </a:rPr>
              <a:pPr/>
              <a:t>82</a:t>
            </a:fld>
            <a:endParaRPr lang="el-G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2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172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27468A-08F5-4F99-BFD4-DA6474915FF3}" type="slidenum">
              <a:rPr lang="en-US" smtClean="0">
                <a:solidFill>
                  <a:srgbClr val="000000"/>
                </a:solidFill>
              </a:rPr>
              <a:pPr/>
              <a:t>84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85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62154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99682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9FF893-0353-4918-A53E-4467B2EDCB02}" type="slidenum">
              <a:rPr lang="el-GR" altLang="el-GR" smtClean="0"/>
              <a:pPr/>
              <a:t>29</a:t>
            </a:fld>
            <a:endParaRPr lang="el-GR" altLang="el-GR" smtClean="0"/>
          </a:p>
        </p:txBody>
      </p:sp>
      <p:sp>
        <p:nvSpPr>
          <p:cNvPr id="94211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altLang="el-GR"/>
          </a:p>
        </p:txBody>
      </p:sp>
      <p:sp>
        <p:nvSpPr>
          <p:cNvPr id="94212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8938" cy="4097338"/>
          </a:xfrm>
          <a:noFill/>
          <a:ln/>
        </p:spPr>
        <p:txBody>
          <a:bodyPr wrap="none" anchor="ctr"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E19694-B65C-4B5A-9AB4-8E0074F8DD04}" type="slidenum">
              <a:rPr lang="el-GR" altLang="el-GR" smtClean="0"/>
              <a:pPr/>
              <a:t>31</a:t>
            </a:fld>
            <a:endParaRPr lang="el-GR" altLang="el-GR" smtClean="0"/>
          </a:p>
        </p:txBody>
      </p:sp>
      <p:sp>
        <p:nvSpPr>
          <p:cNvPr id="95235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altLang="el-GR"/>
          </a:p>
        </p:txBody>
      </p:sp>
      <p:sp>
        <p:nvSpPr>
          <p:cNvPr id="95236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8938" cy="4097338"/>
          </a:xfrm>
          <a:noFill/>
          <a:ln/>
        </p:spPr>
        <p:txBody>
          <a:bodyPr wrap="none" anchor="ctr"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F1DA87-ED78-429C-A0B6-4569C8D1C0EA}" type="slidenum">
              <a:rPr lang="el-GR" altLang="el-GR" smtClean="0"/>
              <a:pPr/>
              <a:t>33</a:t>
            </a:fld>
            <a:endParaRPr lang="el-GR" altLang="el-GR" smtClean="0"/>
          </a:p>
        </p:txBody>
      </p:sp>
      <p:sp>
        <p:nvSpPr>
          <p:cNvPr id="96259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altLang="el-GR"/>
          </a:p>
        </p:txBody>
      </p:sp>
      <p:sp>
        <p:nvSpPr>
          <p:cNvPr id="96260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8938" cy="4097338"/>
          </a:xfrm>
          <a:noFill/>
          <a:ln/>
        </p:spPr>
        <p:txBody>
          <a:bodyPr wrap="none" anchor="ctr"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DEBA8B-B68D-4075-8DE8-F9B9DA58DEF7}" type="slidenum">
              <a:rPr lang="el-GR" altLang="el-GR" smtClean="0"/>
              <a:pPr/>
              <a:t>34</a:t>
            </a:fld>
            <a:endParaRPr lang="el-GR" altLang="el-GR" smtClean="0"/>
          </a:p>
        </p:txBody>
      </p:sp>
      <p:sp>
        <p:nvSpPr>
          <p:cNvPr id="97283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altLang="el-GR"/>
          </a:p>
        </p:txBody>
      </p:sp>
      <p:sp>
        <p:nvSpPr>
          <p:cNvPr id="97284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8938" cy="4097338"/>
          </a:xfrm>
          <a:noFill/>
          <a:ln/>
        </p:spPr>
        <p:txBody>
          <a:bodyPr wrap="none" anchor="ctr"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8D9E4E-BBB0-45AB-9B49-483AB5C8BAB8}" type="slidenum">
              <a:rPr lang="el-GR" altLang="el-GR" smtClean="0"/>
              <a:pPr/>
              <a:t>39</a:t>
            </a:fld>
            <a:endParaRPr lang="el-GR" altLang="el-GR" smtClean="0"/>
          </a:p>
        </p:txBody>
      </p:sp>
      <p:sp>
        <p:nvSpPr>
          <p:cNvPr id="99331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altLang="el-GR"/>
          </a:p>
        </p:txBody>
      </p:sp>
      <p:sp>
        <p:nvSpPr>
          <p:cNvPr id="99332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8938" cy="4097338"/>
          </a:xfrm>
          <a:noFill/>
          <a:ln/>
        </p:spPr>
        <p:txBody>
          <a:bodyPr wrap="none" anchor="ctr"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Χρυσούλα Ζαχαροπούλου ΣΤΑΤΙΣΤΙΚΗ Τομος 1ος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Χρυσούλα Ζαχαροπούλου ΣΤΑΤΙΣΤΙΚΗ Τομος 1ος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Χρυσούλα Ζαχαροπούλου ΣΤΑΤΙΣΤΙΚΗ Τομος 1ος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32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9997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3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6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464680" y="1095941"/>
            <a:ext cx="2214640" cy="123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9997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3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7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33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33" y="2214017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9997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3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9997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3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9997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3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3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10" y="1556793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9997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3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Χρυσούλα Ζαχαροπούλου ΣΤΑΤΙΣΤΙΚΗ Τομος 1ος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9997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3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86126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6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464680" y="1095941"/>
            <a:ext cx="2214640" cy="123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7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9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9" y="2214017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Χρυσούλα Ζαχαροπούλου ΣΤΑΤΙΣΤΙΚΗ Τομος 1ος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3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4" y="1556793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86126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Τίτλος και Διάγραμμα ή Οργανόγραμμ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SmartArt"/>
          <p:cNvSpPr>
            <a:spLocks noGrp="1"/>
          </p:cNvSpPr>
          <p:nvPr>
            <p:ph type="dgm" idx="1"/>
          </p:nvPr>
        </p:nvSpPr>
        <p:spPr>
          <a:xfrm>
            <a:off x="1370013" y="1827213"/>
            <a:ext cx="7313612" cy="4114800"/>
          </a:xfrm>
        </p:spPr>
        <p:txBody>
          <a:bodyPr rtlCol="0">
            <a:normAutofit/>
          </a:bodyPr>
          <a:lstStyle/>
          <a:p>
            <a:pPr lvl="0"/>
            <a:endParaRPr lang="el-GR" noProof="0" smtClean="0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Χρυσούλα Ζαχαροπούλου ΣΤΑΤΙΣΤΙΚΗ Τόμος 1ος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EF9A4-B84D-4FD1-934D-72F54723E2A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Χρυσούλα Ζαχαροπούλου ΣΤΑΤΙΣΤΙΚΗ Τόμος 1ος</a:t>
            </a:r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5DE29-16FB-4F25-8319-6BD69F0FA96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Χρυσούλα Ζαχαροπούλου ΣΤΑΤΙΣΤΙΚΗ Τομος 1ος</a:t>
            </a: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33" y="153511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Χρυσούλα Ζαχαροπούλου ΣΤΑΤΙΣΤΙΚΗ Τομος 1ος</a:t>
            </a:r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Χρυσούλα Ζαχαροπούλου ΣΤΑΤΙΣΤΙΚΗ Τομος 1ος</a:t>
            </a: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Χρυσούλα Ζαχαροπούλου ΣΤΑΤΙΣΤΙΚΗ Τομος 1ος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8" y="27305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Χρυσούλα Ζαχαροπούλου ΣΤΑΤΙΣΤΙΚΗ Τομος 1ος</a:t>
            </a: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Χρυσούλα Ζαχαροπούλου ΣΤΑΤΙΣΤΙΚΗ Τομος 1ος</a:t>
            </a: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 smtClean="0"/>
              <a:t>Χρυσούλα Ζαχαροπούλου ΣΤΑΤΙΣΤΙΚΗ Τομος 1ος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65" y="6559387"/>
            <a:ext cx="333105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prstClr val="white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9" y="6559383"/>
            <a:ext cx="333105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prstClr val="white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5" r:id="rId12"/>
    <p:sldLayoutId id="2147483686" r:id="rId1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____________Microsoft_Office_Word_97_-_20031.doc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Office_Word_97_-_20032.doc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oleObject" Target="../embeddings/oleObject1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Office_Word_97_-_20033.doc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Office_Word_97_-_20034.doc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Office_Word_97_-_20035.doc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8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Office_Word_97_-_20036.doc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8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oleObject" Target="../embeddings/____________Microsoft_Office_Word_97_-_20037.doc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Office_Word_97_-_20038.doc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Office_Word_97_-_20039.doc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Relationship Id="rId4" Type="http://schemas.openxmlformats.org/officeDocument/2006/relationships/hyperlink" Target="http://eclass.teiep.gr/courses/LOGO100/" TargetMode="Externa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Relationship Id="rId5" Type="http://schemas.openxmlformats.org/officeDocument/2006/relationships/hyperlink" Target="http://creativecommons.org/licenses/by-nc-nd/4.0/deed.el" TargetMode="External"/><Relationship Id="rId4" Type="http://schemas.openxmlformats.org/officeDocument/2006/relationships/image" Target="../media/image4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.png"/><Relationship Id="rId4" Type="http://schemas.openxmlformats.org/officeDocument/2006/relationships/image" Target="../media/image27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8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b="1" dirty="0" smtClean="0">
                <a:latin typeface="+mn-lt"/>
              </a:rPr>
              <a:t>Στατιστική και λογισμικά στις επιστήμες συμπεριφοράς 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476600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dirty="0" smtClean="0">
                <a:solidFill>
                  <a:schemeClr val="tx1"/>
                </a:solidFill>
                <a:latin typeface="+mn-lt"/>
              </a:rPr>
              <a:t>Ενότητα </a:t>
            </a:r>
            <a:r>
              <a:rPr lang="el-GR" sz="2800" dirty="0" smtClean="0">
                <a:solidFill>
                  <a:schemeClr val="tx1"/>
                </a:solidFill>
              </a:rPr>
              <a:t>2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l-GR" sz="2800" dirty="0" smtClean="0">
                <a:solidFill>
                  <a:schemeClr val="tx1"/>
                </a:solidFill>
                <a:latin typeface="+mn-lt"/>
              </a:rPr>
              <a:t>: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l-GR" sz="2800" b="1" dirty="0" smtClean="0">
                <a:solidFill>
                  <a:schemeClr val="tx1"/>
                </a:solidFill>
              </a:rPr>
              <a:t>Περιγραφική Στατιστική Ι</a:t>
            </a:r>
            <a:endParaRPr lang="el-GR" sz="2800" b="1" dirty="0" smtClean="0">
              <a:solidFill>
                <a:schemeClr val="tx1"/>
              </a:solidFill>
              <a:latin typeface="+mn-lt"/>
            </a:endParaRPr>
          </a:p>
          <a:p>
            <a:endParaRPr lang="el-GR" sz="2800" dirty="0" smtClean="0">
              <a:solidFill>
                <a:schemeClr val="tx1"/>
              </a:solidFill>
              <a:latin typeface="+mn-lt"/>
            </a:endParaRPr>
          </a:p>
          <a:p>
            <a:r>
              <a:rPr lang="el-GR" sz="2800" dirty="0" smtClean="0">
                <a:solidFill>
                  <a:schemeClr val="tx1"/>
                </a:solidFill>
                <a:latin typeface="+mn-lt"/>
              </a:rPr>
              <a:t>Γεράσιμος Μελετίου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87" y="5827941"/>
            <a:ext cx="1581685" cy="553393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44" y="5591695"/>
            <a:ext cx="4310289" cy="1025873"/>
          </a:xfrm>
          <a:prstGeom prst="rect">
            <a:avLst/>
          </a:prstGeom>
          <a:noFill/>
        </p:spPr>
      </p:pic>
      <p:grpSp>
        <p:nvGrpSpPr>
          <p:cNvPr id="6" name="Ομάδα 9"/>
          <p:cNvGrpSpPr/>
          <p:nvPr/>
        </p:nvGrpSpPr>
        <p:grpSpPr>
          <a:xfrm>
            <a:off x="642158" y="252000"/>
            <a:ext cx="4217874" cy="1376800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 cstate="print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xmlns="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2,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altLang="el-GR" dirty="0" smtClean="0"/>
              <a:t/>
            </a:r>
            <a:br>
              <a:rPr lang="el-GR" altLang="el-GR" dirty="0" smtClean="0"/>
            </a:br>
            <a:r>
              <a:rPr lang="el-GR" altLang="el-GR" dirty="0" smtClean="0"/>
              <a:t>Περιγραφική Στατιστική</a:t>
            </a:r>
            <a:br>
              <a:rPr lang="el-GR" altLang="el-GR" dirty="0" smtClean="0"/>
            </a:br>
            <a:endParaRPr lang="el-GR" b="1" dirty="0">
              <a:latin typeface="+mn-lt"/>
            </a:endParaRPr>
          </a:p>
        </p:txBody>
      </p:sp>
      <p:sp>
        <p:nvSpPr>
          <p:cNvPr id="15" name="Rectangle 2"/>
          <p:cNvSpPr>
            <a:spLocks noGrp="1" noChangeArrowheads="1"/>
          </p:cNvSpPr>
          <p:nvPr>
            <p:ph idx="1"/>
          </p:nvPr>
        </p:nvSpPr>
        <p:spPr>
          <a:xfrm>
            <a:off x="395536" y="1783357"/>
            <a:ext cx="8229600" cy="4525963"/>
          </a:xfrm>
        </p:spPr>
        <p:txBody>
          <a:bodyPr>
            <a:noAutofit/>
          </a:bodyPr>
          <a:lstStyle/>
          <a:p>
            <a:pPr>
              <a:buNone/>
              <a:defRPr/>
            </a:pPr>
            <a:r>
              <a:rPr lang="el-GR" altLang="el-GR" dirty="0" smtClean="0"/>
              <a:t>Οι τεχνικές της περιγραφικής στατιστικής διαφοροποιούνται ανάλογα με: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l-GR" dirty="0" smtClean="0"/>
              <a:t>Το είδος της μεταβλητής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l-GR" dirty="0" smtClean="0"/>
              <a:t>Την κλίμακα μέτρησης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l-GR" dirty="0" smtClean="0"/>
              <a:t>Το αν τα δεδομένα είναι δειγματικά ή αποτελούν τον πληθυσμό</a:t>
            </a:r>
          </a:p>
          <a:p>
            <a:pPr>
              <a:buNone/>
              <a:defRPr/>
            </a:pPr>
            <a:r>
              <a:rPr lang="el-GR" b="1" dirty="0" smtClean="0"/>
              <a:t>				  </a:t>
            </a:r>
          </a:p>
          <a:p>
            <a:pPr lvl="1">
              <a:buNone/>
              <a:defRPr/>
            </a:pPr>
            <a:endParaRPr lang="el-GR" dirty="0" smtClean="0"/>
          </a:p>
          <a:p>
            <a:pPr eaLnBrk="1" hangingPunct="1">
              <a:buNone/>
            </a:pPr>
            <a:endParaRPr lang="el-GR" altLang="el-GR" dirty="0" smtClean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124744"/>
            <a:ext cx="5029200" cy="1143000"/>
          </a:xfrm>
        </p:spPr>
        <p:txBody>
          <a:bodyPr/>
          <a:lstStyle/>
          <a:p>
            <a:pPr eaLnBrk="1" hangingPunct="1"/>
            <a:r>
              <a:rPr lang="el-GR" altLang="el-GR" sz="3200" b="1" dirty="0" smtClean="0"/>
              <a:t>Ι. Το είδος της μεταβλητής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el-GR" altLang="el-GR" b="1" dirty="0" smtClean="0"/>
          </a:p>
          <a:p>
            <a:pPr eaLnBrk="1" hangingPunct="1">
              <a:buFont typeface="Arial" charset="0"/>
              <a:buNone/>
            </a:pPr>
            <a:r>
              <a:rPr lang="el-GR" altLang="el-GR" dirty="0" smtClean="0"/>
              <a:t>Διακρίνουμε: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>
            <a:grayscl/>
            <a:biLevel thresh="50000"/>
          </a:blip>
          <a:srcRect/>
          <a:stretch>
            <a:fillRect/>
          </a:stretch>
        </p:blipFill>
        <p:spPr bwMode="auto">
          <a:xfrm>
            <a:off x="609600" y="2980010"/>
            <a:ext cx="7772400" cy="3689350"/>
          </a:xfrm>
          <a:prstGeom prst="rect">
            <a:avLst/>
          </a:prstGeom>
          <a:solidFill>
            <a:srgbClr val="CCFFFF"/>
          </a:solidFill>
          <a:ln w="9525">
            <a:noFill/>
            <a:round/>
            <a:headEnd/>
            <a:tailEnd/>
          </a:ln>
        </p:spPr>
      </p:pic>
      <p:sp>
        <p:nvSpPr>
          <p:cNvPr id="5" name="4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2,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1 - Τίτλος"/>
          <p:cNvSpPr txBox="1">
            <a:spLocks/>
          </p:cNvSpPr>
          <p:nvPr/>
        </p:nvSpPr>
        <p:spPr>
          <a:xfrm>
            <a:off x="467544" y="4766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l-GR" altLang="el-G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l-GR" altLang="el-G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Περιγραφική Στατιστική</a:t>
            </a:r>
            <a:br>
              <a:rPr kumimoji="0" lang="el-GR" altLang="el-G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l-GR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2,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altLang="el-GR" dirty="0" smtClean="0"/>
              <a:t/>
            </a:r>
            <a:br>
              <a:rPr lang="el-GR" altLang="el-GR" dirty="0" smtClean="0"/>
            </a:br>
            <a:r>
              <a:rPr lang="el-GR" altLang="el-GR" dirty="0" smtClean="0"/>
              <a:t>Περιγραφική Στατιστική</a:t>
            </a:r>
            <a:br>
              <a:rPr lang="el-GR" altLang="el-GR" dirty="0" smtClean="0"/>
            </a:br>
            <a:endParaRPr lang="el-GR" b="1" dirty="0">
              <a:latin typeface="+mn-lt"/>
            </a:endParaRPr>
          </a:p>
        </p:txBody>
      </p:sp>
      <p:sp>
        <p:nvSpPr>
          <p:cNvPr id="15" name="Rectangle 2"/>
          <p:cNvSpPr>
            <a:spLocks noGrp="1" noChangeArrowheads="1"/>
          </p:cNvSpPr>
          <p:nvPr>
            <p:ph idx="1"/>
          </p:nvPr>
        </p:nvSpPr>
        <p:spPr>
          <a:xfrm>
            <a:off x="395536" y="1783357"/>
            <a:ext cx="8229600" cy="4525963"/>
          </a:xfrm>
        </p:spPr>
        <p:txBody>
          <a:bodyPr>
            <a:noAutofit/>
          </a:bodyPr>
          <a:lstStyle/>
          <a:p>
            <a:pPr>
              <a:buNone/>
              <a:defRPr/>
            </a:pPr>
            <a:r>
              <a:rPr lang="el-GR" altLang="el-GR" dirty="0" smtClean="0"/>
              <a:t>Στη στατιστική πρακτική αντιμετωπίζουμε ως:</a:t>
            </a:r>
          </a:p>
          <a:p>
            <a:r>
              <a:rPr lang="el-GR" altLang="el-GR" b="1" dirty="0" smtClean="0"/>
              <a:t>συνεχείς:   </a:t>
            </a:r>
            <a:r>
              <a:rPr lang="el-GR" altLang="el-GR" dirty="0" smtClean="0"/>
              <a:t>τις μεταβλητές οι οποίες μπορούν να πάρουν μεγάλο πλήθος τιμών  </a:t>
            </a:r>
          </a:p>
          <a:p>
            <a:r>
              <a:rPr lang="el-GR" altLang="el-GR" b="1" dirty="0" smtClean="0"/>
              <a:t>διακριτές: </a:t>
            </a:r>
            <a:r>
              <a:rPr lang="el-GR" altLang="el-GR" dirty="0" smtClean="0"/>
              <a:t>τις μεταβλητές οι οποίες μπορούν να πάρουν λίγες σχετικά  τιμές</a:t>
            </a:r>
            <a:r>
              <a:rPr lang="en-US" altLang="el-GR" dirty="0" smtClean="0"/>
              <a:t> </a:t>
            </a:r>
            <a:endParaRPr lang="el-GR" altLang="el-GR" dirty="0" smtClean="0"/>
          </a:p>
          <a:p>
            <a:pPr>
              <a:buNone/>
              <a:defRPr/>
            </a:pPr>
            <a:r>
              <a:rPr lang="el-GR" dirty="0" smtClean="0"/>
              <a:t>				  </a:t>
            </a:r>
          </a:p>
          <a:p>
            <a:pPr lvl="1">
              <a:buNone/>
              <a:defRPr/>
            </a:pPr>
            <a:endParaRPr lang="el-GR" dirty="0" smtClean="0"/>
          </a:p>
          <a:p>
            <a:pPr eaLnBrk="1" hangingPunct="1">
              <a:buNone/>
            </a:pPr>
            <a:endParaRPr lang="el-GR" altLang="el-GR" dirty="0" smtClean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2,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altLang="el-GR" dirty="0" smtClean="0"/>
              <a:t/>
            </a:r>
            <a:br>
              <a:rPr lang="el-GR" altLang="el-GR" dirty="0" smtClean="0"/>
            </a:br>
            <a:r>
              <a:rPr lang="el-GR" altLang="el-GR" dirty="0" smtClean="0"/>
              <a:t>Περιγραφική Στατιστική</a:t>
            </a:r>
            <a:br>
              <a:rPr lang="el-GR" altLang="el-GR" dirty="0" smtClean="0"/>
            </a:br>
            <a:endParaRPr lang="el-GR" b="1" dirty="0">
              <a:latin typeface="+mn-lt"/>
            </a:endParaRPr>
          </a:p>
        </p:txBody>
      </p:sp>
      <p:sp>
        <p:nvSpPr>
          <p:cNvPr id="15" name="Rectangle 2"/>
          <p:cNvSpPr>
            <a:spLocks noGrp="1" noChangeArrowheads="1"/>
          </p:cNvSpPr>
          <p:nvPr>
            <p:ph idx="1"/>
          </p:nvPr>
        </p:nvSpPr>
        <p:spPr>
          <a:xfrm>
            <a:off x="395536" y="1783357"/>
            <a:ext cx="8229600" cy="4525963"/>
          </a:xfrm>
        </p:spPr>
        <p:txBody>
          <a:bodyPr>
            <a:noAutofit/>
          </a:bodyPr>
          <a:lstStyle/>
          <a:p>
            <a:pPr>
              <a:buNone/>
              <a:defRPr/>
            </a:pPr>
            <a:r>
              <a:rPr lang="el-GR" altLang="el-GR" b="1" dirty="0" smtClean="0"/>
              <a:t>Παράδειγμα</a:t>
            </a:r>
            <a:r>
              <a:rPr lang="en-US" altLang="el-GR" b="1" dirty="0" smtClean="0"/>
              <a:t>:</a:t>
            </a:r>
          </a:p>
          <a:p>
            <a:pPr>
              <a:lnSpc>
                <a:spcPct val="90000"/>
              </a:lnSpc>
              <a:buNone/>
            </a:pPr>
            <a:r>
              <a:rPr lang="en-US" altLang="el-GR" dirty="0" smtClean="0"/>
              <a:t>H</a:t>
            </a:r>
            <a:r>
              <a:rPr lang="el-GR" altLang="el-GR" dirty="0" smtClean="0"/>
              <a:t> ηλικία είναι μια μεταβλητή συνεχής.</a:t>
            </a:r>
            <a:endParaRPr lang="en-US" altLang="el-GR" dirty="0" smtClean="0"/>
          </a:p>
          <a:p>
            <a:pPr>
              <a:lnSpc>
                <a:spcPct val="90000"/>
              </a:lnSpc>
              <a:buNone/>
            </a:pPr>
            <a:r>
              <a:rPr lang="el-GR" altLang="el-GR" dirty="0" smtClean="0"/>
              <a:t>    </a:t>
            </a:r>
            <a:r>
              <a:rPr lang="el-GR" altLang="el-GR" i="1" dirty="0" smtClean="0"/>
              <a:t>όμως,</a:t>
            </a:r>
          </a:p>
          <a:p>
            <a:pPr>
              <a:lnSpc>
                <a:spcPct val="90000"/>
              </a:lnSpc>
              <a:buNone/>
            </a:pPr>
            <a:r>
              <a:rPr lang="el-GR" altLang="el-GR" dirty="0" smtClean="0"/>
              <a:t>    όταν συλλέγονται στατιστικά δεδομένα π.χ. σε παιδιά, η ηλικία συνήθως καταγράφεται σε έτη οπότε μπορεί να πάρει μόνον λίγες, ακέραιες τιμές. Έτσι, στη στατιστική επεξεργασία, η σχετική μεταβλητή θα αντιμετωπιστεί ως διακριτή. </a:t>
            </a:r>
          </a:p>
          <a:p>
            <a:pPr>
              <a:buNone/>
              <a:defRPr/>
            </a:pPr>
            <a:endParaRPr lang="en-US" altLang="el-GR" b="1" dirty="0" smtClean="0"/>
          </a:p>
          <a:p>
            <a:pPr>
              <a:buNone/>
              <a:defRPr/>
            </a:pPr>
            <a:endParaRPr lang="en-US" b="1" dirty="0" smtClean="0"/>
          </a:p>
          <a:p>
            <a:pPr>
              <a:buNone/>
              <a:defRPr/>
            </a:pPr>
            <a:r>
              <a:rPr lang="el-GR" dirty="0" smtClean="0"/>
              <a:t>				  </a:t>
            </a:r>
          </a:p>
          <a:p>
            <a:pPr lvl="1">
              <a:buNone/>
              <a:defRPr/>
            </a:pPr>
            <a:endParaRPr lang="el-GR" dirty="0" smtClean="0"/>
          </a:p>
          <a:p>
            <a:pPr eaLnBrk="1" hangingPunct="1">
              <a:buNone/>
            </a:pPr>
            <a:endParaRPr lang="el-GR" altLang="el-GR" dirty="0" smtClean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375618"/>
            <a:ext cx="4038600" cy="757238"/>
          </a:xfrm>
        </p:spPr>
        <p:txBody>
          <a:bodyPr/>
          <a:lstStyle/>
          <a:p>
            <a:pPr eaLnBrk="1" hangingPunct="1"/>
            <a:r>
              <a:rPr lang="el-GR" altLang="el-GR" sz="3200" b="1" dirty="0" smtClean="0"/>
              <a:t>ΙΙ. Κλίμακα μέτρησης</a:t>
            </a:r>
            <a:r>
              <a:rPr lang="el-GR" altLang="el-GR" sz="2900" dirty="0" smtClean="0"/>
              <a:t>  </a:t>
            </a:r>
          </a:p>
        </p:txBody>
      </p:sp>
      <p:graphicFrame>
        <p:nvGraphicFramePr>
          <p:cNvPr id="4" name="3 - Διάγραμμα"/>
          <p:cNvGraphicFramePr/>
          <p:nvPr/>
        </p:nvGraphicFramePr>
        <p:xfrm>
          <a:off x="152400" y="1741438"/>
          <a:ext cx="8991600" cy="5287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2,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1 - Τίτλος"/>
          <p:cNvSpPr txBox="1">
            <a:spLocks/>
          </p:cNvSpPr>
          <p:nvPr/>
        </p:nvSpPr>
        <p:spPr>
          <a:xfrm>
            <a:off x="467544" y="4766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l-GR" altLang="el-G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l-GR" altLang="el-G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Περιγραφική Στατιστική</a:t>
            </a:r>
            <a:br>
              <a:rPr kumimoji="0" lang="el-GR" altLang="el-G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l-GR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2,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Autofit/>
          </a:bodyPr>
          <a:lstStyle/>
          <a:p>
            <a:r>
              <a:rPr lang="el-GR" altLang="el-GR" dirty="0" smtClean="0"/>
              <a:t/>
            </a:r>
            <a:br>
              <a:rPr lang="el-GR" altLang="el-GR" dirty="0" smtClean="0"/>
            </a:br>
            <a:r>
              <a:rPr lang="el-GR" altLang="el-GR" dirty="0" smtClean="0"/>
              <a:t>Περιγραφική Στατιστική</a:t>
            </a:r>
            <a:br>
              <a:rPr lang="el-GR" altLang="el-GR" dirty="0" smtClean="0"/>
            </a:br>
            <a:endParaRPr lang="el-GR" b="1" dirty="0">
              <a:latin typeface="+mn-lt"/>
            </a:endParaRPr>
          </a:p>
        </p:txBody>
      </p:sp>
      <p:sp>
        <p:nvSpPr>
          <p:cNvPr id="15" name="Rectangle 2"/>
          <p:cNvSpPr>
            <a:spLocks noGrp="1" noChangeArrowheads="1"/>
          </p:cNvSpPr>
          <p:nvPr>
            <p:ph idx="1"/>
          </p:nvPr>
        </p:nvSpPr>
        <p:spPr>
          <a:xfrm>
            <a:off x="395536" y="1783357"/>
            <a:ext cx="8229600" cy="4525963"/>
          </a:xfrm>
        </p:spPr>
        <p:txBody>
          <a:bodyPr>
            <a:noAutofit/>
          </a:bodyPr>
          <a:lstStyle/>
          <a:p>
            <a:pPr>
              <a:buNone/>
              <a:defRPr/>
            </a:pPr>
            <a:r>
              <a:rPr lang="el-GR" altLang="el-GR" b="1" dirty="0" smtClean="0"/>
              <a:t>Παραδείγματα</a:t>
            </a:r>
            <a:r>
              <a:rPr lang="en-US" altLang="el-GR" b="1" dirty="0" smtClean="0"/>
              <a:t>:</a:t>
            </a:r>
          </a:p>
          <a:p>
            <a:pPr>
              <a:lnSpc>
                <a:spcPct val="90000"/>
              </a:lnSpc>
            </a:pPr>
            <a:r>
              <a:rPr lang="el-GR" altLang="el-GR" b="1" dirty="0" smtClean="0"/>
              <a:t>ονομαστικά δεδομένα</a:t>
            </a:r>
          </a:p>
          <a:p>
            <a:pPr>
              <a:lnSpc>
                <a:spcPct val="90000"/>
              </a:lnSpc>
              <a:buNone/>
            </a:pPr>
            <a:r>
              <a:rPr lang="el-GR" altLang="el-GR" dirty="0" smtClean="0"/>
              <a:t>         </a:t>
            </a:r>
            <a:r>
              <a:rPr lang="el-GR" altLang="el-GR" sz="2800" dirty="0" smtClean="0"/>
              <a:t>-</a:t>
            </a:r>
            <a:r>
              <a:rPr lang="el-GR" altLang="el-GR" sz="2800" i="1" dirty="0" smtClean="0"/>
              <a:t>άνδρας, γυναίκα</a:t>
            </a:r>
            <a:r>
              <a:rPr lang="el-GR" altLang="el-GR" sz="2800" dirty="0" smtClean="0"/>
              <a:t> </a:t>
            </a:r>
          </a:p>
          <a:p>
            <a:pPr>
              <a:lnSpc>
                <a:spcPct val="90000"/>
              </a:lnSpc>
            </a:pPr>
            <a:r>
              <a:rPr lang="el-GR" altLang="el-GR" b="1" dirty="0" smtClean="0"/>
              <a:t>διατακτικά δεδομένα</a:t>
            </a:r>
          </a:p>
          <a:p>
            <a:pPr>
              <a:lnSpc>
                <a:spcPct val="90000"/>
              </a:lnSpc>
              <a:buNone/>
            </a:pPr>
            <a:r>
              <a:rPr lang="el-GR" altLang="el-GR" dirty="0" smtClean="0"/>
              <a:t>         -</a:t>
            </a:r>
            <a:r>
              <a:rPr lang="el-GR" altLang="el-GR" sz="2800" i="1" dirty="0" smtClean="0"/>
              <a:t>ποτέ, μερικές φορές, συχνά, πολύ</a:t>
            </a:r>
          </a:p>
          <a:p>
            <a:pPr>
              <a:lnSpc>
                <a:spcPct val="90000"/>
              </a:lnSpc>
              <a:buNone/>
            </a:pPr>
            <a:r>
              <a:rPr lang="el-GR" altLang="el-GR" sz="2800" i="1" dirty="0" smtClean="0"/>
              <a:t>		  συχνά, πάντα</a:t>
            </a:r>
            <a:endParaRPr lang="el-GR" altLang="el-GR" sz="2800" dirty="0" smtClean="0"/>
          </a:p>
          <a:p>
            <a:pPr>
              <a:lnSpc>
                <a:spcPct val="90000"/>
              </a:lnSpc>
              <a:buNone/>
            </a:pPr>
            <a:r>
              <a:rPr lang="el-GR" altLang="el-GR" sz="2800" i="1" dirty="0" smtClean="0"/>
              <a:t>         -χαμηλό, μεσαίο, ανώτερο, ανώτατο</a:t>
            </a:r>
          </a:p>
          <a:p>
            <a:pPr>
              <a:buNone/>
              <a:defRPr/>
            </a:pPr>
            <a:endParaRPr lang="en-US" altLang="el-GR" b="1" dirty="0" smtClean="0"/>
          </a:p>
          <a:p>
            <a:pPr>
              <a:buNone/>
              <a:defRPr/>
            </a:pPr>
            <a:endParaRPr lang="en-US" b="1" dirty="0" smtClean="0"/>
          </a:p>
          <a:p>
            <a:pPr>
              <a:buNone/>
              <a:defRPr/>
            </a:pPr>
            <a:r>
              <a:rPr lang="el-GR" dirty="0" smtClean="0"/>
              <a:t>				  </a:t>
            </a:r>
          </a:p>
          <a:p>
            <a:pPr lvl="1">
              <a:buNone/>
              <a:defRPr/>
            </a:pPr>
            <a:endParaRPr lang="el-GR" dirty="0" smtClean="0"/>
          </a:p>
          <a:p>
            <a:pPr eaLnBrk="1" hangingPunct="1">
              <a:buNone/>
            </a:pPr>
            <a:endParaRPr lang="el-GR" altLang="el-GR" dirty="0" smtClean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2,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2"/>
          <p:cNvSpPr>
            <a:spLocks noGrp="1" noChangeArrowheads="1"/>
          </p:cNvSpPr>
          <p:nvPr>
            <p:ph idx="1"/>
          </p:nvPr>
        </p:nvSpPr>
        <p:spPr>
          <a:xfrm>
            <a:off x="395536" y="980728"/>
            <a:ext cx="8229600" cy="4525963"/>
          </a:xfrm>
        </p:spPr>
        <p:txBody>
          <a:bodyPr>
            <a:noAutofit/>
          </a:bodyPr>
          <a:lstStyle/>
          <a:p>
            <a:pPr>
              <a:buNone/>
              <a:defRPr/>
            </a:pPr>
            <a:r>
              <a:rPr lang="el-GR" altLang="el-GR" b="1" dirty="0" smtClean="0"/>
              <a:t>Παραδείγματα</a:t>
            </a:r>
            <a:r>
              <a:rPr lang="en-US" altLang="el-GR" b="1" dirty="0" smtClean="0"/>
              <a:t>:</a:t>
            </a:r>
          </a:p>
          <a:p>
            <a:r>
              <a:rPr lang="el-GR" altLang="el-GR" b="1" dirty="0" err="1" smtClean="0"/>
              <a:t>διαστηματικά</a:t>
            </a:r>
            <a:r>
              <a:rPr lang="el-GR" altLang="el-GR" b="1" dirty="0" smtClean="0"/>
              <a:t> δεδομένα</a:t>
            </a:r>
          </a:p>
          <a:p>
            <a:pPr>
              <a:buFontTx/>
              <a:buChar char="-"/>
            </a:pPr>
            <a:r>
              <a:rPr lang="el-GR" altLang="el-GR" sz="2800" dirty="0" err="1" smtClean="0"/>
              <a:t>ΔείκτηςΤιμών</a:t>
            </a:r>
            <a:r>
              <a:rPr lang="el-GR" altLang="el-GR" sz="2800" dirty="0" smtClean="0"/>
              <a:t> Καταναλωτή, </a:t>
            </a:r>
          </a:p>
          <a:p>
            <a:pPr>
              <a:buFontTx/>
              <a:buChar char="-"/>
            </a:pPr>
            <a:r>
              <a:rPr lang="el-GR" altLang="el-GR" sz="2800" dirty="0" smtClean="0"/>
              <a:t>Ι</a:t>
            </a:r>
            <a:r>
              <a:rPr lang="en-US" altLang="el-GR" sz="2800" dirty="0" smtClean="0"/>
              <a:t>Q (</a:t>
            </a:r>
            <a:r>
              <a:rPr lang="el-GR" altLang="el-GR" sz="2800" dirty="0" smtClean="0"/>
              <a:t>Δείκτης </a:t>
            </a:r>
            <a:r>
              <a:rPr lang="el-GR" altLang="el-GR" sz="2800" dirty="0" err="1" smtClean="0"/>
              <a:t>ευφυϊας</a:t>
            </a:r>
            <a:r>
              <a:rPr lang="el-GR" altLang="el-GR" sz="2800" dirty="0" smtClean="0"/>
              <a:t>), </a:t>
            </a:r>
          </a:p>
          <a:p>
            <a:pPr>
              <a:buFontTx/>
              <a:buChar char="-"/>
            </a:pPr>
            <a:r>
              <a:rPr lang="el-GR" altLang="el-GR" sz="2800" dirty="0" smtClean="0"/>
              <a:t>Θερμοκρασία σε βαθμούς της κλίμακας Κελσίου </a:t>
            </a:r>
          </a:p>
          <a:p>
            <a:r>
              <a:rPr lang="el-GR" altLang="el-GR" b="1" dirty="0" err="1" smtClean="0"/>
              <a:t>αναλογικα</a:t>
            </a:r>
            <a:r>
              <a:rPr lang="el-GR" altLang="el-GR" b="1" dirty="0" smtClean="0"/>
              <a:t> δεδομένα</a:t>
            </a:r>
          </a:p>
          <a:p>
            <a:pPr>
              <a:buNone/>
            </a:pPr>
            <a:r>
              <a:rPr lang="el-GR" altLang="el-GR" sz="2800" dirty="0" smtClean="0"/>
              <a:t>-   Ηλικία</a:t>
            </a:r>
          </a:p>
          <a:p>
            <a:pPr>
              <a:buNone/>
            </a:pPr>
            <a:r>
              <a:rPr lang="el-GR" altLang="el-GR" sz="2800" dirty="0" smtClean="0"/>
              <a:t>-   Εισόδημα</a:t>
            </a:r>
          </a:p>
          <a:p>
            <a:pPr>
              <a:buNone/>
            </a:pPr>
            <a:r>
              <a:rPr lang="el-GR" altLang="el-GR" sz="2800" dirty="0" smtClean="0"/>
              <a:t>-   Βάρος</a:t>
            </a:r>
          </a:p>
          <a:p>
            <a:pPr>
              <a:buNone/>
            </a:pPr>
            <a:r>
              <a:rPr lang="el-GR" altLang="el-GR" sz="2800" dirty="0" smtClean="0"/>
              <a:t>-   Έκταση</a:t>
            </a:r>
            <a:endParaRPr lang="en-US" altLang="el-GR" sz="2800" b="1" dirty="0" smtClean="0"/>
          </a:p>
          <a:p>
            <a:pPr>
              <a:buNone/>
              <a:defRPr/>
            </a:pPr>
            <a:endParaRPr lang="en-US" b="1" dirty="0" smtClean="0"/>
          </a:p>
          <a:p>
            <a:pPr>
              <a:buNone/>
              <a:defRPr/>
            </a:pPr>
            <a:r>
              <a:rPr lang="el-GR" dirty="0" smtClean="0"/>
              <a:t>				  </a:t>
            </a:r>
          </a:p>
          <a:p>
            <a:pPr lvl="1">
              <a:buNone/>
              <a:defRPr/>
            </a:pPr>
            <a:endParaRPr lang="el-GR" dirty="0" smtClean="0"/>
          </a:p>
          <a:p>
            <a:pPr eaLnBrk="1" hangingPunct="1">
              <a:buNone/>
            </a:pPr>
            <a:endParaRPr lang="el-GR" altLang="el-GR" dirty="0" smtClean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2,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Autofit/>
          </a:bodyPr>
          <a:lstStyle/>
          <a:p>
            <a:r>
              <a:rPr lang="el-GR" altLang="el-GR" dirty="0" smtClean="0"/>
              <a:t/>
            </a:r>
            <a:br>
              <a:rPr lang="el-GR" altLang="el-GR" dirty="0" smtClean="0"/>
            </a:br>
            <a:r>
              <a:rPr lang="el-GR" altLang="el-GR" dirty="0" smtClean="0"/>
              <a:t>Περιγραφική Στατιστική</a:t>
            </a:r>
            <a:br>
              <a:rPr lang="el-GR" altLang="el-GR" dirty="0" smtClean="0"/>
            </a:br>
            <a:endParaRPr lang="el-GR" b="1" dirty="0">
              <a:latin typeface="+mn-lt"/>
            </a:endParaRPr>
          </a:p>
        </p:txBody>
      </p:sp>
      <p:sp>
        <p:nvSpPr>
          <p:cNvPr id="15" name="Rectangle 2"/>
          <p:cNvSpPr>
            <a:spLocks noGrp="1" noChangeArrowheads="1"/>
          </p:cNvSpPr>
          <p:nvPr>
            <p:ph idx="1"/>
          </p:nvPr>
        </p:nvSpPr>
        <p:spPr>
          <a:xfrm>
            <a:off x="395536" y="1783357"/>
            <a:ext cx="8229600" cy="4525963"/>
          </a:xfrm>
        </p:spPr>
        <p:txBody>
          <a:bodyPr>
            <a:noAutofit/>
          </a:bodyPr>
          <a:lstStyle/>
          <a:p>
            <a:pPr>
              <a:buNone/>
              <a:defRPr/>
            </a:pPr>
            <a:r>
              <a:rPr lang="el-GR" altLang="el-GR" dirty="0" smtClean="0"/>
              <a:t> Εκτός από τις περιπτώσεις όπου ρητά αναφέρεται, οι τεχνικές που θα αναπτύξουμε εδώ δεν διαφοροποιούνται στα αναλογικά και </a:t>
            </a:r>
            <a:r>
              <a:rPr lang="el-GR" altLang="el-GR" dirty="0" err="1" smtClean="0"/>
              <a:t>διαστηματικά</a:t>
            </a:r>
            <a:r>
              <a:rPr lang="el-GR" altLang="el-GR" dirty="0" smtClean="0"/>
              <a:t> δεδομένα γι αυτό....</a:t>
            </a:r>
            <a:endParaRPr lang="en-US" altLang="el-GR" dirty="0" smtClean="0"/>
          </a:p>
          <a:p>
            <a:pPr>
              <a:buNone/>
              <a:defRPr/>
            </a:pPr>
            <a:endParaRPr lang="en-US" b="1" dirty="0" smtClean="0"/>
          </a:p>
          <a:p>
            <a:pPr>
              <a:buNone/>
              <a:defRPr/>
            </a:pPr>
            <a:r>
              <a:rPr lang="el-GR" dirty="0" smtClean="0"/>
              <a:t>				  </a:t>
            </a:r>
          </a:p>
          <a:p>
            <a:pPr lvl="1">
              <a:buNone/>
              <a:defRPr/>
            </a:pPr>
            <a:endParaRPr lang="el-GR" dirty="0" smtClean="0"/>
          </a:p>
          <a:p>
            <a:pPr eaLnBrk="1" hangingPunct="1">
              <a:buNone/>
            </a:pPr>
            <a:endParaRPr lang="el-GR" altLang="el-GR" dirty="0" smtClean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2,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Autofit/>
          </a:bodyPr>
          <a:lstStyle/>
          <a:p>
            <a:r>
              <a:rPr lang="el-GR" altLang="el-GR" dirty="0" smtClean="0"/>
              <a:t>Κλίμακα μέτρησης απλοποιημένη</a:t>
            </a:r>
            <a:endParaRPr lang="el-GR" b="1" dirty="0">
              <a:latin typeface="+mn-lt"/>
            </a:endParaRPr>
          </a:p>
        </p:txBody>
      </p:sp>
      <p:graphicFrame>
        <p:nvGraphicFramePr>
          <p:cNvPr id="11" name="10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2,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Autofit/>
          </a:bodyPr>
          <a:lstStyle/>
          <a:p>
            <a:r>
              <a:rPr lang="el-GR" altLang="el-GR" dirty="0" smtClean="0"/>
              <a:t/>
            </a:r>
            <a:br>
              <a:rPr lang="el-GR" altLang="el-GR" dirty="0" smtClean="0"/>
            </a:br>
            <a:r>
              <a:rPr lang="el-GR" altLang="el-GR" dirty="0" smtClean="0"/>
              <a:t>Περιγραφική Στατιστική</a:t>
            </a:r>
            <a:br>
              <a:rPr lang="el-GR" altLang="el-GR" dirty="0" smtClean="0"/>
            </a:br>
            <a:endParaRPr lang="el-GR" b="1" dirty="0">
              <a:latin typeface="+mn-lt"/>
            </a:endParaRPr>
          </a:p>
        </p:txBody>
      </p:sp>
      <p:sp>
        <p:nvSpPr>
          <p:cNvPr id="10" name="9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Από την παρατήρηση μιας ποιοτικής  μεταβλητής  μπορούμε να πάρουμε  μόνο κατηγορικά δεδομένα</a:t>
            </a:r>
          </a:p>
          <a:p>
            <a:r>
              <a:rPr lang="el-GR" dirty="0" smtClean="0"/>
              <a:t>Από την παρατήρηση μιας ποσοτικής μεταβλητής μπορούμε να πάρουμε δεδομένα:       </a:t>
            </a:r>
          </a:p>
          <a:p>
            <a:pPr>
              <a:buFont typeface="Wingdings" pitchFamily="2" charset="2"/>
              <a:buChar char="ü"/>
            </a:pPr>
            <a:r>
              <a:rPr lang="el-GR" sz="2800" dirty="0" smtClean="0"/>
              <a:t>   είτε </a:t>
            </a:r>
            <a:r>
              <a:rPr lang="el-GR" sz="2800" b="1" dirty="0" smtClean="0"/>
              <a:t>κατηγορικά (διατακτικά) </a:t>
            </a:r>
          </a:p>
          <a:p>
            <a:pPr>
              <a:buFont typeface="Wingdings" pitchFamily="2" charset="2"/>
              <a:buChar char="ü"/>
            </a:pPr>
            <a:r>
              <a:rPr lang="el-GR" sz="2800" dirty="0" smtClean="0"/>
              <a:t>   είτε </a:t>
            </a:r>
            <a:r>
              <a:rPr lang="el-GR" sz="2800" b="1" dirty="0" smtClean="0"/>
              <a:t>μετρήσεις</a:t>
            </a:r>
            <a:r>
              <a:rPr lang="el-GR" sz="2800" dirty="0" smtClean="0"/>
              <a:t> δηλαδή </a:t>
            </a:r>
            <a:r>
              <a:rPr lang="el-GR" sz="2800" b="1" dirty="0" smtClean="0"/>
              <a:t>αριθμητικά δεδομένα</a:t>
            </a:r>
          </a:p>
          <a:p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614400"/>
            <a:ext cx="7776864" cy="3242814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>
                <a:solidFill>
                  <a:schemeClr val="tx1"/>
                </a:solidFill>
                <a:latin typeface="+mn-lt"/>
              </a:rPr>
              <a:t>Τμήμα </a:t>
            </a:r>
            <a:r>
              <a:rPr lang="el-GR" sz="2800" dirty="0" err="1" smtClean="0">
                <a:solidFill>
                  <a:schemeClr val="tx1"/>
                </a:solidFill>
                <a:latin typeface="+mn-lt"/>
              </a:rPr>
              <a:t>Λογοθεραπείας</a:t>
            </a:r>
            <a:endParaRPr lang="el-GR" sz="2800" dirty="0" smtClean="0">
              <a:solidFill>
                <a:schemeClr val="tx1"/>
              </a:solidFill>
              <a:latin typeface="+mn-lt"/>
            </a:endParaRPr>
          </a:p>
          <a:p>
            <a:pPr algn="l"/>
            <a:r>
              <a:rPr lang="el-GR" b="1" dirty="0" smtClean="0">
                <a:solidFill>
                  <a:schemeClr val="tx1"/>
                </a:solidFill>
                <a:latin typeface="+mn-lt"/>
              </a:rPr>
              <a:t>Στατιστική και λογισμικά στις επιστήμες συμπεριφοράς </a:t>
            </a:r>
          </a:p>
          <a:p>
            <a:pPr algn="l"/>
            <a:r>
              <a:rPr lang="el-GR" sz="2800" b="1" dirty="0" smtClean="0">
                <a:solidFill>
                  <a:schemeClr val="tx1"/>
                </a:solidFill>
                <a:latin typeface="+mn-lt"/>
              </a:rPr>
              <a:t>Ενότητα 2</a:t>
            </a:r>
            <a:r>
              <a:rPr lang="en-US" sz="28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l-GR" sz="2800" b="1" dirty="0" smtClean="0">
                <a:solidFill>
                  <a:schemeClr val="tx1"/>
                </a:solidFill>
                <a:latin typeface="+mn-lt"/>
              </a:rPr>
              <a:t>: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l-GR" sz="2800" dirty="0" smtClean="0">
                <a:solidFill>
                  <a:schemeClr val="tx1"/>
                </a:solidFill>
              </a:rPr>
              <a:t>Περιγραφική Στατιστική Ι</a:t>
            </a:r>
            <a:endParaRPr lang="en-US" sz="2800" dirty="0" smtClean="0">
              <a:solidFill>
                <a:schemeClr val="tx1"/>
              </a:solidFill>
              <a:latin typeface="+mn-lt"/>
            </a:endParaRPr>
          </a:p>
          <a:p>
            <a:pPr algn="l">
              <a:lnSpc>
                <a:spcPts val="2600"/>
              </a:lnSpc>
            </a:pPr>
            <a:endParaRPr lang="el-GR" sz="2800" dirty="0" smtClean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algn="l">
              <a:lnSpc>
                <a:spcPts val="2600"/>
              </a:lnSpc>
            </a:pP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Γεράσιμος Μελετίου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Καθηγητής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Ιωάννινα,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87" y="5827941"/>
            <a:ext cx="1581685" cy="553393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44" y="5591695"/>
            <a:ext cx="4310289" cy="1025873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4257"/>
            <a:ext cx="7452320" cy="1228436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48264" y="4257"/>
            <a:ext cx="2214640" cy="123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2,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Autofit/>
          </a:bodyPr>
          <a:lstStyle/>
          <a:p>
            <a:r>
              <a:rPr lang="el-GR" altLang="el-GR" dirty="0" smtClean="0"/>
              <a:t> παράδειγμα </a:t>
            </a:r>
            <a:endParaRPr lang="el-GR" b="1" dirty="0">
              <a:latin typeface="+mn-lt"/>
            </a:endParaRPr>
          </a:p>
        </p:txBody>
      </p:sp>
      <p:sp>
        <p:nvSpPr>
          <p:cNvPr id="10" name="9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dirty="0" smtClean="0"/>
              <a:t>Οι παρατηρήσεις εισοδήματος μπορεί να  είναι: </a:t>
            </a:r>
          </a:p>
          <a:p>
            <a:r>
              <a:rPr lang="el-GR" dirty="0" smtClean="0"/>
              <a:t>είτε οι κατηγορίες  </a:t>
            </a:r>
            <a:r>
              <a:rPr lang="el-GR" b="1" dirty="0" smtClean="0"/>
              <a:t>χαμηλό,  μεσαίο, 	ανώτερο   </a:t>
            </a:r>
            <a:r>
              <a:rPr lang="el-GR" dirty="0" smtClean="0"/>
              <a:t>	</a:t>
            </a:r>
          </a:p>
          <a:p>
            <a:pPr>
              <a:buNone/>
            </a:pPr>
            <a:r>
              <a:rPr lang="el-GR" dirty="0" smtClean="0"/>
              <a:t>          οπότε → </a:t>
            </a:r>
            <a:r>
              <a:rPr lang="el-GR" b="1" dirty="0" smtClean="0"/>
              <a:t>δεδομένα διατακτικά</a:t>
            </a:r>
          </a:p>
          <a:p>
            <a:r>
              <a:rPr lang="el-GR" dirty="0" smtClean="0"/>
              <a:t> είτε </a:t>
            </a:r>
            <a:r>
              <a:rPr lang="el-GR" b="1" dirty="0" smtClean="0"/>
              <a:t>αριθμητικές τιμές</a:t>
            </a:r>
          </a:p>
          <a:p>
            <a:pPr>
              <a:buNone/>
            </a:pPr>
            <a:r>
              <a:rPr lang="el-GR" dirty="0" smtClean="0"/>
              <a:t>           οπότε → </a:t>
            </a:r>
            <a:r>
              <a:rPr lang="el-GR" b="1" dirty="0" smtClean="0"/>
              <a:t>μετρήσεις</a:t>
            </a:r>
          </a:p>
          <a:p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2,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Autofit/>
          </a:bodyPr>
          <a:lstStyle/>
          <a:p>
            <a:r>
              <a:rPr lang="el-GR" altLang="el-GR" dirty="0" smtClean="0"/>
              <a:t> Δεδομένα πληθυσμού </a:t>
            </a:r>
            <a:endParaRPr lang="el-GR" b="1" dirty="0">
              <a:latin typeface="+mn-lt"/>
            </a:endParaRPr>
          </a:p>
        </p:txBody>
      </p:sp>
      <p:sp>
        <p:nvSpPr>
          <p:cNvPr id="10" name="9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l-GR" dirty="0" smtClean="0"/>
              <a:t>Η ανάλυση περιορίζεται σε κατανομές συχνοτήτων, γραφικές παραστάσεις  και   περιληπτικά μέτρα  όπως είναι </a:t>
            </a:r>
          </a:p>
          <a:p>
            <a:pPr>
              <a:buNone/>
            </a:pPr>
            <a:r>
              <a:rPr lang="el-GR" dirty="0" smtClean="0"/>
              <a:t>   • ο  αριθμητικός μέσος,         </a:t>
            </a:r>
          </a:p>
          <a:p>
            <a:pPr>
              <a:buNone/>
            </a:pPr>
            <a:r>
              <a:rPr lang="el-GR" dirty="0" smtClean="0"/>
              <a:t>   • η επικρατούσα ή τυπική τιμή </a:t>
            </a:r>
          </a:p>
          <a:p>
            <a:pPr>
              <a:buNone/>
            </a:pPr>
            <a:r>
              <a:rPr lang="el-GR" dirty="0" smtClean="0"/>
              <a:t>   • η διάμεση τιμή </a:t>
            </a:r>
          </a:p>
          <a:p>
            <a:pPr>
              <a:buNone/>
            </a:pPr>
            <a:r>
              <a:rPr lang="el-GR" dirty="0" smtClean="0"/>
              <a:t>   • το εύρος  </a:t>
            </a:r>
          </a:p>
          <a:p>
            <a:pPr>
              <a:buNone/>
            </a:pPr>
            <a:r>
              <a:rPr lang="el-GR" dirty="0" smtClean="0"/>
              <a:t>   • η διακύμανση</a:t>
            </a:r>
          </a:p>
          <a:p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2,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Autofit/>
          </a:bodyPr>
          <a:lstStyle/>
          <a:p>
            <a:r>
              <a:rPr lang="el-GR" altLang="el-GR" dirty="0" smtClean="0"/>
              <a:t> Δειγματικά Δεδομένα </a:t>
            </a:r>
            <a:endParaRPr lang="el-GR" b="1" dirty="0">
              <a:latin typeface="+mn-lt"/>
            </a:endParaRPr>
          </a:p>
        </p:txBody>
      </p:sp>
      <p:sp>
        <p:nvSpPr>
          <p:cNvPr id="10" name="9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dirty="0" smtClean="0"/>
              <a:t> Περιγράφονται ομοίως με γραφικές παραστάσεις και  περιληπτικά μέτρα </a:t>
            </a:r>
          </a:p>
          <a:p>
            <a:pPr>
              <a:buNone/>
            </a:pPr>
            <a:r>
              <a:rPr lang="el-GR" dirty="0" smtClean="0"/>
              <a:t>    όμως,</a:t>
            </a:r>
          </a:p>
          <a:p>
            <a:pPr>
              <a:buNone/>
            </a:pPr>
            <a:r>
              <a:rPr lang="el-GR" dirty="0" smtClean="0"/>
              <a:t>    η περιγραφή είναι προκαταρκτικό 	   	  στάδιο. Ο σκοπός της ανάλυσης είναι η εξαγωγή  συμπερασμάτων για τον πληθυσμό.</a:t>
            </a:r>
          </a:p>
          <a:p>
            <a:endParaRPr lang="el-G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2,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Autofit/>
          </a:bodyPr>
          <a:lstStyle/>
          <a:p>
            <a:r>
              <a:rPr lang="el-GR" altLang="el-GR" dirty="0" smtClean="0"/>
              <a:t> Δειγματικά Δεδομένα </a:t>
            </a:r>
            <a:endParaRPr lang="el-GR" b="1" dirty="0">
              <a:latin typeface="+mn-lt"/>
            </a:endParaRPr>
          </a:p>
        </p:txBody>
      </p:sp>
      <p:sp>
        <p:nvSpPr>
          <p:cNvPr id="10" name="9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 fontScale="92500" lnSpcReduction="20000"/>
          </a:bodyPr>
          <a:lstStyle/>
          <a:p>
            <a:r>
              <a:rPr lang="el-GR" sz="3500" dirty="0" smtClean="0"/>
              <a:t>Στην πραγματικότητα η Στατιστική ως επιστήμη αρχίζει με την επεξεργασία δειγματικών δεδομένων με σκοπό την εξαγωγή συμπερασμάτων για τον πληθυσμό.</a:t>
            </a:r>
          </a:p>
          <a:p>
            <a:r>
              <a:rPr lang="el-GR" sz="3500" dirty="0" smtClean="0"/>
              <a:t>ο </a:t>
            </a:r>
            <a:r>
              <a:rPr lang="el-GR" sz="3500" b="1" dirty="0" smtClean="0"/>
              <a:t>αριθμητικός μέσος</a:t>
            </a:r>
            <a:r>
              <a:rPr lang="el-GR" sz="3500" dirty="0" smtClean="0"/>
              <a:t>, η  </a:t>
            </a:r>
            <a:r>
              <a:rPr lang="el-GR" sz="3500" b="1" dirty="0" smtClean="0"/>
              <a:t>διάμεσος, η διακύμανση, η αναλογία, </a:t>
            </a:r>
            <a:r>
              <a:rPr lang="el-GR" sz="3500" dirty="0" smtClean="0"/>
              <a:t>κλπ,</a:t>
            </a:r>
          </a:p>
          <a:p>
            <a:pPr lvl="1"/>
            <a:r>
              <a:rPr lang="el-GR" sz="3000" dirty="0" smtClean="0"/>
              <a:t>  όταν αναφέρονται στον </a:t>
            </a:r>
            <a:r>
              <a:rPr lang="el-GR" sz="3000" b="1" dirty="0" smtClean="0"/>
              <a:t>πληθυσμό</a:t>
            </a:r>
            <a:r>
              <a:rPr lang="el-GR" sz="3000" dirty="0" smtClean="0"/>
              <a:t>, είναι  </a:t>
            </a:r>
            <a:r>
              <a:rPr lang="el-GR" sz="3000" b="1" dirty="0" smtClean="0"/>
              <a:t>παράμετρο</a:t>
            </a:r>
            <a:r>
              <a:rPr lang="el-GR" sz="3000" dirty="0" smtClean="0"/>
              <a:t>ι       </a:t>
            </a:r>
          </a:p>
          <a:p>
            <a:pPr lvl="1"/>
            <a:r>
              <a:rPr lang="el-GR" sz="3000" dirty="0" smtClean="0"/>
              <a:t>  όταν αναφέρονται στο  </a:t>
            </a:r>
            <a:r>
              <a:rPr lang="el-GR" sz="3000" b="1" dirty="0" smtClean="0"/>
              <a:t>δείγμα</a:t>
            </a:r>
            <a:r>
              <a:rPr lang="el-GR" sz="3000" dirty="0" smtClean="0"/>
              <a:t>, ονομάζονται </a:t>
            </a:r>
            <a:r>
              <a:rPr lang="el-GR" sz="3000" b="1" dirty="0" smtClean="0"/>
              <a:t>στατιστικές</a:t>
            </a:r>
          </a:p>
          <a:p>
            <a:endParaRPr lang="el-GR" dirty="0" smtClean="0"/>
          </a:p>
          <a:p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2,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Autofit/>
          </a:bodyPr>
          <a:lstStyle/>
          <a:p>
            <a:r>
              <a:rPr lang="el-GR" altLang="el-GR" sz="4000" dirty="0" smtClean="0"/>
              <a:t>Κατανομές συχνοτήτων &amp; Γραφικές παραστάσεις</a:t>
            </a:r>
            <a:endParaRPr lang="el-GR" sz="4000" b="1" dirty="0">
              <a:latin typeface="+mn-lt"/>
            </a:endParaRPr>
          </a:p>
        </p:txBody>
      </p:sp>
      <p:sp>
        <p:nvSpPr>
          <p:cNvPr id="10" name="9 - Θέση περιεχομένου"/>
          <p:cNvSpPr>
            <a:spLocks noGrp="1"/>
          </p:cNvSpPr>
          <p:nvPr>
            <p:ph idx="1"/>
          </p:nvPr>
        </p:nvSpPr>
        <p:spPr>
          <a:xfrm>
            <a:off x="395536" y="1999381"/>
            <a:ext cx="8435280" cy="4525963"/>
          </a:xfrm>
        </p:spPr>
        <p:txBody>
          <a:bodyPr>
            <a:normAutofit/>
          </a:bodyPr>
          <a:lstStyle/>
          <a:p>
            <a:pPr>
              <a:spcBef>
                <a:spcPts val="900"/>
              </a:spcBef>
            </a:pPr>
            <a:r>
              <a:rPr lang="en-GB" altLang="el-GR" b="1" dirty="0" err="1" smtClean="0"/>
              <a:t>κυκλικά</a:t>
            </a:r>
            <a:r>
              <a:rPr lang="en-GB" altLang="el-GR" b="1" dirty="0" smtClean="0"/>
              <a:t> </a:t>
            </a:r>
            <a:r>
              <a:rPr lang="en-GB" altLang="el-GR" b="1" dirty="0" err="1" smtClean="0"/>
              <a:t>διαγράμματα</a:t>
            </a:r>
            <a:r>
              <a:rPr lang="en-GB" altLang="el-GR" b="1" dirty="0" smtClean="0"/>
              <a:t> ή </a:t>
            </a:r>
            <a:r>
              <a:rPr lang="en-GB" altLang="el-GR" b="1" dirty="0" err="1" smtClean="0"/>
              <a:t>πίτες</a:t>
            </a:r>
            <a:endParaRPr lang="en-US" altLang="el-GR" b="1" dirty="0" smtClean="0"/>
          </a:p>
          <a:p>
            <a:pPr>
              <a:spcBef>
                <a:spcPts val="900"/>
              </a:spcBef>
            </a:pPr>
            <a:r>
              <a:rPr lang="en-GB" altLang="el-GR" b="1" dirty="0" err="1" smtClean="0"/>
              <a:t>ραβδογράμματα</a:t>
            </a:r>
            <a:r>
              <a:rPr lang="en-GB" altLang="el-GR" sz="3300" b="1" dirty="0" smtClean="0">
                <a:solidFill>
                  <a:srgbClr val="000000"/>
                </a:solidFill>
              </a:rPr>
              <a:t> </a:t>
            </a:r>
          </a:p>
          <a:p>
            <a:endParaRPr lang="en-US" dirty="0" smtClean="0"/>
          </a:p>
          <a:p>
            <a:endParaRPr lang="el-GR" dirty="0" smtClean="0"/>
          </a:p>
          <a:p>
            <a:endParaRPr lang="el-GR" altLang="el-GR" b="1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2,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Autofit/>
          </a:bodyPr>
          <a:lstStyle/>
          <a:p>
            <a:r>
              <a:rPr lang="el-GR" altLang="el-GR" sz="4000" dirty="0" smtClean="0"/>
              <a:t>Γραφικές παραστάσεις για ονομαστικά δεδομένα</a:t>
            </a:r>
            <a:endParaRPr lang="el-GR" sz="4000" b="1" dirty="0">
              <a:latin typeface="+mn-lt"/>
            </a:endParaRPr>
          </a:p>
        </p:txBody>
      </p:sp>
      <p:sp>
        <p:nvSpPr>
          <p:cNvPr id="10" name="9 - Θέση περιεχομένου"/>
          <p:cNvSpPr>
            <a:spLocks noGrp="1"/>
          </p:cNvSpPr>
          <p:nvPr>
            <p:ph idx="1"/>
          </p:nvPr>
        </p:nvSpPr>
        <p:spPr>
          <a:xfrm>
            <a:off x="457200" y="1711349"/>
            <a:ext cx="8435280" cy="4525963"/>
          </a:xfrm>
        </p:spPr>
        <p:txBody>
          <a:bodyPr>
            <a:normAutofit/>
          </a:bodyPr>
          <a:lstStyle/>
          <a:p>
            <a:r>
              <a:rPr lang="el-GR" altLang="el-GR" b="1" dirty="0" smtClean="0"/>
              <a:t>Ονομαστικά δεδομένα</a:t>
            </a:r>
            <a:r>
              <a:rPr lang="en-US" altLang="el-GR" b="1" dirty="0" smtClean="0"/>
              <a:t>:</a:t>
            </a:r>
            <a:r>
              <a:rPr lang="el-GR" dirty="0" smtClean="0"/>
              <a:t>Οι τιμές είναι κατηγορίες</a:t>
            </a:r>
            <a:endParaRPr lang="en-US" dirty="0" smtClean="0"/>
          </a:p>
          <a:p>
            <a:r>
              <a:rPr lang="el-GR" b="1" dirty="0" smtClean="0"/>
              <a:t>Συχνότητες: </a:t>
            </a:r>
            <a:r>
              <a:rPr lang="el-GR" dirty="0" smtClean="0"/>
              <a:t>είναι το πλήθος των παρατηρήσεων της   κάθε κατηγορίας</a:t>
            </a:r>
            <a:r>
              <a:rPr lang="en-US" dirty="0" smtClean="0"/>
              <a:t>. </a:t>
            </a:r>
            <a:r>
              <a:rPr lang="el-GR" dirty="0" smtClean="0"/>
              <a:t>Διακρίνουμε:</a:t>
            </a:r>
            <a:endParaRPr lang="en-US" dirty="0" smtClean="0"/>
          </a:p>
          <a:p>
            <a:pPr lvl="1">
              <a:buFont typeface="Wingdings" pitchFamily="2" charset="2"/>
              <a:buChar char="ü"/>
            </a:pPr>
            <a:r>
              <a:rPr lang="el-GR" sz="2600" dirty="0" smtClean="0"/>
              <a:t>κατανομή συχνοτήτων</a:t>
            </a:r>
          </a:p>
          <a:p>
            <a:pPr lvl="1">
              <a:buFont typeface="Wingdings" pitchFamily="2" charset="2"/>
              <a:buChar char="ü"/>
            </a:pPr>
            <a:r>
              <a:rPr lang="el-GR" sz="2600" dirty="0" smtClean="0"/>
              <a:t>ποσοστιαία ή κατανομή σχετικών συχνοτήτων</a:t>
            </a:r>
          </a:p>
          <a:p>
            <a:pPr lvl="1">
              <a:buFont typeface="Wingdings" pitchFamily="2" charset="2"/>
              <a:buChar char="ü"/>
            </a:pPr>
            <a:r>
              <a:rPr lang="el-GR" sz="2600" dirty="0" err="1" smtClean="0"/>
              <a:t>επι</a:t>
            </a:r>
            <a:r>
              <a:rPr lang="el-GR" sz="2600" dirty="0" smtClean="0"/>
              <a:t> τοις εκατό ποσοστιαία</a:t>
            </a:r>
            <a:r>
              <a:rPr lang="en-US" sz="2600" dirty="0" smtClean="0"/>
              <a:t> </a:t>
            </a:r>
            <a:r>
              <a:rPr lang="el-GR" sz="2600" dirty="0" smtClean="0"/>
              <a:t>κατανομή</a:t>
            </a:r>
          </a:p>
          <a:p>
            <a:endParaRPr lang="en-US" dirty="0" smtClean="0"/>
          </a:p>
          <a:p>
            <a:endParaRPr lang="el-GR" dirty="0" smtClean="0"/>
          </a:p>
          <a:p>
            <a:endParaRPr lang="el-GR" altLang="el-GR" b="1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2,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Autofit/>
          </a:bodyPr>
          <a:lstStyle/>
          <a:p>
            <a:r>
              <a:rPr lang="el-GR" dirty="0" smtClean="0"/>
              <a:t>παράδειγμα</a:t>
            </a:r>
            <a:endParaRPr lang="el-GR" b="1" dirty="0">
              <a:latin typeface="+mn-lt"/>
            </a:endParaRPr>
          </a:p>
        </p:txBody>
      </p:sp>
      <p:sp>
        <p:nvSpPr>
          <p:cNvPr id="11" name="Rectangle 5"/>
          <p:cNvSpPr txBox="1">
            <a:spLocks noChangeArrowheads="1"/>
          </p:cNvSpPr>
          <p:nvPr/>
        </p:nvSpPr>
        <p:spPr>
          <a:xfrm>
            <a:off x="0" y="1484784"/>
            <a:ext cx="8839200" cy="1401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9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Τα 2450 άτομα δειγματοληπτικής έρευνας που έγινε στη Θεσσαλονίκη ταξινομήθηκαν, ως προς το θρήσκευμα, ως εξής</a:t>
            </a:r>
            <a:r>
              <a:rPr kumimoji="0" lang="el-GR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</a:t>
            </a:r>
          </a:p>
        </p:txBody>
      </p:sp>
      <p:graphicFrame>
        <p:nvGraphicFramePr>
          <p:cNvPr id="111618" name="Object 3"/>
          <p:cNvGraphicFramePr>
            <a:graphicFrameLocks noChangeAspect="1"/>
          </p:cNvGraphicFramePr>
          <p:nvPr/>
        </p:nvGraphicFramePr>
        <p:xfrm>
          <a:off x="0" y="2780928"/>
          <a:ext cx="9144000" cy="4413250"/>
        </p:xfrm>
        <a:graphic>
          <a:graphicData uri="http://schemas.openxmlformats.org/presentationml/2006/ole">
            <p:oleObj spid="_x0000_s111618" name="Document" r:id="rId5" imgW="4960810" imgH="2394086" progId="Word.Documen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2,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Autofit/>
          </a:bodyPr>
          <a:lstStyle/>
          <a:p>
            <a:r>
              <a:rPr lang="el-GR" altLang="el-GR" dirty="0" smtClean="0"/>
              <a:t>Το </a:t>
            </a:r>
            <a:r>
              <a:rPr lang="el-GR" altLang="el-GR" dirty="0" err="1" smtClean="0"/>
              <a:t>ραβδόγραμμα</a:t>
            </a:r>
            <a:r>
              <a:rPr lang="el-GR" altLang="el-GR" dirty="0" smtClean="0"/>
              <a:t> </a:t>
            </a:r>
            <a:endParaRPr lang="el-GR" b="1" dirty="0">
              <a:latin typeface="+mn-lt"/>
            </a:endParaRPr>
          </a:p>
        </p:txBody>
      </p:sp>
      <p:pic>
        <p:nvPicPr>
          <p:cNvPr id="12" name="Picture 3" descr="2-1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79512" y="1844824"/>
            <a:ext cx="8712968" cy="468052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3203848" y="404664"/>
            <a:ext cx="2133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l-GR" dirty="0" smtClean="0"/>
              <a:t>H</a:t>
            </a:r>
            <a:r>
              <a:rPr lang="el-GR" altLang="el-GR" b="1" dirty="0" smtClean="0"/>
              <a:t> πίτα</a:t>
            </a:r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>
            <p:ph idx="1"/>
          </p:nvPr>
        </p:nvGraphicFramePr>
        <p:xfrm>
          <a:off x="152400" y="1295400"/>
          <a:ext cx="8839200" cy="4233863"/>
        </p:xfrm>
        <a:graphic>
          <a:graphicData uri="http://schemas.openxmlformats.org/presentationml/2006/ole">
            <p:oleObj spid="_x0000_s92162" name="Document" r:id="rId3" imgW="9312120" imgH="4457160" progId="Word.Document.8">
              <p:embed/>
            </p:oleObj>
          </a:graphicData>
        </a:graphic>
      </p:graphicFrame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2,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1178768"/>
            <a:ext cx="8763000" cy="5562600"/>
          </a:xfrm>
        </p:spPr>
        <p:txBody>
          <a:bodyPr lIns="92160" tIns="46080" rIns="92160" bIns="46080" rtlCol="0">
            <a:normAutofit fontScale="90000"/>
          </a:bodyPr>
          <a:lstStyle/>
          <a:p>
            <a:pPr algn="l" defTabSz="449263" eaLnBrk="1" fontAlgn="auto" hangingPunct="1">
              <a:spcAft>
                <a:spcPts val="0"/>
              </a:spcAft>
              <a:buClr>
                <a:srgbClr val="FFFFFF"/>
              </a:buClr>
              <a:tabLst>
                <a:tab pos="0" algn="l"/>
                <a:tab pos="463550" algn="l"/>
                <a:tab pos="946150" algn="l"/>
                <a:tab pos="1428750" algn="l"/>
                <a:tab pos="1911350" algn="l"/>
                <a:tab pos="2393950" algn="l"/>
                <a:tab pos="2876550" algn="l"/>
                <a:tab pos="3359150" algn="l"/>
                <a:tab pos="3841750" algn="l"/>
                <a:tab pos="4343400" algn="l"/>
                <a:tab pos="4806950" algn="l"/>
                <a:tab pos="5289550" algn="l"/>
                <a:tab pos="5772150" algn="l"/>
                <a:tab pos="6254750" algn="l"/>
                <a:tab pos="6737350" algn="l"/>
                <a:tab pos="7219950" algn="l"/>
                <a:tab pos="7702550" algn="l"/>
                <a:tab pos="8185150" algn="l"/>
                <a:tab pos="8686800" algn="l"/>
                <a:tab pos="9150350" algn="l"/>
                <a:tab pos="9632950" algn="l"/>
                <a:tab pos="9866313" algn="l"/>
                <a:tab pos="10321925" algn="l"/>
                <a:tab pos="10779125" algn="l"/>
                <a:tab pos="10780713" algn="l"/>
              </a:tabLst>
              <a:defRPr/>
            </a:pPr>
            <a:r>
              <a:rPr lang="el-GR" sz="3200" b="1" dirty="0" smtClean="0">
                <a:solidFill>
                  <a:srgbClr val="FF0000"/>
                </a:solidFill>
              </a:rPr>
              <a:t/>
            </a:r>
            <a:br>
              <a:rPr lang="el-GR" sz="3200" b="1" dirty="0" smtClean="0">
                <a:solidFill>
                  <a:srgbClr val="FF0000"/>
                </a:solidFill>
              </a:rPr>
            </a:br>
            <a:r>
              <a:rPr lang="el-GR" sz="3600" b="0" dirty="0" smtClean="0"/>
              <a:t>Η πίτα της ποσοστιαίας </a:t>
            </a:r>
            <a:r>
              <a:rPr lang="en-GB" sz="3600" b="0" dirty="0" err="1" smtClean="0">
                <a:latin typeface="+mn-lt"/>
              </a:rPr>
              <a:t>κ</a:t>
            </a:r>
            <a:r>
              <a:rPr lang="en-GB" sz="3600" b="0" dirty="0" err="1" smtClean="0">
                <a:solidFill>
                  <a:srgbClr val="000000"/>
                </a:solidFill>
                <a:latin typeface="+mn-lt"/>
              </a:rPr>
              <a:t>ατανομή</a:t>
            </a:r>
            <a:r>
              <a:rPr lang="el-GR" sz="3600" b="0" dirty="0" smtClean="0">
                <a:solidFill>
                  <a:srgbClr val="000000"/>
                </a:solidFill>
                <a:latin typeface="+mn-lt"/>
              </a:rPr>
              <a:t>ς</a:t>
            </a:r>
            <a:r>
              <a:rPr lang="en-GB" sz="3600" b="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GB" sz="3600" b="0" dirty="0" err="1" smtClean="0">
                <a:solidFill>
                  <a:srgbClr val="000000"/>
                </a:solidFill>
                <a:latin typeface="+mn-lt"/>
              </a:rPr>
              <a:t>των</a:t>
            </a:r>
            <a:r>
              <a:rPr lang="en-GB" sz="3600" b="0" dirty="0" smtClean="0">
                <a:solidFill>
                  <a:srgbClr val="000000"/>
                </a:solidFill>
                <a:latin typeface="+mn-lt"/>
              </a:rPr>
              <a:t>   </a:t>
            </a:r>
            <a:r>
              <a:rPr lang="en-GB" sz="3600" b="0" dirty="0" err="1" smtClean="0">
                <a:solidFill>
                  <a:srgbClr val="000000"/>
                </a:solidFill>
                <a:latin typeface="+mn-lt"/>
              </a:rPr>
              <a:t>γραπτών</a:t>
            </a:r>
            <a:r>
              <a:rPr lang="en-GB" sz="3600" b="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l-GR" sz="3600" b="0" dirty="0" smtClean="0">
                <a:solidFill>
                  <a:srgbClr val="000000"/>
                </a:solidFill>
                <a:latin typeface="+mn-lt"/>
              </a:rPr>
              <a:t>στη Στατιστική Ι,  </a:t>
            </a:r>
            <a:r>
              <a:rPr lang="en-GB" sz="3600" b="0" dirty="0" err="1" smtClean="0">
                <a:solidFill>
                  <a:srgbClr val="000000"/>
                </a:solidFill>
                <a:latin typeface="+mn-lt"/>
              </a:rPr>
              <a:t>ανάλογα</a:t>
            </a:r>
            <a:r>
              <a:rPr lang="en-GB" sz="3600" b="0" dirty="0" smtClean="0">
                <a:solidFill>
                  <a:srgbClr val="000000"/>
                </a:solidFill>
                <a:latin typeface="+mn-lt"/>
              </a:rPr>
              <a:t>  	</a:t>
            </a:r>
            <a:r>
              <a:rPr lang="en-GB" sz="3600" b="0" dirty="0" err="1" smtClean="0">
                <a:solidFill>
                  <a:srgbClr val="000000"/>
                </a:solidFill>
                <a:latin typeface="+mn-lt"/>
              </a:rPr>
              <a:t>με</a:t>
            </a:r>
            <a:r>
              <a:rPr lang="en-GB" sz="3600" b="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l-GR" sz="3600" b="0" dirty="0" smtClean="0">
                <a:solidFill>
                  <a:srgbClr val="000000"/>
                </a:solidFill>
                <a:latin typeface="+mn-lt"/>
              </a:rPr>
              <a:t>την κατεύθυνση στο Λύκειο. </a:t>
            </a:r>
            <a:r>
              <a:rPr lang="en-GB" sz="3600" b="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l-GR" sz="3600" b="0" dirty="0" smtClean="0">
                <a:solidFill>
                  <a:srgbClr val="000000"/>
                </a:solidFill>
                <a:latin typeface="+mn-lt"/>
              </a:rPr>
              <a:t>Τμήμα ΟΕ του ΑΠΘ, </a:t>
            </a:r>
            <a:r>
              <a:rPr lang="en-GB" sz="3600" b="0" dirty="0" err="1" smtClean="0">
                <a:solidFill>
                  <a:srgbClr val="000000"/>
                </a:solidFill>
                <a:latin typeface="+mn-lt"/>
              </a:rPr>
              <a:t>Ιούνιος</a:t>
            </a:r>
            <a:r>
              <a:rPr lang="en-GB" sz="3600" b="0" dirty="0" smtClean="0">
                <a:solidFill>
                  <a:srgbClr val="000000"/>
                </a:solidFill>
                <a:latin typeface="+mn-lt"/>
              </a:rPr>
              <a:t> 2004</a:t>
            </a:r>
            <a:br>
              <a:rPr lang="en-GB" sz="3600" b="0" dirty="0" smtClean="0">
                <a:solidFill>
                  <a:srgbClr val="000000"/>
                </a:solidFill>
                <a:latin typeface="+mn-lt"/>
              </a:rPr>
            </a:br>
            <a:r>
              <a:rPr lang="el-GR" sz="3600" b="0" dirty="0" smtClean="0">
                <a:solidFill>
                  <a:srgbClr val="000000"/>
                </a:solidFill>
                <a:latin typeface="+mn-lt"/>
              </a:rPr>
              <a:t/>
            </a:r>
            <a:br>
              <a:rPr lang="el-GR" sz="3600" b="0" dirty="0" smtClean="0">
                <a:solidFill>
                  <a:srgbClr val="000000"/>
                </a:solidFill>
                <a:latin typeface="+mn-lt"/>
              </a:rPr>
            </a:br>
            <a:r>
              <a:rPr lang="el-GR" sz="3600" b="0" i="1" dirty="0" smtClean="0">
                <a:solidFill>
                  <a:srgbClr val="000000"/>
                </a:solidFill>
                <a:latin typeface="+mn-lt"/>
              </a:rPr>
              <a:t>σημειώστε:</a:t>
            </a:r>
            <a:r>
              <a:rPr lang="el-GR" sz="3600" b="0" dirty="0" smtClean="0">
                <a:solidFill>
                  <a:srgbClr val="000000"/>
                </a:solidFill>
                <a:latin typeface="+mn-lt"/>
              </a:rPr>
              <a:t>  </a:t>
            </a:r>
            <a:br>
              <a:rPr lang="el-GR" sz="3600" b="0" dirty="0" smtClean="0">
                <a:solidFill>
                  <a:srgbClr val="000000"/>
                </a:solidFill>
                <a:latin typeface="+mn-lt"/>
              </a:rPr>
            </a:br>
            <a:r>
              <a:rPr lang="el-GR" sz="3600" b="0" dirty="0" smtClean="0">
                <a:solidFill>
                  <a:srgbClr val="000000"/>
                </a:solidFill>
                <a:latin typeface="+mn-lt"/>
              </a:rPr>
              <a:t>- </a:t>
            </a:r>
            <a:r>
              <a:rPr lang="en-US" sz="3600" b="0" dirty="0" smtClean="0">
                <a:solidFill>
                  <a:srgbClr val="000000"/>
                </a:solidFill>
                <a:latin typeface="+mn-lt"/>
              </a:rPr>
              <a:t>THEOR=</a:t>
            </a:r>
            <a:r>
              <a:rPr lang="el-GR" sz="3600" b="0" dirty="0" smtClean="0">
                <a:solidFill>
                  <a:srgbClr val="000000"/>
                </a:solidFill>
                <a:latin typeface="+mn-lt"/>
              </a:rPr>
              <a:t>Θεωρητική</a:t>
            </a:r>
            <a:br>
              <a:rPr lang="el-GR" sz="3600" b="0" dirty="0" smtClean="0">
                <a:solidFill>
                  <a:srgbClr val="000000"/>
                </a:solidFill>
                <a:latin typeface="+mn-lt"/>
              </a:rPr>
            </a:br>
            <a:r>
              <a:rPr lang="el-GR" sz="3600" b="0" dirty="0" smtClean="0">
                <a:solidFill>
                  <a:srgbClr val="000000"/>
                </a:solidFill>
                <a:latin typeface="+mn-lt"/>
              </a:rPr>
              <a:t>- </a:t>
            </a:r>
            <a:r>
              <a:rPr lang="en-US" sz="3600" b="0" dirty="0" smtClean="0">
                <a:solidFill>
                  <a:srgbClr val="000000"/>
                </a:solidFill>
                <a:latin typeface="+mn-lt"/>
              </a:rPr>
              <a:t>SCIEN=</a:t>
            </a:r>
            <a:r>
              <a:rPr lang="el-GR" sz="3600" b="0" dirty="0" smtClean="0">
                <a:solidFill>
                  <a:srgbClr val="000000"/>
                </a:solidFill>
                <a:latin typeface="+mn-lt"/>
              </a:rPr>
              <a:t>Θετική</a:t>
            </a:r>
            <a:br>
              <a:rPr lang="el-GR" sz="3600" b="0" dirty="0" smtClean="0">
                <a:solidFill>
                  <a:srgbClr val="000000"/>
                </a:solidFill>
                <a:latin typeface="+mn-lt"/>
              </a:rPr>
            </a:br>
            <a:r>
              <a:rPr lang="el-GR" sz="3600" b="0" dirty="0" smtClean="0">
                <a:solidFill>
                  <a:srgbClr val="000000"/>
                </a:solidFill>
                <a:latin typeface="+mn-lt"/>
              </a:rPr>
              <a:t>- </a:t>
            </a:r>
            <a:r>
              <a:rPr lang="en-US" sz="3600" b="0" dirty="0" smtClean="0">
                <a:solidFill>
                  <a:srgbClr val="000000"/>
                </a:solidFill>
                <a:latin typeface="+mn-lt"/>
              </a:rPr>
              <a:t>TECHNO=</a:t>
            </a:r>
            <a:r>
              <a:rPr lang="el-GR" sz="3600" b="0" dirty="0" smtClean="0">
                <a:solidFill>
                  <a:srgbClr val="000000"/>
                </a:solidFill>
                <a:latin typeface="+mn-lt"/>
              </a:rPr>
              <a:t>Τεχνολογική</a:t>
            </a:r>
            <a:br>
              <a:rPr lang="el-GR" sz="3600" b="0" dirty="0" smtClean="0">
                <a:solidFill>
                  <a:srgbClr val="000000"/>
                </a:solidFill>
                <a:latin typeface="+mn-lt"/>
              </a:rPr>
            </a:br>
            <a:r>
              <a:rPr lang="el-GR" sz="3600" b="0" dirty="0" smtClean="0">
                <a:solidFill>
                  <a:srgbClr val="000000"/>
                </a:solidFill>
                <a:latin typeface="+mn-lt"/>
              </a:rPr>
              <a:t>- Το τέταρτο κομμάτι της πίτας είναι τα γραπτά 	   παλαιότερων συστημάτων εισαγωγής και αυτά που δεν προσδιόριζαν  κατεύθυνση</a:t>
            </a:r>
            <a:r>
              <a:rPr lang="en-GB" sz="3200" dirty="0" smtClean="0">
                <a:solidFill>
                  <a:srgbClr val="000000"/>
                </a:solidFill>
                <a:latin typeface="+mn-lt"/>
              </a:rPr>
              <a:t/>
            </a:r>
            <a:br>
              <a:rPr lang="en-GB" sz="3200" dirty="0" smtClean="0">
                <a:solidFill>
                  <a:srgbClr val="000000"/>
                </a:solidFill>
                <a:latin typeface="+mn-lt"/>
              </a:rPr>
            </a:br>
            <a:endParaRPr lang="en-GB" sz="3200" dirty="0" smtClean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" name="2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2,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Ορθογώνιο"/>
          <p:cNvSpPr/>
          <p:nvPr/>
        </p:nvSpPr>
        <p:spPr>
          <a:xfrm>
            <a:off x="2267744" y="548680"/>
            <a:ext cx="312399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4400" b="1" dirty="0" smtClean="0"/>
              <a:t>Π</a:t>
            </a:r>
            <a:r>
              <a:rPr lang="en-GB" sz="4400" b="1" dirty="0" err="1" smtClean="0"/>
              <a:t>αράδειγμα</a:t>
            </a:r>
            <a:endParaRPr lang="el-GR" sz="4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- Τίτλος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/>
          <a:lstStyle/>
          <a:p>
            <a:pPr eaLnBrk="1" hangingPunct="1"/>
            <a:r>
              <a:rPr lang="el-GR" b="1" smtClean="0"/>
              <a:t>Άδειες Χρήσης</a:t>
            </a:r>
          </a:p>
        </p:txBody>
      </p:sp>
      <p:sp>
        <p:nvSpPr>
          <p:cNvPr id="28678" name="Subtitle 8"/>
          <p:cNvSpPr txBox="1">
            <a:spLocks/>
          </p:cNvSpPr>
          <p:nvPr/>
        </p:nvSpPr>
        <p:spPr bwMode="auto">
          <a:xfrm>
            <a:off x="457200" y="1333500"/>
            <a:ext cx="82296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l-GR" sz="2800">
                <a:solidFill>
                  <a:srgbClr val="000000"/>
                </a:solidFill>
                <a:latin typeface="Calibri" pitchFamily="34" charset="0"/>
              </a:rPr>
              <a:t>Το παρόν εκπαιδευτικό υλικό υπόκειται σε άδειες χρήσης Creative Commons. 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l-GR" sz="2800">
                <a:solidFill>
                  <a:srgbClr val="000000"/>
                </a:solidFill>
                <a:latin typeface="Calibri" pitchFamily="34" charset="0"/>
              </a:rPr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pic>
        <p:nvPicPr>
          <p:cNvPr id="28679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8400" y="4117975"/>
            <a:ext cx="15811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</a:t>
            </a:r>
            <a:r>
              <a:rPr lang="el-GR" sz="1200" dirty="0" smtClean="0">
                <a:solidFill>
                  <a:schemeClr val="bg1"/>
                </a:solidFill>
              </a:rPr>
              <a:t>Ενότητα 2, </a:t>
            </a:r>
            <a:r>
              <a:rPr lang="el-GR" sz="1200" dirty="0" smtClean="0">
                <a:solidFill>
                  <a:schemeClr val="bg1"/>
                </a:solidFill>
              </a:rPr>
              <a:t>ΤΜΗΜΑ ΛΟΓΟΘΕΡΑΠΕΙΑΣ,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228600"/>
            <a:ext cx="8820472" cy="6629400"/>
          </a:xfrm>
        </p:spPr>
      </p:pic>
      <p:sp>
        <p:nvSpPr>
          <p:cNvPr id="3" name="2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2,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203848" y="404664"/>
            <a:ext cx="2133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</a:t>
            </a:r>
            <a:r>
              <a:rPr kumimoji="0" lang="el-GR" altLang="el-GR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πίτα</a:t>
            </a:r>
            <a:endParaRPr kumimoji="0" lang="el-GR" altLang="el-GR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63488"/>
            <a:ext cx="8458200" cy="2057400"/>
          </a:xfrm>
        </p:spPr>
        <p:txBody>
          <a:bodyPr lIns="92160" tIns="46080" rIns="92160" bIns="46080"/>
          <a:lstStyle/>
          <a:p>
            <a:pPr algn="l" defTabSz="449263" eaLnBrk="1" hangingPunct="1">
              <a:buClr>
                <a:srgbClr val="FF006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l-GR" altLang="el-GR" sz="3200" dirty="0" smtClean="0">
                <a:solidFill>
                  <a:srgbClr val="000000"/>
                </a:solidFill>
              </a:rPr>
              <a:t>Η πίτα (ή </a:t>
            </a:r>
            <a:r>
              <a:rPr lang="en-GB" altLang="el-GR" sz="3200" dirty="0" err="1" smtClean="0">
                <a:solidFill>
                  <a:srgbClr val="000000"/>
                </a:solidFill>
              </a:rPr>
              <a:t>κυκλικό</a:t>
            </a:r>
            <a:r>
              <a:rPr lang="en-GB" altLang="el-GR" sz="3200" dirty="0" smtClean="0">
                <a:solidFill>
                  <a:srgbClr val="000000"/>
                </a:solidFill>
              </a:rPr>
              <a:t> </a:t>
            </a:r>
            <a:r>
              <a:rPr lang="en-GB" altLang="el-GR" sz="3200" dirty="0" err="1" smtClean="0">
                <a:solidFill>
                  <a:srgbClr val="000000"/>
                </a:solidFill>
              </a:rPr>
              <a:t>διάγραμμα</a:t>
            </a:r>
            <a:r>
              <a:rPr lang="el-GR" altLang="el-GR" sz="3200" dirty="0" smtClean="0">
                <a:solidFill>
                  <a:srgbClr val="000000"/>
                </a:solidFill>
              </a:rPr>
              <a:t>)</a:t>
            </a:r>
            <a:r>
              <a:rPr lang="en-GB" altLang="el-GR" sz="3200" dirty="0" smtClean="0">
                <a:solidFill>
                  <a:srgbClr val="000000"/>
                </a:solidFill>
              </a:rPr>
              <a:t> </a:t>
            </a:r>
            <a:r>
              <a:rPr lang="en-GB" altLang="el-GR" sz="3200" b="0" dirty="0" err="1" smtClean="0">
                <a:solidFill>
                  <a:srgbClr val="000000"/>
                </a:solidFill>
              </a:rPr>
              <a:t>της</a:t>
            </a:r>
            <a:r>
              <a:rPr lang="en-GB" altLang="el-GR" sz="3200" b="0" dirty="0" smtClean="0">
                <a:solidFill>
                  <a:srgbClr val="000000"/>
                </a:solidFill>
              </a:rPr>
              <a:t> </a:t>
            </a:r>
            <a:r>
              <a:rPr lang="en-GB" altLang="el-GR" sz="3200" b="0" dirty="0" err="1" smtClean="0">
                <a:solidFill>
                  <a:srgbClr val="000000"/>
                </a:solidFill>
              </a:rPr>
              <a:t>ποσοστιαίας</a:t>
            </a:r>
            <a:r>
              <a:rPr lang="en-GB" altLang="el-GR" sz="3200" b="0" dirty="0" smtClean="0">
                <a:solidFill>
                  <a:srgbClr val="000000"/>
                </a:solidFill>
              </a:rPr>
              <a:t>  </a:t>
            </a:r>
            <a:r>
              <a:rPr lang="en-GB" altLang="el-GR" sz="3200" b="0" dirty="0" err="1" smtClean="0">
                <a:solidFill>
                  <a:srgbClr val="000000"/>
                </a:solidFill>
              </a:rPr>
              <a:t>κατανομής</a:t>
            </a:r>
            <a:r>
              <a:rPr lang="en-GB" altLang="el-GR" sz="3200" b="0" dirty="0" smtClean="0">
                <a:solidFill>
                  <a:srgbClr val="000000"/>
                </a:solidFill>
              </a:rPr>
              <a:t> </a:t>
            </a:r>
            <a:r>
              <a:rPr lang="en-GB" altLang="el-GR" sz="3200" b="0" dirty="0" err="1" smtClean="0">
                <a:solidFill>
                  <a:srgbClr val="000000"/>
                </a:solidFill>
              </a:rPr>
              <a:t>των</a:t>
            </a:r>
            <a:r>
              <a:rPr lang="en-GB" altLang="el-GR" sz="3200" b="0" dirty="0" smtClean="0">
                <a:solidFill>
                  <a:srgbClr val="000000"/>
                </a:solidFill>
              </a:rPr>
              <a:t> </a:t>
            </a:r>
            <a:r>
              <a:rPr lang="en-GB" altLang="el-GR" sz="3200" b="0" dirty="0" err="1" smtClean="0">
                <a:solidFill>
                  <a:srgbClr val="000000"/>
                </a:solidFill>
              </a:rPr>
              <a:t>γραπτών</a:t>
            </a:r>
            <a:r>
              <a:rPr lang="en-GB" altLang="el-GR" sz="3200" b="0" dirty="0" smtClean="0">
                <a:solidFill>
                  <a:srgbClr val="000000"/>
                </a:solidFill>
              </a:rPr>
              <a:t> </a:t>
            </a:r>
            <a:r>
              <a:rPr lang="en-GB" altLang="el-GR" sz="3200" b="0" dirty="0" err="1" smtClean="0">
                <a:solidFill>
                  <a:srgbClr val="000000"/>
                </a:solidFill>
              </a:rPr>
              <a:t>στα</a:t>
            </a:r>
            <a:r>
              <a:rPr lang="en-GB" altLang="el-GR" sz="3200" b="0" dirty="0" smtClean="0">
                <a:solidFill>
                  <a:srgbClr val="000000"/>
                </a:solidFill>
              </a:rPr>
              <a:t> </a:t>
            </a:r>
            <a:r>
              <a:rPr lang="en-GB" altLang="el-GR" sz="3200" b="0" dirty="0" err="1" smtClean="0">
                <a:solidFill>
                  <a:srgbClr val="000000"/>
                </a:solidFill>
              </a:rPr>
              <a:t>δυο</a:t>
            </a:r>
            <a:r>
              <a:rPr lang="en-GB" altLang="el-GR" sz="3200" b="0" dirty="0" smtClean="0">
                <a:solidFill>
                  <a:srgbClr val="000000"/>
                </a:solidFill>
              </a:rPr>
              <a:t> </a:t>
            </a:r>
            <a:r>
              <a:rPr lang="en-GB" altLang="el-GR" sz="3200" b="0" dirty="0" err="1" smtClean="0">
                <a:solidFill>
                  <a:srgbClr val="000000"/>
                </a:solidFill>
              </a:rPr>
              <a:t>φύλα</a:t>
            </a:r>
            <a:r>
              <a:rPr lang="el-GR" altLang="el-GR" sz="3200" b="0" dirty="0" smtClean="0">
                <a:solidFill>
                  <a:srgbClr val="000000"/>
                </a:solidFill>
              </a:rPr>
              <a:t> (</a:t>
            </a:r>
            <a:r>
              <a:rPr lang="el-GR" altLang="el-GR" sz="3200" b="0" i="1" dirty="0" smtClean="0">
                <a:solidFill>
                  <a:srgbClr val="000000"/>
                </a:solidFill>
              </a:rPr>
              <a:t>τα   ίδια γραπτά </a:t>
            </a:r>
            <a:r>
              <a:rPr lang="el-GR" altLang="el-GR" sz="3200" i="1" dirty="0" smtClean="0">
                <a:solidFill>
                  <a:srgbClr val="000000"/>
                </a:solidFill>
              </a:rPr>
              <a:t>με το προηγούμενο παράδειγμα</a:t>
            </a:r>
            <a:r>
              <a:rPr lang="el-GR" altLang="el-GR" sz="3200" dirty="0" smtClean="0">
                <a:solidFill>
                  <a:srgbClr val="000000"/>
                </a:solidFill>
              </a:rPr>
              <a:t>)</a:t>
            </a:r>
            <a:endParaRPr lang="en-GB" altLang="el-GR" sz="3200" dirty="0" smtClean="0">
              <a:solidFill>
                <a:srgbClr val="000000"/>
              </a:solidFill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2209800"/>
            <a:ext cx="7772400" cy="3349625"/>
          </a:xfrm>
        </p:spPr>
        <p:txBody>
          <a:bodyPr lIns="90000" tIns="46800" rIns="90000" bIns="46800"/>
          <a:lstStyle/>
          <a:p>
            <a:pPr marL="323850" indent="-323850" defTabSz="449263" eaLnBrk="1" hangingPunct="1">
              <a:spcBef>
                <a:spcPct val="0"/>
              </a:spcBef>
              <a:buClr>
                <a:srgbClr val="FFFFFF"/>
              </a:buClr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el-GR" sz="1900" smtClean="0"/>
          </a:p>
          <a:p>
            <a:pPr marL="323850" indent="-323850" defTabSz="449263" eaLnBrk="1" hangingPunct="1">
              <a:spcBef>
                <a:spcPct val="0"/>
              </a:spcBef>
              <a:buClr>
                <a:srgbClr val="FFFFFF"/>
              </a:buClr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l-GR" sz="2000" b="1" smtClean="0"/>
              <a:t>Φύλο</a:t>
            </a:r>
          </a:p>
          <a:p>
            <a:pPr marL="323850" indent="-323850" defTabSz="449263" eaLnBrk="1" hangingPunct="1">
              <a:spcBef>
                <a:spcPct val="0"/>
              </a:spcBef>
              <a:buClr>
                <a:srgbClr val="FFFFFF"/>
              </a:buClr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l-GR" sz="2000" b="1" smtClean="0"/>
              <a:t>0=ανδρες</a:t>
            </a:r>
          </a:p>
          <a:p>
            <a:pPr marL="323850" indent="-323850" defTabSz="449263" eaLnBrk="1" hangingPunct="1">
              <a:spcBef>
                <a:spcPct val="0"/>
              </a:spcBef>
              <a:buClr>
                <a:srgbClr val="FFFFFF"/>
              </a:buClr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l-GR" sz="2000" b="1" smtClean="0"/>
              <a:t>1=γυναίκες</a:t>
            </a:r>
          </a:p>
          <a:p>
            <a:pPr marL="323850" indent="-323850" defTabSz="449263" eaLnBrk="1" hangingPunct="1">
              <a:spcBef>
                <a:spcPct val="0"/>
              </a:spcBef>
              <a:buClr>
                <a:srgbClr val="FFFFFF"/>
              </a:buClr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el-GR" sz="1900" smtClean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905000" y="1828800"/>
            <a:ext cx="6248400" cy="5029200"/>
            <a:chOff x="1440" y="1584"/>
            <a:chExt cx="3406" cy="2542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1440" y="1584"/>
              <a:ext cx="3406" cy="2542"/>
              <a:chOff x="1440" y="1584"/>
              <a:chExt cx="3406" cy="2542"/>
            </a:xfrm>
          </p:grpSpPr>
          <p:sp>
            <p:nvSpPr>
              <p:cNvPr id="38064" name="Freeform 6"/>
              <p:cNvSpPr>
                <a:spLocks noChangeArrowheads="1"/>
              </p:cNvSpPr>
              <p:nvPr/>
            </p:nvSpPr>
            <p:spPr bwMode="auto">
              <a:xfrm>
                <a:off x="1440" y="1584"/>
                <a:ext cx="3407" cy="2543"/>
              </a:xfrm>
              <a:custGeom>
                <a:avLst/>
                <a:gdLst>
                  <a:gd name="T0" fmla="*/ 407687 w 1720"/>
                  <a:gd name="T1" fmla="*/ 3972 h 2386"/>
                  <a:gd name="T2" fmla="*/ 0 w 1720"/>
                  <a:gd name="T3" fmla="*/ 0 h 2386"/>
                  <a:gd name="T4" fmla="*/ 0 w 1720"/>
                  <a:gd name="T5" fmla="*/ 3972 h 2386"/>
                  <a:gd name="T6" fmla="*/ 407687 w 1720"/>
                  <a:gd name="T7" fmla="*/ 3972 h 238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720"/>
                  <a:gd name="T13" fmla="*/ 0 h 2386"/>
                  <a:gd name="T14" fmla="*/ 1720 w 1720"/>
                  <a:gd name="T15" fmla="*/ 2386 h 238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720" h="2386">
                    <a:moveTo>
                      <a:pt x="1720" y="2386"/>
                    </a:moveTo>
                    <a:lnTo>
                      <a:pt x="0" y="0"/>
                    </a:lnTo>
                    <a:lnTo>
                      <a:pt x="0" y="2386"/>
                    </a:lnTo>
                    <a:lnTo>
                      <a:pt x="1720" y="238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8065" name="Freeform 7"/>
              <p:cNvSpPr>
                <a:spLocks noChangeArrowheads="1"/>
              </p:cNvSpPr>
              <p:nvPr/>
            </p:nvSpPr>
            <p:spPr bwMode="auto">
              <a:xfrm>
                <a:off x="1440" y="1584"/>
                <a:ext cx="3407" cy="2543"/>
              </a:xfrm>
              <a:custGeom>
                <a:avLst/>
                <a:gdLst>
                  <a:gd name="T0" fmla="*/ 0 w 1720"/>
                  <a:gd name="T1" fmla="*/ 0 h 2386"/>
                  <a:gd name="T2" fmla="*/ 407687 w 1720"/>
                  <a:gd name="T3" fmla="*/ 0 h 2386"/>
                  <a:gd name="T4" fmla="*/ 407687 w 1720"/>
                  <a:gd name="T5" fmla="*/ 3972 h 2386"/>
                  <a:gd name="T6" fmla="*/ 0 w 1720"/>
                  <a:gd name="T7" fmla="*/ 0 h 238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720"/>
                  <a:gd name="T13" fmla="*/ 0 h 2386"/>
                  <a:gd name="T14" fmla="*/ 1720 w 1720"/>
                  <a:gd name="T15" fmla="*/ 2386 h 238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720" h="2386">
                    <a:moveTo>
                      <a:pt x="0" y="0"/>
                    </a:moveTo>
                    <a:lnTo>
                      <a:pt x="1720" y="0"/>
                    </a:lnTo>
                    <a:lnTo>
                      <a:pt x="1720" y="238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8066" name="Freeform 8"/>
              <p:cNvSpPr>
                <a:spLocks noChangeArrowheads="1"/>
              </p:cNvSpPr>
              <p:nvPr/>
            </p:nvSpPr>
            <p:spPr bwMode="auto">
              <a:xfrm>
                <a:off x="1440" y="1584"/>
                <a:ext cx="3407" cy="2543"/>
              </a:xfrm>
              <a:custGeom>
                <a:avLst/>
                <a:gdLst>
                  <a:gd name="T0" fmla="*/ 407687 w 1720"/>
                  <a:gd name="T1" fmla="*/ 3972 h 2386"/>
                  <a:gd name="T2" fmla="*/ 0 w 1720"/>
                  <a:gd name="T3" fmla="*/ 0 h 2386"/>
                  <a:gd name="T4" fmla="*/ 0 w 1720"/>
                  <a:gd name="T5" fmla="*/ 3972 h 2386"/>
                  <a:gd name="T6" fmla="*/ 407687 w 1720"/>
                  <a:gd name="T7" fmla="*/ 3972 h 238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720"/>
                  <a:gd name="T13" fmla="*/ 0 h 2386"/>
                  <a:gd name="T14" fmla="*/ 1720 w 1720"/>
                  <a:gd name="T15" fmla="*/ 2386 h 238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720" h="2386">
                    <a:moveTo>
                      <a:pt x="1720" y="2386"/>
                    </a:moveTo>
                    <a:lnTo>
                      <a:pt x="0" y="0"/>
                    </a:lnTo>
                    <a:lnTo>
                      <a:pt x="0" y="2386"/>
                    </a:lnTo>
                    <a:lnTo>
                      <a:pt x="1720" y="238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8067" name="Freeform 9"/>
              <p:cNvSpPr>
                <a:spLocks noChangeArrowheads="1"/>
              </p:cNvSpPr>
              <p:nvPr/>
            </p:nvSpPr>
            <p:spPr bwMode="auto">
              <a:xfrm>
                <a:off x="1440" y="1584"/>
                <a:ext cx="3407" cy="2543"/>
              </a:xfrm>
              <a:custGeom>
                <a:avLst/>
                <a:gdLst>
                  <a:gd name="T0" fmla="*/ 0 w 1720"/>
                  <a:gd name="T1" fmla="*/ 0 h 2386"/>
                  <a:gd name="T2" fmla="*/ 407687 w 1720"/>
                  <a:gd name="T3" fmla="*/ 0 h 2386"/>
                  <a:gd name="T4" fmla="*/ 407687 w 1720"/>
                  <a:gd name="T5" fmla="*/ 3972 h 2386"/>
                  <a:gd name="T6" fmla="*/ 0 w 1720"/>
                  <a:gd name="T7" fmla="*/ 0 h 238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720"/>
                  <a:gd name="T13" fmla="*/ 0 h 2386"/>
                  <a:gd name="T14" fmla="*/ 1720 w 1720"/>
                  <a:gd name="T15" fmla="*/ 2386 h 238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720" h="2386">
                    <a:moveTo>
                      <a:pt x="0" y="0"/>
                    </a:moveTo>
                    <a:lnTo>
                      <a:pt x="1720" y="0"/>
                    </a:lnTo>
                    <a:lnTo>
                      <a:pt x="1720" y="238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8068" name="Freeform 10"/>
              <p:cNvSpPr>
                <a:spLocks noChangeArrowheads="1"/>
              </p:cNvSpPr>
              <p:nvPr/>
            </p:nvSpPr>
            <p:spPr bwMode="auto">
              <a:xfrm>
                <a:off x="3118" y="3994"/>
                <a:ext cx="51" cy="1"/>
              </a:xfrm>
              <a:custGeom>
                <a:avLst/>
                <a:gdLst>
                  <a:gd name="T0" fmla="*/ 0 w 26"/>
                  <a:gd name="T1" fmla="*/ 0 h 1"/>
                  <a:gd name="T2" fmla="*/ 3258 w 26"/>
                  <a:gd name="T3" fmla="*/ 0 h 1"/>
                  <a:gd name="T4" fmla="*/ 5683 w 26"/>
                  <a:gd name="T5" fmla="*/ 0 h 1"/>
                  <a:gd name="T6" fmla="*/ 0 w 26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6"/>
                  <a:gd name="T13" fmla="*/ 0 h 1"/>
                  <a:gd name="T14" fmla="*/ 26 w 26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6" h="1">
                    <a:moveTo>
                      <a:pt x="0" y="0"/>
                    </a:moveTo>
                    <a:lnTo>
                      <a:pt x="15" y="0"/>
                    </a:lnTo>
                    <a:lnTo>
                      <a:pt x="2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8069" name="Freeform 11"/>
              <p:cNvSpPr>
                <a:spLocks noChangeArrowheads="1"/>
              </p:cNvSpPr>
              <p:nvPr/>
            </p:nvSpPr>
            <p:spPr bwMode="auto">
              <a:xfrm>
                <a:off x="3098" y="3994"/>
                <a:ext cx="71" cy="1"/>
              </a:xfrm>
              <a:custGeom>
                <a:avLst/>
                <a:gdLst>
                  <a:gd name="T0" fmla="*/ 2304 w 36"/>
                  <a:gd name="T1" fmla="*/ 0 h 1"/>
                  <a:gd name="T2" fmla="*/ 8230 w 36"/>
                  <a:gd name="T3" fmla="*/ 0 h 1"/>
                  <a:gd name="T4" fmla="*/ 0 w 36"/>
                  <a:gd name="T5" fmla="*/ 0 h 1"/>
                  <a:gd name="T6" fmla="*/ 2304 w 36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"/>
                  <a:gd name="T13" fmla="*/ 0 h 1"/>
                  <a:gd name="T14" fmla="*/ 36 w 36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" h="1">
                    <a:moveTo>
                      <a:pt x="10" y="0"/>
                    </a:moveTo>
                    <a:lnTo>
                      <a:pt x="36" y="0"/>
                    </a:lnTo>
                    <a:lnTo>
                      <a:pt x="0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8070" name="Freeform 12"/>
              <p:cNvSpPr>
                <a:spLocks noChangeArrowheads="1"/>
              </p:cNvSpPr>
              <p:nvPr/>
            </p:nvSpPr>
            <p:spPr bwMode="auto">
              <a:xfrm>
                <a:off x="3098" y="3994"/>
                <a:ext cx="91" cy="1"/>
              </a:xfrm>
              <a:custGeom>
                <a:avLst/>
                <a:gdLst>
                  <a:gd name="T0" fmla="*/ 0 w 46"/>
                  <a:gd name="T1" fmla="*/ 0 h 1"/>
                  <a:gd name="T2" fmla="*/ 8390 w 46"/>
                  <a:gd name="T3" fmla="*/ 0 h 1"/>
                  <a:gd name="T4" fmla="*/ 10785 w 46"/>
                  <a:gd name="T5" fmla="*/ 0 h 1"/>
                  <a:gd name="T6" fmla="*/ 0 w 46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6"/>
                  <a:gd name="T13" fmla="*/ 0 h 1"/>
                  <a:gd name="T14" fmla="*/ 46 w 46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6" h="1">
                    <a:moveTo>
                      <a:pt x="0" y="0"/>
                    </a:moveTo>
                    <a:lnTo>
                      <a:pt x="36" y="0"/>
                    </a:lnTo>
                    <a:lnTo>
                      <a:pt x="4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8071" name="Freeform 13"/>
              <p:cNvSpPr>
                <a:spLocks noChangeArrowheads="1"/>
              </p:cNvSpPr>
              <p:nvPr/>
            </p:nvSpPr>
            <p:spPr bwMode="auto">
              <a:xfrm>
                <a:off x="3076" y="3994"/>
                <a:ext cx="113" cy="1"/>
              </a:xfrm>
              <a:custGeom>
                <a:avLst/>
                <a:gdLst>
                  <a:gd name="T0" fmla="*/ 2656 w 57"/>
                  <a:gd name="T1" fmla="*/ 0 h 1"/>
                  <a:gd name="T2" fmla="*/ 13594 w 57"/>
                  <a:gd name="T3" fmla="*/ 0 h 1"/>
                  <a:gd name="T4" fmla="*/ 0 w 57"/>
                  <a:gd name="T5" fmla="*/ 0 h 1"/>
                  <a:gd name="T6" fmla="*/ 2656 w 57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7"/>
                  <a:gd name="T13" fmla="*/ 0 h 1"/>
                  <a:gd name="T14" fmla="*/ 57 w 57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7" h="1">
                    <a:moveTo>
                      <a:pt x="11" y="0"/>
                    </a:moveTo>
                    <a:lnTo>
                      <a:pt x="57" y="0"/>
                    </a:lnTo>
                    <a:lnTo>
                      <a:pt x="0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8072" name="Freeform 14"/>
              <p:cNvSpPr>
                <a:spLocks noChangeArrowheads="1"/>
              </p:cNvSpPr>
              <p:nvPr/>
            </p:nvSpPr>
            <p:spPr bwMode="auto">
              <a:xfrm>
                <a:off x="3076" y="3994"/>
                <a:ext cx="134" cy="1"/>
              </a:xfrm>
              <a:custGeom>
                <a:avLst/>
                <a:gdLst>
                  <a:gd name="T0" fmla="*/ 0 w 68"/>
                  <a:gd name="T1" fmla="*/ 0 h 1"/>
                  <a:gd name="T2" fmla="*/ 12923 w 68"/>
                  <a:gd name="T3" fmla="*/ 0 h 1"/>
                  <a:gd name="T4" fmla="*/ 15459 w 68"/>
                  <a:gd name="T5" fmla="*/ 0 h 1"/>
                  <a:gd name="T6" fmla="*/ 0 w 68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8"/>
                  <a:gd name="T13" fmla="*/ 0 h 1"/>
                  <a:gd name="T14" fmla="*/ 68 w 68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8" h="1">
                    <a:moveTo>
                      <a:pt x="0" y="0"/>
                    </a:moveTo>
                    <a:lnTo>
                      <a:pt x="57" y="0"/>
                    </a:lnTo>
                    <a:lnTo>
                      <a:pt x="6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8073" name="Freeform 15"/>
              <p:cNvSpPr>
                <a:spLocks noChangeArrowheads="1"/>
              </p:cNvSpPr>
              <p:nvPr/>
            </p:nvSpPr>
            <p:spPr bwMode="auto">
              <a:xfrm>
                <a:off x="3054" y="3994"/>
                <a:ext cx="156" cy="1"/>
              </a:xfrm>
              <a:custGeom>
                <a:avLst/>
                <a:gdLst>
                  <a:gd name="T0" fmla="*/ 2557 w 79"/>
                  <a:gd name="T1" fmla="*/ 0 h 1"/>
                  <a:gd name="T2" fmla="*/ 18264 w 79"/>
                  <a:gd name="T3" fmla="*/ 0 h 1"/>
                  <a:gd name="T4" fmla="*/ 0 w 79"/>
                  <a:gd name="T5" fmla="*/ 0 h 1"/>
                  <a:gd name="T6" fmla="*/ 2557 w 79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9"/>
                  <a:gd name="T13" fmla="*/ 0 h 1"/>
                  <a:gd name="T14" fmla="*/ 79 w 79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9" h="1">
                    <a:moveTo>
                      <a:pt x="11" y="0"/>
                    </a:moveTo>
                    <a:lnTo>
                      <a:pt x="79" y="0"/>
                    </a:lnTo>
                    <a:lnTo>
                      <a:pt x="0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8074" name="Freeform 16"/>
              <p:cNvSpPr>
                <a:spLocks noChangeArrowheads="1"/>
              </p:cNvSpPr>
              <p:nvPr/>
            </p:nvSpPr>
            <p:spPr bwMode="auto">
              <a:xfrm>
                <a:off x="3054" y="3994"/>
                <a:ext cx="178" cy="1"/>
              </a:xfrm>
              <a:custGeom>
                <a:avLst/>
                <a:gdLst>
                  <a:gd name="T0" fmla="*/ 0 w 90"/>
                  <a:gd name="T1" fmla="*/ 0 h 1"/>
                  <a:gd name="T2" fmla="*/ 18482 w 90"/>
                  <a:gd name="T3" fmla="*/ 0 h 1"/>
                  <a:gd name="T4" fmla="*/ 21063 w 90"/>
                  <a:gd name="T5" fmla="*/ 0 h 1"/>
                  <a:gd name="T6" fmla="*/ 0 w 90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0"/>
                  <a:gd name="T13" fmla="*/ 0 h 1"/>
                  <a:gd name="T14" fmla="*/ 90 w 90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0" h="1">
                    <a:moveTo>
                      <a:pt x="0" y="0"/>
                    </a:moveTo>
                    <a:lnTo>
                      <a:pt x="79" y="0"/>
                    </a:lnTo>
                    <a:lnTo>
                      <a:pt x="9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8075" name="Freeform 17"/>
              <p:cNvSpPr>
                <a:spLocks noChangeArrowheads="1"/>
              </p:cNvSpPr>
              <p:nvPr/>
            </p:nvSpPr>
            <p:spPr bwMode="auto">
              <a:xfrm>
                <a:off x="3033" y="3994"/>
                <a:ext cx="200" cy="1"/>
              </a:xfrm>
              <a:custGeom>
                <a:avLst/>
                <a:gdLst>
                  <a:gd name="T0" fmla="*/ 2648 w 101"/>
                  <a:gd name="T1" fmla="*/ 0 h 1"/>
                  <a:gd name="T2" fmla="*/ 23861 w 101"/>
                  <a:gd name="T3" fmla="*/ 0 h 1"/>
                  <a:gd name="T4" fmla="*/ 0 w 101"/>
                  <a:gd name="T5" fmla="*/ 0 h 1"/>
                  <a:gd name="T6" fmla="*/ 2648 w 101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1"/>
                  <a:gd name="T13" fmla="*/ 0 h 1"/>
                  <a:gd name="T14" fmla="*/ 101 w 101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1" h="1">
                    <a:moveTo>
                      <a:pt x="11" y="0"/>
                    </a:moveTo>
                    <a:lnTo>
                      <a:pt x="101" y="0"/>
                    </a:lnTo>
                    <a:lnTo>
                      <a:pt x="0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8076" name="Freeform 18"/>
              <p:cNvSpPr>
                <a:spLocks noChangeArrowheads="1"/>
              </p:cNvSpPr>
              <p:nvPr/>
            </p:nvSpPr>
            <p:spPr bwMode="auto">
              <a:xfrm>
                <a:off x="3033" y="3994"/>
                <a:ext cx="221" cy="1"/>
              </a:xfrm>
              <a:custGeom>
                <a:avLst/>
                <a:gdLst>
                  <a:gd name="T0" fmla="*/ 0 w 112"/>
                  <a:gd name="T1" fmla="*/ 0 h 1"/>
                  <a:gd name="T2" fmla="*/ 23179 w 112"/>
                  <a:gd name="T3" fmla="*/ 0 h 1"/>
                  <a:gd name="T4" fmla="*/ 25729 w 112"/>
                  <a:gd name="T5" fmla="*/ 0 h 1"/>
                  <a:gd name="T6" fmla="*/ 0 w 11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2"/>
                  <a:gd name="T13" fmla="*/ 0 h 1"/>
                  <a:gd name="T14" fmla="*/ 112 w 11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2" h="1">
                    <a:moveTo>
                      <a:pt x="0" y="0"/>
                    </a:moveTo>
                    <a:lnTo>
                      <a:pt x="101" y="0"/>
                    </a:lnTo>
                    <a:lnTo>
                      <a:pt x="11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8077" name="Freeform 19"/>
              <p:cNvSpPr>
                <a:spLocks noChangeArrowheads="1"/>
              </p:cNvSpPr>
              <p:nvPr/>
            </p:nvSpPr>
            <p:spPr bwMode="auto">
              <a:xfrm>
                <a:off x="3019" y="3988"/>
                <a:ext cx="235" cy="6"/>
              </a:xfrm>
              <a:custGeom>
                <a:avLst/>
                <a:gdLst>
                  <a:gd name="T0" fmla="*/ 1657 w 119"/>
                  <a:gd name="T1" fmla="*/ 6 h 6"/>
                  <a:gd name="T2" fmla="*/ 27509 w 119"/>
                  <a:gd name="T3" fmla="*/ 6 h 6"/>
                  <a:gd name="T4" fmla="*/ 0 w 119"/>
                  <a:gd name="T5" fmla="*/ 0 h 6"/>
                  <a:gd name="T6" fmla="*/ 1657 w 119"/>
                  <a:gd name="T7" fmla="*/ 6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9"/>
                  <a:gd name="T13" fmla="*/ 0 h 6"/>
                  <a:gd name="T14" fmla="*/ 119 w 119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9" h="6">
                    <a:moveTo>
                      <a:pt x="7" y="6"/>
                    </a:moveTo>
                    <a:lnTo>
                      <a:pt x="119" y="6"/>
                    </a:lnTo>
                    <a:lnTo>
                      <a:pt x="0" y="0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8078" name="Freeform 20"/>
              <p:cNvSpPr>
                <a:spLocks noChangeArrowheads="1"/>
              </p:cNvSpPr>
              <p:nvPr/>
            </p:nvSpPr>
            <p:spPr bwMode="auto">
              <a:xfrm>
                <a:off x="3019" y="3988"/>
                <a:ext cx="249" cy="6"/>
              </a:xfrm>
              <a:custGeom>
                <a:avLst/>
                <a:gdLst>
                  <a:gd name="T0" fmla="*/ 0 w 126"/>
                  <a:gd name="T1" fmla="*/ 0 h 6"/>
                  <a:gd name="T2" fmla="*/ 27639 w 126"/>
                  <a:gd name="T3" fmla="*/ 6 h 6"/>
                  <a:gd name="T4" fmla="*/ 29297 w 126"/>
                  <a:gd name="T5" fmla="*/ 0 h 6"/>
                  <a:gd name="T6" fmla="*/ 0 w 126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6"/>
                  <a:gd name="T13" fmla="*/ 0 h 6"/>
                  <a:gd name="T14" fmla="*/ 126 w 126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6" h="6">
                    <a:moveTo>
                      <a:pt x="0" y="0"/>
                    </a:moveTo>
                    <a:lnTo>
                      <a:pt x="119" y="6"/>
                    </a:lnTo>
                    <a:lnTo>
                      <a:pt x="12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8079" name="Freeform 21"/>
              <p:cNvSpPr>
                <a:spLocks noChangeArrowheads="1"/>
              </p:cNvSpPr>
              <p:nvPr/>
            </p:nvSpPr>
            <p:spPr bwMode="auto">
              <a:xfrm>
                <a:off x="2997" y="3988"/>
                <a:ext cx="271" cy="1"/>
              </a:xfrm>
              <a:custGeom>
                <a:avLst/>
                <a:gdLst>
                  <a:gd name="T0" fmla="*/ 2633 w 137"/>
                  <a:gd name="T1" fmla="*/ 0 h 1"/>
                  <a:gd name="T2" fmla="*/ 32105 w 137"/>
                  <a:gd name="T3" fmla="*/ 0 h 1"/>
                  <a:gd name="T4" fmla="*/ 0 w 137"/>
                  <a:gd name="T5" fmla="*/ 0 h 1"/>
                  <a:gd name="T6" fmla="*/ 2633 w 137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7"/>
                  <a:gd name="T13" fmla="*/ 0 h 1"/>
                  <a:gd name="T14" fmla="*/ 137 w 137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7" h="1">
                    <a:moveTo>
                      <a:pt x="11" y="0"/>
                    </a:moveTo>
                    <a:lnTo>
                      <a:pt x="137" y="0"/>
                    </a:lnTo>
                    <a:lnTo>
                      <a:pt x="0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8080" name="Freeform 22"/>
              <p:cNvSpPr>
                <a:spLocks noChangeArrowheads="1"/>
              </p:cNvSpPr>
              <p:nvPr/>
            </p:nvSpPr>
            <p:spPr bwMode="auto">
              <a:xfrm>
                <a:off x="2997" y="3988"/>
                <a:ext cx="293" cy="1"/>
              </a:xfrm>
              <a:custGeom>
                <a:avLst/>
                <a:gdLst>
                  <a:gd name="T0" fmla="*/ 0 w 148"/>
                  <a:gd name="T1" fmla="*/ 0 h 1"/>
                  <a:gd name="T2" fmla="*/ 32319 w 148"/>
                  <a:gd name="T3" fmla="*/ 0 h 1"/>
                  <a:gd name="T4" fmla="*/ 34916 w 148"/>
                  <a:gd name="T5" fmla="*/ 0 h 1"/>
                  <a:gd name="T6" fmla="*/ 0 w 148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8"/>
                  <a:gd name="T13" fmla="*/ 0 h 1"/>
                  <a:gd name="T14" fmla="*/ 148 w 148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8" h="1">
                    <a:moveTo>
                      <a:pt x="0" y="0"/>
                    </a:moveTo>
                    <a:lnTo>
                      <a:pt x="137" y="0"/>
                    </a:lnTo>
                    <a:lnTo>
                      <a:pt x="1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8081" name="Freeform 23"/>
              <p:cNvSpPr>
                <a:spLocks noChangeArrowheads="1"/>
              </p:cNvSpPr>
              <p:nvPr/>
            </p:nvSpPr>
            <p:spPr bwMode="auto">
              <a:xfrm>
                <a:off x="2977" y="3988"/>
                <a:ext cx="313" cy="1"/>
              </a:xfrm>
              <a:custGeom>
                <a:avLst/>
                <a:gdLst>
                  <a:gd name="T0" fmla="*/ 2417 w 158"/>
                  <a:gd name="T1" fmla="*/ 0 h 1"/>
                  <a:gd name="T2" fmla="*/ 37471 w 158"/>
                  <a:gd name="T3" fmla="*/ 0 h 1"/>
                  <a:gd name="T4" fmla="*/ 0 w 158"/>
                  <a:gd name="T5" fmla="*/ 0 h 1"/>
                  <a:gd name="T6" fmla="*/ 2417 w 158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8"/>
                  <a:gd name="T13" fmla="*/ 0 h 1"/>
                  <a:gd name="T14" fmla="*/ 158 w 158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8" h="1">
                    <a:moveTo>
                      <a:pt x="10" y="0"/>
                    </a:moveTo>
                    <a:lnTo>
                      <a:pt x="158" y="0"/>
                    </a:lnTo>
                    <a:lnTo>
                      <a:pt x="0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8082" name="Freeform 24"/>
              <p:cNvSpPr>
                <a:spLocks noChangeArrowheads="1"/>
              </p:cNvSpPr>
              <p:nvPr/>
            </p:nvSpPr>
            <p:spPr bwMode="auto">
              <a:xfrm>
                <a:off x="2977" y="3988"/>
                <a:ext cx="333" cy="1"/>
              </a:xfrm>
              <a:custGeom>
                <a:avLst/>
                <a:gdLst>
                  <a:gd name="T0" fmla="*/ 0 w 168"/>
                  <a:gd name="T1" fmla="*/ 0 h 1"/>
                  <a:gd name="T2" fmla="*/ 37607 w 168"/>
                  <a:gd name="T3" fmla="*/ 0 h 1"/>
                  <a:gd name="T4" fmla="*/ 40027 w 168"/>
                  <a:gd name="T5" fmla="*/ 0 h 1"/>
                  <a:gd name="T6" fmla="*/ 0 w 168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8"/>
                  <a:gd name="T13" fmla="*/ 0 h 1"/>
                  <a:gd name="T14" fmla="*/ 168 w 168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8" h="1">
                    <a:moveTo>
                      <a:pt x="0" y="0"/>
                    </a:moveTo>
                    <a:lnTo>
                      <a:pt x="158" y="0"/>
                    </a:lnTo>
                    <a:lnTo>
                      <a:pt x="16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8083" name="Freeform 25"/>
              <p:cNvSpPr>
                <a:spLocks noChangeArrowheads="1"/>
              </p:cNvSpPr>
              <p:nvPr/>
            </p:nvSpPr>
            <p:spPr bwMode="auto">
              <a:xfrm>
                <a:off x="2956" y="3981"/>
                <a:ext cx="354" cy="6"/>
              </a:xfrm>
              <a:custGeom>
                <a:avLst/>
                <a:gdLst>
                  <a:gd name="T0" fmla="*/ 2628 w 179"/>
                  <a:gd name="T1" fmla="*/ 6 h 6"/>
                  <a:gd name="T2" fmla="*/ 41869 w 179"/>
                  <a:gd name="T3" fmla="*/ 6 h 6"/>
                  <a:gd name="T4" fmla="*/ 0 w 179"/>
                  <a:gd name="T5" fmla="*/ 0 h 6"/>
                  <a:gd name="T6" fmla="*/ 2628 w 179"/>
                  <a:gd name="T7" fmla="*/ 6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79"/>
                  <a:gd name="T13" fmla="*/ 0 h 6"/>
                  <a:gd name="T14" fmla="*/ 179 w 179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79" h="6">
                    <a:moveTo>
                      <a:pt x="11" y="6"/>
                    </a:moveTo>
                    <a:lnTo>
                      <a:pt x="179" y="6"/>
                    </a:lnTo>
                    <a:lnTo>
                      <a:pt x="0" y="0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8084" name="Freeform 26"/>
              <p:cNvSpPr>
                <a:spLocks noChangeArrowheads="1"/>
              </p:cNvSpPr>
              <p:nvPr/>
            </p:nvSpPr>
            <p:spPr bwMode="auto">
              <a:xfrm>
                <a:off x="2956" y="3981"/>
                <a:ext cx="376" cy="6"/>
              </a:xfrm>
              <a:custGeom>
                <a:avLst/>
                <a:gdLst>
                  <a:gd name="T0" fmla="*/ 0 w 190"/>
                  <a:gd name="T1" fmla="*/ 0 h 6"/>
                  <a:gd name="T2" fmla="*/ 42100 w 190"/>
                  <a:gd name="T3" fmla="*/ 6 h 6"/>
                  <a:gd name="T4" fmla="*/ 44681 w 190"/>
                  <a:gd name="T5" fmla="*/ 0 h 6"/>
                  <a:gd name="T6" fmla="*/ 0 w 190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0"/>
                  <a:gd name="T13" fmla="*/ 0 h 6"/>
                  <a:gd name="T14" fmla="*/ 190 w 190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0" h="6">
                    <a:moveTo>
                      <a:pt x="0" y="0"/>
                    </a:moveTo>
                    <a:lnTo>
                      <a:pt x="179" y="6"/>
                    </a:lnTo>
                    <a:lnTo>
                      <a:pt x="19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8085" name="Freeform 27"/>
              <p:cNvSpPr>
                <a:spLocks noChangeArrowheads="1"/>
              </p:cNvSpPr>
              <p:nvPr/>
            </p:nvSpPr>
            <p:spPr bwMode="auto">
              <a:xfrm>
                <a:off x="2934" y="3981"/>
                <a:ext cx="398" cy="1"/>
              </a:xfrm>
              <a:custGeom>
                <a:avLst/>
                <a:gdLst>
                  <a:gd name="T0" fmla="*/ 2647 w 201"/>
                  <a:gd name="T1" fmla="*/ 0 h 1"/>
                  <a:gd name="T2" fmla="*/ 47489 w 201"/>
                  <a:gd name="T3" fmla="*/ 0 h 1"/>
                  <a:gd name="T4" fmla="*/ 0 w 201"/>
                  <a:gd name="T5" fmla="*/ 0 h 1"/>
                  <a:gd name="T6" fmla="*/ 2647 w 201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01"/>
                  <a:gd name="T13" fmla="*/ 0 h 1"/>
                  <a:gd name="T14" fmla="*/ 201 w 201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01" h="1">
                    <a:moveTo>
                      <a:pt x="11" y="0"/>
                    </a:moveTo>
                    <a:lnTo>
                      <a:pt x="201" y="0"/>
                    </a:lnTo>
                    <a:lnTo>
                      <a:pt x="0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8086" name="Freeform 28"/>
              <p:cNvSpPr>
                <a:spLocks noChangeArrowheads="1"/>
              </p:cNvSpPr>
              <p:nvPr/>
            </p:nvSpPr>
            <p:spPr bwMode="auto">
              <a:xfrm>
                <a:off x="2934" y="3981"/>
                <a:ext cx="420" cy="1"/>
              </a:xfrm>
              <a:custGeom>
                <a:avLst/>
                <a:gdLst>
                  <a:gd name="T0" fmla="*/ 0 w 212"/>
                  <a:gd name="T1" fmla="*/ 0 h 1"/>
                  <a:gd name="T2" fmla="*/ 47648 w 212"/>
                  <a:gd name="T3" fmla="*/ 0 h 1"/>
                  <a:gd name="T4" fmla="*/ 50293 w 212"/>
                  <a:gd name="T5" fmla="*/ 0 h 1"/>
                  <a:gd name="T6" fmla="*/ 0 w 21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2"/>
                  <a:gd name="T13" fmla="*/ 0 h 1"/>
                  <a:gd name="T14" fmla="*/ 212 w 21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2" h="1">
                    <a:moveTo>
                      <a:pt x="0" y="0"/>
                    </a:moveTo>
                    <a:lnTo>
                      <a:pt x="201" y="0"/>
                    </a:lnTo>
                    <a:lnTo>
                      <a:pt x="21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8087" name="Freeform 29"/>
              <p:cNvSpPr>
                <a:spLocks noChangeArrowheads="1"/>
              </p:cNvSpPr>
              <p:nvPr/>
            </p:nvSpPr>
            <p:spPr bwMode="auto">
              <a:xfrm>
                <a:off x="2912" y="3975"/>
                <a:ext cx="442" cy="6"/>
              </a:xfrm>
              <a:custGeom>
                <a:avLst/>
                <a:gdLst>
                  <a:gd name="T0" fmla="*/ 2656 w 223"/>
                  <a:gd name="T1" fmla="*/ 6 h 6"/>
                  <a:gd name="T2" fmla="*/ 53107 w 223"/>
                  <a:gd name="T3" fmla="*/ 6 h 6"/>
                  <a:gd name="T4" fmla="*/ 0 w 223"/>
                  <a:gd name="T5" fmla="*/ 0 h 6"/>
                  <a:gd name="T6" fmla="*/ 2656 w 223"/>
                  <a:gd name="T7" fmla="*/ 6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3"/>
                  <a:gd name="T13" fmla="*/ 0 h 6"/>
                  <a:gd name="T14" fmla="*/ 223 w 223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3" h="6">
                    <a:moveTo>
                      <a:pt x="11" y="6"/>
                    </a:moveTo>
                    <a:lnTo>
                      <a:pt x="223" y="6"/>
                    </a:lnTo>
                    <a:lnTo>
                      <a:pt x="0" y="0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8088" name="Freeform 30"/>
              <p:cNvSpPr>
                <a:spLocks noChangeArrowheads="1"/>
              </p:cNvSpPr>
              <p:nvPr/>
            </p:nvSpPr>
            <p:spPr bwMode="auto">
              <a:xfrm>
                <a:off x="2912" y="3975"/>
                <a:ext cx="463" cy="6"/>
              </a:xfrm>
              <a:custGeom>
                <a:avLst/>
                <a:gdLst>
                  <a:gd name="T0" fmla="*/ 0 w 234"/>
                  <a:gd name="T1" fmla="*/ 0 h 6"/>
                  <a:gd name="T2" fmla="*/ 52374 w 234"/>
                  <a:gd name="T3" fmla="*/ 6 h 6"/>
                  <a:gd name="T4" fmla="*/ 54943 w 234"/>
                  <a:gd name="T5" fmla="*/ 0 h 6"/>
                  <a:gd name="T6" fmla="*/ 0 w 234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34"/>
                  <a:gd name="T13" fmla="*/ 0 h 6"/>
                  <a:gd name="T14" fmla="*/ 234 w 234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34" h="6">
                    <a:moveTo>
                      <a:pt x="0" y="0"/>
                    </a:moveTo>
                    <a:lnTo>
                      <a:pt x="223" y="6"/>
                    </a:lnTo>
                    <a:lnTo>
                      <a:pt x="23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8089" name="Freeform 31"/>
              <p:cNvSpPr>
                <a:spLocks noChangeArrowheads="1"/>
              </p:cNvSpPr>
              <p:nvPr/>
            </p:nvSpPr>
            <p:spPr bwMode="auto">
              <a:xfrm>
                <a:off x="2892" y="3975"/>
                <a:ext cx="483" cy="1"/>
              </a:xfrm>
              <a:custGeom>
                <a:avLst/>
                <a:gdLst>
                  <a:gd name="T0" fmla="*/ 2397 w 244"/>
                  <a:gd name="T1" fmla="*/ 0 h 1"/>
                  <a:gd name="T2" fmla="*/ 57499 w 244"/>
                  <a:gd name="T3" fmla="*/ 0 h 1"/>
                  <a:gd name="T4" fmla="*/ 0 w 244"/>
                  <a:gd name="T5" fmla="*/ 0 h 1"/>
                  <a:gd name="T6" fmla="*/ 2397 w 24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4"/>
                  <a:gd name="T13" fmla="*/ 0 h 1"/>
                  <a:gd name="T14" fmla="*/ 244 w 24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4" h="1">
                    <a:moveTo>
                      <a:pt x="10" y="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8090" name="Freeform 32"/>
              <p:cNvSpPr>
                <a:spLocks noChangeArrowheads="1"/>
              </p:cNvSpPr>
              <p:nvPr/>
            </p:nvSpPr>
            <p:spPr bwMode="auto">
              <a:xfrm>
                <a:off x="2892" y="3975"/>
                <a:ext cx="503" cy="1"/>
              </a:xfrm>
              <a:custGeom>
                <a:avLst/>
                <a:gdLst>
                  <a:gd name="T0" fmla="*/ 0 w 254"/>
                  <a:gd name="T1" fmla="*/ 0 h 1"/>
                  <a:gd name="T2" fmla="*/ 57657 w 254"/>
                  <a:gd name="T3" fmla="*/ 0 h 1"/>
                  <a:gd name="T4" fmla="*/ 60057 w 254"/>
                  <a:gd name="T5" fmla="*/ 0 h 1"/>
                  <a:gd name="T6" fmla="*/ 0 w 25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54"/>
                  <a:gd name="T13" fmla="*/ 0 h 1"/>
                  <a:gd name="T14" fmla="*/ 254 w 25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54" h="1">
                    <a:moveTo>
                      <a:pt x="0" y="0"/>
                    </a:moveTo>
                    <a:lnTo>
                      <a:pt x="244" y="0"/>
                    </a:lnTo>
                    <a:lnTo>
                      <a:pt x="25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8091" name="Freeform 33"/>
              <p:cNvSpPr>
                <a:spLocks noChangeArrowheads="1"/>
              </p:cNvSpPr>
              <p:nvPr/>
            </p:nvSpPr>
            <p:spPr bwMode="auto">
              <a:xfrm>
                <a:off x="2870" y="3968"/>
                <a:ext cx="525" cy="7"/>
              </a:xfrm>
              <a:custGeom>
                <a:avLst/>
                <a:gdLst>
                  <a:gd name="T0" fmla="*/ 2653 w 265"/>
                  <a:gd name="T1" fmla="*/ 7 h 7"/>
                  <a:gd name="T2" fmla="*/ 62865 w 265"/>
                  <a:gd name="T3" fmla="*/ 7 h 7"/>
                  <a:gd name="T4" fmla="*/ 0 w 265"/>
                  <a:gd name="T5" fmla="*/ 0 h 7"/>
                  <a:gd name="T6" fmla="*/ 2653 w 265"/>
                  <a:gd name="T7" fmla="*/ 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65"/>
                  <a:gd name="T13" fmla="*/ 0 h 7"/>
                  <a:gd name="T14" fmla="*/ 265 w 26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65" h="7">
                    <a:moveTo>
                      <a:pt x="11" y="7"/>
                    </a:moveTo>
                    <a:lnTo>
                      <a:pt x="265" y="7"/>
                    </a:lnTo>
                    <a:lnTo>
                      <a:pt x="0" y="0"/>
                    </a:lnTo>
                    <a:lnTo>
                      <a:pt x="11" y="7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8092" name="Freeform 34"/>
              <p:cNvSpPr>
                <a:spLocks noChangeArrowheads="1"/>
              </p:cNvSpPr>
              <p:nvPr/>
            </p:nvSpPr>
            <p:spPr bwMode="auto">
              <a:xfrm>
                <a:off x="2870" y="3968"/>
                <a:ext cx="547" cy="7"/>
              </a:xfrm>
              <a:custGeom>
                <a:avLst/>
                <a:gdLst>
                  <a:gd name="T0" fmla="*/ 0 w 276"/>
                  <a:gd name="T1" fmla="*/ 0 h 7"/>
                  <a:gd name="T2" fmla="*/ 63022 w 276"/>
                  <a:gd name="T3" fmla="*/ 7 h 7"/>
                  <a:gd name="T4" fmla="*/ 65678 w 276"/>
                  <a:gd name="T5" fmla="*/ 0 h 7"/>
                  <a:gd name="T6" fmla="*/ 0 w 276"/>
                  <a:gd name="T7" fmla="*/ 0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76"/>
                  <a:gd name="T13" fmla="*/ 0 h 7"/>
                  <a:gd name="T14" fmla="*/ 276 w 276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76" h="7">
                    <a:moveTo>
                      <a:pt x="0" y="0"/>
                    </a:moveTo>
                    <a:lnTo>
                      <a:pt x="265" y="7"/>
                    </a:lnTo>
                    <a:lnTo>
                      <a:pt x="27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8093" name="Freeform 35"/>
              <p:cNvSpPr>
                <a:spLocks noChangeArrowheads="1"/>
              </p:cNvSpPr>
              <p:nvPr/>
            </p:nvSpPr>
            <p:spPr bwMode="auto">
              <a:xfrm>
                <a:off x="2848" y="3961"/>
                <a:ext cx="569" cy="6"/>
              </a:xfrm>
              <a:custGeom>
                <a:avLst/>
                <a:gdLst>
                  <a:gd name="T0" fmla="*/ 2657 w 287"/>
                  <a:gd name="T1" fmla="*/ 6 h 6"/>
                  <a:gd name="T2" fmla="*/ 68490 w 287"/>
                  <a:gd name="T3" fmla="*/ 6 h 6"/>
                  <a:gd name="T4" fmla="*/ 0 w 287"/>
                  <a:gd name="T5" fmla="*/ 0 h 6"/>
                  <a:gd name="T6" fmla="*/ 2657 w 287"/>
                  <a:gd name="T7" fmla="*/ 6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7"/>
                  <a:gd name="T13" fmla="*/ 0 h 6"/>
                  <a:gd name="T14" fmla="*/ 287 w 287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7" h="6">
                    <a:moveTo>
                      <a:pt x="11" y="6"/>
                    </a:moveTo>
                    <a:lnTo>
                      <a:pt x="287" y="6"/>
                    </a:lnTo>
                    <a:lnTo>
                      <a:pt x="0" y="0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8094" name="Freeform 36"/>
              <p:cNvSpPr>
                <a:spLocks noChangeArrowheads="1"/>
              </p:cNvSpPr>
              <p:nvPr/>
            </p:nvSpPr>
            <p:spPr bwMode="auto">
              <a:xfrm>
                <a:off x="2848" y="3961"/>
                <a:ext cx="591" cy="6"/>
              </a:xfrm>
              <a:custGeom>
                <a:avLst/>
                <a:gdLst>
                  <a:gd name="T0" fmla="*/ 0 w 298"/>
                  <a:gd name="T1" fmla="*/ 0 h 6"/>
                  <a:gd name="T2" fmla="*/ 68625 w 298"/>
                  <a:gd name="T3" fmla="*/ 6 h 6"/>
                  <a:gd name="T4" fmla="*/ 71305 w 298"/>
                  <a:gd name="T5" fmla="*/ 0 h 6"/>
                  <a:gd name="T6" fmla="*/ 0 w 298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8"/>
                  <a:gd name="T13" fmla="*/ 0 h 6"/>
                  <a:gd name="T14" fmla="*/ 298 w 298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8" h="6">
                    <a:moveTo>
                      <a:pt x="0" y="0"/>
                    </a:moveTo>
                    <a:lnTo>
                      <a:pt x="287" y="6"/>
                    </a:lnTo>
                    <a:lnTo>
                      <a:pt x="29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8095" name="Freeform 37"/>
              <p:cNvSpPr>
                <a:spLocks noChangeArrowheads="1"/>
              </p:cNvSpPr>
              <p:nvPr/>
            </p:nvSpPr>
            <p:spPr bwMode="auto">
              <a:xfrm>
                <a:off x="2827" y="3961"/>
                <a:ext cx="612" cy="1"/>
              </a:xfrm>
              <a:custGeom>
                <a:avLst/>
                <a:gdLst>
                  <a:gd name="T0" fmla="*/ 2648 w 309"/>
                  <a:gd name="T1" fmla="*/ 0 h 1"/>
                  <a:gd name="T2" fmla="*/ 73139 w 309"/>
                  <a:gd name="T3" fmla="*/ 0 h 1"/>
                  <a:gd name="T4" fmla="*/ 0 w 309"/>
                  <a:gd name="T5" fmla="*/ 0 h 1"/>
                  <a:gd name="T6" fmla="*/ 2648 w 309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09"/>
                  <a:gd name="T13" fmla="*/ 0 h 1"/>
                  <a:gd name="T14" fmla="*/ 309 w 309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09" h="1">
                    <a:moveTo>
                      <a:pt x="11" y="0"/>
                    </a:moveTo>
                    <a:lnTo>
                      <a:pt x="309" y="0"/>
                    </a:lnTo>
                    <a:lnTo>
                      <a:pt x="0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8096" name="Freeform 38"/>
              <p:cNvSpPr>
                <a:spLocks noChangeArrowheads="1"/>
              </p:cNvSpPr>
              <p:nvPr/>
            </p:nvSpPr>
            <p:spPr bwMode="auto">
              <a:xfrm>
                <a:off x="2807" y="3955"/>
                <a:ext cx="632" cy="6"/>
              </a:xfrm>
              <a:custGeom>
                <a:avLst/>
                <a:gdLst>
                  <a:gd name="T0" fmla="*/ 2417 w 319"/>
                  <a:gd name="T1" fmla="*/ 6 h 6"/>
                  <a:gd name="T2" fmla="*/ 75695 w 319"/>
                  <a:gd name="T3" fmla="*/ 6 h 6"/>
                  <a:gd name="T4" fmla="*/ 0 w 319"/>
                  <a:gd name="T5" fmla="*/ 0 h 6"/>
                  <a:gd name="T6" fmla="*/ 2417 w 319"/>
                  <a:gd name="T7" fmla="*/ 6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9"/>
                  <a:gd name="T13" fmla="*/ 0 h 6"/>
                  <a:gd name="T14" fmla="*/ 319 w 319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9" h="6">
                    <a:moveTo>
                      <a:pt x="10" y="6"/>
                    </a:moveTo>
                    <a:lnTo>
                      <a:pt x="319" y="6"/>
                    </a:lnTo>
                    <a:lnTo>
                      <a:pt x="0" y="0"/>
                    </a:ln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8097" name="Freeform 39"/>
              <p:cNvSpPr>
                <a:spLocks noChangeArrowheads="1"/>
              </p:cNvSpPr>
              <p:nvPr/>
            </p:nvSpPr>
            <p:spPr bwMode="auto">
              <a:xfrm>
                <a:off x="2785" y="3948"/>
                <a:ext cx="654" cy="13"/>
              </a:xfrm>
              <a:custGeom>
                <a:avLst/>
                <a:gdLst>
                  <a:gd name="T0" fmla="*/ 2656 w 330"/>
                  <a:gd name="T1" fmla="*/ 14 h 12"/>
                  <a:gd name="T2" fmla="*/ 78502 w 330"/>
                  <a:gd name="T3" fmla="*/ 22 h 12"/>
                  <a:gd name="T4" fmla="*/ 0 w 330"/>
                  <a:gd name="T5" fmla="*/ 0 h 12"/>
                  <a:gd name="T6" fmla="*/ 2656 w 330"/>
                  <a:gd name="T7" fmla="*/ 14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30"/>
                  <a:gd name="T13" fmla="*/ 0 h 12"/>
                  <a:gd name="T14" fmla="*/ 330 w 330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30" h="12">
                    <a:moveTo>
                      <a:pt x="11" y="6"/>
                    </a:moveTo>
                    <a:lnTo>
                      <a:pt x="330" y="12"/>
                    </a:lnTo>
                    <a:lnTo>
                      <a:pt x="0" y="0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8098" name="Freeform 40"/>
              <p:cNvSpPr>
                <a:spLocks noChangeArrowheads="1"/>
              </p:cNvSpPr>
              <p:nvPr/>
            </p:nvSpPr>
            <p:spPr bwMode="auto">
              <a:xfrm>
                <a:off x="2763" y="3941"/>
                <a:ext cx="676" cy="20"/>
              </a:xfrm>
              <a:custGeom>
                <a:avLst/>
                <a:gdLst>
                  <a:gd name="T0" fmla="*/ 2656 w 341"/>
                  <a:gd name="T1" fmla="*/ 7 h 19"/>
                  <a:gd name="T2" fmla="*/ 81310 w 341"/>
                  <a:gd name="T3" fmla="*/ 27 h 19"/>
                  <a:gd name="T4" fmla="*/ 0 w 341"/>
                  <a:gd name="T5" fmla="*/ 0 h 19"/>
                  <a:gd name="T6" fmla="*/ 2656 w 341"/>
                  <a:gd name="T7" fmla="*/ 7 h 1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41"/>
                  <a:gd name="T13" fmla="*/ 0 h 19"/>
                  <a:gd name="T14" fmla="*/ 341 w 341"/>
                  <a:gd name="T15" fmla="*/ 19 h 1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41" h="19">
                    <a:moveTo>
                      <a:pt x="11" y="7"/>
                    </a:moveTo>
                    <a:lnTo>
                      <a:pt x="341" y="19"/>
                    </a:lnTo>
                    <a:lnTo>
                      <a:pt x="0" y="0"/>
                    </a:lnTo>
                    <a:lnTo>
                      <a:pt x="11" y="7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8099" name="Freeform 41"/>
              <p:cNvSpPr>
                <a:spLocks noChangeArrowheads="1"/>
              </p:cNvSpPr>
              <p:nvPr/>
            </p:nvSpPr>
            <p:spPr bwMode="auto">
              <a:xfrm>
                <a:off x="2741" y="3934"/>
                <a:ext cx="698" cy="27"/>
              </a:xfrm>
              <a:custGeom>
                <a:avLst/>
                <a:gdLst>
                  <a:gd name="T0" fmla="*/ 2673 w 352"/>
                  <a:gd name="T1" fmla="*/ 6 h 25"/>
                  <a:gd name="T2" fmla="*/ 84123 w 352"/>
                  <a:gd name="T3" fmla="*/ 45 h 25"/>
                  <a:gd name="T4" fmla="*/ 0 w 352"/>
                  <a:gd name="T5" fmla="*/ 0 h 25"/>
                  <a:gd name="T6" fmla="*/ 2673 w 352"/>
                  <a:gd name="T7" fmla="*/ 6 h 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52"/>
                  <a:gd name="T13" fmla="*/ 0 h 25"/>
                  <a:gd name="T14" fmla="*/ 352 w 352"/>
                  <a:gd name="T15" fmla="*/ 25 h 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52" h="25">
                    <a:moveTo>
                      <a:pt x="11" y="6"/>
                    </a:moveTo>
                    <a:lnTo>
                      <a:pt x="352" y="25"/>
                    </a:lnTo>
                    <a:lnTo>
                      <a:pt x="0" y="0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8100" name="Freeform 42"/>
              <p:cNvSpPr>
                <a:spLocks noChangeArrowheads="1"/>
              </p:cNvSpPr>
              <p:nvPr/>
            </p:nvSpPr>
            <p:spPr bwMode="auto">
              <a:xfrm>
                <a:off x="2727" y="3928"/>
                <a:ext cx="711" cy="33"/>
              </a:xfrm>
              <a:custGeom>
                <a:avLst/>
                <a:gdLst>
                  <a:gd name="T0" fmla="*/ 1679 w 359"/>
                  <a:gd name="T1" fmla="*/ 6 h 31"/>
                  <a:gd name="T2" fmla="*/ 84987 w 359"/>
                  <a:gd name="T3" fmla="*/ 51 h 31"/>
                  <a:gd name="T4" fmla="*/ 0 w 359"/>
                  <a:gd name="T5" fmla="*/ 0 h 31"/>
                  <a:gd name="T6" fmla="*/ 1679 w 359"/>
                  <a:gd name="T7" fmla="*/ 6 h 3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59"/>
                  <a:gd name="T13" fmla="*/ 0 h 31"/>
                  <a:gd name="T14" fmla="*/ 359 w 359"/>
                  <a:gd name="T15" fmla="*/ 31 h 3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59" h="31">
                    <a:moveTo>
                      <a:pt x="7" y="6"/>
                    </a:moveTo>
                    <a:lnTo>
                      <a:pt x="359" y="31"/>
                    </a:lnTo>
                    <a:lnTo>
                      <a:pt x="0" y="0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8101" name="Freeform 43"/>
              <p:cNvSpPr>
                <a:spLocks noChangeArrowheads="1"/>
              </p:cNvSpPr>
              <p:nvPr/>
            </p:nvSpPr>
            <p:spPr bwMode="auto">
              <a:xfrm>
                <a:off x="2706" y="3922"/>
                <a:ext cx="733" cy="39"/>
              </a:xfrm>
              <a:custGeom>
                <a:avLst/>
                <a:gdLst>
                  <a:gd name="T0" fmla="*/ 2653 w 370"/>
                  <a:gd name="T1" fmla="*/ 6 h 37"/>
                  <a:gd name="T2" fmla="*/ 87796 w 370"/>
                  <a:gd name="T3" fmla="*/ 56 h 37"/>
                  <a:gd name="T4" fmla="*/ 0 w 370"/>
                  <a:gd name="T5" fmla="*/ 0 h 37"/>
                  <a:gd name="T6" fmla="*/ 2653 w 370"/>
                  <a:gd name="T7" fmla="*/ 6 h 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70"/>
                  <a:gd name="T13" fmla="*/ 0 h 37"/>
                  <a:gd name="T14" fmla="*/ 370 w 370"/>
                  <a:gd name="T15" fmla="*/ 37 h 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70" h="37">
                    <a:moveTo>
                      <a:pt x="11" y="6"/>
                    </a:moveTo>
                    <a:lnTo>
                      <a:pt x="370" y="37"/>
                    </a:lnTo>
                    <a:lnTo>
                      <a:pt x="0" y="0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8102" name="Freeform 44"/>
              <p:cNvSpPr>
                <a:spLocks noChangeArrowheads="1"/>
              </p:cNvSpPr>
              <p:nvPr/>
            </p:nvSpPr>
            <p:spPr bwMode="auto">
              <a:xfrm>
                <a:off x="2684" y="3914"/>
                <a:ext cx="755" cy="47"/>
              </a:xfrm>
              <a:custGeom>
                <a:avLst/>
                <a:gdLst>
                  <a:gd name="T0" fmla="*/ 2655 w 381"/>
                  <a:gd name="T1" fmla="*/ 7 h 44"/>
                  <a:gd name="T2" fmla="*/ 90608 w 381"/>
                  <a:gd name="T3" fmla="*/ 74 h 44"/>
                  <a:gd name="T4" fmla="*/ 0 w 381"/>
                  <a:gd name="T5" fmla="*/ 0 h 44"/>
                  <a:gd name="T6" fmla="*/ 2655 w 381"/>
                  <a:gd name="T7" fmla="*/ 7 h 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81"/>
                  <a:gd name="T13" fmla="*/ 0 h 44"/>
                  <a:gd name="T14" fmla="*/ 381 w 381"/>
                  <a:gd name="T15" fmla="*/ 44 h 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81" h="44">
                    <a:moveTo>
                      <a:pt x="11" y="7"/>
                    </a:moveTo>
                    <a:lnTo>
                      <a:pt x="381" y="44"/>
                    </a:lnTo>
                    <a:lnTo>
                      <a:pt x="0" y="0"/>
                    </a:lnTo>
                    <a:lnTo>
                      <a:pt x="11" y="7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8103" name="Freeform 45"/>
              <p:cNvSpPr>
                <a:spLocks noChangeArrowheads="1"/>
              </p:cNvSpPr>
              <p:nvPr/>
            </p:nvSpPr>
            <p:spPr bwMode="auto">
              <a:xfrm>
                <a:off x="2664" y="3908"/>
                <a:ext cx="775" cy="53"/>
              </a:xfrm>
              <a:custGeom>
                <a:avLst/>
                <a:gdLst>
                  <a:gd name="T0" fmla="*/ 2420 w 391"/>
                  <a:gd name="T1" fmla="*/ 6 h 50"/>
                  <a:gd name="T2" fmla="*/ 93151 w 391"/>
                  <a:gd name="T3" fmla="*/ 80 h 50"/>
                  <a:gd name="T4" fmla="*/ 0 w 391"/>
                  <a:gd name="T5" fmla="*/ 0 h 50"/>
                  <a:gd name="T6" fmla="*/ 2420 w 391"/>
                  <a:gd name="T7" fmla="*/ 6 h 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91"/>
                  <a:gd name="T13" fmla="*/ 0 h 50"/>
                  <a:gd name="T14" fmla="*/ 391 w 391"/>
                  <a:gd name="T15" fmla="*/ 50 h 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91" h="50">
                    <a:moveTo>
                      <a:pt x="10" y="6"/>
                    </a:moveTo>
                    <a:lnTo>
                      <a:pt x="391" y="50"/>
                    </a:lnTo>
                    <a:lnTo>
                      <a:pt x="0" y="0"/>
                    </a:ln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8104" name="Freeform 46"/>
              <p:cNvSpPr>
                <a:spLocks noChangeArrowheads="1"/>
              </p:cNvSpPr>
              <p:nvPr/>
            </p:nvSpPr>
            <p:spPr bwMode="auto">
              <a:xfrm>
                <a:off x="2643" y="3902"/>
                <a:ext cx="796" cy="60"/>
              </a:xfrm>
              <a:custGeom>
                <a:avLst/>
                <a:gdLst>
                  <a:gd name="T0" fmla="*/ 2647 w 402"/>
                  <a:gd name="T1" fmla="*/ 6 h 56"/>
                  <a:gd name="T2" fmla="*/ 95001 w 402"/>
                  <a:gd name="T3" fmla="*/ 98 h 56"/>
                  <a:gd name="T4" fmla="*/ 0 w 402"/>
                  <a:gd name="T5" fmla="*/ 0 h 56"/>
                  <a:gd name="T6" fmla="*/ 2647 w 402"/>
                  <a:gd name="T7" fmla="*/ 6 h 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2"/>
                  <a:gd name="T13" fmla="*/ 0 h 56"/>
                  <a:gd name="T14" fmla="*/ 402 w 402"/>
                  <a:gd name="T15" fmla="*/ 56 h 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2" h="56">
                    <a:moveTo>
                      <a:pt x="11" y="6"/>
                    </a:moveTo>
                    <a:lnTo>
                      <a:pt x="402" y="56"/>
                    </a:lnTo>
                    <a:lnTo>
                      <a:pt x="0" y="0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8105" name="Freeform 47"/>
              <p:cNvSpPr>
                <a:spLocks noChangeArrowheads="1"/>
              </p:cNvSpPr>
              <p:nvPr/>
            </p:nvSpPr>
            <p:spPr bwMode="auto">
              <a:xfrm>
                <a:off x="2629" y="3889"/>
                <a:ext cx="810" cy="72"/>
              </a:xfrm>
              <a:custGeom>
                <a:avLst/>
                <a:gdLst>
                  <a:gd name="T0" fmla="*/ 1679 w 409"/>
                  <a:gd name="T1" fmla="*/ 20 h 68"/>
                  <a:gd name="T2" fmla="*/ 96790 w 409"/>
                  <a:gd name="T3" fmla="*/ 107 h 68"/>
                  <a:gd name="T4" fmla="*/ 0 w 409"/>
                  <a:gd name="T5" fmla="*/ 0 h 68"/>
                  <a:gd name="T6" fmla="*/ 1679 w 409"/>
                  <a:gd name="T7" fmla="*/ 20 h 6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9"/>
                  <a:gd name="T13" fmla="*/ 0 h 68"/>
                  <a:gd name="T14" fmla="*/ 409 w 409"/>
                  <a:gd name="T15" fmla="*/ 68 h 6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9" h="68">
                    <a:moveTo>
                      <a:pt x="7" y="12"/>
                    </a:moveTo>
                    <a:lnTo>
                      <a:pt x="409" y="68"/>
                    </a:lnTo>
                    <a:lnTo>
                      <a:pt x="0" y="0"/>
                    </a:lnTo>
                    <a:lnTo>
                      <a:pt x="7" y="12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8106" name="Freeform 48"/>
              <p:cNvSpPr>
                <a:spLocks noChangeArrowheads="1"/>
              </p:cNvSpPr>
              <p:nvPr/>
            </p:nvSpPr>
            <p:spPr bwMode="auto">
              <a:xfrm>
                <a:off x="2607" y="3881"/>
                <a:ext cx="832" cy="80"/>
              </a:xfrm>
              <a:custGeom>
                <a:avLst/>
                <a:gdLst>
                  <a:gd name="T0" fmla="*/ 2652 w 420"/>
                  <a:gd name="T1" fmla="*/ 7 h 75"/>
                  <a:gd name="T2" fmla="*/ 99604 w 420"/>
                  <a:gd name="T3" fmla="*/ 125 h 75"/>
                  <a:gd name="T4" fmla="*/ 0 w 420"/>
                  <a:gd name="T5" fmla="*/ 0 h 75"/>
                  <a:gd name="T6" fmla="*/ 2652 w 420"/>
                  <a:gd name="T7" fmla="*/ 7 h 7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20"/>
                  <a:gd name="T13" fmla="*/ 0 h 75"/>
                  <a:gd name="T14" fmla="*/ 420 w 420"/>
                  <a:gd name="T15" fmla="*/ 75 h 7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20" h="75">
                    <a:moveTo>
                      <a:pt x="11" y="7"/>
                    </a:moveTo>
                    <a:lnTo>
                      <a:pt x="420" y="75"/>
                    </a:lnTo>
                    <a:lnTo>
                      <a:pt x="0" y="0"/>
                    </a:lnTo>
                    <a:lnTo>
                      <a:pt x="11" y="7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8107" name="Freeform 49"/>
              <p:cNvSpPr>
                <a:spLocks noChangeArrowheads="1"/>
              </p:cNvSpPr>
              <p:nvPr/>
            </p:nvSpPr>
            <p:spPr bwMode="auto">
              <a:xfrm>
                <a:off x="2585" y="3875"/>
                <a:ext cx="854" cy="86"/>
              </a:xfrm>
              <a:custGeom>
                <a:avLst/>
                <a:gdLst>
                  <a:gd name="T0" fmla="*/ 2653 w 431"/>
                  <a:gd name="T1" fmla="*/ 6 h 81"/>
                  <a:gd name="T2" fmla="*/ 102417 w 431"/>
                  <a:gd name="T3" fmla="*/ 131 h 81"/>
                  <a:gd name="T4" fmla="*/ 0 w 431"/>
                  <a:gd name="T5" fmla="*/ 0 h 81"/>
                  <a:gd name="T6" fmla="*/ 2653 w 431"/>
                  <a:gd name="T7" fmla="*/ 6 h 8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31"/>
                  <a:gd name="T13" fmla="*/ 0 h 81"/>
                  <a:gd name="T14" fmla="*/ 431 w 431"/>
                  <a:gd name="T15" fmla="*/ 81 h 8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31" h="81">
                    <a:moveTo>
                      <a:pt x="11" y="6"/>
                    </a:moveTo>
                    <a:lnTo>
                      <a:pt x="431" y="81"/>
                    </a:lnTo>
                    <a:lnTo>
                      <a:pt x="0" y="0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8108" name="Freeform 50"/>
              <p:cNvSpPr>
                <a:spLocks noChangeArrowheads="1"/>
              </p:cNvSpPr>
              <p:nvPr/>
            </p:nvSpPr>
            <p:spPr bwMode="auto">
              <a:xfrm>
                <a:off x="2571" y="3862"/>
                <a:ext cx="868" cy="99"/>
              </a:xfrm>
              <a:custGeom>
                <a:avLst/>
                <a:gdLst>
                  <a:gd name="T0" fmla="*/ 1681 w 438"/>
                  <a:gd name="T1" fmla="*/ 20 h 93"/>
                  <a:gd name="T2" fmla="*/ 104202 w 438"/>
                  <a:gd name="T3" fmla="*/ 153 h 93"/>
                  <a:gd name="T4" fmla="*/ 0 w 438"/>
                  <a:gd name="T5" fmla="*/ 0 h 93"/>
                  <a:gd name="T6" fmla="*/ 1681 w 438"/>
                  <a:gd name="T7" fmla="*/ 20 h 9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38"/>
                  <a:gd name="T13" fmla="*/ 0 h 93"/>
                  <a:gd name="T14" fmla="*/ 438 w 438"/>
                  <a:gd name="T15" fmla="*/ 93 h 9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38" h="93">
                    <a:moveTo>
                      <a:pt x="7" y="12"/>
                    </a:moveTo>
                    <a:lnTo>
                      <a:pt x="438" y="93"/>
                    </a:lnTo>
                    <a:lnTo>
                      <a:pt x="0" y="0"/>
                    </a:lnTo>
                    <a:lnTo>
                      <a:pt x="7" y="12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8109" name="Freeform 51"/>
              <p:cNvSpPr>
                <a:spLocks noChangeArrowheads="1"/>
              </p:cNvSpPr>
              <p:nvPr/>
            </p:nvSpPr>
            <p:spPr bwMode="auto">
              <a:xfrm>
                <a:off x="2550" y="3855"/>
                <a:ext cx="889" cy="107"/>
              </a:xfrm>
              <a:custGeom>
                <a:avLst/>
                <a:gdLst>
                  <a:gd name="T0" fmla="*/ 2645 w 449"/>
                  <a:gd name="T1" fmla="*/ 7 h 100"/>
                  <a:gd name="T2" fmla="*/ 106042 w 449"/>
                  <a:gd name="T3" fmla="*/ 172 h 100"/>
                  <a:gd name="T4" fmla="*/ 0 w 449"/>
                  <a:gd name="T5" fmla="*/ 0 h 100"/>
                  <a:gd name="T6" fmla="*/ 2645 w 449"/>
                  <a:gd name="T7" fmla="*/ 7 h 1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49"/>
                  <a:gd name="T13" fmla="*/ 0 h 100"/>
                  <a:gd name="T14" fmla="*/ 449 w 449"/>
                  <a:gd name="T15" fmla="*/ 100 h 1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49" h="100">
                    <a:moveTo>
                      <a:pt x="11" y="7"/>
                    </a:moveTo>
                    <a:lnTo>
                      <a:pt x="449" y="100"/>
                    </a:lnTo>
                    <a:lnTo>
                      <a:pt x="0" y="0"/>
                    </a:lnTo>
                    <a:lnTo>
                      <a:pt x="11" y="7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8110" name="Freeform 52"/>
              <p:cNvSpPr>
                <a:spLocks noChangeArrowheads="1"/>
              </p:cNvSpPr>
              <p:nvPr/>
            </p:nvSpPr>
            <p:spPr bwMode="auto">
              <a:xfrm>
                <a:off x="2530" y="3842"/>
                <a:ext cx="909" cy="119"/>
              </a:xfrm>
              <a:custGeom>
                <a:avLst/>
                <a:gdLst>
                  <a:gd name="T0" fmla="*/ 2400 w 459"/>
                  <a:gd name="T1" fmla="*/ 20 h 112"/>
                  <a:gd name="T2" fmla="*/ 108599 w 459"/>
                  <a:gd name="T3" fmla="*/ 181 h 112"/>
                  <a:gd name="T4" fmla="*/ 0 w 459"/>
                  <a:gd name="T5" fmla="*/ 0 h 112"/>
                  <a:gd name="T6" fmla="*/ 2400 w 459"/>
                  <a:gd name="T7" fmla="*/ 20 h 1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59"/>
                  <a:gd name="T13" fmla="*/ 0 h 112"/>
                  <a:gd name="T14" fmla="*/ 459 w 459"/>
                  <a:gd name="T15" fmla="*/ 112 h 1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59" h="112">
                    <a:moveTo>
                      <a:pt x="10" y="12"/>
                    </a:moveTo>
                    <a:lnTo>
                      <a:pt x="459" y="112"/>
                    </a:lnTo>
                    <a:lnTo>
                      <a:pt x="0" y="0"/>
                    </a:lnTo>
                    <a:lnTo>
                      <a:pt x="10" y="12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8111" name="Freeform 53"/>
              <p:cNvSpPr>
                <a:spLocks noChangeArrowheads="1"/>
              </p:cNvSpPr>
              <p:nvPr/>
            </p:nvSpPr>
            <p:spPr bwMode="auto">
              <a:xfrm>
                <a:off x="2514" y="3835"/>
                <a:ext cx="925" cy="126"/>
              </a:xfrm>
              <a:custGeom>
                <a:avLst/>
                <a:gdLst>
                  <a:gd name="T0" fmla="*/ 1927 w 467"/>
                  <a:gd name="T1" fmla="*/ 6 h 118"/>
                  <a:gd name="T2" fmla="*/ 110638 w 467"/>
                  <a:gd name="T3" fmla="*/ 200 h 118"/>
                  <a:gd name="T4" fmla="*/ 0 w 467"/>
                  <a:gd name="T5" fmla="*/ 0 h 118"/>
                  <a:gd name="T6" fmla="*/ 1927 w 467"/>
                  <a:gd name="T7" fmla="*/ 6 h 11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67"/>
                  <a:gd name="T13" fmla="*/ 0 h 118"/>
                  <a:gd name="T14" fmla="*/ 467 w 467"/>
                  <a:gd name="T15" fmla="*/ 118 h 11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67" h="118">
                    <a:moveTo>
                      <a:pt x="8" y="6"/>
                    </a:moveTo>
                    <a:lnTo>
                      <a:pt x="467" y="118"/>
                    </a:lnTo>
                    <a:lnTo>
                      <a:pt x="0" y="0"/>
                    </a:lnTo>
                    <a:lnTo>
                      <a:pt x="8" y="6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8112" name="Freeform 54"/>
              <p:cNvSpPr>
                <a:spLocks noChangeArrowheads="1"/>
              </p:cNvSpPr>
              <p:nvPr/>
            </p:nvSpPr>
            <p:spPr bwMode="auto">
              <a:xfrm>
                <a:off x="2494" y="3822"/>
                <a:ext cx="945" cy="140"/>
              </a:xfrm>
              <a:custGeom>
                <a:avLst/>
                <a:gdLst>
                  <a:gd name="T0" fmla="*/ 2417 w 477"/>
                  <a:gd name="T1" fmla="*/ 21 h 131"/>
                  <a:gd name="T2" fmla="*/ 113190 w 477"/>
                  <a:gd name="T3" fmla="*/ 223 h 131"/>
                  <a:gd name="T4" fmla="*/ 0 w 477"/>
                  <a:gd name="T5" fmla="*/ 0 h 131"/>
                  <a:gd name="T6" fmla="*/ 2417 w 477"/>
                  <a:gd name="T7" fmla="*/ 21 h 13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77"/>
                  <a:gd name="T13" fmla="*/ 0 h 131"/>
                  <a:gd name="T14" fmla="*/ 477 w 477"/>
                  <a:gd name="T15" fmla="*/ 131 h 13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77" h="131">
                    <a:moveTo>
                      <a:pt x="10" y="13"/>
                    </a:moveTo>
                    <a:lnTo>
                      <a:pt x="477" y="131"/>
                    </a:lnTo>
                    <a:lnTo>
                      <a:pt x="0" y="0"/>
                    </a:lnTo>
                    <a:lnTo>
                      <a:pt x="10" y="13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8113" name="Freeform 55"/>
              <p:cNvSpPr>
                <a:spLocks noChangeArrowheads="1"/>
              </p:cNvSpPr>
              <p:nvPr/>
            </p:nvSpPr>
            <p:spPr bwMode="auto">
              <a:xfrm>
                <a:off x="2478" y="3815"/>
                <a:ext cx="961" cy="146"/>
              </a:xfrm>
              <a:custGeom>
                <a:avLst/>
                <a:gdLst>
                  <a:gd name="T0" fmla="*/ 1928 w 485"/>
                  <a:gd name="T1" fmla="*/ 6 h 137"/>
                  <a:gd name="T2" fmla="*/ 115235 w 485"/>
                  <a:gd name="T3" fmla="*/ 228 h 137"/>
                  <a:gd name="T4" fmla="*/ 0 w 485"/>
                  <a:gd name="T5" fmla="*/ 0 h 137"/>
                  <a:gd name="T6" fmla="*/ 1928 w 485"/>
                  <a:gd name="T7" fmla="*/ 6 h 1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85"/>
                  <a:gd name="T13" fmla="*/ 0 h 137"/>
                  <a:gd name="T14" fmla="*/ 485 w 485"/>
                  <a:gd name="T15" fmla="*/ 137 h 1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85" h="137">
                    <a:moveTo>
                      <a:pt x="8" y="6"/>
                    </a:moveTo>
                    <a:lnTo>
                      <a:pt x="485" y="137"/>
                    </a:lnTo>
                    <a:lnTo>
                      <a:pt x="0" y="0"/>
                    </a:lnTo>
                    <a:lnTo>
                      <a:pt x="8" y="6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8114" name="Freeform 56"/>
              <p:cNvSpPr>
                <a:spLocks noChangeArrowheads="1"/>
              </p:cNvSpPr>
              <p:nvPr/>
            </p:nvSpPr>
            <p:spPr bwMode="auto">
              <a:xfrm>
                <a:off x="2458" y="3803"/>
                <a:ext cx="981" cy="159"/>
              </a:xfrm>
              <a:custGeom>
                <a:avLst/>
                <a:gdLst>
                  <a:gd name="T0" fmla="*/ 2420 w 495"/>
                  <a:gd name="T1" fmla="*/ 20 h 149"/>
                  <a:gd name="T2" fmla="*/ 117793 w 495"/>
                  <a:gd name="T3" fmla="*/ 251 h 149"/>
                  <a:gd name="T4" fmla="*/ 0 w 495"/>
                  <a:gd name="T5" fmla="*/ 0 h 149"/>
                  <a:gd name="T6" fmla="*/ 2420 w 495"/>
                  <a:gd name="T7" fmla="*/ 20 h 14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95"/>
                  <a:gd name="T13" fmla="*/ 0 h 149"/>
                  <a:gd name="T14" fmla="*/ 495 w 495"/>
                  <a:gd name="T15" fmla="*/ 149 h 14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95" h="149">
                    <a:moveTo>
                      <a:pt x="10" y="12"/>
                    </a:moveTo>
                    <a:lnTo>
                      <a:pt x="495" y="149"/>
                    </a:lnTo>
                    <a:lnTo>
                      <a:pt x="0" y="0"/>
                    </a:lnTo>
                    <a:lnTo>
                      <a:pt x="10" y="12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8115" name="Freeform 57"/>
              <p:cNvSpPr>
                <a:spLocks noChangeArrowheads="1"/>
              </p:cNvSpPr>
              <p:nvPr/>
            </p:nvSpPr>
            <p:spPr bwMode="auto">
              <a:xfrm>
                <a:off x="2442" y="3788"/>
                <a:ext cx="997" cy="173"/>
              </a:xfrm>
              <a:custGeom>
                <a:avLst/>
                <a:gdLst>
                  <a:gd name="T0" fmla="*/ 1933 w 503"/>
                  <a:gd name="T1" fmla="*/ 21 h 162"/>
                  <a:gd name="T2" fmla="*/ 119838 w 503"/>
                  <a:gd name="T3" fmla="*/ 273 h 162"/>
                  <a:gd name="T4" fmla="*/ 0 w 503"/>
                  <a:gd name="T5" fmla="*/ 0 h 162"/>
                  <a:gd name="T6" fmla="*/ 1933 w 503"/>
                  <a:gd name="T7" fmla="*/ 21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03"/>
                  <a:gd name="T13" fmla="*/ 0 h 162"/>
                  <a:gd name="T14" fmla="*/ 503 w 503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03" h="162">
                    <a:moveTo>
                      <a:pt x="8" y="13"/>
                    </a:moveTo>
                    <a:lnTo>
                      <a:pt x="503" y="162"/>
                    </a:lnTo>
                    <a:lnTo>
                      <a:pt x="0" y="0"/>
                    </a:lnTo>
                    <a:lnTo>
                      <a:pt x="8" y="13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8116" name="Freeform 58"/>
              <p:cNvSpPr>
                <a:spLocks noChangeArrowheads="1"/>
              </p:cNvSpPr>
              <p:nvPr/>
            </p:nvSpPr>
            <p:spPr bwMode="auto">
              <a:xfrm>
                <a:off x="2422" y="3782"/>
                <a:ext cx="1017" cy="179"/>
              </a:xfrm>
              <a:custGeom>
                <a:avLst/>
                <a:gdLst>
                  <a:gd name="T0" fmla="*/ 2425 w 513"/>
                  <a:gd name="T1" fmla="*/ 6 h 168"/>
                  <a:gd name="T2" fmla="*/ 122393 w 513"/>
                  <a:gd name="T3" fmla="*/ 279 h 168"/>
                  <a:gd name="T4" fmla="*/ 0 w 513"/>
                  <a:gd name="T5" fmla="*/ 0 h 168"/>
                  <a:gd name="T6" fmla="*/ 2425 w 513"/>
                  <a:gd name="T7" fmla="*/ 6 h 16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13"/>
                  <a:gd name="T13" fmla="*/ 0 h 168"/>
                  <a:gd name="T14" fmla="*/ 513 w 513"/>
                  <a:gd name="T15" fmla="*/ 168 h 16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13" h="168">
                    <a:moveTo>
                      <a:pt x="10" y="6"/>
                    </a:moveTo>
                    <a:lnTo>
                      <a:pt x="513" y="168"/>
                    </a:lnTo>
                    <a:lnTo>
                      <a:pt x="0" y="0"/>
                    </a:ln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8117" name="Freeform 59"/>
              <p:cNvSpPr>
                <a:spLocks noChangeArrowheads="1"/>
              </p:cNvSpPr>
              <p:nvPr/>
            </p:nvSpPr>
            <p:spPr bwMode="auto">
              <a:xfrm>
                <a:off x="2409" y="3768"/>
                <a:ext cx="1030" cy="193"/>
              </a:xfrm>
              <a:custGeom>
                <a:avLst/>
                <a:gdLst>
                  <a:gd name="T0" fmla="*/ 1680 w 520"/>
                  <a:gd name="T1" fmla="*/ 21 h 181"/>
                  <a:gd name="T2" fmla="*/ 123208 w 520"/>
                  <a:gd name="T3" fmla="*/ 305 h 181"/>
                  <a:gd name="T4" fmla="*/ 0 w 520"/>
                  <a:gd name="T5" fmla="*/ 0 h 181"/>
                  <a:gd name="T6" fmla="*/ 1680 w 520"/>
                  <a:gd name="T7" fmla="*/ 21 h 18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20"/>
                  <a:gd name="T13" fmla="*/ 0 h 181"/>
                  <a:gd name="T14" fmla="*/ 520 w 520"/>
                  <a:gd name="T15" fmla="*/ 181 h 18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20" h="181">
                    <a:moveTo>
                      <a:pt x="7" y="13"/>
                    </a:moveTo>
                    <a:lnTo>
                      <a:pt x="520" y="181"/>
                    </a:lnTo>
                    <a:lnTo>
                      <a:pt x="0" y="0"/>
                    </a:lnTo>
                    <a:lnTo>
                      <a:pt x="7" y="13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8118" name="Freeform 60"/>
              <p:cNvSpPr>
                <a:spLocks noChangeArrowheads="1"/>
              </p:cNvSpPr>
              <p:nvPr/>
            </p:nvSpPr>
            <p:spPr bwMode="auto">
              <a:xfrm>
                <a:off x="2393" y="3756"/>
                <a:ext cx="1046" cy="206"/>
              </a:xfrm>
              <a:custGeom>
                <a:avLst/>
                <a:gdLst>
                  <a:gd name="T0" fmla="*/ 1928 w 528"/>
                  <a:gd name="T1" fmla="*/ 20 h 193"/>
                  <a:gd name="T2" fmla="*/ 125255 w 528"/>
                  <a:gd name="T3" fmla="*/ 326 h 193"/>
                  <a:gd name="T4" fmla="*/ 0 w 528"/>
                  <a:gd name="T5" fmla="*/ 0 h 193"/>
                  <a:gd name="T6" fmla="*/ 1928 w 528"/>
                  <a:gd name="T7" fmla="*/ 20 h 19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28"/>
                  <a:gd name="T13" fmla="*/ 0 h 193"/>
                  <a:gd name="T14" fmla="*/ 528 w 528"/>
                  <a:gd name="T15" fmla="*/ 193 h 19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28" h="193">
                    <a:moveTo>
                      <a:pt x="8" y="12"/>
                    </a:moveTo>
                    <a:lnTo>
                      <a:pt x="528" y="193"/>
                    </a:lnTo>
                    <a:lnTo>
                      <a:pt x="0" y="0"/>
                    </a:lnTo>
                    <a:lnTo>
                      <a:pt x="8" y="12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8119" name="Freeform 61"/>
              <p:cNvSpPr>
                <a:spLocks noChangeArrowheads="1"/>
              </p:cNvSpPr>
              <p:nvPr/>
            </p:nvSpPr>
            <p:spPr bwMode="auto">
              <a:xfrm>
                <a:off x="2373" y="3742"/>
                <a:ext cx="1066" cy="220"/>
              </a:xfrm>
              <a:custGeom>
                <a:avLst/>
                <a:gdLst>
                  <a:gd name="T0" fmla="*/ 2419 w 538"/>
                  <a:gd name="T1" fmla="*/ 21 h 206"/>
                  <a:gd name="T2" fmla="*/ 127811 w 538"/>
                  <a:gd name="T3" fmla="*/ 348 h 206"/>
                  <a:gd name="T4" fmla="*/ 0 w 538"/>
                  <a:gd name="T5" fmla="*/ 0 h 206"/>
                  <a:gd name="T6" fmla="*/ 2419 w 538"/>
                  <a:gd name="T7" fmla="*/ 21 h 20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38"/>
                  <a:gd name="T13" fmla="*/ 0 h 206"/>
                  <a:gd name="T14" fmla="*/ 538 w 538"/>
                  <a:gd name="T15" fmla="*/ 206 h 20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38" h="206">
                    <a:moveTo>
                      <a:pt x="10" y="13"/>
                    </a:moveTo>
                    <a:lnTo>
                      <a:pt x="538" y="206"/>
                    </a:lnTo>
                    <a:lnTo>
                      <a:pt x="0" y="0"/>
                    </a:lnTo>
                    <a:lnTo>
                      <a:pt x="10" y="13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8120" name="Freeform 62"/>
              <p:cNvSpPr>
                <a:spLocks noChangeArrowheads="1"/>
              </p:cNvSpPr>
              <p:nvPr/>
            </p:nvSpPr>
            <p:spPr bwMode="auto">
              <a:xfrm>
                <a:off x="2357" y="3729"/>
                <a:ext cx="1082" cy="232"/>
              </a:xfrm>
              <a:custGeom>
                <a:avLst/>
                <a:gdLst>
                  <a:gd name="T0" fmla="*/ 1928 w 546"/>
                  <a:gd name="T1" fmla="*/ 20 h 218"/>
                  <a:gd name="T2" fmla="*/ 129852 w 546"/>
                  <a:gd name="T3" fmla="*/ 359 h 218"/>
                  <a:gd name="T4" fmla="*/ 0 w 546"/>
                  <a:gd name="T5" fmla="*/ 0 h 218"/>
                  <a:gd name="T6" fmla="*/ 1928 w 546"/>
                  <a:gd name="T7" fmla="*/ 20 h 21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46"/>
                  <a:gd name="T13" fmla="*/ 0 h 218"/>
                  <a:gd name="T14" fmla="*/ 546 w 546"/>
                  <a:gd name="T15" fmla="*/ 218 h 21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46" h="218">
                    <a:moveTo>
                      <a:pt x="8" y="12"/>
                    </a:moveTo>
                    <a:lnTo>
                      <a:pt x="546" y="218"/>
                    </a:lnTo>
                    <a:lnTo>
                      <a:pt x="0" y="0"/>
                    </a:lnTo>
                    <a:lnTo>
                      <a:pt x="8" y="12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8121" name="Freeform 63"/>
              <p:cNvSpPr>
                <a:spLocks noChangeArrowheads="1"/>
              </p:cNvSpPr>
              <p:nvPr/>
            </p:nvSpPr>
            <p:spPr bwMode="auto">
              <a:xfrm>
                <a:off x="2343" y="3716"/>
                <a:ext cx="1096" cy="245"/>
              </a:xfrm>
              <a:custGeom>
                <a:avLst/>
                <a:gdLst>
                  <a:gd name="T0" fmla="*/ 1681 w 553"/>
                  <a:gd name="T1" fmla="*/ 20 h 230"/>
                  <a:gd name="T2" fmla="*/ 131643 w 553"/>
                  <a:gd name="T3" fmla="*/ 381 h 230"/>
                  <a:gd name="T4" fmla="*/ 0 w 553"/>
                  <a:gd name="T5" fmla="*/ 0 h 230"/>
                  <a:gd name="T6" fmla="*/ 1681 w 553"/>
                  <a:gd name="T7" fmla="*/ 20 h 23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53"/>
                  <a:gd name="T13" fmla="*/ 0 h 230"/>
                  <a:gd name="T14" fmla="*/ 553 w 553"/>
                  <a:gd name="T15" fmla="*/ 230 h 23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53" h="230">
                    <a:moveTo>
                      <a:pt x="7" y="12"/>
                    </a:moveTo>
                    <a:lnTo>
                      <a:pt x="553" y="230"/>
                    </a:lnTo>
                    <a:lnTo>
                      <a:pt x="0" y="0"/>
                    </a:lnTo>
                    <a:lnTo>
                      <a:pt x="7" y="12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8122" name="Freeform 64"/>
              <p:cNvSpPr>
                <a:spLocks noChangeArrowheads="1"/>
              </p:cNvSpPr>
              <p:nvPr/>
            </p:nvSpPr>
            <p:spPr bwMode="auto">
              <a:xfrm>
                <a:off x="2321" y="3702"/>
                <a:ext cx="1118" cy="259"/>
              </a:xfrm>
              <a:custGeom>
                <a:avLst/>
                <a:gdLst>
                  <a:gd name="T0" fmla="*/ 2656 w 564"/>
                  <a:gd name="T1" fmla="*/ 21 h 243"/>
                  <a:gd name="T2" fmla="*/ 134455 w 564"/>
                  <a:gd name="T3" fmla="*/ 404 h 243"/>
                  <a:gd name="T4" fmla="*/ 0 w 564"/>
                  <a:gd name="T5" fmla="*/ 0 h 243"/>
                  <a:gd name="T6" fmla="*/ 2656 w 564"/>
                  <a:gd name="T7" fmla="*/ 21 h 24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64"/>
                  <a:gd name="T13" fmla="*/ 0 h 243"/>
                  <a:gd name="T14" fmla="*/ 564 w 564"/>
                  <a:gd name="T15" fmla="*/ 243 h 24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64" h="243">
                    <a:moveTo>
                      <a:pt x="11" y="13"/>
                    </a:moveTo>
                    <a:lnTo>
                      <a:pt x="564" y="243"/>
                    </a:lnTo>
                    <a:lnTo>
                      <a:pt x="0" y="0"/>
                    </a:lnTo>
                    <a:lnTo>
                      <a:pt x="11" y="13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8123" name="Freeform 65"/>
              <p:cNvSpPr>
                <a:spLocks noChangeArrowheads="1"/>
              </p:cNvSpPr>
              <p:nvPr/>
            </p:nvSpPr>
            <p:spPr bwMode="auto">
              <a:xfrm>
                <a:off x="2308" y="3689"/>
                <a:ext cx="1131" cy="272"/>
              </a:xfrm>
              <a:custGeom>
                <a:avLst/>
                <a:gdLst>
                  <a:gd name="T0" fmla="*/ 1680 w 571"/>
                  <a:gd name="T1" fmla="*/ 20 h 255"/>
                  <a:gd name="T2" fmla="*/ 135288 w 571"/>
                  <a:gd name="T3" fmla="*/ 427 h 255"/>
                  <a:gd name="T4" fmla="*/ 0 w 571"/>
                  <a:gd name="T5" fmla="*/ 0 h 255"/>
                  <a:gd name="T6" fmla="*/ 1680 w 571"/>
                  <a:gd name="T7" fmla="*/ 20 h 25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71"/>
                  <a:gd name="T13" fmla="*/ 0 h 255"/>
                  <a:gd name="T14" fmla="*/ 571 w 571"/>
                  <a:gd name="T15" fmla="*/ 255 h 25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71" h="255">
                    <a:moveTo>
                      <a:pt x="7" y="12"/>
                    </a:moveTo>
                    <a:lnTo>
                      <a:pt x="571" y="255"/>
                    </a:lnTo>
                    <a:lnTo>
                      <a:pt x="0" y="0"/>
                    </a:lnTo>
                    <a:lnTo>
                      <a:pt x="7" y="12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8124" name="Freeform 66"/>
              <p:cNvSpPr>
                <a:spLocks noChangeArrowheads="1"/>
              </p:cNvSpPr>
              <p:nvPr/>
            </p:nvSpPr>
            <p:spPr bwMode="auto">
              <a:xfrm>
                <a:off x="2294" y="3676"/>
                <a:ext cx="1145" cy="286"/>
              </a:xfrm>
              <a:custGeom>
                <a:avLst/>
                <a:gdLst>
                  <a:gd name="T0" fmla="*/ 1680 w 578"/>
                  <a:gd name="T1" fmla="*/ 21 h 268"/>
                  <a:gd name="T2" fmla="*/ 137057 w 578"/>
                  <a:gd name="T3" fmla="*/ 450 h 268"/>
                  <a:gd name="T4" fmla="*/ 0 w 578"/>
                  <a:gd name="T5" fmla="*/ 0 h 268"/>
                  <a:gd name="T6" fmla="*/ 1680 w 578"/>
                  <a:gd name="T7" fmla="*/ 21 h 26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78"/>
                  <a:gd name="T13" fmla="*/ 0 h 268"/>
                  <a:gd name="T14" fmla="*/ 578 w 578"/>
                  <a:gd name="T15" fmla="*/ 268 h 26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78" h="268">
                    <a:moveTo>
                      <a:pt x="7" y="13"/>
                    </a:moveTo>
                    <a:lnTo>
                      <a:pt x="578" y="268"/>
                    </a:lnTo>
                    <a:lnTo>
                      <a:pt x="0" y="0"/>
                    </a:lnTo>
                    <a:lnTo>
                      <a:pt x="7" y="13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8125" name="Freeform 67"/>
              <p:cNvSpPr>
                <a:spLocks noChangeArrowheads="1"/>
              </p:cNvSpPr>
              <p:nvPr/>
            </p:nvSpPr>
            <p:spPr bwMode="auto">
              <a:xfrm>
                <a:off x="2280" y="3663"/>
                <a:ext cx="1159" cy="298"/>
              </a:xfrm>
              <a:custGeom>
                <a:avLst/>
                <a:gdLst>
                  <a:gd name="T0" fmla="*/ 1680 w 585"/>
                  <a:gd name="T1" fmla="*/ 20 h 280"/>
                  <a:gd name="T2" fmla="*/ 138848 w 585"/>
                  <a:gd name="T3" fmla="*/ 461 h 280"/>
                  <a:gd name="T4" fmla="*/ 0 w 585"/>
                  <a:gd name="T5" fmla="*/ 0 h 280"/>
                  <a:gd name="T6" fmla="*/ 1680 w 585"/>
                  <a:gd name="T7" fmla="*/ 20 h 28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85"/>
                  <a:gd name="T13" fmla="*/ 0 h 280"/>
                  <a:gd name="T14" fmla="*/ 585 w 585"/>
                  <a:gd name="T15" fmla="*/ 280 h 28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85" h="280">
                    <a:moveTo>
                      <a:pt x="7" y="12"/>
                    </a:moveTo>
                    <a:lnTo>
                      <a:pt x="585" y="280"/>
                    </a:lnTo>
                    <a:lnTo>
                      <a:pt x="0" y="0"/>
                    </a:lnTo>
                    <a:lnTo>
                      <a:pt x="7" y="12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8126" name="Freeform 68"/>
              <p:cNvSpPr>
                <a:spLocks noChangeArrowheads="1"/>
              </p:cNvSpPr>
              <p:nvPr/>
            </p:nvSpPr>
            <p:spPr bwMode="auto">
              <a:xfrm>
                <a:off x="2266" y="3649"/>
                <a:ext cx="1173" cy="312"/>
              </a:xfrm>
              <a:custGeom>
                <a:avLst/>
                <a:gdLst>
                  <a:gd name="T0" fmla="*/ 1680 w 592"/>
                  <a:gd name="T1" fmla="*/ 21 h 293"/>
                  <a:gd name="T2" fmla="*/ 140629 w 592"/>
                  <a:gd name="T3" fmla="*/ 485 h 293"/>
                  <a:gd name="T4" fmla="*/ 0 w 592"/>
                  <a:gd name="T5" fmla="*/ 0 h 293"/>
                  <a:gd name="T6" fmla="*/ 1680 w 592"/>
                  <a:gd name="T7" fmla="*/ 21 h 29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92"/>
                  <a:gd name="T13" fmla="*/ 0 h 293"/>
                  <a:gd name="T14" fmla="*/ 592 w 592"/>
                  <a:gd name="T15" fmla="*/ 293 h 29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92" h="293">
                    <a:moveTo>
                      <a:pt x="7" y="13"/>
                    </a:moveTo>
                    <a:lnTo>
                      <a:pt x="592" y="293"/>
                    </a:lnTo>
                    <a:lnTo>
                      <a:pt x="0" y="0"/>
                    </a:lnTo>
                    <a:lnTo>
                      <a:pt x="7" y="13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8127" name="Freeform 69"/>
              <p:cNvSpPr>
                <a:spLocks noChangeArrowheads="1"/>
              </p:cNvSpPr>
              <p:nvPr/>
            </p:nvSpPr>
            <p:spPr bwMode="auto">
              <a:xfrm>
                <a:off x="2252" y="3636"/>
                <a:ext cx="1187" cy="325"/>
              </a:xfrm>
              <a:custGeom>
                <a:avLst/>
                <a:gdLst>
                  <a:gd name="T0" fmla="*/ 1680 w 599"/>
                  <a:gd name="T1" fmla="*/ 20 h 305"/>
                  <a:gd name="T2" fmla="*/ 142420 w 599"/>
                  <a:gd name="T3" fmla="*/ 506 h 305"/>
                  <a:gd name="T4" fmla="*/ 0 w 599"/>
                  <a:gd name="T5" fmla="*/ 0 h 305"/>
                  <a:gd name="T6" fmla="*/ 1680 w 599"/>
                  <a:gd name="T7" fmla="*/ 20 h 30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99"/>
                  <a:gd name="T13" fmla="*/ 0 h 305"/>
                  <a:gd name="T14" fmla="*/ 599 w 599"/>
                  <a:gd name="T15" fmla="*/ 305 h 30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99" h="305">
                    <a:moveTo>
                      <a:pt x="7" y="12"/>
                    </a:moveTo>
                    <a:lnTo>
                      <a:pt x="599" y="305"/>
                    </a:lnTo>
                    <a:lnTo>
                      <a:pt x="0" y="0"/>
                    </a:lnTo>
                    <a:lnTo>
                      <a:pt x="7" y="12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8128" name="Freeform 70"/>
              <p:cNvSpPr>
                <a:spLocks noChangeArrowheads="1"/>
              </p:cNvSpPr>
              <p:nvPr/>
            </p:nvSpPr>
            <p:spPr bwMode="auto">
              <a:xfrm>
                <a:off x="2236" y="3616"/>
                <a:ext cx="1203" cy="345"/>
              </a:xfrm>
              <a:custGeom>
                <a:avLst/>
                <a:gdLst>
                  <a:gd name="T0" fmla="*/ 1932 w 607"/>
                  <a:gd name="T1" fmla="*/ 30 h 324"/>
                  <a:gd name="T2" fmla="*/ 144465 w 607"/>
                  <a:gd name="T3" fmla="*/ 536 h 324"/>
                  <a:gd name="T4" fmla="*/ 0 w 607"/>
                  <a:gd name="T5" fmla="*/ 0 h 324"/>
                  <a:gd name="T6" fmla="*/ 1932 w 607"/>
                  <a:gd name="T7" fmla="*/ 30 h 3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07"/>
                  <a:gd name="T13" fmla="*/ 0 h 324"/>
                  <a:gd name="T14" fmla="*/ 607 w 607"/>
                  <a:gd name="T15" fmla="*/ 324 h 3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07" h="324">
                    <a:moveTo>
                      <a:pt x="8" y="19"/>
                    </a:moveTo>
                    <a:lnTo>
                      <a:pt x="607" y="324"/>
                    </a:lnTo>
                    <a:lnTo>
                      <a:pt x="0" y="0"/>
                    </a:lnTo>
                    <a:lnTo>
                      <a:pt x="8" y="19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8129" name="Freeform 71"/>
              <p:cNvSpPr>
                <a:spLocks noChangeArrowheads="1"/>
              </p:cNvSpPr>
              <p:nvPr/>
            </p:nvSpPr>
            <p:spPr bwMode="auto">
              <a:xfrm>
                <a:off x="2222" y="3603"/>
                <a:ext cx="1216" cy="358"/>
              </a:xfrm>
              <a:custGeom>
                <a:avLst/>
                <a:gdLst>
                  <a:gd name="T0" fmla="*/ 1679 w 614"/>
                  <a:gd name="T1" fmla="*/ 20 h 336"/>
                  <a:gd name="T2" fmla="*/ 145294 w 614"/>
                  <a:gd name="T3" fmla="*/ 557 h 336"/>
                  <a:gd name="T4" fmla="*/ 0 w 614"/>
                  <a:gd name="T5" fmla="*/ 0 h 336"/>
                  <a:gd name="T6" fmla="*/ 1679 w 614"/>
                  <a:gd name="T7" fmla="*/ 20 h 3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14"/>
                  <a:gd name="T13" fmla="*/ 0 h 336"/>
                  <a:gd name="T14" fmla="*/ 614 w 614"/>
                  <a:gd name="T15" fmla="*/ 336 h 3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14" h="336">
                    <a:moveTo>
                      <a:pt x="7" y="12"/>
                    </a:moveTo>
                    <a:lnTo>
                      <a:pt x="614" y="336"/>
                    </a:lnTo>
                    <a:lnTo>
                      <a:pt x="0" y="0"/>
                    </a:lnTo>
                    <a:lnTo>
                      <a:pt x="7" y="12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8130" name="Freeform 72"/>
              <p:cNvSpPr>
                <a:spLocks noChangeArrowheads="1"/>
              </p:cNvSpPr>
              <p:nvPr/>
            </p:nvSpPr>
            <p:spPr bwMode="auto">
              <a:xfrm>
                <a:off x="2209" y="3589"/>
                <a:ext cx="1230" cy="372"/>
              </a:xfrm>
              <a:custGeom>
                <a:avLst/>
                <a:gdLst>
                  <a:gd name="T0" fmla="*/ 1680 w 621"/>
                  <a:gd name="T1" fmla="*/ 21 h 349"/>
                  <a:gd name="T2" fmla="*/ 147085 w 621"/>
                  <a:gd name="T3" fmla="*/ 583 h 349"/>
                  <a:gd name="T4" fmla="*/ 0 w 621"/>
                  <a:gd name="T5" fmla="*/ 0 h 349"/>
                  <a:gd name="T6" fmla="*/ 1680 w 621"/>
                  <a:gd name="T7" fmla="*/ 21 h 34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21"/>
                  <a:gd name="T13" fmla="*/ 0 h 349"/>
                  <a:gd name="T14" fmla="*/ 621 w 621"/>
                  <a:gd name="T15" fmla="*/ 349 h 34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21" h="349">
                    <a:moveTo>
                      <a:pt x="7" y="13"/>
                    </a:moveTo>
                    <a:lnTo>
                      <a:pt x="621" y="349"/>
                    </a:lnTo>
                    <a:lnTo>
                      <a:pt x="0" y="0"/>
                    </a:lnTo>
                    <a:lnTo>
                      <a:pt x="7" y="13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8131" name="Freeform 73"/>
              <p:cNvSpPr>
                <a:spLocks noChangeArrowheads="1"/>
              </p:cNvSpPr>
              <p:nvPr/>
            </p:nvSpPr>
            <p:spPr bwMode="auto">
              <a:xfrm>
                <a:off x="2195" y="3576"/>
                <a:ext cx="1244" cy="385"/>
              </a:xfrm>
              <a:custGeom>
                <a:avLst/>
                <a:gdLst>
                  <a:gd name="T0" fmla="*/ 1680 w 628"/>
                  <a:gd name="T1" fmla="*/ 20 h 361"/>
                  <a:gd name="T2" fmla="*/ 148874 w 628"/>
                  <a:gd name="T3" fmla="*/ 604 h 361"/>
                  <a:gd name="T4" fmla="*/ 0 w 628"/>
                  <a:gd name="T5" fmla="*/ 0 h 361"/>
                  <a:gd name="T6" fmla="*/ 1680 w 628"/>
                  <a:gd name="T7" fmla="*/ 20 h 36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28"/>
                  <a:gd name="T13" fmla="*/ 0 h 361"/>
                  <a:gd name="T14" fmla="*/ 628 w 628"/>
                  <a:gd name="T15" fmla="*/ 361 h 36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28" h="361">
                    <a:moveTo>
                      <a:pt x="7" y="12"/>
                    </a:moveTo>
                    <a:lnTo>
                      <a:pt x="628" y="361"/>
                    </a:lnTo>
                    <a:lnTo>
                      <a:pt x="0" y="0"/>
                    </a:lnTo>
                    <a:lnTo>
                      <a:pt x="7" y="12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8132" name="Freeform 74"/>
              <p:cNvSpPr>
                <a:spLocks noChangeArrowheads="1"/>
              </p:cNvSpPr>
              <p:nvPr/>
            </p:nvSpPr>
            <p:spPr bwMode="auto">
              <a:xfrm>
                <a:off x="2181" y="3556"/>
                <a:ext cx="1258" cy="405"/>
              </a:xfrm>
              <a:custGeom>
                <a:avLst/>
                <a:gdLst>
                  <a:gd name="T0" fmla="*/ 1680 w 635"/>
                  <a:gd name="T1" fmla="*/ 31 h 380"/>
                  <a:gd name="T2" fmla="*/ 150665 w 635"/>
                  <a:gd name="T3" fmla="*/ 632 h 380"/>
                  <a:gd name="T4" fmla="*/ 0 w 635"/>
                  <a:gd name="T5" fmla="*/ 0 h 380"/>
                  <a:gd name="T6" fmla="*/ 1680 w 635"/>
                  <a:gd name="T7" fmla="*/ 31 h 38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5"/>
                  <a:gd name="T13" fmla="*/ 0 h 380"/>
                  <a:gd name="T14" fmla="*/ 635 w 635"/>
                  <a:gd name="T15" fmla="*/ 380 h 38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5" h="380">
                    <a:moveTo>
                      <a:pt x="7" y="19"/>
                    </a:moveTo>
                    <a:lnTo>
                      <a:pt x="635" y="380"/>
                    </a:lnTo>
                    <a:lnTo>
                      <a:pt x="0" y="0"/>
                    </a:lnTo>
                    <a:lnTo>
                      <a:pt x="7" y="19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8133" name="Freeform 75"/>
              <p:cNvSpPr>
                <a:spLocks noChangeArrowheads="1"/>
              </p:cNvSpPr>
              <p:nvPr/>
            </p:nvSpPr>
            <p:spPr bwMode="auto">
              <a:xfrm>
                <a:off x="2165" y="3543"/>
                <a:ext cx="1274" cy="418"/>
              </a:xfrm>
              <a:custGeom>
                <a:avLst/>
                <a:gdLst>
                  <a:gd name="T0" fmla="*/ 1928 w 643"/>
                  <a:gd name="T1" fmla="*/ 20 h 392"/>
                  <a:gd name="T2" fmla="*/ 152710 w 643"/>
                  <a:gd name="T3" fmla="*/ 657 h 392"/>
                  <a:gd name="T4" fmla="*/ 0 w 643"/>
                  <a:gd name="T5" fmla="*/ 0 h 392"/>
                  <a:gd name="T6" fmla="*/ 1928 w 643"/>
                  <a:gd name="T7" fmla="*/ 20 h 39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43"/>
                  <a:gd name="T13" fmla="*/ 0 h 392"/>
                  <a:gd name="T14" fmla="*/ 643 w 643"/>
                  <a:gd name="T15" fmla="*/ 392 h 39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43" h="392">
                    <a:moveTo>
                      <a:pt x="8" y="12"/>
                    </a:moveTo>
                    <a:lnTo>
                      <a:pt x="643" y="392"/>
                    </a:lnTo>
                    <a:lnTo>
                      <a:pt x="0" y="0"/>
                    </a:lnTo>
                    <a:lnTo>
                      <a:pt x="8" y="12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8134" name="Freeform 76"/>
              <p:cNvSpPr>
                <a:spLocks noChangeArrowheads="1"/>
              </p:cNvSpPr>
              <p:nvPr/>
            </p:nvSpPr>
            <p:spPr bwMode="auto">
              <a:xfrm>
                <a:off x="2151" y="3523"/>
                <a:ext cx="1288" cy="438"/>
              </a:xfrm>
              <a:custGeom>
                <a:avLst/>
                <a:gdLst>
                  <a:gd name="T0" fmla="*/ 1680 w 650"/>
                  <a:gd name="T1" fmla="*/ 31 h 411"/>
                  <a:gd name="T2" fmla="*/ 154497 w 650"/>
                  <a:gd name="T3" fmla="*/ 685 h 411"/>
                  <a:gd name="T4" fmla="*/ 0 w 650"/>
                  <a:gd name="T5" fmla="*/ 0 h 411"/>
                  <a:gd name="T6" fmla="*/ 1680 w 650"/>
                  <a:gd name="T7" fmla="*/ 31 h 4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50"/>
                  <a:gd name="T13" fmla="*/ 0 h 411"/>
                  <a:gd name="T14" fmla="*/ 650 w 650"/>
                  <a:gd name="T15" fmla="*/ 411 h 4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50" h="411">
                    <a:moveTo>
                      <a:pt x="7" y="19"/>
                    </a:moveTo>
                    <a:lnTo>
                      <a:pt x="650" y="411"/>
                    </a:lnTo>
                    <a:lnTo>
                      <a:pt x="0" y="0"/>
                    </a:lnTo>
                    <a:lnTo>
                      <a:pt x="7" y="19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8135" name="Freeform 77"/>
              <p:cNvSpPr>
                <a:spLocks noChangeArrowheads="1"/>
              </p:cNvSpPr>
              <p:nvPr/>
            </p:nvSpPr>
            <p:spPr bwMode="auto">
              <a:xfrm>
                <a:off x="2145" y="3509"/>
                <a:ext cx="1294" cy="452"/>
              </a:xfrm>
              <a:custGeom>
                <a:avLst/>
                <a:gdLst>
                  <a:gd name="T0" fmla="*/ 739 w 653"/>
                  <a:gd name="T1" fmla="*/ 21 h 424"/>
                  <a:gd name="T2" fmla="*/ 155262 w 653"/>
                  <a:gd name="T3" fmla="*/ 708 h 424"/>
                  <a:gd name="T4" fmla="*/ 0 w 653"/>
                  <a:gd name="T5" fmla="*/ 0 h 424"/>
                  <a:gd name="T6" fmla="*/ 739 w 653"/>
                  <a:gd name="T7" fmla="*/ 21 h 4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53"/>
                  <a:gd name="T13" fmla="*/ 0 h 424"/>
                  <a:gd name="T14" fmla="*/ 653 w 653"/>
                  <a:gd name="T15" fmla="*/ 424 h 4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53" h="424">
                    <a:moveTo>
                      <a:pt x="3" y="13"/>
                    </a:moveTo>
                    <a:lnTo>
                      <a:pt x="653" y="424"/>
                    </a:lnTo>
                    <a:lnTo>
                      <a:pt x="0" y="0"/>
                    </a:lnTo>
                    <a:lnTo>
                      <a:pt x="3" y="13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8136" name="Freeform 78"/>
              <p:cNvSpPr>
                <a:spLocks noChangeArrowheads="1"/>
              </p:cNvSpPr>
              <p:nvPr/>
            </p:nvSpPr>
            <p:spPr bwMode="auto">
              <a:xfrm>
                <a:off x="2131" y="3496"/>
                <a:ext cx="1308" cy="465"/>
              </a:xfrm>
              <a:custGeom>
                <a:avLst/>
                <a:gdLst>
                  <a:gd name="T0" fmla="*/ 1681 w 660"/>
                  <a:gd name="T1" fmla="*/ 20 h 436"/>
                  <a:gd name="T2" fmla="*/ 157053 w 660"/>
                  <a:gd name="T3" fmla="*/ 731 h 436"/>
                  <a:gd name="T4" fmla="*/ 0 w 660"/>
                  <a:gd name="T5" fmla="*/ 0 h 436"/>
                  <a:gd name="T6" fmla="*/ 1681 w 660"/>
                  <a:gd name="T7" fmla="*/ 20 h 4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60"/>
                  <a:gd name="T13" fmla="*/ 0 h 436"/>
                  <a:gd name="T14" fmla="*/ 660 w 660"/>
                  <a:gd name="T15" fmla="*/ 436 h 4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60" h="436">
                    <a:moveTo>
                      <a:pt x="7" y="12"/>
                    </a:moveTo>
                    <a:lnTo>
                      <a:pt x="660" y="436"/>
                    </a:lnTo>
                    <a:lnTo>
                      <a:pt x="0" y="0"/>
                    </a:lnTo>
                    <a:lnTo>
                      <a:pt x="7" y="12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8137" name="Freeform 79"/>
              <p:cNvSpPr>
                <a:spLocks noChangeArrowheads="1"/>
              </p:cNvSpPr>
              <p:nvPr/>
            </p:nvSpPr>
            <p:spPr bwMode="auto">
              <a:xfrm>
                <a:off x="2116" y="3476"/>
                <a:ext cx="1323" cy="485"/>
              </a:xfrm>
              <a:custGeom>
                <a:avLst/>
                <a:gdLst>
                  <a:gd name="T0" fmla="*/ 0 w 668"/>
                  <a:gd name="T1" fmla="*/ 0 h 455"/>
                  <a:gd name="T2" fmla="*/ 158124 w 668"/>
                  <a:gd name="T3" fmla="*/ 758 h 455"/>
                  <a:gd name="T4" fmla="*/ 1925 w 668"/>
                  <a:gd name="T5" fmla="*/ 31 h 455"/>
                  <a:gd name="T6" fmla="*/ 0 w 668"/>
                  <a:gd name="T7" fmla="*/ 0 h 45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68"/>
                  <a:gd name="T13" fmla="*/ 0 h 455"/>
                  <a:gd name="T14" fmla="*/ 668 w 668"/>
                  <a:gd name="T15" fmla="*/ 455 h 45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68" h="455">
                    <a:moveTo>
                      <a:pt x="0" y="0"/>
                    </a:moveTo>
                    <a:lnTo>
                      <a:pt x="668" y="455"/>
                    </a:lnTo>
                    <a:lnTo>
                      <a:pt x="8" y="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8138" name="Freeform 80"/>
              <p:cNvSpPr>
                <a:spLocks noChangeArrowheads="1"/>
              </p:cNvSpPr>
              <p:nvPr/>
            </p:nvSpPr>
            <p:spPr bwMode="auto">
              <a:xfrm>
                <a:off x="2110" y="3457"/>
                <a:ext cx="1329" cy="504"/>
              </a:xfrm>
              <a:custGeom>
                <a:avLst/>
                <a:gdLst>
                  <a:gd name="T0" fmla="*/ 0 w 671"/>
                  <a:gd name="T1" fmla="*/ 0 h 473"/>
                  <a:gd name="T2" fmla="*/ 158892 w 671"/>
                  <a:gd name="T3" fmla="*/ 785 h 473"/>
                  <a:gd name="T4" fmla="*/ 737 w 671"/>
                  <a:gd name="T5" fmla="*/ 29 h 473"/>
                  <a:gd name="T6" fmla="*/ 0 w 671"/>
                  <a:gd name="T7" fmla="*/ 0 h 47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71"/>
                  <a:gd name="T13" fmla="*/ 0 h 473"/>
                  <a:gd name="T14" fmla="*/ 671 w 671"/>
                  <a:gd name="T15" fmla="*/ 473 h 47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1" h="473">
                    <a:moveTo>
                      <a:pt x="0" y="0"/>
                    </a:moveTo>
                    <a:lnTo>
                      <a:pt x="671" y="473"/>
                    </a:lnTo>
                    <a:lnTo>
                      <a:pt x="3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8139" name="Freeform 81"/>
              <p:cNvSpPr>
                <a:spLocks noChangeArrowheads="1"/>
              </p:cNvSpPr>
              <p:nvPr/>
            </p:nvSpPr>
            <p:spPr bwMode="auto">
              <a:xfrm>
                <a:off x="2096" y="3443"/>
                <a:ext cx="1343" cy="518"/>
              </a:xfrm>
              <a:custGeom>
                <a:avLst/>
                <a:gdLst>
                  <a:gd name="T0" fmla="*/ 0 w 678"/>
                  <a:gd name="T1" fmla="*/ 0 h 486"/>
                  <a:gd name="T2" fmla="*/ 160683 w 678"/>
                  <a:gd name="T3" fmla="*/ 809 h 486"/>
                  <a:gd name="T4" fmla="*/ 1680 w 678"/>
                  <a:gd name="T5" fmla="*/ 21 h 486"/>
                  <a:gd name="T6" fmla="*/ 0 w 678"/>
                  <a:gd name="T7" fmla="*/ 0 h 48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78"/>
                  <a:gd name="T13" fmla="*/ 0 h 486"/>
                  <a:gd name="T14" fmla="*/ 678 w 678"/>
                  <a:gd name="T15" fmla="*/ 486 h 48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8" h="486">
                    <a:moveTo>
                      <a:pt x="0" y="0"/>
                    </a:moveTo>
                    <a:lnTo>
                      <a:pt x="678" y="486"/>
                    </a:lnTo>
                    <a:lnTo>
                      <a:pt x="7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8140" name="Freeform 82"/>
              <p:cNvSpPr>
                <a:spLocks noChangeArrowheads="1"/>
              </p:cNvSpPr>
              <p:nvPr/>
            </p:nvSpPr>
            <p:spPr bwMode="auto">
              <a:xfrm>
                <a:off x="2080" y="3423"/>
                <a:ext cx="1359" cy="538"/>
              </a:xfrm>
              <a:custGeom>
                <a:avLst/>
                <a:gdLst>
                  <a:gd name="T0" fmla="*/ 0 w 686"/>
                  <a:gd name="T1" fmla="*/ 0 h 505"/>
                  <a:gd name="T2" fmla="*/ 162723 w 686"/>
                  <a:gd name="T3" fmla="*/ 836 h 505"/>
                  <a:gd name="T4" fmla="*/ 1928 w 686"/>
                  <a:gd name="T5" fmla="*/ 31 h 505"/>
                  <a:gd name="T6" fmla="*/ 0 w 686"/>
                  <a:gd name="T7" fmla="*/ 0 h 50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86"/>
                  <a:gd name="T13" fmla="*/ 0 h 505"/>
                  <a:gd name="T14" fmla="*/ 686 w 686"/>
                  <a:gd name="T15" fmla="*/ 505 h 50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86" h="505">
                    <a:moveTo>
                      <a:pt x="0" y="0"/>
                    </a:moveTo>
                    <a:lnTo>
                      <a:pt x="686" y="505"/>
                    </a:lnTo>
                    <a:lnTo>
                      <a:pt x="8" y="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8141" name="Freeform 83"/>
              <p:cNvSpPr>
                <a:spLocks noChangeArrowheads="1"/>
              </p:cNvSpPr>
              <p:nvPr/>
            </p:nvSpPr>
            <p:spPr bwMode="auto">
              <a:xfrm>
                <a:off x="2074" y="3410"/>
                <a:ext cx="1365" cy="551"/>
              </a:xfrm>
              <a:custGeom>
                <a:avLst/>
                <a:gdLst>
                  <a:gd name="T0" fmla="*/ 0 w 689"/>
                  <a:gd name="T1" fmla="*/ 0 h 517"/>
                  <a:gd name="T2" fmla="*/ 163491 w 689"/>
                  <a:gd name="T3" fmla="*/ 861 h 517"/>
                  <a:gd name="T4" fmla="*/ 737 w 689"/>
                  <a:gd name="T5" fmla="*/ 20 h 517"/>
                  <a:gd name="T6" fmla="*/ 0 w 689"/>
                  <a:gd name="T7" fmla="*/ 0 h 5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89"/>
                  <a:gd name="T13" fmla="*/ 0 h 517"/>
                  <a:gd name="T14" fmla="*/ 689 w 689"/>
                  <a:gd name="T15" fmla="*/ 517 h 5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89" h="517">
                    <a:moveTo>
                      <a:pt x="0" y="0"/>
                    </a:moveTo>
                    <a:lnTo>
                      <a:pt x="689" y="517"/>
                    </a:lnTo>
                    <a:lnTo>
                      <a:pt x="3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8142" name="Freeform 84"/>
              <p:cNvSpPr>
                <a:spLocks noChangeArrowheads="1"/>
              </p:cNvSpPr>
              <p:nvPr/>
            </p:nvSpPr>
            <p:spPr bwMode="auto">
              <a:xfrm>
                <a:off x="2066" y="3390"/>
                <a:ext cx="1373" cy="571"/>
              </a:xfrm>
              <a:custGeom>
                <a:avLst/>
                <a:gdLst>
                  <a:gd name="T0" fmla="*/ 0 w 693"/>
                  <a:gd name="T1" fmla="*/ 0 h 536"/>
                  <a:gd name="T2" fmla="*/ 164514 w 693"/>
                  <a:gd name="T3" fmla="*/ 888 h 536"/>
                  <a:gd name="T4" fmla="*/ 973 w 693"/>
                  <a:gd name="T5" fmla="*/ 31 h 536"/>
                  <a:gd name="T6" fmla="*/ 0 w 693"/>
                  <a:gd name="T7" fmla="*/ 0 h 5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93"/>
                  <a:gd name="T13" fmla="*/ 0 h 536"/>
                  <a:gd name="T14" fmla="*/ 693 w 693"/>
                  <a:gd name="T15" fmla="*/ 536 h 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93" h="536">
                    <a:moveTo>
                      <a:pt x="0" y="0"/>
                    </a:moveTo>
                    <a:lnTo>
                      <a:pt x="693" y="536"/>
                    </a:lnTo>
                    <a:lnTo>
                      <a:pt x="4" y="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8143" name="Freeform 85"/>
              <p:cNvSpPr>
                <a:spLocks noChangeArrowheads="1"/>
              </p:cNvSpPr>
              <p:nvPr/>
            </p:nvSpPr>
            <p:spPr bwMode="auto">
              <a:xfrm>
                <a:off x="2052" y="3371"/>
                <a:ext cx="1387" cy="591"/>
              </a:xfrm>
              <a:custGeom>
                <a:avLst/>
                <a:gdLst>
                  <a:gd name="T0" fmla="*/ 0 w 700"/>
                  <a:gd name="T1" fmla="*/ 0 h 554"/>
                  <a:gd name="T2" fmla="*/ 166303 w 700"/>
                  <a:gd name="T3" fmla="*/ 928 h 554"/>
                  <a:gd name="T4" fmla="*/ 1680 w 700"/>
                  <a:gd name="T5" fmla="*/ 29 h 554"/>
                  <a:gd name="T6" fmla="*/ 0 w 700"/>
                  <a:gd name="T7" fmla="*/ 0 h 55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00"/>
                  <a:gd name="T13" fmla="*/ 0 h 554"/>
                  <a:gd name="T14" fmla="*/ 700 w 700"/>
                  <a:gd name="T15" fmla="*/ 554 h 55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00" h="554">
                    <a:moveTo>
                      <a:pt x="0" y="0"/>
                    </a:moveTo>
                    <a:lnTo>
                      <a:pt x="700" y="554"/>
                    </a:lnTo>
                    <a:lnTo>
                      <a:pt x="7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8144" name="Freeform 86"/>
              <p:cNvSpPr>
                <a:spLocks noChangeArrowheads="1"/>
              </p:cNvSpPr>
              <p:nvPr/>
            </p:nvSpPr>
            <p:spPr bwMode="auto">
              <a:xfrm>
                <a:off x="2044" y="3357"/>
                <a:ext cx="1395" cy="605"/>
              </a:xfrm>
              <a:custGeom>
                <a:avLst/>
                <a:gdLst>
                  <a:gd name="T0" fmla="*/ 0 w 704"/>
                  <a:gd name="T1" fmla="*/ 0 h 567"/>
                  <a:gd name="T2" fmla="*/ 167327 w 704"/>
                  <a:gd name="T3" fmla="*/ 953 h 567"/>
                  <a:gd name="T4" fmla="*/ 973 w 704"/>
                  <a:gd name="T5" fmla="*/ 21 h 567"/>
                  <a:gd name="T6" fmla="*/ 0 w 704"/>
                  <a:gd name="T7" fmla="*/ 0 h 56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04"/>
                  <a:gd name="T13" fmla="*/ 0 h 567"/>
                  <a:gd name="T14" fmla="*/ 704 w 704"/>
                  <a:gd name="T15" fmla="*/ 567 h 56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04" h="567">
                    <a:moveTo>
                      <a:pt x="0" y="0"/>
                    </a:moveTo>
                    <a:lnTo>
                      <a:pt x="704" y="567"/>
                    </a:lnTo>
                    <a:lnTo>
                      <a:pt x="4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8145" name="Freeform 87"/>
              <p:cNvSpPr>
                <a:spLocks noChangeArrowheads="1"/>
              </p:cNvSpPr>
              <p:nvPr/>
            </p:nvSpPr>
            <p:spPr bwMode="auto">
              <a:xfrm>
                <a:off x="2038" y="3338"/>
                <a:ext cx="1401" cy="624"/>
              </a:xfrm>
              <a:custGeom>
                <a:avLst/>
                <a:gdLst>
                  <a:gd name="T0" fmla="*/ 0 w 707"/>
                  <a:gd name="T1" fmla="*/ 0 h 585"/>
                  <a:gd name="T2" fmla="*/ 168094 w 707"/>
                  <a:gd name="T3" fmla="*/ 979 h 585"/>
                  <a:gd name="T4" fmla="*/ 739 w 707"/>
                  <a:gd name="T5" fmla="*/ 29 h 585"/>
                  <a:gd name="T6" fmla="*/ 0 w 707"/>
                  <a:gd name="T7" fmla="*/ 0 h 58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07"/>
                  <a:gd name="T13" fmla="*/ 0 h 585"/>
                  <a:gd name="T14" fmla="*/ 707 w 707"/>
                  <a:gd name="T15" fmla="*/ 585 h 58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07" h="585">
                    <a:moveTo>
                      <a:pt x="0" y="0"/>
                    </a:moveTo>
                    <a:lnTo>
                      <a:pt x="707" y="585"/>
                    </a:lnTo>
                    <a:lnTo>
                      <a:pt x="3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8146" name="Freeform 88"/>
              <p:cNvSpPr>
                <a:spLocks noChangeArrowheads="1"/>
              </p:cNvSpPr>
              <p:nvPr/>
            </p:nvSpPr>
            <p:spPr bwMode="auto">
              <a:xfrm>
                <a:off x="2024" y="3317"/>
                <a:ext cx="1415" cy="644"/>
              </a:xfrm>
              <a:custGeom>
                <a:avLst/>
                <a:gdLst>
                  <a:gd name="T0" fmla="*/ 0 w 714"/>
                  <a:gd name="T1" fmla="*/ 0 h 604"/>
                  <a:gd name="T2" fmla="*/ 169875 w 714"/>
                  <a:gd name="T3" fmla="*/ 1009 h 604"/>
                  <a:gd name="T4" fmla="*/ 1681 w 714"/>
                  <a:gd name="T5" fmla="*/ 31 h 604"/>
                  <a:gd name="T6" fmla="*/ 0 w 714"/>
                  <a:gd name="T7" fmla="*/ 0 h 60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14"/>
                  <a:gd name="T13" fmla="*/ 0 h 604"/>
                  <a:gd name="T14" fmla="*/ 714 w 714"/>
                  <a:gd name="T15" fmla="*/ 604 h 60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14" h="604">
                    <a:moveTo>
                      <a:pt x="0" y="0"/>
                    </a:moveTo>
                    <a:lnTo>
                      <a:pt x="714" y="604"/>
                    </a:lnTo>
                    <a:lnTo>
                      <a:pt x="7" y="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8147" name="Freeform 89"/>
              <p:cNvSpPr>
                <a:spLocks noChangeArrowheads="1"/>
              </p:cNvSpPr>
              <p:nvPr/>
            </p:nvSpPr>
            <p:spPr bwMode="auto">
              <a:xfrm>
                <a:off x="2016" y="3303"/>
                <a:ext cx="1423" cy="658"/>
              </a:xfrm>
              <a:custGeom>
                <a:avLst/>
                <a:gdLst>
                  <a:gd name="T0" fmla="*/ 0 w 718"/>
                  <a:gd name="T1" fmla="*/ 0 h 617"/>
                  <a:gd name="T2" fmla="*/ 170899 w 718"/>
                  <a:gd name="T3" fmla="*/ 1033 h 617"/>
                  <a:gd name="T4" fmla="*/ 975 w 718"/>
                  <a:gd name="T5" fmla="*/ 21 h 617"/>
                  <a:gd name="T6" fmla="*/ 0 w 718"/>
                  <a:gd name="T7" fmla="*/ 0 h 6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18"/>
                  <a:gd name="T13" fmla="*/ 0 h 617"/>
                  <a:gd name="T14" fmla="*/ 718 w 718"/>
                  <a:gd name="T15" fmla="*/ 617 h 6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18" h="617">
                    <a:moveTo>
                      <a:pt x="0" y="0"/>
                    </a:moveTo>
                    <a:lnTo>
                      <a:pt x="718" y="617"/>
                    </a:lnTo>
                    <a:lnTo>
                      <a:pt x="4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8148" name="Freeform 90"/>
              <p:cNvSpPr>
                <a:spLocks noChangeArrowheads="1"/>
              </p:cNvSpPr>
              <p:nvPr/>
            </p:nvSpPr>
            <p:spPr bwMode="auto">
              <a:xfrm>
                <a:off x="2009" y="3284"/>
                <a:ext cx="1430" cy="677"/>
              </a:xfrm>
              <a:custGeom>
                <a:avLst/>
                <a:gdLst>
                  <a:gd name="T0" fmla="*/ 0 w 722"/>
                  <a:gd name="T1" fmla="*/ 0 h 635"/>
                  <a:gd name="T2" fmla="*/ 170952 w 722"/>
                  <a:gd name="T3" fmla="*/ 1061 h 635"/>
                  <a:gd name="T4" fmla="*/ 972 w 722"/>
                  <a:gd name="T5" fmla="*/ 29 h 635"/>
                  <a:gd name="T6" fmla="*/ 0 w 722"/>
                  <a:gd name="T7" fmla="*/ 0 h 63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2"/>
                  <a:gd name="T13" fmla="*/ 0 h 635"/>
                  <a:gd name="T14" fmla="*/ 722 w 722"/>
                  <a:gd name="T15" fmla="*/ 635 h 63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2" h="635">
                    <a:moveTo>
                      <a:pt x="0" y="0"/>
                    </a:moveTo>
                    <a:lnTo>
                      <a:pt x="722" y="635"/>
                    </a:lnTo>
                    <a:lnTo>
                      <a:pt x="4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8149" name="Freeform 91"/>
              <p:cNvSpPr>
                <a:spLocks noChangeArrowheads="1"/>
              </p:cNvSpPr>
              <p:nvPr/>
            </p:nvSpPr>
            <p:spPr bwMode="auto">
              <a:xfrm>
                <a:off x="2003" y="3264"/>
                <a:ext cx="1436" cy="697"/>
              </a:xfrm>
              <a:custGeom>
                <a:avLst/>
                <a:gdLst>
                  <a:gd name="T0" fmla="*/ 0 w 725"/>
                  <a:gd name="T1" fmla="*/ 0 h 654"/>
                  <a:gd name="T2" fmla="*/ 171720 w 725"/>
                  <a:gd name="T3" fmla="*/ 1088 h 654"/>
                  <a:gd name="T4" fmla="*/ 737 w 725"/>
                  <a:gd name="T5" fmla="*/ 31 h 654"/>
                  <a:gd name="T6" fmla="*/ 0 w 725"/>
                  <a:gd name="T7" fmla="*/ 0 h 65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5"/>
                  <a:gd name="T13" fmla="*/ 0 h 654"/>
                  <a:gd name="T14" fmla="*/ 725 w 725"/>
                  <a:gd name="T15" fmla="*/ 654 h 65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5" h="654">
                    <a:moveTo>
                      <a:pt x="0" y="0"/>
                    </a:moveTo>
                    <a:lnTo>
                      <a:pt x="725" y="654"/>
                    </a:lnTo>
                    <a:lnTo>
                      <a:pt x="3" y="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8150" name="Freeform 92"/>
              <p:cNvSpPr>
                <a:spLocks noChangeArrowheads="1"/>
              </p:cNvSpPr>
              <p:nvPr/>
            </p:nvSpPr>
            <p:spPr bwMode="auto">
              <a:xfrm>
                <a:off x="1995" y="3244"/>
                <a:ext cx="1444" cy="718"/>
              </a:xfrm>
              <a:custGeom>
                <a:avLst/>
                <a:gdLst>
                  <a:gd name="T0" fmla="*/ 0 w 729"/>
                  <a:gd name="T1" fmla="*/ 0 h 673"/>
                  <a:gd name="T2" fmla="*/ 172741 w 729"/>
                  <a:gd name="T3" fmla="*/ 1129 h 673"/>
                  <a:gd name="T4" fmla="*/ 973 w 729"/>
                  <a:gd name="T5" fmla="*/ 31 h 673"/>
                  <a:gd name="T6" fmla="*/ 0 w 729"/>
                  <a:gd name="T7" fmla="*/ 0 h 67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9"/>
                  <a:gd name="T13" fmla="*/ 0 h 673"/>
                  <a:gd name="T14" fmla="*/ 729 w 729"/>
                  <a:gd name="T15" fmla="*/ 673 h 67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9" h="673">
                    <a:moveTo>
                      <a:pt x="0" y="0"/>
                    </a:moveTo>
                    <a:lnTo>
                      <a:pt x="729" y="673"/>
                    </a:lnTo>
                    <a:lnTo>
                      <a:pt x="4" y="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8151" name="Freeform 93"/>
              <p:cNvSpPr>
                <a:spLocks noChangeArrowheads="1"/>
              </p:cNvSpPr>
              <p:nvPr/>
            </p:nvSpPr>
            <p:spPr bwMode="auto">
              <a:xfrm>
                <a:off x="1989" y="3225"/>
                <a:ext cx="1450" cy="737"/>
              </a:xfrm>
              <a:custGeom>
                <a:avLst/>
                <a:gdLst>
                  <a:gd name="T0" fmla="*/ 0 w 732"/>
                  <a:gd name="T1" fmla="*/ 0 h 691"/>
                  <a:gd name="T2" fmla="*/ 173501 w 732"/>
                  <a:gd name="T3" fmla="*/ 1158 h 691"/>
                  <a:gd name="T4" fmla="*/ 737 w 732"/>
                  <a:gd name="T5" fmla="*/ 29 h 691"/>
                  <a:gd name="T6" fmla="*/ 0 w 732"/>
                  <a:gd name="T7" fmla="*/ 0 h 69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32"/>
                  <a:gd name="T13" fmla="*/ 0 h 691"/>
                  <a:gd name="T14" fmla="*/ 732 w 732"/>
                  <a:gd name="T15" fmla="*/ 691 h 69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32" h="691">
                    <a:moveTo>
                      <a:pt x="0" y="0"/>
                    </a:moveTo>
                    <a:lnTo>
                      <a:pt x="732" y="691"/>
                    </a:lnTo>
                    <a:lnTo>
                      <a:pt x="3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8152" name="Freeform 94"/>
              <p:cNvSpPr>
                <a:spLocks noChangeArrowheads="1"/>
              </p:cNvSpPr>
              <p:nvPr/>
            </p:nvSpPr>
            <p:spPr bwMode="auto">
              <a:xfrm>
                <a:off x="1981" y="3204"/>
                <a:ext cx="1458" cy="757"/>
              </a:xfrm>
              <a:custGeom>
                <a:avLst/>
                <a:gdLst>
                  <a:gd name="T0" fmla="*/ 0 w 736"/>
                  <a:gd name="T1" fmla="*/ 0 h 710"/>
                  <a:gd name="T2" fmla="*/ 174524 w 736"/>
                  <a:gd name="T3" fmla="*/ 1186 h 710"/>
                  <a:gd name="T4" fmla="*/ 973 w 736"/>
                  <a:gd name="T5" fmla="*/ 31 h 710"/>
                  <a:gd name="T6" fmla="*/ 0 w 736"/>
                  <a:gd name="T7" fmla="*/ 0 h 7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36"/>
                  <a:gd name="T13" fmla="*/ 0 h 710"/>
                  <a:gd name="T14" fmla="*/ 736 w 736"/>
                  <a:gd name="T15" fmla="*/ 710 h 7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36" h="710">
                    <a:moveTo>
                      <a:pt x="0" y="0"/>
                    </a:moveTo>
                    <a:lnTo>
                      <a:pt x="736" y="710"/>
                    </a:lnTo>
                    <a:lnTo>
                      <a:pt x="4" y="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8153" name="Freeform 95"/>
              <p:cNvSpPr>
                <a:spLocks noChangeArrowheads="1"/>
              </p:cNvSpPr>
              <p:nvPr/>
            </p:nvSpPr>
            <p:spPr bwMode="auto">
              <a:xfrm>
                <a:off x="1975" y="3190"/>
                <a:ext cx="1464" cy="771"/>
              </a:xfrm>
              <a:custGeom>
                <a:avLst/>
                <a:gdLst>
                  <a:gd name="T0" fmla="*/ 0 w 739"/>
                  <a:gd name="T1" fmla="*/ 0 h 723"/>
                  <a:gd name="T2" fmla="*/ 175292 w 739"/>
                  <a:gd name="T3" fmla="*/ 1209 h 723"/>
                  <a:gd name="T4" fmla="*/ 737 w 739"/>
                  <a:gd name="T5" fmla="*/ 21 h 723"/>
                  <a:gd name="T6" fmla="*/ 0 w 739"/>
                  <a:gd name="T7" fmla="*/ 0 h 7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39"/>
                  <a:gd name="T13" fmla="*/ 0 h 723"/>
                  <a:gd name="T14" fmla="*/ 739 w 739"/>
                  <a:gd name="T15" fmla="*/ 723 h 7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39" h="723">
                    <a:moveTo>
                      <a:pt x="0" y="0"/>
                    </a:moveTo>
                    <a:lnTo>
                      <a:pt x="739" y="723"/>
                    </a:lnTo>
                    <a:lnTo>
                      <a:pt x="3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8154" name="Freeform 96"/>
              <p:cNvSpPr>
                <a:spLocks noChangeArrowheads="1"/>
              </p:cNvSpPr>
              <p:nvPr/>
            </p:nvSpPr>
            <p:spPr bwMode="auto">
              <a:xfrm>
                <a:off x="1967" y="3171"/>
                <a:ext cx="1472" cy="790"/>
              </a:xfrm>
              <a:custGeom>
                <a:avLst/>
                <a:gdLst>
                  <a:gd name="T0" fmla="*/ 0 w 743"/>
                  <a:gd name="T1" fmla="*/ 0 h 741"/>
                  <a:gd name="T2" fmla="*/ 176315 w 743"/>
                  <a:gd name="T3" fmla="*/ 1236 h 741"/>
                  <a:gd name="T4" fmla="*/ 973 w 743"/>
                  <a:gd name="T5" fmla="*/ 29 h 741"/>
                  <a:gd name="T6" fmla="*/ 0 w 743"/>
                  <a:gd name="T7" fmla="*/ 0 h 74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43"/>
                  <a:gd name="T13" fmla="*/ 0 h 741"/>
                  <a:gd name="T14" fmla="*/ 743 w 743"/>
                  <a:gd name="T15" fmla="*/ 741 h 74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43" h="741">
                    <a:moveTo>
                      <a:pt x="0" y="0"/>
                    </a:moveTo>
                    <a:lnTo>
                      <a:pt x="743" y="741"/>
                    </a:lnTo>
                    <a:lnTo>
                      <a:pt x="4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8155" name="Freeform 97"/>
              <p:cNvSpPr>
                <a:spLocks noChangeArrowheads="1"/>
              </p:cNvSpPr>
              <p:nvPr/>
            </p:nvSpPr>
            <p:spPr bwMode="auto">
              <a:xfrm>
                <a:off x="1959" y="3151"/>
                <a:ext cx="1480" cy="810"/>
              </a:xfrm>
              <a:custGeom>
                <a:avLst/>
                <a:gdLst>
                  <a:gd name="T0" fmla="*/ 0 w 747"/>
                  <a:gd name="T1" fmla="*/ 0 h 760"/>
                  <a:gd name="T2" fmla="*/ 177336 w 747"/>
                  <a:gd name="T3" fmla="*/ 1266 h 760"/>
                  <a:gd name="T4" fmla="*/ 973 w 747"/>
                  <a:gd name="T5" fmla="*/ 31 h 760"/>
                  <a:gd name="T6" fmla="*/ 0 w 747"/>
                  <a:gd name="T7" fmla="*/ 0 h 7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47"/>
                  <a:gd name="T13" fmla="*/ 0 h 760"/>
                  <a:gd name="T14" fmla="*/ 747 w 747"/>
                  <a:gd name="T15" fmla="*/ 760 h 7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47" h="760">
                    <a:moveTo>
                      <a:pt x="0" y="0"/>
                    </a:moveTo>
                    <a:lnTo>
                      <a:pt x="747" y="760"/>
                    </a:lnTo>
                    <a:lnTo>
                      <a:pt x="4" y="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8156" name="Freeform 98"/>
              <p:cNvSpPr>
                <a:spLocks noChangeArrowheads="1"/>
              </p:cNvSpPr>
              <p:nvPr/>
            </p:nvSpPr>
            <p:spPr bwMode="auto">
              <a:xfrm>
                <a:off x="1953" y="3131"/>
                <a:ext cx="1486" cy="830"/>
              </a:xfrm>
              <a:custGeom>
                <a:avLst/>
                <a:gdLst>
                  <a:gd name="T0" fmla="*/ 0 w 750"/>
                  <a:gd name="T1" fmla="*/ 0 h 779"/>
                  <a:gd name="T2" fmla="*/ 178104 w 750"/>
                  <a:gd name="T3" fmla="*/ 1295 h 779"/>
                  <a:gd name="T4" fmla="*/ 737 w 750"/>
                  <a:gd name="T5" fmla="*/ 31 h 779"/>
                  <a:gd name="T6" fmla="*/ 0 w 750"/>
                  <a:gd name="T7" fmla="*/ 0 h 77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50"/>
                  <a:gd name="T13" fmla="*/ 0 h 779"/>
                  <a:gd name="T14" fmla="*/ 750 w 750"/>
                  <a:gd name="T15" fmla="*/ 779 h 77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50" h="779">
                    <a:moveTo>
                      <a:pt x="0" y="0"/>
                    </a:moveTo>
                    <a:lnTo>
                      <a:pt x="750" y="779"/>
                    </a:lnTo>
                    <a:lnTo>
                      <a:pt x="3" y="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8157" name="Freeform 99"/>
              <p:cNvSpPr>
                <a:spLocks noChangeArrowheads="1"/>
              </p:cNvSpPr>
              <p:nvPr/>
            </p:nvSpPr>
            <p:spPr bwMode="auto">
              <a:xfrm>
                <a:off x="1953" y="3112"/>
                <a:ext cx="1486" cy="850"/>
              </a:xfrm>
              <a:custGeom>
                <a:avLst/>
                <a:gdLst>
                  <a:gd name="T0" fmla="*/ 0 w 750"/>
                  <a:gd name="T1" fmla="*/ 0 h 797"/>
                  <a:gd name="T2" fmla="*/ 178104 w 750"/>
                  <a:gd name="T3" fmla="*/ 1334 h 797"/>
                  <a:gd name="T4" fmla="*/ 0 w 750"/>
                  <a:gd name="T5" fmla="*/ 29 h 797"/>
                  <a:gd name="T6" fmla="*/ 0 w 750"/>
                  <a:gd name="T7" fmla="*/ 0 h 79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50"/>
                  <a:gd name="T13" fmla="*/ 0 h 797"/>
                  <a:gd name="T14" fmla="*/ 750 w 750"/>
                  <a:gd name="T15" fmla="*/ 797 h 79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50" h="797">
                    <a:moveTo>
                      <a:pt x="0" y="0"/>
                    </a:moveTo>
                    <a:lnTo>
                      <a:pt x="750" y="797"/>
                    </a:lnTo>
                    <a:lnTo>
                      <a:pt x="0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8158" name="Freeform 100"/>
              <p:cNvSpPr>
                <a:spLocks noChangeArrowheads="1"/>
              </p:cNvSpPr>
              <p:nvPr/>
            </p:nvSpPr>
            <p:spPr bwMode="auto">
              <a:xfrm>
                <a:off x="1945" y="3091"/>
                <a:ext cx="1494" cy="870"/>
              </a:xfrm>
              <a:custGeom>
                <a:avLst/>
                <a:gdLst>
                  <a:gd name="T0" fmla="*/ 0 w 754"/>
                  <a:gd name="T1" fmla="*/ 0 h 816"/>
                  <a:gd name="T2" fmla="*/ 179123 w 754"/>
                  <a:gd name="T3" fmla="*/ 1362 h 816"/>
                  <a:gd name="T4" fmla="*/ 973 w 754"/>
                  <a:gd name="T5" fmla="*/ 31 h 816"/>
                  <a:gd name="T6" fmla="*/ 0 w 754"/>
                  <a:gd name="T7" fmla="*/ 0 h 8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54"/>
                  <a:gd name="T13" fmla="*/ 0 h 816"/>
                  <a:gd name="T14" fmla="*/ 754 w 754"/>
                  <a:gd name="T15" fmla="*/ 816 h 8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54" h="816">
                    <a:moveTo>
                      <a:pt x="0" y="0"/>
                    </a:moveTo>
                    <a:lnTo>
                      <a:pt x="754" y="816"/>
                    </a:lnTo>
                    <a:lnTo>
                      <a:pt x="4" y="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8159" name="Freeform 101"/>
              <p:cNvSpPr>
                <a:spLocks noChangeArrowheads="1"/>
              </p:cNvSpPr>
              <p:nvPr/>
            </p:nvSpPr>
            <p:spPr bwMode="auto">
              <a:xfrm>
                <a:off x="1945" y="3071"/>
                <a:ext cx="1494" cy="890"/>
              </a:xfrm>
              <a:custGeom>
                <a:avLst/>
                <a:gdLst>
                  <a:gd name="T0" fmla="*/ 0 w 754"/>
                  <a:gd name="T1" fmla="*/ 0 h 835"/>
                  <a:gd name="T2" fmla="*/ 179123 w 754"/>
                  <a:gd name="T3" fmla="*/ 1393 h 835"/>
                  <a:gd name="T4" fmla="*/ 0 w 754"/>
                  <a:gd name="T5" fmla="*/ 31 h 835"/>
                  <a:gd name="T6" fmla="*/ 0 w 754"/>
                  <a:gd name="T7" fmla="*/ 0 h 83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54"/>
                  <a:gd name="T13" fmla="*/ 0 h 835"/>
                  <a:gd name="T14" fmla="*/ 754 w 754"/>
                  <a:gd name="T15" fmla="*/ 835 h 83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54" h="835">
                    <a:moveTo>
                      <a:pt x="0" y="0"/>
                    </a:moveTo>
                    <a:lnTo>
                      <a:pt x="754" y="835"/>
                    </a:lnTo>
                    <a:lnTo>
                      <a:pt x="0" y="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8160" name="Freeform 102"/>
              <p:cNvSpPr>
                <a:spLocks noChangeArrowheads="1"/>
              </p:cNvSpPr>
              <p:nvPr/>
            </p:nvSpPr>
            <p:spPr bwMode="auto">
              <a:xfrm>
                <a:off x="1939" y="3052"/>
                <a:ext cx="1500" cy="909"/>
              </a:xfrm>
              <a:custGeom>
                <a:avLst/>
                <a:gdLst>
                  <a:gd name="T0" fmla="*/ 0 w 757"/>
                  <a:gd name="T1" fmla="*/ 0 h 853"/>
                  <a:gd name="T2" fmla="*/ 179891 w 757"/>
                  <a:gd name="T3" fmla="*/ 1419 h 853"/>
                  <a:gd name="T4" fmla="*/ 739 w 757"/>
                  <a:gd name="T5" fmla="*/ 29 h 853"/>
                  <a:gd name="T6" fmla="*/ 0 w 757"/>
                  <a:gd name="T7" fmla="*/ 0 h 85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57"/>
                  <a:gd name="T13" fmla="*/ 0 h 853"/>
                  <a:gd name="T14" fmla="*/ 757 w 757"/>
                  <a:gd name="T15" fmla="*/ 853 h 85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57" h="853">
                    <a:moveTo>
                      <a:pt x="0" y="0"/>
                    </a:moveTo>
                    <a:lnTo>
                      <a:pt x="757" y="853"/>
                    </a:lnTo>
                    <a:lnTo>
                      <a:pt x="3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8161" name="Freeform 103"/>
              <p:cNvSpPr>
                <a:spLocks noChangeArrowheads="1"/>
              </p:cNvSpPr>
              <p:nvPr/>
            </p:nvSpPr>
            <p:spPr bwMode="auto">
              <a:xfrm>
                <a:off x="1931" y="3031"/>
                <a:ext cx="1508" cy="930"/>
              </a:xfrm>
              <a:custGeom>
                <a:avLst/>
                <a:gdLst>
                  <a:gd name="T0" fmla="*/ 0 w 761"/>
                  <a:gd name="T1" fmla="*/ 0 h 872"/>
                  <a:gd name="T2" fmla="*/ 180912 w 761"/>
                  <a:gd name="T3" fmla="*/ 1459 h 872"/>
                  <a:gd name="T4" fmla="*/ 973 w 761"/>
                  <a:gd name="T5" fmla="*/ 31 h 872"/>
                  <a:gd name="T6" fmla="*/ 0 w 761"/>
                  <a:gd name="T7" fmla="*/ 0 h 87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61"/>
                  <a:gd name="T13" fmla="*/ 0 h 872"/>
                  <a:gd name="T14" fmla="*/ 761 w 761"/>
                  <a:gd name="T15" fmla="*/ 872 h 87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61" h="872">
                    <a:moveTo>
                      <a:pt x="0" y="0"/>
                    </a:moveTo>
                    <a:lnTo>
                      <a:pt x="761" y="872"/>
                    </a:lnTo>
                    <a:lnTo>
                      <a:pt x="4" y="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8162" name="Freeform 104"/>
              <p:cNvSpPr>
                <a:spLocks noChangeArrowheads="1"/>
              </p:cNvSpPr>
              <p:nvPr/>
            </p:nvSpPr>
            <p:spPr bwMode="auto">
              <a:xfrm>
                <a:off x="1931" y="3012"/>
                <a:ext cx="1508" cy="950"/>
              </a:xfrm>
              <a:custGeom>
                <a:avLst/>
                <a:gdLst>
                  <a:gd name="T0" fmla="*/ 0 w 761"/>
                  <a:gd name="T1" fmla="*/ 0 h 891"/>
                  <a:gd name="T2" fmla="*/ 180912 w 761"/>
                  <a:gd name="T3" fmla="*/ 1488 h 891"/>
                  <a:gd name="T4" fmla="*/ 0 w 761"/>
                  <a:gd name="T5" fmla="*/ 31 h 891"/>
                  <a:gd name="T6" fmla="*/ 0 w 761"/>
                  <a:gd name="T7" fmla="*/ 0 h 89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61"/>
                  <a:gd name="T13" fmla="*/ 0 h 891"/>
                  <a:gd name="T14" fmla="*/ 761 w 761"/>
                  <a:gd name="T15" fmla="*/ 891 h 89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61" h="891">
                    <a:moveTo>
                      <a:pt x="0" y="0"/>
                    </a:moveTo>
                    <a:lnTo>
                      <a:pt x="761" y="891"/>
                    </a:lnTo>
                    <a:lnTo>
                      <a:pt x="0" y="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8163" name="Freeform 105"/>
              <p:cNvSpPr>
                <a:spLocks noChangeArrowheads="1"/>
              </p:cNvSpPr>
              <p:nvPr/>
            </p:nvSpPr>
            <p:spPr bwMode="auto">
              <a:xfrm>
                <a:off x="1931" y="2992"/>
                <a:ext cx="1508" cy="969"/>
              </a:xfrm>
              <a:custGeom>
                <a:avLst/>
                <a:gdLst>
                  <a:gd name="T0" fmla="*/ 0 w 761"/>
                  <a:gd name="T1" fmla="*/ 0 h 909"/>
                  <a:gd name="T2" fmla="*/ 180912 w 761"/>
                  <a:gd name="T3" fmla="*/ 1516 h 909"/>
                  <a:gd name="T4" fmla="*/ 0 w 761"/>
                  <a:gd name="T5" fmla="*/ 29 h 909"/>
                  <a:gd name="T6" fmla="*/ 0 w 761"/>
                  <a:gd name="T7" fmla="*/ 0 h 90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61"/>
                  <a:gd name="T13" fmla="*/ 0 h 909"/>
                  <a:gd name="T14" fmla="*/ 761 w 761"/>
                  <a:gd name="T15" fmla="*/ 909 h 90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61" h="909">
                    <a:moveTo>
                      <a:pt x="0" y="0"/>
                    </a:moveTo>
                    <a:lnTo>
                      <a:pt x="761" y="909"/>
                    </a:lnTo>
                    <a:lnTo>
                      <a:pt x="0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8164" name="Freeform 106"/>
              <p:cNvSpPr>
                <a:spLocks noChangeArrowheads="1"/>
              </p:cNvSpPr>
              <p:nvPr/>
            </p:nvSpPr>
            <p:spPr bwMode="auto">
              <a:xfrm>
                <a:off x="1923" y="2972"/>
                <a:ext cx="1516" cy="989"/>
              </a:xfrm>
              <a:custGeom>
                <a:avLst/>
                <a:gdLst>
                  <a:gd name="T0" fmla="*/ 0 w 765"/>
                  <a:gd name="T1" fmla="*/ 0 h 928"/>
                  <a:gd name="T2" fmla="*/ 181936 w 765"/>
                  <a:gd name="T3" fmla="*/ 1544 h 928"/>
                  <a:gd name="T4" fmla="*/ 973 w 765"/>
                  <a:gd name="T5" fmla="*/ 31 h 928"/>
                  <a:gd name="T6" fmla="*/ 0 w 765"/>
                  <a:gd name="T7" fmla="*/ 0 h 9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65"/>
                  <a:gd name="T13" fmla="*/ 0 h 928"/>
                  <a:gd name="T14" fmla="*/ 765 w 765"/>
                  <a:gd name="T15" fmla="*/ 928 h 9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65" h="928">
                    <a:moveTo>
                      <a:pt x="0" y="0"/>
                    </a:moveTo>
                    <a:lnTo>
                      <a:pt x="765" y="928"/>
                    </a:lnTo>
                    <a:lnTo>
                      <a:pt x="4" y="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8165" name="Freeform 107"/>
              <p:cNvSpPr>
                <a:spLocks noChangeArrowheads="1"/>
              </p:cNvSpPr>
              <p:nvPr/>
            </p:nvSpPr>
            <p:spPr bwMode="auto">
              <a:xfrm>
                <a:off x="1923" y="2952"/>
                <a:ext cx="1516" cy="1009"/>
              </a:xfrm>
              <a:custGeom>
                <a:avLst/>
                <a:gdLst>
                  <a:gd name="T0" fmla="*/ 0 w 765"/>
                  <a:gd name="T1" fmla="*/ 0 h 947"/>
                  <a:gd name="T2" fmla="*/ 181936 w 765"/>
                  <a:gd name="T3" fmla="*/ 1573 h 947"/>
                  <a:gd name="T4" fmla="*/ 0 w 765"/>
                  <a:gd name="T5" fmla="*/ 31 h 947"/>
                  <a:gd name="T6" fmla="*/ 0 w 765"/>
                  <a:gd name="T7" fmla="*/ 0 h 94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65"/>
                  <a:gd name="T13" fmla="*/ 0 h 947"/>
                  <a:gd name="T14" fmla="*/ 765 w 765"/>
                  <a:gd name="T15" fmla="*/ 947 h 94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65" h="947">
                    <a:moveTo>
                      <a:pt x="0" y="0"/>
                    </a:moveTo>
                    <a:lnTo>
                      <a:pt x="765" y="947"/>
                    </a:lnTo>
                    <a:lnTo>
                      <a:pt x="0" y="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8166" name="Freeform 108"/>
              <p:cNvSpPr>
                <a:spLocks noChangeArrowheads="1"/>
              </p:cNvSpPr>
              <p:nvPr/>
            </p:nvSpPr>
            <p:spPr bwMode="auto">
              <a:xfrm>
                <a:off x="1923" y="2932"/>
                <a:ext cx="1516" cy="1029"/>
              </a:xfrm>
              <a:custGeom>
                <a:avLst/>
                <a:gdLst>
                  <a:gd name="T0" fmla="*/ 0 w 765"/>
                  <a:gd name="T1" fmla="*/ 0 h 965"/>
                  <a:gd name="T2" fmla="*/ 181936 w 765"/>
                  <a:gd name="T3" fmla="*/ 1613 h 965"/>
                  <a:gd name="T4" fmla="*/ 0 w 765"/>
                  <a:gd name="T5" fmla="*/ 29 h 965"/>
                  <a:gd name="T6" fmla="*/ 0 w 765"/>
                  <a:gd name="T7" fmla="*/ 0 h 96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65"/>
                  <a:gd name="T13" fmla="*/ 0 h 965"/>
                  <a:gd name="T14" fmla="*/ 765 w 765"/>
                  <a:gd name="T15" fmla="*/ 965 h 96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65" h="965">
                    <a:moveTo>
                      <a:pt x="0" y="0"/>
                    </a:moveTo>
                    <a:lnTo>
                      <a:pt x="765" y="965"/>
                    </a:lnTo>
                    <a:lnTo>
                      <a:pt x="0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8167" name="Freeform 109"/>
              <p:cNvSpPr>
                <a:spLocks noChangeArrowheads="1"/>
              </p:cNvSpPr>
              <p:nvPr/>
            </p:nvSpPr>
            <p:spPr bwMode="auto">
              <a:xfrm>
                <a:off x="1923" y="2912"/>
                <a:ext cx="1516" cy="1049"/>
              </a:xfrm>
              <a:custGeom>
                <a:avLst/>
                <a:gdLst>
                  <a:gd name="T0" fmla="*/ 0 w 765"/>
                  <a:gd name="T1" fmla="*/ 0 h 984"/>
                  <a:gd name="T2" fmla="*/ 181936 w 765"/>
                  <a:gd name="T3" fmla="*/ 1642 h 984"/>
                  <a:gd name="T4" fmla="*/ 0 w 765"/>
                  <a:gd name="T5" fmla="*/ 31 h 984"/>
                  <a:gd name="T6" fmla="*/ 0 w 765"/>
                  <a:gd name="T7" fmla="*/ 0 h 98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65"/>
                  <a:gd name="T13" fmla="*/ 0 h 984"/>
                  <a:gd name="T14" fmla="*/ 765 w 765"/>
                  <a:gd name="T15" fmla="*/ 984 h 98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65" h="984">
                    <a:moveTo>
                      <a:pt x="0" y="0"/>
                    </a:moveTo>
                    <a:lnTo>
                      <a:pt x="765" y="984"/>
                    </a:lnTo>
                    <a:lnTo>
                      <a:pt x="0" y="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8168" name="Freeform 110"/>
              <p:cNvSpPr>
                <a:spLocks noChangeArrowheads="1"/>
              </p:cNvSpPr>
              <p:nvPr/>
            </p:nvSpPr>
            <p:spPr bwMode="auto">
              <a:xfrm>
                <a:off x="1917" y="2892"/>
                <a:ext cx="1521" cy="1069"/>
              </a:xfrm>
              <a:custGeom>
                <a:avLst/>
                <a:gdLst>
                  <a:gd name="T0" fmla="*/ 0 w 768"/>
                  <a:gd name="T1" fmla="*/ 0 h 1003"/>
                  <a:gd name="T2" fmla="*/ 181730 w 768"/>
                  <a:gd name="T3" fmla="*/ 1670 h 1003"/>
                  <a:gd name="T4" fmla="*/ 737 w 768"/>
                  <a:gd name="T5" fmla="*/ 31 h 1003"/>
                  <a:gd name="T6" fmla="*/ 0 w 768"/>
                  <a:gd name="T7" fmla="*/ 0 h 100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68"/>
                  <a:gd name="T13" fmla="*/ 0 h 1003"/>
                  <a:gd name="T14" fmla="*/ 768 w 768"/>
                  <a:gd name="T15" fmla="*/ 1003 h 100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68" h="1003">
                    <a:moveTo>
                      <a:pt x="0" y="0"/>
                    </a:moveTo>
                    <a:lnTo>
                      <a:pt x="768" y="1003"/>
                    </a:lnTo>
                    <a:lnTo>
                      <a:pt x="3" y="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8169" name="Freeform 111"/>
              <p:cNvSpPr>
                <a:spLocks noChangeArrowheads="1"/>
              </p:cNvSpPr>
              <p:nvPr/>
            </p:nvSpPr>
            <p:spPr bwMode="auto">
              <a:xfrm>
                <a:off x="1917" y="2872"/>
                <a:ext cx="1521" cy="1089"/>
              </a:xfrm>
              <a:custGeom>
                <a:avLst/>
                <a:gdLst>
                  <a:gd name="T0" fmla="*/ 0 w 768"/>
                  <a:gd name="T1" fmla="*/ 0 h 1022"/>
                  <a:gd name="T2" fmla="*/ 181730 w 768"/>
                  <a:gd name="T3" fmla="*/ 1697 h 1022"/>
                  <a:gd name="T4" fmla="*/ 0 w 768"/>
                  <a:gd name="T5" fmla="*/ 31 h 1022"/>
                  <a:gd name="T6" fmla="*/ 0 w 768"/>
                  <a:gd name="T7" fmla="*/ 0 h 10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68"/>
                  <a:gd name="T13" fmla="*/ 0 h 1022"/>
                  <a:gd name="T14" fmla="*/ 768 w 768"/>
                  <a:gd name="T15" fmla="*/ 1022 h 10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68" h="1022">
                    <a:moveTo>
                      <a:pt x="0" y="0"/>
                    </a:moveTo>
                    <a:lnTo>
                      <a:pt x="768" y="1022"/>
                    </a:lnTo>
                    <a:lnTo>
                      <a:pt x="0" y="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8170" name="Freeform 112"/>
              <p:cNvSpPr>
                <a:spLocks noChangeArrowheads="1"/>
              </p:cNvSpPr>
              <p:nvPr/>
            </p:nvSpPr>
            <p:spPr bwMode="auto">
              <a:xfrm>
                <a:off x="1917" y="2853"/>
                <a:ext cx="1521" cy="1108"/>
              </a:xfrm>
              <a:custGeom>
                <a:avLst/>
                <a:gdLst>
                  <a:gd name="T0" fmla="*/ 0 w 768"/>
                  <a:gd name="T1" fmla="*/ 0 h 1040"/>
                  <a:gd name="T2" fmla="*/ 181730 w 768"/>
                  <a:gd name="T3" fmla="*/ 1725 h 1040"/>
                  <a:gd name="T4" fmla="*/ 0 w 768"/>
                  <a:gd name="T5" fmla="*/ 29 h 1040"/>
                  <a:gd name="T6" fmla="*/ 0 w 768"/>
                  <a:gd name="T7" fmla="*/ 0 h 104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68"/>
                  <a:gd name="T13" fmla="*/ 0 h 1040"/>
                  <a:gd name="T14" fmla="*/ 768 w 768"/>
                  <a:gd name="T15" fmla="*/ 1040 h 104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68" h="1040">
                    <a:moveTo>
                      <a:pt x="0" y="0"/>
                    </a:moveTo>
                    <a:lnTo>
                      <a:pt x="768" y="1040"/>
                    </a:lnTo>
                    <a:lnTo>
                      <a:pt x="0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8171" name="Freeform 113"/>
              <p:cNvSpPr>
                <a:spLocks noChangeArrowheads="1"/>
              </p:cNvSpPr>
              <p:nvPr/>
            </p:nvSpPr>
            <p:spPr bwMode="auto">
              <a:xfrm>
                <a:off x="1917" y="2853"/>
                <a:ext cx="1521" cy="1108"/>
              </a:xfrm>
              <a:custGeom>
                <a:avLst/>
                <a:gdLst>
                  <a:gd name="T0" fmla="*/ 0 w 768"/>
                  <a:gd name="T1" fmla="*/ 0 h 1040"/>
                  <a:gd name="T2" fmla="*/ 181730 w 768"/>
                  <a:gd name="T3" fmla="*/ 1725 h 1040"/>
                  <a:gd name="T4" fmla="*/ 146975 w 768"/>
                  <a:gd name="T5" fmla="*/ 0 h 1040"/>
                  <a:gd name="T6" fmla="*/ 0 w 768"/>
                  <a:gd name="T7" fmla="*/ 0 h 104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68"/>
                  <a:gd name="T13" fmla="*/ 0 h 1040"/>
                  <a:gd name="T14" fmla="*/ 768 w 768"/>
                  <a:gd name="T15" fmla="*/ 1040 h 104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68" h="1040">
                    <a:moveTo>
                      <a:pt x="0" y="0"/>
                    </a:moveTo>
                    <a:lnTo>
                      <a:pt x="768" y="1040"/>
                    </a:lnTo>
                    <a:lnTo>
                      <a:pt x="62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8172" name="Freeform 114"/>
              <p:cNvSpPr>
                <a:spLocks noChangeArrowheads="1"/>
              </p:cNvSpPr>
              <p:nvPr/>
            </p:nvSpPr>
            <p:spPr bwMode="auto">
              <a:xfrm>
                <a:off x="1917" y="2832"/>
                <a:ext cx="1230" cy="20"/>
              </a:xfrm>
              <a:custGeom>
                <a:avLst/>
                <a:gdLst>
                  <a:gd name="T0" fmla="*/ 0 w 621"/>
                  <a:gd name="T1" fmla="*/ 27 h 19"/>
                  <a:gd name="T2" fmla="*/ 147085 w 621"/>
                  <a:gd name="T3" fmla="*/ 27 h 19"/>
                  <a:gd name="T4" fmla="*/ 0 w 621"/>
                  <a:gd name="T5" fmla="*/ 0 h 19"/>
                  <a:gd name="T6" fmla="*/ 0 w 621"/>
                  <a:gd name="T7" fmla="*/ 27 h 1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21"/>
                  <a:gd name="T13" fmla="*/ 0 h 19"/>
                  <a:gd name="T14" fmla="*/ 621 w 621"/>
                  <a:gd name="T15" fmla="*/ 19 h 1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21" h="19">
                    <a:moveTo>
                      <a:pt x="0" y="19"/>
                    </a:moveTo>
                    <a:lnTo>
                      <a:pt x="621" y="19"/>
                    </a:lnTo>
                    <a:lnTo>
                      <a:pt x="0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8173" name="Freeform 115"/>
              <p:cNvSpPr>
                <a:spLocks noChangeArrowheads="1"/>
              </p:cNvSpPr>
              <p:nvPr/>
            </p:nvSpPr>
            <p:spPr bwMode="auto">
              <a:xfrm>
                <a:off x="1917" y="2812"/>
                <a:ext cx="1230" cy="41"/>
              </a:xfrm>
              <a:custGeom>
                <a:avLst/>
                <a:gdLst>
                  <a:gd name="T0" fmla="*/ 0 w 621"/>
                  <a:gd name="T1" fmla="*/ 36 h 38"/>
                  <a:gd name="T2" fmla="*/ 147085 w 621"/>
                  <a:gd name="T3" fmla="*/ 69 h 38"/>
                  <a:gd name="T4" fmla="*/ 0 w 621"/>
                  <a:gd name="T5" fmla="*/ 0 h 38"/>
                  <a:gd name="T6" fmla="*/ 0 w 621"/>
                  <a:gd name="T7" fmla="*/ 36 h 3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21"/>
                  <a:gd name="T13" fmla="*/ 0 h 38"/>
                  <a:gd name="T14" fmla="*/ 621 w 621"/>
                  <a:gd name="T15" fmla="*/ 38 h 3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21" h="38">
                    <a:moveTo>
                      <a:pt x="0" y="19"/>
                    </a:moveTo>
                    <a:lnTo>
                      <a:pt x="621" y="38"/>
                    </a:lnTo>
                    <a:lnTo>
                      <a:pt x="0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8174" name="Freeform 116"/>
              <p:cNvSpPr>
                <a:spLocks noChangeArrowheads="1"/>
              </p:cNvSpPr>
              <p:nvPr/>
            </p:nvSpPr>
            <p:spPr bwMode="auto">
              <a:xfrm>
                <a:off x="1917" y="2793"/>
                <a:ext cx="1230" cy="60"/>
              </a:xfrm>
              <a:custGeom>
                <a:avLst/>
                <a:gdLst>
                  <a:gd name="T0" fmla="*/ 0 w 621"/>
                  <a:gd name="T1" fmla="*/ 31 h 56"/>
                  <a:gd name="T2" fmla="*/ 147085 w 621"/>
                  <a:gd name="T3" fmla="*/ 98 h 56"/>
                  <a:gd name="T4" fmla="*/ 737 w 621"/>
                  <a:gd name="T5" fmla="*/ 0 h 56"/>
                  <a:gd name="T6" fmla="*/ 0 w 621"/>
                  <a:gd name="T7" fmla="*/ 31 h 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21"/>
                  <a:gd name="T13" fmla="*/ 0 h 56"/>
                  <a:gd name="T14" fmla="*/ 621 w 621"/>
                  <a:gd name="T15" fmla="*/ 56 h 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21" h="56">
                    <a:moveTo>
                      <a:pt x="0" y="18"/>
                    </a:moveTo>
                    <a:lnTo>
                      <a:pt x="621" y="56"/>
                    </a:lnTo>
                    <a:lnTo>
                      <a:pt x="3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8175" name="Freeform 117"/>
              <p:cNvSpPr>
                <a:spLocks noChangeArrowheads="1"/>
              </p:cNvSpPr>
              <p:nvPr/>
            </p:nvSpPr>
            <p:spPr bwMode="auto">
              <a:xfrm>
                <a:off x="1923" y="2773"/>
                <a:ext cx="1224" cy="80"/>
              </a:xfrm>
              <a:custGeom>
                <a:avLst/>
                <a:gdLst>
                  <a:gd name="T0" fmla="*/ 0 w 618"/>
                  <a:gd name="T1" fmla="*/ 31 h 75"/>
                  <a:gd name="T2" fmla="*/ 146318 w 618"/>
                  <a:gd name="T3" fmla="*/ 125 h 75"/>
                  <a:gd name="T4" fmla="*/ 0 w 618"/>
                  <a:gd name="T5" fmla="*/ 0 h 75"/>
                  <a:gd name="T6" fmla="*/ 0 w 618"/>
                  <a:gd name="T7" fmla="*/ 31 h 7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18"/>
                  <a:gd name="T13" fmla="*/ 0 h 75"/>
                  <a:gd name="T14" fmla="*/ 618 w 618"/>
                  <a:gd name="T15" fmla="*/ 75 h 7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18" h="75">
                    <a:moveTo>
                      <a:pt x="0" y="19"/>
                    </a:moveTo>
                    <a:lnTo>
                      <a:pt x="618" y="75"/>
                    </a:lnTo>
                    <a:lnTo>
                      <a:pt x="0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8176" name="Freeform 118"/>
              <p:cNvSpPr>
                <a:spLocks noChangeArrowheads="1"/>
              </p:cNvSpPr>
              <p:nvPr/>
            </p:nvSpPr>
            <p:spPr bwMode="auto">
              <a:xfrm>
                <a:off x="1923" y="2752"/>
                <a:ext cx="1224" cy="100"/>
              </a:xfrm>
              <a:custGeom>
                <a:avLst/>
                <a:gdLst>
                  <a:gd name="T0" fmla="*/ 0 w 618"/>
                  <a:gd name="T1" fmla="*/ 30 h 94"/>
                  <a:gd name="T2" fmla="*/ 146318 w 618"/>
                  <a:gd name="T3" fmla="*/ 154 h 94"/>
                  <a:gd name="T4" fmla="*/ 0 w 618"/>
                  <a:gd name="T5" fmla="*/ 0 h 94"/>
                  <a:gd name="T6" fmla="*/ 0 w 618"/>
                  <a:gd name="T7" fmla="*/ 30 h 9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18"/>
                  <a:gd name="T13" fmla="*/ 0 h 94"/>
                  <a:gd name="T14" fmla="*/ 618 w 618"/>
                  <a:gd name="T15" fmla="*/ 94 h 9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18" h="94">
                    <a:moveTo>
                      <a:pt x="0" y="19"/>
                    </a:moveTo>
                    <a:lnTo>
                      <a:pt x="618" y="94"/>
                    </a:lnTo>
                    <a:lnTo>
                      <a:pt x="0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8177" name="Freeform 119"/>
              <p:cNvSpPr>
                <a:spLocks noChangeArrowheads="1"/>
              </p:cNvSpPr>
              <p:nvPr/>
            </p:nvSpPr>
            <p:spPr bwMode="auto">
              <a:xfrm>
                <a:off x="1923" y="2733"/>
                <a:ext cx="1224" cy="119"/>
              </a:xfrm>
              <a:custGeom>
                <a:avLst/>
                <a:gdLst>
                  <a:gd name="T0" fmla="*/ 0 w 618"/>
                  <a:gd name="T1" fmla="*/ 28 h 112"/>
                  <a:gd name="T2" fmla="*/ 146318 w 618"/>
                  <a:gd name="T3" fmla="*/ 181 h 112"/>
                  <a:gd name="T4" fmla="*/ 0 w 618"/>
                  <a:gd name="T5" fmla="*/ 0 h 112"/>
                  <a:gd name="T6" fmla="*/ 0 w 618"/>
                  <a:gd name="T7" fmla="*/ 28 h 1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18"/>
                  <a:gd name="T13" fmla="*/ 0 h 112"/>
                  <a:gd name="T14" fmla="*/ 618 w 618"/>
                  <a:gd name="T15" fmla="*/ 112 h 1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18" h="112">
                    <a:moveTo>
                      <a:pt x="0" y="18"/>
                    </a:moveTo>
                    <a:lnTo>
                      <a:pt x="618" y="112"/>
                    </a:lnTo>
                    <a:lnTo>
                      <a:pt x="0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8178" name="Freeform 120"/>
              <p:cNvSpPr>
                <a:spLocks noChangeArrowheads="1"/>
              </p:cNvSpPr>
              <p:nvPr/>
            </p:nvSpPr>
            <p:spPr bwMode="auto">
              <a:xfrm>
                <a:off x="1923" y="2713"/>
                <a:ext cx="1224" cy="140"/>
              </a:xfrm>
              <a:custGeom>
                <a:avLst/>
                <a:gdLst>
                  <a:gd name="T0" fmla="*/ 0 w 618"/>
                  <a:gd name="T1" fmla="*/ 32 h 131"/>
                  <a:gd name="T2" fmla="*/ 146318 w 618"/>
                  <a:gd name="T3" fmla="*/ 223 h 131"/>
                  <a:gd name="T4" fmla="*/ 972 w 618"/>
                  <a:gd name="T5" fmla="*/ 0 h 131"/>
                  <a:gd name="T6" fmla="*/ 0 w 618"/>
                  <a:gd name="T7" fmla="*/ 32 h 13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18"/>
                  <a:gd name="T13" fmla="*/ 0 h 131"/>
                  <a:gd name="T14" fmla="*/ 618 w 618"/>
                  <a:gd name="T15" fmla="*/ 131 h 13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18" h="131">
                    <a:moveTo>
                      <a:pt x="0" y="19"/>
                    </a:moveTo>
                    <a:lnTo>
                      <a:pt x="618" y="131"/>
                    </a:lnTo>
                    <a:lnTo>
                      <a:pt x="4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8179" name="Freeform 121"/>
              <p:cNvSpPr>
                <a:spLocks noChangeArrowheads="1"/>
              </p:cNvSpPr>
              <p:nvPr/>
            </p:nvSpPr>
            <p:spPr bwMode="auto">
              <a:xfrm>
                <a:off x="1931" y="2692"/>
                <a:ext cx="1216" cy="160"/>
              </a:xfrm>
              <a:custGeom>
                <a:avLst/>
                <a:gdLst>
                  <a:gd name="T0" fmla="*/ 0 w 614"/>
                  <a:gd name="T1" fmla="*/ 31 h 150"/>
                  <a:gd name="T2" fmla="*/ 145294 w 614"/>
                  <a:gd name="T3" fmla="*/ 252 h 150"/>
                  <a:gd name="T4" fmla="*/ 0 w 614"/>
                  <a:gd name="T5" fmla="*/ 0 h 150"/>
                  <a:gd name="T6" fmla="*/ 0 w 614"/>
                  <a:gd name="T7" fmla="*/ 31 h 1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14"/>
                  <a:gd name="T13" fmla="*/ 0 h 150"/>
                  <a:gd name="T14" fmla="*/ 614 w 614"/>
                  <a:gd name="T15" fmla="*/ 150 h 1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14" h="150">
                    <a:moveTo>
                      <a:pt x="0" y="19"/>
                    </a:moveTo>
                    <a:lnTo>
                      <a:pt x="614" y="150"/>
                    </a:lnTo>
                    <a:lnTo>
                      <a:pt x="0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8180" name="Freeform 122"/>
              <p:cNvSpPr>
                <a:spLocks noChangeArrowheads="1"/>
              </p:cNvSpPr>
              <p:nvPr/>
            </p:nvSpPr>
            <p:spPr bwMode="auto">
              <a:xfrm>
                <a:off x="1931" y="2673"/>
                <a:ext cx="1216" cy="179"/>
              </a:xfrm>
              <a:custGeom>
                <a:avLst/>
                <a:gdLst>
                  <a:gd name="T0" fmla="*/ 0 w 614"/>
                  <a:gd name="T1" fmla="*/ 29 h 168"/>
                  <a:gd name="T2" fmla="*/ 145294 w 614"/>
                  <a:gd name="T3" fmla="*/ 279 h 168"/>
                  <a:gd name="T4" fmla="*/ 0 w 614"/>
                  <a:gd name="T5" fmla="*/ 0 h 168"/>
                  <a:gd name="T6" fmla="*/ 0 w 614"/>
                  <a:gd name="T7" fmla="*/ 29 h 16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14"/>
                  <a:gd name="T13" fmla="*/ 0 h 168"/>
                  <a:gd name="T14" fmla="*/ 614 w 614"/>
                  <a:gd name="T15" fmla="*/ 168 h 16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14" h="168">
                    <a:moveTo>
                      <a:pt x="0" y="18"/>
                    </a:moveTo>
                    <a:lnTo>
                      <a:pt x="614" y="168"/>
                    </a:lnTo>
                    <a:lnTo>
                      <a:pt x="0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8181" name="Freeform 123"/>
              <p:cNvSpPr>
                <a:spLocks noChangeArrowheads="1"/>
              </p:cNvSpPr>
              <p:nvPr/>
            </p:nvSpPr>
            <p:spPr bwMode="auto">
              <a:xfrm>
                <a:off x="1931" y="2653"/>
                <a:ext cx="1216" cy="199"/>
              </a:xfrm>
              <a:custGeom>
                <a:avLst/>
                <a:gdLst>
                  <a:gd name="T0" fmla="*/ 0 w 614"/>
                  <a:gd name="T1" fmla="*/ 30 h 187"/>
                  <a:gd name="T2" fmla="*/ 145294 w 614"/>
                  <a:gd name="T3" fmla="*/ 308 h 187"/>
                  <a:gd name="T4" fmla="*/ 972 w 614"/>
                  <a:gd name="T5" fmla="*/ 0 h 187"/>
                  <a:gd name="T6" fmla="*/ 0 w 614"/>
                  <a:gd name="T7" fmla="*/ 30 h 18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14"/>
                  <a:gd name="T13" fmla="*/ 0 h 187"/>
                  <a:gd name="T14" fmla="*/ 614 w 614"/>
                  <a:gd name="T15" fmla="*/ 187 h 18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14" h="187">
                    <a:moveTo>
                      <a:pt x="0" y="19"/>
                    </a:moveTo>
                    <a:lnTo>
                      <a:pt x="614" y="187"/>
                    </a:lnTo>
                    <a:lnTo>
                      <a:pt x="4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8182" name="Freeform 124"/>
              <p:cNvSpPr>
                <a:spLocks noChangeArrowheads="1"/>
              </p:cNvSpPr>
              <p:nvPr/>
            </p:nvSpPr>
            <p:spPr bwMode="auto">
              <a:xfrm>
                <a:off x="1939" y="2633"/>
                <a:ext cx="1208" cy="220"/>
              </a:xfrm>
              <a:custGeom>
                <a:avLst/>
                <a:gdLst>
                  <a:gd name="T0" fmla="*/ 0 w 610"/>
                  <a:gd name="T1" fmla="*/ 31 h 206"/>
                  <a:gd name="T2" fmla="*/ 144275 w 610"/>
                  <a:gd name="T3" fmla="*/ 348 h 206"/>
                  <a:gd name="T4" fmla="*/ 737 w 610"/>
                  <a:gd name="T5" fmla="*/ 0 h 206"/>
                  <a:gd name="T6" fmla="*/ 0 w 610"/>
                  <a:gd name="T7" fmla="*/ 31 h 20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10"/>
                  <a:gd name="T13" fmla="*/ 0 h 206"/>
                  <a:gd name="T14" fmla="*/ 610 w 610"/>
                  <a:gd name="T15" fmla="*/ 206 h 20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10" h="206">
                    <a:moveTo>
                      <a:pt x="0" y="19"/>
                    </a:moveTo>
                    <a:lnTo>
                      <a:pt x="610" y="206"/>
                    </a:lnTo>
                    <a:lnTo>
                      <a:pt x="3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8183" name="Freeform 125"/>
              <p:cNvSpPr>
                <a:spLocks noChangeArrowheads="1"/>
              </p:cNvSpPr>
              <p:nvPr/>
            </p:nvSpPr>
            <p:spPr bwMode="auto">
              <a:xfrm>
                <a:off x="1945" y="2614"/>
                <a:ext cx="1202" cy="239"/>
              </a:xfrm>
              <a:custGeom>
                <a:avLst/>
                <a:gdLst>
                  <a:gd name="T0" fmla="*/ 0 w 607"/>
                  <a:gd name="T1" fmla="*/ 29 h 224"/>
                  <a:gd name="T2" fmla="*/ 143509 w 607"/>
                  <a:gd name="T3" fmla="*/ 376 h 224"/>
                  <a:gd name="T4" fmla="*/ 0 w 607"/>
                  <a:gd name="T5" fmla="*/ 0 h 224"/>
                  <a:gd name="T6" fmla="*/ 0 w 607"/>
                  <a:gd name="T7" fmla="*/ 29 h 2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07"/>
                  <a:gd name="T13" fmla="*/ 0 h 224"/>
                  <a:gd name="T14" fmla="*/ 607 w 607"/>
                  <a:gd name="T15" fmla="*/ 224 h 2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07" h="224">
                    <a:moveTo>
                      <a:pt x="0" y="18"/>
                    </a:moveTo>
                    <a:lnTo>
                      <a:pt x="607" y="224"/>
                    </a:lnTo>
                    <a:lnTo>
                      <a:pt x="0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8184" name="Freeform 126"/>
              <p:cNvSpPr>
                <a:spLocks noChangeArrowheads="1"/>
              </p:cNvSpPr>
              <p:nvPr/>
            </p:nvSpPr>
            <p:spPr bwMode="auto">
              <a:xfrm>
                <a:off x="1945" y="2593"/>
                <a:ext cx="1202" cy="259"/>
              </a:xfrm>
              <a:custGeom>
                <a:avLst/>
                <a:gdLst>
                  <a:gd name="T0" fmla="*/ 0 w 607"/>
                  <a:gd name="T1" fmla="*/ 31 h 243"/>
                  <a:gd name="T2" fmla="*/ 143509 w 607"/>
                  <a:gd name="T3" fmla="*/ 404 h 243"/>
                  <a:gd name="T4" fmla="*/ 972 w 607"/>
                  <a:gd name="T5" fmla="*/ 0 h 243"/>
                  <a:gd name="T6" fmla="*/ 0 w 607"/>
                  <a:gd name="T7" fmla="*/ 31 h 24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07"/>
                  <a:gd name="T13" fmla="*/ 0 h 243"/>
                  <a:gd name="T14" fmla="*/ 607 w 607"/>
                  <a:gd name="T15" fmla="*/ 243 h 24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07" h="243">
                    <a:moveTo>
                      <a:pt x="0" y="19"/>
                    </a:moveTo>
                    <a:lnTo>
                      <a:pt x="607" y="243"/>
                    </a:lnTo>
                    <a:lnTo>
                      <a:pt x="4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8185" name="Freeform 127"/>
              <p:cNvSpPr>
                <a:spLocks noChangeArrowheads="1"/>
              </p:cNvSpPr>
              <p:nvPr/>
            </p:nvSpPr>
            <p:spPr bwMode="auto">
              <a:xfrm>
                <a:off x="1953" y="2580"/>
                <a:ext cx="1194" cy="273"/>
              </a:xfrm>
              <a:custGeom>
                <a:avLst/>
                <a:gdLst>
                  <a:gd name="T0" fmla="*/ 0 w 603"/>
                  <a:gd name="T1" fmla="*/ 21 h 256"/>
                  <a:gd name="T2" fmla="*/ 142494 w 603"/>
                  <a:gd name="T3" fmla="*/ 428 h 256"/>
                  <a:gd name="T4" fmla="*/ 0 w 603"/>
                  <a:gd name="T5" fmla="*/ 0 h 256"/>
                  <a:gd name="T6" fmla="*/ 0 w 603"/>
                  <a:gd name="T7" fmla="*/ 21 h 2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03"/>
                  <a:gd name="T13" fmla="*/ 0 h 256"/>
                  <a:gd name="T14" fmla="*/ 603 w 603"/>
                  <a:gd name="T15" fmla="*/ 256 h 2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03" h="256">
                    <a:moveTo>
                      <a:pt x="0" y="13"/>
                    </a:moveTo>
                    <a:lnTo>
                      <a:pt x="603" y="256"/>
                    </a:lnTo>
                    <a:lnTo>
                      <a:pt x="0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8186" name="Freeform 128"/>
              <p:cNvSpPr>
                <a:spLocks noChangeArrowheads="1"/>
              </p:cNvSpPr>
              <p:nvPr/>
            </p:nvSpPr>
            <p:spPr bwMode="auto">
              <a:xfrm>
                <a:off x="1953" y="2560"/>
                <a:ext cx="1194" cy="292"/>
              </a:xfrm>
              <a:custGeom>
                <a:avLst/>
                <a:gdLst>
                  <a:gd name="T0" fmla="*/ 0 w 603"/>
                  <a:gd name="T1" fmla="*/ 29 h 274"/>
                  <a:gd name="T2" fmla="*/ 142494 w 603"/>
                  <a:gd name="T3" fmla="*/ 455 h 274"/>
                  <a:gd name="T4" fmla="*/ 737 w 603"/>
                  <a:gd name="T5" fmla="*/ 0 h 274"/>
                  <a:gd name="T6" fmla="*/ 0 w 603"/>
                  <a:gd name="T7" fmla="*/ 29 h 27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03"/>
                  <a:gd name="T13" fmla="*/ 0 h 274"/>
                  <a:gd name="T14" fmla="*/ 603 w 603"/>
                  <a:gd name="T15" fmla="*/ 274 h 27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03" h="274">
                    <a:moveTo>
                      <a:pt x="0" y="18"/>
                    </a:moveTo>
                    <a:lnTo>
                      <a:pt x="603" y="274"/>
                    </a:lnTo>
                    <a:lnTo>
                      <a:pt x="3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8187" name="Freeform 129"/>
              <p:cNvSpPr>
                <a:spLocks noChangeArrowheads="1"/>
              </p:cNvSpPr>
              <p:nvPr/>
            </p:nvSpPr>
            <p:spPr bwMode="auto">
              <a:xfrm>
                <a:off x="1959" y="2540"/>
                <a:ext cx="1188" cy="312"/>
              </a:xfrm>
              <a:custGeom>
                <a:avLst/>
                <a:gdLst>
                  <a:gd name="T0" fmla="*/ 0 w 600"/>
                  <a:gd name="T1" fmla="*/ 30 h 293"/>
                  <a:gd name="T2" fmla="*/ 141726 w 600"/>
                  <a:gd name="T3" fmla="*/ 485 h 293"/>
                  <a:gd name="T4" fmla="*/ 968 w 600"/>
                  <a:gd name="T5" fmla="*/ 0 h 293"/>
                  <a:gd name="T6" fmla="*/ 0 w 600"/>
                  <a:gd name="T7" fmla="*/ 30 h 29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00"/>
                  <a:gd name="T13" fmla="*/ 0 h 293"/>
                  <a:gd name="T14" fmla="*/ 600 w 600"/>
                  <a:gd name="T15" fmla="*/ 293 h 29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00" h="293">
                    <a:moveTo>
                      <a:pt x="0" y="19"/>
                    </a:moveTo>
                    <a:lnTo>
                      <a:pt x="600" y="293"/>
                    </a:lnTo>
                    <a:lnTo>
                      <a:pt x="4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8188" name="Freeform 130"/>
              <p:cNvSpPr>
                <a:spLocks noChangeArrowheads="1"/>
              </p:cNvSpPr>
              <p:nvPr/>
            </p:nvSpPr>
            <p:spPr bwMode="auto">
              <a:xfrm>
                <a:off x="1967" y="2520"/>
                <a:ext cx="1181" cy="332"/>
              </a:xfrm>
              <a:custGeom>
                <a:avLst/>
                <a:gdLst>
                  <a:gd name="T0" fmla="*/ 0 w 596"/>
                  <a:gd name="T1" fmla="*/ 30 h 312"/>
                  <a:gd name="T2" fmla="*/ 141653 w 596"/>
                  <a:gd name="T3" fmla="*/ 513 h 312"/>
                  <a:gd name="T4" fmla="*/ 973 w 596"/>
                  <a:gd name="T5" fmla="*/ 0 h 312"/>
                  <a:gd name="T6" fmla="*/ 0 w 596"/>
                  <a:gd name="T7" fmla="*/ 30 h 3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96"/>
                  <a:gd name="T13" fmla="*/ 0 h 312"/>
                  <a:gd name="T14" fmla="*/ 596 w 596"/>
                  <a:gd name="T15" fmla="*/ 312 h 3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96" h="312">
                    <a:moveTo>
                      <a:pt x="0" y="19"/>
                    </a:moveTo>
                    <a:lnTo>
                      <a:pt x="596" y="312"/>
                    </a:lnTo>
                    <a:lnTo>
                      <a:pt x="4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8189" name="Freeform 131"/>
              <p:cNvSpPr>
                <a:spLocks noChangeArrowheads="1"/>
              </p:cNvSpPr>
              <p:nvPr/>
            </p:nvSpPr>
            <p:spPr bwMode="auto">
              <a:xfrm>
                <a:off x="1975" y="2501"/>
                <a:ext cx="1172" cy="352"/>
              </a:xfrm>
              <a:custGeom>
                <a:avLst/>
                <a:gdLst>
                  <a:gd name="T0" fmla="*/ 0 w 592"/>
                  <a:gd name="T1" fmla="*/ 29 h 330"/>
                  <a:gd name="T2" fmla="*/ 139682 w 592"/>
                  <a:gd name="T3" fmla="*/ 551 h 330"/>
                  <a:gd name="T4" fmla="*/ 736 w 592"/>
                  <a:gd name="T5" fmla="*/ 0 h 330"/>
                  <a:gd name="T6" fmla="*/ 0 w 592"/>
                  <a:gd name="T7" fmla="*/ 29 h 33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92"/>
                  <a:gd name="T13" fmla="*/ 0 h 330"/>
                  <a:gd name="T14" fmla="*/ 592 w 592"/>
                  <a:gd name="T15" fmla="*/ 330 h 33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92" h="330">
                    <a:moveTo>
                      <a:pt x="0" y="18"/>
                    </a:moveTo>
                    <a:lnTo>
                      <a:pt x="592" y="330"/>
                    </a:lnTo>
                    <a:lnTo>
                      <a:pt x="3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8190" name="Freeform 132"/>
              <p:cNvSpPr>
                <a:spLocks noChangeArrowheads="1"/>
              </p:cNvSpPr>
              <p:nvPr/>
            </p:nvSpPr>
            <p:spPr bwMode="auto">
              <a:xfrm>
                <a:off x="1981" y="2480"/>
                <a:ext cx="1167" cy="372"/>
              </a:xfrm>
              <a:custGeom>
                <a:avLst/>
                <a:gdLst>
                  <a:gd name="T0" fmla="*/ 0 w 589"/>
                  <a:gd name="T1" fmla="*/ 31 h 349"/>
                  <a:gd name="T2" fmla="*/ 139864 w 589"/>
                  <a:gd name="T3" fmla="*/ 583 h 349"/>
                  <a:gd name="T4" fmla="*/ 973 w 589"/>
                  <a:gd name="T5" fmla="*/ 0 h 349"/>
                  <a:gd name="T6" fmla="*/ 0 w 589"/>
                  <a:gd name="T7" fmla="*/ 31 h 34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89"/>
                  <a:gd name="T13" fmla="*/ 0 h 349"/>
                  <a:gd name="T14" fmla="*/ 589 w 589"/>
                  <a:gd name="T15" fmla="*/ 349 h 34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89" h="349">
                    <a:moveTo>
                      <a:pt x="0" y="19"/>
                    </a:moveTo>
                    <a:lnTo>
                      <a:pt x="589" y="349"/>
                    </a:lnTo>
                    <a:lnTo>
                      <a:pt x="4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8191" name="Freeform 133"/>
              <p:cNvSpPr>
                <a:spLocks noChangeArrowheads="1"/>
              </p:cNvSpPr>
              <p:nvPr/>
            </p:nvSpPr>
            <p:spPr bwMode="auto">
              <a:xfrm>
                <a:off x="1989" y="2460"/>
                <a:ext cx="1159" cy="392"/>
              </a:xfrm>
              <a:custGeom>
                <a:avLst/>
                <a:gdLst>
                  <a:gd name="T0" fmla="*/ 0 w 585"/>
                  <a:gd name="T1" fmla="*/ 30 h 368"/>
                  <a:gd name="T2" fmla="*/ 138848 w 585"/>
                  <a:gd name="T3" fmla="*/ 610 h 368"/>
                  <a:gd name="T4" fmla="*/ 737 w 585"/>
                  <a:gd name="T5" fmla="*/ 0 h 368"/>
                  <a:gd name="T6" fmla="*/ 0 w 585"/>
                  <a:gd name="T7" fmla="*/ 30 h 36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85"/>
                  <a:gd name="T13" fmla="*/ 0 h 368"/>
                  <a:gd name="T14" fmla="*/ 585 w 585"/>
                  <a:gd name="T15" fmla="*/ 368 h 36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85" h="368">
                    <a:moveTo>
                      <a:pt x="0" y="19"/>
                    </a:moveTo>
                    <a:lnTo>
                      <a:pt x="585" y="368"/>
                    </a:lnTo>
                    <a:lnTo>
                      <a:pt x="3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8192" name="Freeform 134"/>
              <p:cNvSpPr>
                <a:spLocks noChangeArrowheads="1"/>
              </p:cNvSpPr>
              <p:nvPr/>
            </p:nvSpPr>
            <p:spPr bwMode="auto">
              <a:xfrm>
                <a:off x="1995" y="2441"/>
                <a:ext cx="1153" cy="412"/>
              </a:xfrm>
              <a:custGeom>
                <a:avLst/>
                <a:gdLst>
                  <a:gd name="T0" fmla="*/ 0 w 582"/>
                  <a:gd name="T1" fmla="*/ 29 h 386"/>
                  <a:gd name="T2" fmla="*/ 138081 w 582"/>
                  <a:gd name="T3" fmla="*/ 652 h 386"/>
                  <a:gd name="T4" fmla="*/ 973 w 582"/>
                  <a:gd name="T5" fmla="*/ 0 h 386"/>
                  <a:gd name="T6" fmla="*/ 0 w 582"/>
                  <a:gd name="T7" fmla="*/ 29 h 38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82"/>
                  <a:gd name="T13" fmla="*/ 0 h 386"/>
                  <a:gd name="T14" fmla="*/ 582 w 582"/>
                  <a:gd name="T15" fmla="*/ 386 h 38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82" h="386">
                    <a:moveTo>
                      <a:pt x="0" y="18"/>
                    </a:moveTo>
                    <a:lnTo>
                      <a:pt x="582" y="386"/>
                    </a:lnTo>
                    <a:lnTo>
                      <a:pt x="4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8193" name="Freeform 135"/>
              <p:cNvSpPr>
                <a:spLocks noChangeArrowheads="1"/>
              </p:cNvSpPr>
              <p:nvPr/>
            </p:nvSpPr>
            <p:spPr bwMode="auto">
              <a:xfrm>
                <a:off x="2003" y="2427"/>
                <a:ext cx="1145" cy="425"/>
              </a:xfrm>
              <a:custGeom>
                <a:avLst/>
                <a:gdLst>
                  <a:gd name="T0" fmla="*/ 0 w 578"/>
                  <a:gd name="T1" fmla="*/ 21 h 399"/>
                  <a:gd name="T2" fmla="*/ 137057 w 578"/>
                  <a:gd name="T3" fmla="*/ 661 h 399"/>
                  <a:gd name="T4" fmla="*/ 737 w 578"/>
                  <a:gd name="T5" fmla="*/ 0 h 399"/>
                  <a:gd name="T6" fmla="*/ 0 w 578"/>
                  <a:gd name="T7" fmla="*/ 21 h 39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78"/>
                  <a:gd name="T13" fmla="*/ 0 h 399"/>
                  <a:gd name="T14" fmla="*/ 578 w 578"/>
                  <a:gd name="T15" fmla="*/ 399 h 39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78" h="399">
                    <a:moveTo>
                      <a:pt x="0" y="13"/>
                    </a:moveTo>
                    <a:lnTo>
                      <a:pt x="578" y="399"/>
                    </a:lnTo>
                    <a:lnTo>
                      <a:pt x="3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8194" name="Freeform 136"/>
              <p:cNvSpPr>
                <a:spLocks noChangeArrowheads="1"/>
              </p:cNvSpPr>
              <p:nvPr/>
            </p:nvSpPr>
            <p:spPr bwMode="auto">
              <a:xfrm>
                <a:off x="2009" y="2407"/>
                <a:ext cx="1139" cy="446"/>
              </a:xfrm>
              <a:custGeom>
                <a:avLst/>
                <a:gdLst>
                  <a:gd name="T0" fmla="*/ 0 w 575"/>
                  <a:gd name="T1" fmla="*/ 31 h 418"/>
                  <a:gd name="T2" fmla="*/ 136310 w 575"/>
                  <a:gd name="T3" fmla="*/ 702 h 418"/>
                  <a:gd name="T4" fmla="*/ 973 w 575"/>
                  <a:gd name="T5" fmla="*/ 0 h 418"/>
                  <a:gd name="T6" fmla="*/ 0 w 575"/>
                  <a:gd name="T7" fmla="*/ 31 h 41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75"/>
                  <a:gd name="T13" fmla="*/ 0 h 418"/>
                  <a:gd name="T14" fmla="*/ 575 w 575"/>
                  <a:gd name="T15" fmla="*/ 418 h 41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75" h="418">
                    <a:moveTo>
                      <a:pt x="0" y="19"/>
                    </a:moveTo>
                    <a:lnTo>
                      <a:pt x="575" y="418"/>
                    </a:lnTo>
                    <a:lnTo>
                      <a:pt x="4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8195" name="Freeform 137"/>
              <p:cNvSpPr>
                <a:spLocks noChangeArrowheads="1"/>
              </p:cNvSpPr>
              <p:nvPr/>
            </p:nvSpPr>
            <p:spPr bwMode="auto">
              <a:xfrm>
                <a:off x="2016" y="2388"/>
                <a:ext cx="1131" cy="465"/>
              </a:xfrm>
              <a:custGeom>
                <a:avLst/>
                <a:gdLst>
                  <a:gd name="T0" fmla="*/ 0 w 571"/>
                  <a:gd name="T1" fmla="*/ 29 h 436"/>
                  <a:gd name="T2" fmla="*/ 135288 w 571"/>
                  <a:gd name="T3" fmla="*/ 731 h 436"/>
                  <a:gd name="T4" fmla="*/ 973 w 571"/>
                  <a:gd name="T5" fmla="*/ 0 h 436"/>
                  <a:gd name="T6" fmla="*/ 0 w 571"/>
                  <a:gd name="T7" fmla="*/ 29 h 4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71"/>
                  <a:gd name="T13" fmla="*/ 0 h 436"/>
                  <a:gd name="T14" fmla="*/ 571 w 571"/>
                  <a:gd name="T15" fmla="*/ 436 h 4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71" h="436">
                    <a:moveTo>
                      <a:pt x="0" y="18"/>
                    </a:moveTo>
                    <a:lnTo>
                      <a:pt x="571" y="436"/>
                    </a:lnTo>
                    <a:lnTo>
                      <a:pt x="4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8196" name="Freeform 138"/>
              <p:cNvSpPr>
                <a:spLocks noChangeArrowheads="1"/>
              </p:cNvSpPr>
              <p:nvPr/>
            </p:nvSpPr>
            <p:spPr bwMode="auto">
              <a:xfrm>
                <a:off x="2024" y="2367"/>
                <a:ext cx="1123" cy="485"/>
              </a:xfrm>
              <a:custGeom>
                <a:avLst/>
                <a:gdLst>
                  <a:gd name="T0" fmla="*/ 0 w 567"/>
                  <a:gd name="T1" fmla="*/ 31 h 455"/>
                  <a:gd name="T2" fmla="*/ 134265 w 567"/>
                  <a:gd name="T3" fmla="*/ 758 h 455"/>
                  <a:gd name="T4" fmla="*/ 1680 w 567"/>
                  <a:gd name="T5" fmla="*/ 0 h 455"/>
                  <a:gd name="T6" fmla="*/ 0 w 567"/>
                  <a:gd name="T7" fmla="*/ 31 h 45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67"/>
                  <a:gd name="T13" fmla="*/ 0 h 455"/>
                  <a:gd name="T14" fmla="*/ 567 w 567"/>
                  <a:gd name="T15" fmla="*/ 455 h 45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67" h="455">
                    <a:moveTo>
                      <a:pt x="0" y="19"/>
                    </a:moveTo>
                    <a:lnTo>
                      <a:pt x="567" y="455"/>
                    </a:lnTo>
                    <a:lnTo>
                      <a:pt x="7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8197" name="Freeform 139"/>
              <p:cNvSpPr>
                <a:spLocks noChangeArrowheads="1"/>
              </p:cNvSpPr>
              <p:nvPr/>
            </p:nvSpPr>
            <p:spPr bwMode="auto">
              <a:xfrm>
                <a:off x="2038" y="2355"/>
                <a:ext cx="1109" cy="498"/>
              </a:xfrm>
              <a:custGeom>
                <a:avLst/>
                <a:gdLst>
                  <a:gd name="T0" fmla="*/ 0 w 560"/>
                  <a:gd name="T1" fmla="*/ 20 h 467"/>
                  <a:gd name="T2" fmla="*/ 132474 w 560"/>
                  <a:gd name="T3" fmla="*/ 782 h 467"/>
                  <a:gd name="T4" fmla="*/ 737 w 560"/>
                  <a:gd name="T5" fmla="*/ 0 h 467"/>
                  <a:gd name="T6" fmla="*/ 0 w 560"/>
                  <a:gd name="T7" fmla="*/ 20 h 46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60"/>
                  <a:gd name="T13" fmla="*/ 0 h 467"/>
                  <a:gd name="T14" fmla="*/ 560 w 560"/>
                  <a:gd name="T15" fmla="*/ 467 h 46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60" h="467">
                    <a:moveTo>
                      <a:pt x="0" y="12"/>
                    </a:moveTo>
                    <a:lnTo>
                      <a:pt x="560" y="467"/>
                    </a:lnTo>
                    <a:lnTo>
                      <a:pt x="3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8198" name="Freeform 140"/>
              <p:cNvSpPr>
                <a:spLocks noChangeArrowheads="1"/>
              </p:cNvSpPr>
              <p:nvPr/>
            </p:nvSpPr>
            <p:spPr bwMode="auto">
              <a:xfrm>
                <a:off x="2044" y="2334"/>
                <a:ext cx="1103" cy="518"/>
              </a:xfrm>
              <a:custGeom>
                <a:avLst/>
                <a:gdLst>
                  <a:gd name="T0" fmla="*/ 0 w 557"/>
                  <a:gd name="T1" fmla="*/ 31 h 486"/>
                  <a:gd name="T2" fmla="*/ 131709 w 557"/>
                  <a:gd name="T3" fmla="*/ 809 h 486"/>
                  <a:gd name="T4" fmla="*/ 972 w 557"/>
                  <a:gd name="T5" fmla="*/ 0 h 486"/>
                  <a:gd name="T6" fmla="*/ 0 w 557"/>
                  <a:gd name="T7" fmla="*/ 31 h 48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57"/>
                  <a:gd name="T13" fmla="*/ 0 h 486"/>
                  <a:gd name="T14" fmla="*/ 557 w 557"/>
                  <a:gd name="T15" fmla="*/ 486 h 48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57" h="486">
                    <a:moveTo>
                      <a:pt x="0" y="19"/>
                    </a:moveTo>
                    <a:lnTo>
                      <a:pt x="557" y="486"/>
                    </a:lnTo>
                    <a:lnTo>
                      <a:pt x="4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8199" name="Freeform 141"/>
              <p:cNvSpPr>
                <a:spLocks noChangeArrowheads="1"/>
              </p:cNvSpPr>
              <p:nvPr/>
            </p:nvSpPr>
            <p:spPr bwMode="auto">
              <a:xfrm>
                <a:off x="2052" y="2314"/>
                <a:ext cx="1095" cy="538"/>
              </a:xfrm>
              <a:custGeom>
                <a:avLst/>
                <a:gdLst>
                  <a:gd name="T0" fmla="*/ 0 w 553"/>
                  <a:gd name="T1" fmla="*/ 31 h 505"/>
                  <a:gd name="T2" fmla="*/ 130685 w 553"/>
                  <a:gd name="T3" fmla="*/ 836 h 505"/>
                  <a:gd name="T4" fmla="*/ 1677 w 553"/>
                  <a:gd name="T5" fmla="*/ 0 h 505"/>
                  <a:gd name="T6" fmla="*/ 0 w 553"/>
                  <a:gd name="T7" fmla="*/ 31 h 50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53"/>
                  <a:gd name="T13" fmla="*/ 0 h 505"/>
                  <a:gd name="T14" fmla="*/ 553 w 553"/>
                  <a:gd name="T15" fmla="*/ 505 h 50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53" h="505">
                    <a:moveTo>
                      <a:pt x="0" y="19"/>
                    </a:moveTo>
                    <a:lnTo>
                      <a:pt x="553" y="505"/>
                    </a:lnTo>
                    <a:lnTo>
                      <a:pt x="7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8200" name="Freeform 142"/>
              <p:cNvSpPr>
                <a:spLocks noChangeArrowheads="1"/>
              </p:cNvSpPr>
              <p:nvPr/>
            </p:nvSpPr>
            <p:spPr bwMode="auto">
              <a:xfrm>
                <a:off x="2066" y="2302"/>
                <a:ext cx="1081" cy="551"/>
              </a:xfrm>
              <a:custGeom>
                <a:avLst/>
                <a:gdLst>
                  <a:gd name="T0" fmla="*/ 0 w 546"/>
                  <a:gd name="T1" fmla="*/ 20 h 517"/>
                  <a:gd name="T2" fmla="*/ 128896 w 546"/>
                  <a:gd name="T3" fmla="*/ 861 h 517"/>
                  <a:gd name="T4" fmla="*/ 968 w 546"/>
                  <a:gd name="T5" fmla="*/ 0 h 517"/>
                  <a:gd name="T6" fmla="*/ 0 w 546"/>
                  <a:gd name="T7" fmla="*/ 20 h 5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46"/>
                  <a:gd name="T13" fmla="*/ 0 h 517"/>
                  <a:gd name="T14" fmla="*/ 546 w 546"/>
                  <a:gd name="T15" fmla="*/ 517 h 5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46" h="517">
                    <a:moveTo>
                      <a:pt x="0" y="12"/>
                    </a:moveTo>
                    <a:lnTo>
                      <a:pt x="546" y="517"/>
                    </a:lnTo>
                    <a:lnTo>
                      <a:pt x="4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8201" name="Freeform 143"/>
              <p:cNvSpPr>
                <a:spLocks noChangeArrowheads="1"/>
              </p:cNvSpPr>
              <p:nvPr/>
            </p:nvSpPr>
            <p:spPr bwMode="auto">
              <a:xfrm>
                <a:off x="2074" y="2281"/>
                <a:ext cx="1074" cy="571"/>
              </a:xfrm>
              <a:custGeom>
                <a:avLst/>
                <a:gdLst>
                  <a:gd name="T0" fmla="*/ 0 w 542"/>
                  <a:gd name="T1" fmla="*/ 31 h 536"/>
                  <a:gd name="T2" fmla="*/ 128834 w 542"/>
                  <a:gd name="T3" fmla="*/ 888 h 536"/>
                  <a:gd name="T4" fmla="*/ 739 w 542"/>
                  <a:gd name="T5" fmla="*/ 0 h 536"/>
                  <a:gd name="T6" fmla="*/ 0 w 542"/>
                  <a:gd name="T7" fmla="*/ 31 h 5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42"/>
                  <a:gd name="T13" fmla="*/ 0 h 536"/>
                  <a:gd name="T14" fmla="*/ 542 w 542"/>
                  <a:gd name="T15" fmla="*/ 536 h 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42" h="536">
                    <a:moveTo>
                      <a:pt x="0" y="19"/>
                    </a:moveTo>
                    <a:lnTo>
                      <a:pt x="542" y="536"/>
                    </a:lnTo>
                    <a:lnTo>
                      <a:pt x="3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8202" name="Freeform 144"/>
              <p:cNvSpPr>
                <a:spLocks noChangeArrowheads="1"/>
              </p:cNvSpPr>
              <p:nvPr/>
            </p:nvSpPr>
            <p:spPr bwMode="auto">
              <a:xfrm>
                <a:off x="2080" y="2268"/>
                <a:ext cx="1067" cy="584"/>
              </a:xfrm>
              <a:custGeom>
                <a:avLst/>
                <a:gdLst>
                  <a:gd name="T0" fmla="*/ 0 w 539"/>
                  <a:gd name="T1" fmla="*/ 20 h 548"/>
                  <a:gd name="T2" fmla="*/ 127110 w 539"/>
                  <a:gd name="T3" fmla="*/ 911 h 548"/>
                  <a:gd name="T4" fmla="*/ 1916 w 539"/>
                  <a:gd name="T5" fmla="*/ 0 h 548"/>
                  <a:gd name="T6" fmla="*/ 0 w 539"/>
                  <a:gd name="T7" fmla="*/ 20 h 54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39"/>
                  <a:gd name="T13" fmla="*/ 0 h 548"/>
                  <a:gd name="T14" fmla="*/ 539 w 539"/>
                  <a:gd name="T15" fmla="*/ 548 h 54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39" h="548">
                    <a:moveTo>
                      <a:pt x="0" y="12"/>
                    </a:moveTo>
                    <a:lnTo>
                      <a:pt x="539" y="548"/>
                    </a:lnTo>
                    <a:lnTo>
                      <a:pt x="8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8203" name="Freeform 145"/>
              <p:cNvSpPr>
                <a:spLocks noChangeArrowheads="1"/>
              </p:cNvSpPr>
              <p:nvPr/>
            </p:nvSpPr>
            <p:spPr bwMode="auto">
              <a:xfrm>
                <a:off x="2096" y="2248"/>
                <a:ext cx="1052" cy="605"/>
              </a:xfrm>
              <a:custGeom>
                <a:avLst/>
                <a:gdLst>
                  <a:gd name="T0" fmla="*/ 0 w 531"/>
                  <a:gd name="T1" fmla="*/ 31 h 567"/>
                  <a:gd name="T2" fmla="*/ 126020 w 531"/>
                  <a:gd name="T3" fmla="*/ 953 h 567"/>
                  <a:gd name="T4" fmla="*/ 1680 w 531"/>
                  <a:gd name="T5" fmla="*/ 0 h 567"/>
                  <a:gd name="T6" fmla="*/ 0 w 531"/>
                  <a:gd name="T7" fmla="*/ 31 h 56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31"/>
                  <a:gd name="T13" fmla="*/ 0 h 567"/>
                  <a:gd name="T14" fmla="*/ 531 w 531"/>
                  <a:gd name="T15" fmla="*/ 567 h 56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31" h="567">
                    <a:moveTo>
                      <a:pt x="0" y="19"/>
                    </a:moveTo>
                    <a:lnTo>
                      <a:pt x="531" y="567"/>
                    </a:lnTo>
                    <a:lnTo>
                      <a:pt x="7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8204" name="Freeform 146"/>
              <p:cNvSpPr>
                <a:spLocks noChangeArrowheads="1"/>
              </p:cNvSpPr>
              <p:nvPr/>
            </p:nvSpPr>
            <p:spPr bwMode="auto">
              <a:xfrm>
                <a:off x="2110" y="2228"/>
                <a:ext cx="1038" cy="625"/>
              </a:xfrm>
              <a:custGeom>
                <a:avLst/>
                <a:gdLst>
                  <a:gd name="T0" fmla="*/ 0 w 524"/>
                  <a:gd name="T1" fmla="*/ 31 h 586"/>
                  <a:gd name="T2" fmla="*/ 124231 w 524"/>
                  <a:gd name="T3" fmla="*/ 980 h 586"/>
                  <a:gd name="T4" fmla="*/ 737 w 524"/>
                  <a:gd name="T5" fmla="*/ 0 h 586"/>
                  <a:gd name="T6" fmla="*/ 0 w 524"/>
                  <a:gd name="T7" fmla="*/ 31 h 58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24"/>
                  <a:gd name="T13" fmla="*/ 0 h 586"/>
                  <a:gd name="T14" fmla="*/ 524 w 524"/>
                  <a:gd name="T15" fmla="*/ 586 h 58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24" h="586">
                    <a:moveTo>
                      <a:pt x="0" y="19"/>
                    </a:moveTo>
                    <a:lnTo>
                      <a:pt x="524" y="586"/>
                    </a:lnTo>
                    <a:lnTo>
                      <a:pt x="3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8205" name="Freeform 147"/>
              <p:cNvSpPr>
                <a:spLocks noChangeArrowheads="1"/>
              </p:cNvSpPr>
              <p:nvPr/>
            </p:nvSpPr>
            <p:spPr bwMode="auto">
              <a:xfrm>
                <a:off x="2116" y="2215"/>
                <a:ext cx="1032" cy="637"/>
              </a:xfrm>
              <a:custGeom>
                <a:avLst/>
                <a:gdLst>
                  <a:gd name="T0" fmla="*/ 0 w 521"/>
                  <a:gd name="T1" fmla="*/ 20 h 598"/>
                  <a:gd name="T2" fmla="*/ 123464 w 521"/>
                  <a:gd name="T3" fmla="*/ 991 h 598"/>
                  <a:gd name="T4" fmla="*/ 1927 w 521"/>
                  <a:gd name="T5" fmla="*/ 0 h 598"/>
                  <a:gd name="T6" fmla="*/ 0 w 521"/>
                  <a:gd name="T7" fmla="*/ 20 h 59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21"/>
                  <a:gd name="T13" fmla="*/ 0 h 598"/>
                  <a:gd name="T14" fmla="*/ 521 w 521"/>
                  <a:gd name="T15" fmla="*/ 598 h 59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21" h="598">
                    <a:moveTo>
                      <a:pt x="0" y="12"/>
                    </a:moveTo>
                    <a:lnTo>
                      <a:pt x="521" y="598"/>
                    </a:lnTo>
                    <a:lnTo>
                      <a:pt x="8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8206" name="Freeform 148"/>
              <p:cNvSpPr>
                <a:spLocks noChangeArrowheads="1"/>
              </p:cNvSpPr>
              <p:nvPr/>
            </p:nvSpPr>
            <p:spPr bwMode="auto">
              <a:xfrm>
                <a:off x="2131" y="2195"/>
                <a:ext cx="1016" cy="658"/>
              </a:xfrm>
              <a:custGeom>
                <a:avLst/>
                <a:gdLst>
                  <a:gd name="T0" fmla="*/ 1679 w 513"/>
                  <a:gd name="T1" fmla="*/ 0 h 617"/>
                  <a:gd name="T2" fmla="*/ 121419 w 513"/>
                  <a:gd name="T3" fmla="*/ 1033 h 617"/>
                  <a:gd name="T4" fmla="*/ 0 w 513"/>
                  <a:gd name="T5" fmla="*/ 31 h 617"/>
                  <a:gd name="T6" fmla="*/ 1679 w 513"/>
                  <a:gd name="T7" fmla="*/ 0 h 6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13"/>
                  <a:gd name="T13" fmla="*/ 0 h 617"/>
                  <a:gd name="T14" fmla="*/ 513 w 513"/>
                  <a:gd name="T15" fmla="*/ 617 h 6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13" h="617">
                    <a:moveTo>
                      <a:pt x="7" y="0"/>
                    </a:moveTo>
                    <a:lnTo>
                      <a:pt x="513" y="617"/>
                    </a:lnTo>
                    <a:lnTo>
                      <a:pt x="0" y="19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8207" name="Freeform 149"/>
              <p:cNvSpPr>
                <a:spLocks noChangeArrowheads="1"/>
              </p:cNvSpPr>
              <p:nvPr/>
            </p:nvSpPr>
            <p:spPr bwMode="auto">
              <a:xfrm>
                <a:off x="2145" y="2182"/>
                <a:ext cx="1002" cy="671"/>
              </a:xfrm>
              <a:custGeom>
                <a:avLst/>
                <a:gdLst>
                  <a:gd name="T0" fmla="*/ 737 w 506"/>
                  <a:gd name="T1" fmla="*/ 0 h 629"/>
                  <a:gd name="T2" fmla="*/ 119632 w 506"/>
                  <a:gd name="T3" fmla="*/ 1055 h 629"/>
                  <a:gd name="T4" fmla="*/ 0 w 506"/>
                  <a:gd name="T5" fmla="*/ 20 h 629"/>
                  <a:gd name="T6" fmla="*/ 737 w 506"/>
                  <a:gd name="T7" fmla="*/ 0 h 62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06"/>
                  <a:gd name="T13" fmla="*/ 0 h 629"/>
                  <a:gd name="T14" fmla="*/ 506 w 506"/>
                  <a:gd name="T15" fmla="*/ 629 h 62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06" h="629">
                    <a:moveTo>
                      <a:pt x="3" y="0"/>
                    </a:moveTo>
                    <a:lnTo>
                      <a:pt x="506" y="629"/>
                    </a:lnTo>
                    <a:lnTo>
                      <a:pt x="0" y="1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8208" name="Freeform 150"/>
              <p:cNvSpPr>
                <a:spLocks noChangeArrowheads="1"/>
              </p:cNvSpPr>
              <p:nvPr/>
            </p:nvSpPr>
            <p:spPr bwMode="auto">
              <a:xfrm>
                <a:off x="2151" y="2168"/>
                <a:ext cx="996" cy="684"/>
              </a:xfrm>
              <a:custGeom>
                <a:avLst/>
                <a:gdLst>
                  <a:gd name="T0" fmla="*/ 1677 w 503"/>
                  <a:gd name="T1" fmla="*/ 0 h 642"/>
                  <a:gd name="T2" fmla="*/ 118865 w 503"/>
                  <a:gd name="T3" fmla="*/ 1066 h 642"/>
                  <a:gd name="T4" fmla="*/ 0 w 503"/>
                  <a:gd name="T5" fmla="*/ 21 h 642"/>
                  <a:gd name="T6" fmla="*/ 1677 w 503"/>
                  <a:gd name="T7" fmla="*/ 0 h 64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03"/>
                  <a:gd name="T13" fmla="*/ 0 h 642"/>
                  <a:gd name="T14" fmla="*/ 503 w 503"/>
                  <a:gd name="T15" fmla="*/ 642 h 64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03" h="642">
                    <a:moveTo>
                      <a:pt x="7" y="0"/>
                    </a:moveTo>
                    <a:lnTo>
                      <a:pt x="503" y="642"/>
                    </a:lnTo>
                    <a:lnTo>
                      <a:pt x="0" y="13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8209" name="Freeform 151"/>
              <p:cNvSpPr>
                <a:spLocks noChangeArrowheads="1"/>
              </p:cNvSpPr>
              <p:nvPr/>
            </p:nvSpPr>
            <p:spPr bwMode="auto">
              <a:xfrm>
                <a:off x="2165" y="2148"/>
                <a:ext cx="982" cy="705"/>
              </a:xfrm>
              <a:custGeom>
                <a:avLst/>
                <a:gdLst>
                  <a:gd name="T0" fmla="*/ 1916 w 496"/>
                  <a:gd name="T1" fmla="*/ 0 h 661"/>
                  <a:gd name="T2" fmla="*/ 117076 w 496"/>
                  <a:gd name="T3" fmla="*/ 1107 h 661"/>
                  <a:gd name="T4" fmla="*/ 0 w 496"/>
                  <a:gd name="T5" fmla="*/ 31 h 661"/>
                  <a:gd name="T6" fmla="*/ 1916 w 496"/>
                  <a:gd name="T7" fmla="*/ 0 h 66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96"/>
                  <a:gd name="T13" fmla="*/ 0 h 661"/>
                  <a:gd name="T14" fmla="*/ 496 w 496"/>
                  <a:gd name="T15" fmla="*/ 661 h 66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96" h="661">
                    <a:moveTo>
                      <a:pt x="8" y="0"/>
                    </a:moveTo>
                    <a:lnTo>
                      <a:pt x="496" y="661"/>
                    </a:lnTo>
                    <a:lnTo>
                      <a:pt x="0" y="19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8210" name="Freeform 152"/>
              <p:cNvSpPr>
                <a:spLocks noChangeArrowheads="1"/>
              </p:cNvSpPr>
              <p:nvPr/>
            </p:nvSpPr>
            <p:spPr bwMode="auto">
              <a:xfrm>
                <a:off x="2181" y="2135"/>
                <a:ext cx="967" cy="718"/>
              </a:xfrm>
              <a:custGeom>
                <a:avLst/>
                <a:gdLst>
                  <a:gd name="T0" fmla="*/ 1680 w 488"/>
                  <a:gd name="T1" fmla="*/ 0 h 673"/>
                  <a:gd name="T2" fmla="*/ 116002 w 488"/>
                  <a:gd name="T3" fmla="*/ 1129 h 673"/>
                  <a:gd name="T4" fmla="*/ 0 w 488"/>
                  <a:gd name="T5" fmla="*/ 20 h 673"/>
                  <a:gd name="T6" fmla="*/ 1680 w 488"/>
                  <a:gd name="T7" fmla="*/ 0 h 67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88"/>
                  <a:gd name="T13" fmla="*/ 0 h 673"/>
                  <a:gd name="T14" fmla="*/ 488 w 488"/>
                  <a:gd name="T15" fmla="*/ 673 h 67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88" h="673">
                    <a:moveTo>
                      <a:pt x="7" y="0"/>
                    </a:moveTo>
                    <a:lnTo>
                      <a:pt x="488" y="673"/>
                    </a:lnTo>
                    <a:lnTo>
                      <a:pt x="0" y="1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8211" name="Freeform 153"/>
              <p:cNvSpPr>
                <a:spLocks noChangeArrowheads="1"/>
              </p:cNvSpPr>
              <p:nvPr/>
            </p:nvSpPr>
            <p:spPr bwMode="auto">
              <a:xfrm>
                <a:off x="2195" y="2122"/>
                <a:ext cx="953" cy="730"/>
              </a:xfrm>
              <a:custGeom>
                <a:avLst/>
                <a:gdLst>
                  <a:gd name="T0" fmla="*/ 1680 w 481"/>
                  <a:gd name="T1" fmla="*/ 0 h 685"/>
                  <a:gd name="T2" fmla="*/ 114213 w 481"/>
                  <a:gd name="T3" fmla="*/ 1139 h 685"/>
                  <a:gd name="T4" fmla="*/ 0 w 481"/>
                  <a:gd name="T5" fmla="*/ 20 h 685"/>
                  <a:gd name="T6" fmla="*/ 1680 w 481"/>
                  <a:gd name="T7" fmla="*/ 0 h 68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81"/>
                  <a:gd name="T13" fmla="*/ 0 h 685"/>
                  <a:gd name="T14" fmla="*/ 481 w 481"/>
                  <a:gd name="T15" fmla="*/ 685 h 68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81" h="685">
                    <a:moveTo>
                      <a:pt x="7" y="0"/>
                    </a:moveTo>
                    <a:lnTo>
                      <a:pt x="481" y="685"/>
                    </a:lnTo>
                    <a:lnTo>
                      <a:pt x="0" y="1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8212" name="Freeform 154"/>
              <p:cNvSpPr>
                <a:spLocks noChangeArrowheads="1"/>
              </p:cNvSpPr>
              <p:nvPr/>
            </p:nvSpPr>
            <p:spPr bwMode="auto">
              <a:xfrm>
                <a:off x="2209" y="2102"/>
                <a:ext cx="939" cy="751"/>
              </a:xfrm>
              <a:custGeom>
                <a:avLst/>
                <a:gdLst>
                  <a:gd name="T0" fmla="*/ 1680 w 474"/>
                  <a:gd name="T1" fmla="*/ 0 h 704"/>
                  <a:gd name="T2" fmla="*/ 112422 w 474"/>
                  <a:gd name="T3" fmla="*/ 1180 h 704"/>
                  <a:gd name="T4" fmla="*/ 0 w 474"/>
                  <a:gd name="T5" fmla="*/ 31 h 704"/>
                  <a:gd name="T6" fmla="*/ 1680 w 474"/>
                  <a:gd name="T7" fmla="*/ 0 h 70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74"/>
                  <a:gd name="T13" fmla="*/ 0 h 704"/>
                  <a:gd name="T14" fmla="*/ 474 w 474"/>
                  <a:gd name="T15" fmla="*/ 704 h 70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74" h="704">
                    <a:moveTo>
                      <a:pt x="7" y="0"/>
                    </a:moveTo>
                    <a:lnTo>
                      <a:pt x="474" y="704"/>
                    </a:lnTo>
                    <a:lnTo>
                      <a:pt x="0" y="19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8213" name="Freeform 155"/>
              <p:cNvSpPr>
                <a:spLocks noChangeArrowheads="1"/>
              </p:cNvSpPr>
              <p:nvPr/>
            </p:nvSpPr>
            <p:spPr bwMode="auto">
              <a:xfrm>
                <a:off x="2222" y="2088"/>
                <a:ext cx="925" cy="764"/>
              </a:xfrm>
              <a:custGeom>
                <a:avLst/>
                <a:gdLst>
                  <a:gd name="T0" fmla="*/ 1680 w 467"/>
                  <a:gd name="T1" fmla="*/ 0 h 717"/>
                  <a:gd name="T2" fmla="*/ 110638 w 467"/>
                  <a:gd name="T3" fmla="*/ 1192 h 717"/>
                  <a:gd name="T4" fmla="*/ 0 w 467"/>
                  <a:gd name="T5" fmla="*/ 21 h 717"/>
                  <a:gd name="T6" fmla="*/ 1680 w 467"/>
                  <a:gd name="T7" fmla="*/ 0 h 7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67"/>
                  <a:gd name="T13" fmla="*/ 0 h 717"/>
                  <a:gd name="T14" fmla="*/ 467 w 467"/>
                  <a:gd name="T15" fmla="*/ 717 h 7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67" h="717">
                    <a:moveTo>
                      <a:pt x="7" y="0"/>
                    </a:moveTo>
                    <a:lnTo>
                      <a:pt x="467" y="717"/>
                    </a:lnTo>
                    <a:lnTo>
                      <a:pt x="0" y="13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8214" name="Freeform 156"/>
              <p:cNvSpPr>
                <a:spLocks noChangeArrowheads="1"/>
              </p:cNvSpPr>
              <p:nvPr/>
            </p:nvSpPr>
            <p:spPr bwMode="auto">
              <a:xfrm>
                <a:off x="2236" y="2075"/>
                <a:ext cx="911" cy="777"/>
              </a:xfrm>
              <a:custGeom>
                <a:avLst/>
                <a:gdLst>
                  <a:gd name="T0" fmla="*/ 1925 w 460"/>
                  <a:gd name="T1" fmla="*/ 0 h 729"/>
                  <a:gd name="T2" fmla="*/ 108855 w 460"/>
                  <a:gd name="T3" fmla="*/ 1214 h 729"/>
                  <a:gd name="T4" fmla="*/ 0 w 460"/>
                  <a:gd name="T5" fmla="*/ 20 h 729"/>
                  <a:gd name="T6" fmla="*/ 1925 w 460"/>
                  <a:gd name="T7" fmla="*/ 0 h 72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60"/>
                  <a:gd name="T13" fmla="*/ 0 h 729"/>
                  <a:gd name="T14" fmla="*/ 460 w 460"/>
                  <a:gd name="T15" fmla="*/ 729 h 72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60" h="729">
                    <a:moveTo>
                      <a:pt x="8" y="0"/>
                    </a:moveTo>
                    <a:lnTo>
                      <a:pt x="460" y="729"/>
                    </a:lnTo>
                    <a:lnTo>
                      <a:pt x="0" y="1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8215" name="Freeform 157"/>
              <p:cNvSpPr>
                <a:spLocks noChangeArrowheads="1"/>
              </p:cNvSpPr>
              <p:nvPr/>
            </p:nvSpPr>
            <p:spPr bwMode="auto">
              <a:xfrm>
                <a:off x="2252" y="2062"/>
                <a:ext cx="895" cy="790"/>
              </a:xfrm>
              <a:custGeom>
                <a:avLst/>
                <a:gdLst>
                  <a:gd name="T0" fmla="*/ 1677 w 452"/>
                  <a:gd name="T1" fmla="*/ 0 h 741"/>
                  <a:gd name="T2" fmla="*/ 106810 w 452"/>
                  <a:gd name="T3" fmla="*/ 1236 h 741"/>
                  <a:gd name="T4" fmla="*/ 0 w 452"/>
                  <a:gd name="T5" fmla="*/ 20 h 741"/>
                  <a:gd name="T6" fmla="*/ 1677 w 452"/>
                  <a:gd name="T7" fmla="*/ 0 h 74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52"/>
                  <a:gd name="T13" fmla="*/ 0 h 741"/>
                  <a:gd name="T14" fmla="*/ 452 w 452"/>
                  <a:gd name="T15" fmla="*/ 741 h 74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52" h="741">
                    <a:moveTo>
                      <a:pt x="7" y="0"/>
                    </a:moveTo>
                    <a:lnTo>
                      <a:pt x="452" y="741"/>
                    </a:lnTo>
                    <a:lnTo>
                      <a:pt x="0" y="1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8216" name="Freeform 158"/>
              <p:cNvSpPr>
                <a:spLocks noChangeArrowheads="1"/>
              </p:cNvSpPr>
              <p:nvPr/>
            </p:nvSpPr>
            <p:spPr bwMode="auto">
              <a:xfrm>
                <a:off x="2266" y="2042"/>
                <a:ext cx="881" cy="810"/>
              </a:xfrm>
              <a:custGeom>
                <a:avLst/>
                <a:gdLst>
                  <a:gd name="T0" fmla="*/ 1677 w 445"/>
                  <a:gd name="T1" fmla="*/ 0 h 760"/>
                  <a:gd name="T2" fmla="*/ 105019 w 445"/>
                  <a:gd name="T3" fmla="*/ 1266 h 760"/>
                  <a:gd name="T4" fmla="*/ 0 w 445"/>
                  <a:gd name="T5" fmla="*/ 31 h 760"/>
                  <a:gd name="T6" fmla="*/ 1677 w 445"/>
                  <a:gd name="T7" fmla="*/ 0 h 7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45"/>
                  <a:gd name="T13" fmla="*/ 0 h 760"/>
                  <a:gd name="T14" fmla="*/ 445 w 445"/>
                  <a:gd name="T15" fmla="*/ 760 h 7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45" h="760">
                    <a:moveTo>
                      <a:pt x="7" y="0"/>
                    </a:moveTo>
                    <a:lnTo>
                      <a:pt x="445" y="760"/>
                    </a:lnTo>
                    <a:lnTo>
                      <a:pt x="0" y="19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8217" name="Freeform 159"/>
              <p:cNvSpPr>
                <a:spLocks noChangeArrowheads="1"/>
              </p:cNvSpPr>
              <p:nvPr/>
            </p:nvSpPr>
            <p:spPr bwMode="auto">
              <a:xfrm>
                <a:off x="2280" y="2028"/>
                <a:ext cx="867" cy="824"/>
              </a:xfrm>
              <a:custGeom>
                <a:avLst/>
                <a:gdLst>
                  <a:gd name="T0" fmla="*/ 1677 w 438"/>
                  <a:gd name="T1" fmla="*/ 0 h 773"/>
                  <a:gd name="T2" fmla="*/ 103234 w 438"/>
                  <a:gd name="T3" fmla="*/ 1289 h 773"/>
                  <a:gd name="T4" fmla="*/ 0 w 438"/>
                  <a:gd name="T5" fmla="*/ 21 h 773"/>
                  <a:gd name="T6" fmla="*/ 1677 w 438"/>
                  <a:gd name="T7" fmla="*/ 0 h 77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38"/>
                  <a:gd name="T13" fmla="*/ 0 h 773"/>
                  <a:gd name="T14" fmla="*/ 438 w 438"/>
                  <a:gd name="T15" fmla="*/ 773 h 77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38" h="773">
                    <a:moveTo>
                      <a:pt x="7" y="0"/>
                    </a:moveTo>
                    <a:lnTo>
                      <a:pt x="438" y="773"/>
                    </a:lnTo>
                    <a:lnTo>
                      <a:pt x="0" y="13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8218" name="Freeform 160"/>
              <p:cNvSpPr>
                <a:spLocks noChangeArrowheads="1"/>
              </p:cNvSpPr>
              <p:nvPr/>
            </p:nvSpPr>
            <p:spPr bwMode="auto">
              <a:xfrm>
                <a:off x="2294" y="2016"/>
                <a:ext cx="853" cy="837"/>
              </a:xfrm>
              <a:custGeom>
                <a:avLst/>
                <a:gdLst>
                  <a:gd name="T0" fmla="*/ 1672 w 431"/>
                  <a:gd name="T1" fmla="*/ 0 h 785"/>
                  <a:gd name="T2" fmla="*/ 101444 w 431"/>
                  <a:gd name="T3" fmla="*/ 1310 h 785"/>
                  <a:gd name="T4" fmla="*/ 0 w 431"/>
                  <a:gd name="T5" fmla="*/ 20 h 785"/>
                  <a:gd name="T6" fmla="*/ 1672 w 431"/>
                  <a:gd name="T7" fmla="*/ 0 h 78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31"/>
                  <a:gd name="T13" fmla="*/ 0 h 785"/>
                  <a:gd name="T14" fmla="*/ 431 w 431"/>
                  <a:gd name="T15" fmla="*/ 785 h 78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31" h="785">
                    <a:moveTo>
                      <a:pt x="7" y="0"/>
                    </a:moveTo>
                    <a:lnTo>
                      <a:pt x="431" y="785"/>
                    </a:lnTo>
                    <a:lnTo>
                      <a:pt x="0" y="1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8219" name="Freeform 161"/>
              <p:cNvSpPr>
                <a:spLocks noChangeArrowheads="1"/>
              </p:cNvSpPr>
              <p:nvPr/>
            </p:nvSpPr>
            <p:spPr bwMode="auto">
              <a:xfrm>
                <a:off x="2308" y="2002"/>
                <a:ext cx="840" cy="851"/>
              </a:xfrm>
              <a:custGeom>
                <a:avLst/>
                <a:gdLst>
                  <a:gd name="T0" fmla="*/ 1680 w 424"/>
                  <a:gd name="T1" fmla="*/ 0 h 798"/>
                  <a:gd name="T2" fmla="*/ 100626 w 424"/>
                  <a:gd name="T3" fmla="*/ 1335 h 798"/>
                  <a:gd name="T4" fmla="*/ 0 w 424"/>
                  <a:gd name="T5" fmla="*/ 21 h 798"/>
                  <a:gd name="T6" fmla="*/ 1680 w 424"/>
                  <a:gd name="T7" fmla="*/ 0 h 79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24"/>
                  <a:gd name="T13" fmla="*/ 0 h 798"/>
                  <a:gd name="T14" fmla="*/ 424 w 424"/>
                  <a:gd name="T15" fmla="*/ 798 h 79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24" h="798">
                    <a:moveTo>
                      <a:pt x="7" y="0"/>
                    </a:moveTo>
                    <a:lnTo>
                      <a:pt x="424" y="798"/>
                    </a:lnTo>
                    <a:lnTo>
                      <a:pt x="0" y="13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8220" name="Freeform 162"/>
              <p:cNvSpPr>
                <a:spLocks noChangeArrowheads="1"/>
              </p:cNvSpPr>
              <p:nvPr/>
            </p:nvSpPr>
            <p:spPr bwMode="auto">
              <a:xfrm>
                <a:off x="2321" y="1989"/>
                <a:ext cx="826" cy="863"/>
              </a:xfrm>
              <a:custGeom>
                <a:avLst/>
                <a:gdLst>
                  <a:gd name="T0" fmla="*/ 2648 w 417"/>
                  <a:gd name="T1" fmla="*/ 0 h 810"/>
                  <a:gd name="T2" fmla="*/ 98837 w 417"/>
                  <a:gd name="T3" fmla="*/ 1344 h 810"/>
                  <a:gd name="T4" fmla="*/ 0 w 417"/>
                  <a:gd name="T5" fmla="*/ 20 h 810"/>
                  <a:gd name="T6" fmla="*/ 2648 w 417"/>
                  <a:gd name="T7" fmla="*/ 0 h 8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17"/>
                  <a:gd name="T13" fmla="*/ 0 h 810"/>
                  <a:gd name="T14" fmla="*/ 417 w 417"/>
                  <a:gd name="T15" fmla="*/ 810 h 8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17" h="810">
                    <a:moveTo>
                      <a:pt x="11" y="0"/>
                    </a:moveTo>
                    <a:lnTo>
                      <a:pt x="417" y="810"/>
                    </a:lnTo>
                    <a:lnTo>
                      <a:pt x="0" y="12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8221" name="Freeform 163"/>
              <p:cNvSpPr>
                <a:spLocks noChangeArrowheads="1"/>
              </p:cNvSpPr>
              <p:nvPr/>
            </p:nvSpPr>
            <p:spPr bwMode="auto">
              <a:xfrm>
                <a:off x="2343" y="1976"/>
                <a:ext cx="804" cy="876"/>
              </a:xfrm>
              <a:custGeom>
                <a:avLst/>
                <a:gdLst>
                  <a:gd name="T0" fmla="*/ 1679 w 406"/>
                  <a:gd name="T1" fmla="*/ 0 h 822"/>
                  <a:gd name="T2" fmla="*/ 96025 w 406"/>
                  <a:gd name="T3" fmla="*/ 1367 h 822"/>
                  <a:gd name="T4" fmla="*/ 0 w 406"/>
                  <a:gd name="T5" fmla="*/ 20 h 822"/>
                  <a:gd name="T6" fmla="*/ 1679 w 406"/>
                  <a:gd name="T7" fmla="*/ 0 h 8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6"/>
                  <a:gd name="T13" fmla="*/ 0 h 822"/>
                  <a:gd name="T14" fmla="*/ 406 w 406"/>
                  <a:gd name="T15" fmla="*/ 822 h 8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6" h="822">
                    <a:moveTo>
                      <a:pt x="7" y="0"/>
                    </a:moveTo>
                    <a:lnTo>
                      <a:pt x="406" y="822"/>
                    </a:lnTo>
                    <a:lnTo>
                      <a:pt x="0" y="1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8222" name="Freeform 164"/>
              <p:cNvSpPr>
                <a:spLocks noChangeArrowheads="1"/>
              </p:cNvSpPr>
              <p:nvPr/>
            </p:nvSpPr>
            <p:spPr bwMode="auto">
              <a:xfrm>
                <a:off x="2357" y="1962"/>
                <a:ext cx="790" cy="890"/>
              </a:xfrm>
              <a:custGeom>
                <a:avLst/>
                <a:gdLst>
                  <a:gd name="T0" fmla="*/ 1917 w 399"/>
                  <a:gd name="T1" fmla="*/ 0 h 835"/>
                  <a:gd name="T2" fmla="*/ 94238 w 399"/>
                  <a:gd name="T3" fmla="*/ 1393 h 835"/>
                  <a:gd name="T4" fmla="*/ 0 w 399"/>
                  <a:gd name="T5" fmla="*/ 21 h 835"/>
                  <a:gd name="T6" fmla="*/ 1917 w 399"/>
                  <a:gd name="T7" fmla="*/ 0 h 83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99"/>
                  <a:gd name="T13" fmla="*/ 0 h 835"/>
                  <a:gd name="T14" fmla="*/ 399 w 399"/>
                  <a:gd name="T15" fmla="*/ 835 h 83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99" h="835">
                    <a:moveTo>
                      <a:pt x="8" y="0"/>
                    </a:moveTo>
                    <a:lnTo>
                      <a:pt x="399" y="835"/>
                    </a:lnTo>
                    <a:lnTo>
                      <a:pt x="0" y="13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8223" name="Freeform 165"/>
              <p:cNvSpPr>
                <a:spLocks noChangeArrowheads="1"/>
              </p:cNvSpPr>
              <p:nvPr/>
            </p:nvSpPr>
            <p:spPr bwMode="auto">
              <a:xfrm>
                <a:off x="2373" y="1956"/>
                <a:ext cx="774" cy="896"/>
              </a:xfrm>
              <a:custGeom>
                <a:avLst/>
                <a:gdLst>
                  <a:gd name="T0" fmla="*/ 2397 w 391"/>
                  <a:gd name="T1" fmla="*/ 0 h 841"/>
                  <a:gd name="T2" fmla="*/ 92193 w 391"/>
                  <a:gd name="T3" fmla="*/ 1398 h 841"/>
                  <a:gd name="T4" fmla="*/ 0 w 391"/>
                  <a:gd name="T5" fmla="*/ 6 h 841"/>
                  <a:gd name="T6" fmla="*/ 2397 w 391"/>
                  <a:gd name="T7" fmla="*/ 0 h 84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91"/>
                  <a:gd name="T13" fmla="*/ 0 h 841"/>
                  <a:gd name="T14" fmla="*/ 391 w 391"/>
                  <a:gd name="T15" fmla="*/ 841 h 84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91" h="841">
                    <a:moveTo>
                      <a:pt x="10" y="0"/>
                    </a:moveTo>
                    <a:lnTo>
                      <a:pt x="391" y="841"/>
                    </a:lnTo>
                    <a:lnTo>
                      <a:pt x="0" y="6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8224" name="Freeform 166"/>
              <p:cNvSpPr>
                <a:spLocks noChangeArrowheads="1"/>
              </p:cNvSpPr>
              <p:nvPr/>
            </p:nvSpPr>
            <p:spPr bwMode="auto">
              <a:xfrm>
                <a:off x="2393" y="1942"/>
                <a:ext cx="755" cy="910"/>
              </a:xfrm>
              <a:custGeom>
                <a:avLst/>
                <a:gdLst>
                  <a:gd name="T0" fmla="*/ 1928 w 381"/>
                  <a:gd name="T1" fmla="*/ 0 h 854"/>
                  <a:gd name="T2" fmla="*/ 90608 w 381"/>
                  <a:gd name="T3" fmla="*/ 1420 h 854"/>
                  <a:gd name="T4" fmla="*/ 0 w 381"/>
                  <a:gd name="T5" fmla="*/ 21 h 854"/>
                  <a:gd name="T6" fmla="*/ 1928 w 381"/>
                  <a:gd name="T7" fmla="*/ 0 h 85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81"/>
                  <a:gd name="T13" fmla="*/ 0 h 854"/>
                  <a:gd name="T14" fmla="*/ 381 w 381"/>
                  <a:gd name="T15" fmla="*/ 854 h 85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81" h="854">
                    <a:moveTo>
                      <a:pt x="8" y="0"/>
                    </a:moveTo>
                    <a:lnTo>
                      <a:pt x="381" y="854"/>
                    </a:lnTo>
                    <a:lnTo>
                      <a:pt x="0" y="13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8225" name="Freeform 167"/>
              <p:cNvSpPr>
                <a:spLocks noChangeArrowheads="1"/>
              </p:cNvSpPr>
              <p:nvPr/>
            </p:nvSpPr>
            <p:spPr bwMode="auto">
              <a:xfrm>
                <a:off x="2409" y="1929"/>
                <a:ext cx="738" cy="923"/>
              </a:xfrm>
              <a:custGeom>
                <a:avLst/>
                <a:gdLst>
                  <a:gd name="T0" fmla="*/ 1672 w 373"/>
                  <a:gd name="T1" fmla="*/ 0 h 866"/>
                  <a:gd name="T2" fmla="*/ 87591 w 373"/>
                  <a:gd name="T3" fmla="*/ 1443 h 866"/>
                  <a:gd name="T4" fmla="*/ 0 w 373"/>
                  <a:gd name="T5" fmla="*/ 20 h 866"/>
                  <a:gd name="T6" fmla="*/ 1672 w 373"/>
                  <a:gd name="T7" fmla="*/ 0 h 86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73"/>
                  <a:gd name="T13" fmla="*/ 0 h 866"/>
                  <a:gd name="T14" fmla="*/ 373 w 373"/>
                  <a:gd name="T15" fmla="*/ 866 h 86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73" h="866">
                    <a:moveTo>
                      <a:pt x="7" y="0"/>
                    </a:moveTo>
                    <a:lnTo>
                      <a:pt x="373" y="866"/>
                    </a:lnTo>
                    <a:lnTo>
                      <a:pt x="0" y="1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8226" name="Freeform 168"/>
              <p:cNvSpPr>
                <a:spLocks noChangeArrowheads="1"/>
              </p:cNvSpPr>
              <p:nvPr/>
            </p:nvSpPr>
            <p:spPr bwMode="auto">
              <a:xfrm>
                <a:off x="2422" y="1915"/>
                <a:ext cx="725" cy="937"/>
              </a:xfrm>
              <a:custGeom>
                <a:avLst/>
                <a:gdLst>
                  <a:gd name="T0" fmla="*/ 2401 w 366"/>
                  <a:gd name="T1" fmla="*/ 0 h 879"/>
                  <a:gd name="T2" fmla="*/ 86772 w 366"/>
                  <a:gd name="T3" fmla="*/ 1466 h 879"/>
                  <a:gd name="T4" fmla="*/ 0 w 366"/>
                  <a:gd name="T5" fmla="*/ 21 h 879"/>
                  <a:gd name="T6" fmla="*/ 2401 w 366"/>
                  <a:gd name="T7" fmla="*/ 0 h 87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6"/>
                  <a:gd name="T13" fmla="*/ 0 h 879"/>
                  <a:gd name="T14" fmla="*/ 366 w 366"/>
                  <a:gd name="T15" fmla="*/ 879 h 87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6" h="879">
                    <a:moveTo>
                      <a:pt x="10" y="0"/>
                    </a:moveTo>
                    <a:lnTo>
                      <a:pt x="366" y="879"/>
                    </a:lnTo>
                    <a:lnTo>
                      <a:pt x="0" y="13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8227" name="Freeform 169"/>
              <p:cNvSpPr>
                <a:spLocks noChangeArrowheads="1"/>
              </p:cNvSpPr>
              <p:nvPr/>
            </p:nvSpPr>
            <p:spPr bwMode="auto">
              <a:xfrm>
                <a:off x="2442" y="1903"/>
                <a:ext cx="705" cy="950"/>
              </a:xfrm>
              <a:custGeom>
                <a:avLst/>
                <a:gdLst>
                  <a:gd name="T0" fmla="*/ 1925 w 356"/>
                  <a:gd name="T1" fmla="*/ 0 h 891"/>
                  <a:gd name="T2" fmla="*/ 84220 w 356"/>
                  <a:gd name="T3" fmla="*/ 1488 h 891"/>
                  <a:gd name="T4" fmla="*/ 0 w 356"/>
                  <a:gd name="T5" fmla="*/ 20 h 891"/>
                  <a:gd name="T6" fmla="*/ 1925 w 356"/>
                  <a:gd name="T7" fmla="*/ 0 h 89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56"/>
                  <a:gd name="T13" fmla="*/ 0 h 891"/>
                  <a:gd name="T14" fmla="*/ 356 w 356"/>
                  <a:gd name="T15" fmla="*/ 891 h 89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56" h="891">
                    <a:moveTo>
                      <a:pt x="8" y="0"/>
                    </a:moveTo>
                    <a:lnTo>
                      <a:pt x="356" y="891"/>
                    </a:lnTo>
                    <a:lnTo>
                      <a:pt x="0" y="1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8228" name="Freeform 170"/>
              <p:cNvSpPr>
                <a:spLocks noChangeArrowheads="1"/>
              </p:cNvSpPr>
              <p:nvPr/>
            </p:nvSpPr>
            <p:spPr bwMode="auto">
              <a:xfrm>
                <a:off x="2458" y="1896"/>
                <a:ext cx="689" cy="956"/>
              </a:xfrm>
              <a:custGeom>
                <a:avLst/>
                <a:gdLst>
                  <a:gd name="T0" fmla="*/ 2400 w 348"/>
                  <a:gd name="T1" fmla="*/ 0 h 897"/>
                  <a:gd name="T2" fmla="*/ 82173 w 348"/>
                  <a:gd name="T3" fmla="*/ 1492 h 897"/>
                  <a:gd name="T4" fmla="*/ 0 w 348"/>
                  <a:gd name="T5" fmla="*/ 6 h 897"/>
                  <a:gd name="T6" fmla="*/ 2400 w 348"/>
                  <a:gd name="T7" fmla="*/ 0 h 89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48"/>
                  <a:gd name="T13" fmla="*/ 0 h 897"/>
                  <a:gd name="T14" fmla="*/ 348 w 348"/>
                  <a:gd name="T15" fmla="*/ 897 h 89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48" h="897">
                    <a:moveTo>
                      <a:pt x="10" y="0"/>
                    </a:moveTo>
                    <a:lnTo>
                      <a:pt x="348" y="897"/>
                    </a:lnTo>
                    <a:lnTo>
                      <a:pt x="0" y="6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8229" name="Freeform 171"/>
              <p:cNvSpPr>
                <a:spLocks noChangeArrowheads="1"/>
              </p:cNvSpPr>
              <p:nvPr/>
            </p:nvSpPr>
            <p:spPr bwMode="auto">
              <a:xfrm>
                <a:off x="2478" y="1882"/>
                <a:ext cx="669" cy="970"/>
              </a:xfrm>
              <a:custGeom>
                <a:avLst/>
                <a:gdLst>
                  <a:gd name="T0" fmla="*/ 1916 w 338"/>
                  <a:gd name="T1" fmla="*/ 0 h 910"/>
                  <a:gd name="T2" fmla="*/ 79625 w 338"/>
                  <a:gd name="T3" fmla="*/ 1517 h 910"/>
                  <a:gd name="T4" fmla="*/ 0 w 338"/>
                  <a:gd name="T5" fmla="*/ 21 h 910"/>
                  <a:gd name="T6" fmla="*/ 1916 w 338"/>
                  <a:gd name="T7" fmla="*/ 0 h 9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38"/>
                  <a:gd name="T13" fmla="*/ 0 h 910"/>
                  <a:gd name="T14" fmla="*/ 338 w 338"/>
                  <a:gd name="T15" fmla="*/ 910 h 9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38" h="910">
                    <a:moveTo>
                      <a:pt x="8" y="0"/>
                    </a:moveTo>
                    <a:lnTo>
                      <a:pt x="338" y="910"/>
                    </a:lnTo>
                    <a:lnTo>
                      <a:pt x="0" y="13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8230" name="Freeform 172"/>
              <p:cNvSpPr>
                <a:spLocks noChangeArrowheads="1"/>
              </p:cNvSpPr>
              <p:nvPr/>
            </p:nvSpPr>
            <p:spPr bwMode="auto">
              <a:xfrm>
                <a:off x="2494" y="1876"/>
                <a:ext cx="654" cy="976"/>
              </a:xfrm>
              <a:custGeom>
                <a:avLst/>
                <a:gdLst>
                  <a:gd name="T0" fmla="*/ 2420 w 330"/>
                  <a:gd name="T1" fmla="*/ 0 h 916"/>
                  <a:gd name="T2" fmla="*/ 78502 w 330"/>
                  <a:gd name="T3" fmla="*/ 1522 h 916"/>
                  <a:gd name="T4" fmla="*/ 0 w 330"/>
                  <a:gd name="T5" fmla="*/ 6 h 916"/>
                  <a:gd name="T6" fmla="*/ 2420 w 330"/>
                  <a:gd name="T7" fmla="*/ 0 h 9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30"/>
                  <a:gd name="T13" fmla="*/ 0 h 916"/>
                  <a:gd name="T14" fmla="*/ 330 w 330"/>
                  <a:gd name="T15" fmla="*/ 916 h 9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30" h="916">
                    <a:moveTo>
                      <a:pt x="10" y="0"/>
                    </a:moveTo>
                    <a:lnTo>
                      <a:pt x="330" y="916"/>
                    </a:lnTo>
                    <a:lnTo>
                      <a:pt x="0" y="6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8231" name="Freeform 173"/>
              <p:cNvSpPr>
                <a:spLocks noChangeArrowheads="1"/>
              </p:cNvSpPr>
              <p:nvPr/>
            </p:nvSpPr>
            <p:spPr bwMode="auto">
              <a:xfrm>
                <a:off x="2514" y="1863"/>
                <a:ext cx="634" cy="989"/>
              </a:xfrm>
              <a:custGeom>
                <a:avLst/>
                <a:gdLst>
                  <a:gd name="T0" fmla="*/ 1928 w 320"/>
                  <a:gd name="T1" fmla="*/ 0 h 928"/>
                  <a:gd name="T2" fmla="*/ 75951 w 320"/>
                  <a:gd name="T3" fmla="*/ 1544 h 928"/>
                  <a:gd name="T4" fmla="*/ 0 w 320"/>
                  <a:gd name="T5" fmla="*/ 20 h 928"/>
                  <a:gd name="T6" fmla="*/ 1928 w 320"/>
                  <a:gd name="T7" fmla="*/ 0 h 9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20"/>
                  <a:gd name="T13" fmla="*/ 0 h 928"/>
                  <a:gd name="T14" fmla="*/ 320 w 320"/>
                  <a:gd name="T15" fmla="*/ 928 h 9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20" h="928">
                    <a:moveTo>
                      <a:pt x="8" y="0"/>
                    </a:moveTo>
                    <a:lnTo>
                      <a:pt x="320" y="928"/>
                    </a:lnTo>
                    <a:lnTo>
                      <a:pt x="0" y="1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8232" name="Freeform 174"/>
              <p:cNvSpPr>
                <a:spLocks noChangeArrowheads="1"/>
              </p:cNvSpPr>
              <p:nvPr/>
            </p:nvSpPr>
            <p:spPr bwMode="auto">
              <a:xfrm>
                <a:off x="2530" y="1856"/>
                <a:ext cx="617" cy="997"/>
              </a:xfrm>
              <a:custGeom>
                <a:avLst/>
                <a:gdLst>
                  <a:gd name="T0" fmla="*/ 2389 w 312"/>
                  <a:gd name="T1" fmla="*/ 0 h 935"/>
                  <a:gd name="T2" fmla="*/ 72982 w 312"/>
                  <a:gd name="T3" fmla="*/ 1561 h 935"/>
                  <a:gd name="T4" fmla="*/ 0 w 312"/>
                  <a:gd name="T5" fmla="*/ 7 h 935"/>
                  <a:gd name="T6" fmla="*/ 2389 w 312"/>
                  <a:gd name="T7" fmla="*/ 0 h 93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2"/>
                  <a:gd name="T13" fmla="*/ 0 h 935"/>
                  <a:gd name="T14" fmla="*/ 312 w 312"/>
                  <a:gd name="T15" fmla="*/ 935 h 93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2" h="935">
                    <a:moveTo>
                      <a:pt x="10" y="0"/>
                    </a:moveTo>
                    <a:lnTo>
                      <a:pt x="312" y="935"/>
                    </a:lnTo>
                    <a:lnTo>
                      <a:pt x="0" y="7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8233" name="Freeform 175"/>
              <p:cNvSpPr>
                <a:spLocks noChangeArrowheads="1"/>
              </p:cNvSpPr>
              <p:nvPr/>
            </p:nvSpPr>
            <p:spPr bwMode="auto">
              <a:xfrm>
                <a:off x="2550" y="1843"/>
                <a:ext cx="598" cy="1009"/>
              </a:xfrm>
              <a:custGeom>
                <a:avLst/>
                <a:gdLst>
                  <a:gd name="T0" fmla="*/ 2647 w 302"/>
                  <a:gd name="T1" fmla="*/ 0 h 947"/>
                  <a:gd name="T2" fmla="*/ 71348 w 302"/>
                  <a:gd name="T3" fmla="*/ 1573 h 947"/>
                  <a:gd name="T4" fmla="*/ 0 w 302"/>
                  <a:gd name="T5" fmla="*/ 20 h 947"/>
                  <a:gd name="T6" fmla="*/ 2647 w 302"/>
                  <a:gd name="T7" fmla="*/ 0 h 94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02"/>
                  <a:gd name="T13" fmla="*/ 0 h 947"/>
                  <a:gd name="T14" fmla="*/ 302 w 302"/>
                  <a:gd name="T15" fmla="*/ 947 h 94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02" h="947">
                    <a:moveTo>
                      <a:pt x="11" y="0"/>
                    </a:moveTo>
                    <a:lnTo>
                      <a:pt x="302" y="947"/>
                    </a:lnTo>
                    <a:lnTo>
                      <a:pt x="0" y="12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8234" name="Freeform 176"/>
              <p:cNvSpPr>
                <a:spLocks noChangeArrowheads="1"/>
              </p:cNvSpPr>
              <p:nvPr/>
            </p:nvSpPr>
            <p:spPr bwMode="auto">
              <a:xfrm>
                <a:off x="2571" y="1837"/>
                <a:ext cx="576" cy="1016"/>
              </a:xfrm>
              <a:custGeom>
                <a:avLst/>
                <a:gdLst>
                  <a:gd name="T0" fmla="*/ 1677 w 291"/>
                  <a:gd name="T1" fmla="*/ 0 h 953"/>
                  <a:gd name="T2" fmla="*/ 68540 w 291"/>
                  <a:gd name="T3" fmla="*/ 1590 h 953"/>
                  <a:gd name="T4" fmla="*/ 0 w 291"/>
                  <a:gd name="T5" fmla="*/ 6 h 953"/>
                  <a:gd name="T6" fmla="*/ 1677 w 291"/>
                  <a:gd name="T7" fmla="*/ 0 h 95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1"/>
                  <a:gd name="T13" fmla="*/ 0 h 953"/>
                  <a:gd name="T14" fmla="*/ 291 w 291"/>
                  <a:gd name="T15" fmla="*/ 953 h 95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1" h="953">
                    <a:moveTo>
                      <a:pt x="7" y="0"/>
                    </a:moveTo>
                    <a:lnTo>
                      <a:pt x="291" y="953"/>
                    </a:lnTo>
                    <a:lnTo>
                      <a:pt x="0" y="6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8235" name="Freeform 177"/>
              <p:cNvSpPr>
                <a:spLocks noChangeArrowheads="1"/>
              </p:cNvSpPr>
              <p:nvPr/>
            </p:nvSpPr>
            <p:spPr bwMode="auto">
              <a:xfrm>
                <a:off x="2585" y="1823"/>
                <a:ext cx="562" cy="1030"/>
              </a:xfrm>
              <a:custGeom>
                <a:avLst/>
                <a:gdLst>
                  <a:gd name="T0" fmla="*/ 2636 w 284"/>
                  <a:gd name="T1" fmla="*/ 0 h 966"/>
                  <a:gd name="T2" fmla="*/ 66799 w 284"/>
                  <a:gd name="T3" fmla="*/ 1614 h 966"/>
                  <a:gd name="T4" fmla="*/ 0 w 284"/>
                  <a:gd name="T5" fmla="*/ 21 h 966"/>
                  <a:gd name="T6" fmla="*/ 2636 w 284"/>
                  <a:gd name="T7" fmla="*/ 0 h 96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4"/>
                  <a:gd name="T13" fmla="*/ 0 h 966"/>
                  <a:gd name="T14" fmla="*/ 284 w 284"/>
                  <a:gd name="T15" fmla="*/ 966 h 96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4" h="966">
                    <a:moveTo>
                      <a:pt x="11" y="0"/>
                    </a:moveTo>
                    <a:lnTo>
                      <a:pt x="284" y="966"/>
                    </a:lnTo>
                    <a:lnTo>
                      <a:pt x="0" y="13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8236" name="Freeform 178"/>
              <p:cNvSpPr>
                <a:spLocks noChangeArrowheads="1"/>
              </p:cNvSpPr>
              <p:nvPr/>
            </p:nvSpPr>
            <p:spPr bwMode="auto">
              <a:xfrm>
                <a:off x="2607" y="1816"/>
                <a:ext cx="541" cy="1036"/>
              </a:xfrm>
              <a:custGeom>
                <a:avLst/>
                <a:gdLst>
                  <a:gd name="T0" fmla="*/ 2655 w 273"/>
                  <a:gd name="T1" fmla="*/ 0 h 972"/>
                  <a:gd name="T2" fmla="*/ 64910 w 273"/>
                  <a:gd name="T3" fmla="*/ 1619 h 972"/>
                  <a:gd name="T4" fmla="*/ 0 w 273"/>
                  <a:gd name="T5" fmla="*/ 6 h 972"/>
                  <a:gd name="T6" fmla="*/ 2655 w 273"/>
                  <a:gd name="T7" fmla="*/ 0 h 97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73"/>
                  <a:gd name="T13" fmla="*/ 0 h 972"/>
                  <a:gd name="T14" fmla="*/ 273 w 273"/>
                  <a:gd name="T15" fmla="*/ 972 h 97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73" h="972">
                    <a:moveTo>
                      <a:pt x="11" y="0"/>
                    </a:moveTo>
                    <a:lnTo>
                      <a:pt x="273" y="972"/>
                    </a:lnTo>
                    <a:lnTo>
                      <a:pt x="0" y="6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8237" name="Freeform 179"/>
              <p:cNvSpPr>
                <a:spLocks noChangeArrowheads="1"/>
              </p:cNvSpPr>
              <p:nvPr/>
            </p:nvSpPr>
            <p:spPr bwMode="auto">
              <a:xfrm>
                <a:off x="2629" y="1810"/>
                <a:ext cx="519" cy="1042"/>
              </a:xfrm>
              <a:custGeom>
                <a:avLst/>
                <a:gdLst>
                  <a:gd name="T0" fmla="*/ 1680 w 262"/>
                  <a:gd name="T1" fmla="*/ 0 h 978"/>
                  <a:gd name="T2" fmla="*/ 62102 w 262"/>
                  <a:gd name="T3" fmla="*/ 1624 h 978"/>
                  <a:gd name="T4" fmla="*/ 0 w 262"/>
                  <a:gd name="T5" fmla="*/ 6 h 978"/>
                  <a:gd name="T6" fmla="*/ 1680 w 262"/>
                  <a:gd name="T7" fmla="*/ 0 h 97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62"/>
                  <a:gd name="T13" fmla="*/ 0 h 978"/>
                  <a:gd name="T14" fmla="*/ 262 w 262"/>
                  <a:gd name="T15" fmla="*/ 978 h 97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62" h="978">
                    <a:moveTo>
                      <a:pt x="7" y="0"/>
                    </a:moveTo>
                    <a:lnTo>
                      <a:pt x="262" y="978"/>
                    </a:lnTo>
                    <a:lnTo>
                      <a:pt x="0" y="6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8238" name="Freeform 180"/>
              <p:cNvSpPr>
                <a:spLocks noChangeArrowheads="1"/>
              </p:cNvSpPr>
              <p:nvPr/>
            </p:nvSpPr>
            <p:spPr bwMode="auto">
              <a:xfrm>
                <a:off x="2643" y="1803"/>
                <a:ext cx="505" cy="1049"/>
              </a:xfrm>
              <a:custGeom>
                <a:avLst/>
                <a:gdLst>
                  <a:gd name="T0" fmla="*/ 2648 w 255"/>
                  <a:gd name="T1" fmla="*/ 0 h 984"/>
                  <a:gd name="T2" fmla="*/ 60311 w 255"/>
                  <a:gd name="T3" fmla="*/ 1642 h 984"/>
                  <a:gd name="T4" fmla="*/ 0 w 255"/>
                  <a:gd name="T5" fmla="*/ 6 h 984"/>
                  <a:gd name="T6" fmla="*/ 2648 w 255"/>
                  <a:gd name="T7" fmla="*/ 0 h 98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55"/>
                  <a:gd name="T13" fmla="*/ 0 h 984"/>
                  <a:gd name="T14" fmla="*/ 255 w 255"/>
                  <a:gd name="T15" fmla="*/ 984 h 98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55" h="984">
                    <a:moveTo>
                      <a:pt x="11" y="0"/>
                    </a:moveTo>
                    <a:lnTo>
                      <a:pt x="255" y="984"/>
                    </a:lnTo>
                    <a:lnTo>
                      <a:pt x="0" y="6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8239" name="Freeform 181"/>
              <p:cNvSpPr>
                <a:spLocks noChangeArrowheads="1"/>
              </p:cNvSpPr>
              <p:nvPr/>
            </p:nvSpPr>
            <p:spPr bwMode="auto">
              <a:xfrm>
                <a:off x="2664" y="1796"/>
                <a:ext cx="483" cy="1056"/>
              </a:xfrm>
              <a:custGeom>
                <a:avLst/>
                <a:gdLst>
                  <a:gd name="T0" fmla="*/ 2397 w 244"/>
                  <a:gd name="T1" fmla="*/ 0 h 991"/>
                  <a:gd name="T2" fmla="*/ 57499 w 244"/>
                  <a:gd name="T3" fmla="*/ 1647 h 991"/>
                  <a:gd name="T4" fmla="*/ 0 w 244"/>
                  <a:gd name="T5" fmla="*/ 7 h 991"/>
                  <a:gd name="T6" fmla="*/ 2397 w 244"/>
                  <a:gd name="T7" fmla="*/ 0 h 99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4"/>
                  <a:gd name="T13" fmla="*/ 0 h 991"/>
                  <a:gd name="T14" fmla="*/ 244 w 244"/>
                  <a:gd name="T15" fmla="*/ 991 h 99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4" h="991">
                    <a:moveTo>
                      <a:pt x="10" y="0"/>
                    </a:moveTo>
                    <a:lnTo>
                      <a:pt x="244" y="991"/>
                    </a:lnTo>
                    <a:lnTo>
                      <a:pt x="0" y="7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8240" name="Freeform 182"/>
              <p:cNvSpPr>
                <a:spLocks noChangeArrowheads="1"/>
              </p:cNvSpPr>
              <p:nvPr/>
            </p:nvSpPr>
            <p:spPr bwMode="auto">
              <a:xfrm>
                <a:off x="2684" y="1783"/>
                <a:ext cx="464" cy="1069"/>
              </a:xfrm>
              <a:custGeom>
                <a:avLst/>
                <a:gdLst>
                  <a:gd name="T0" fmla="*/ 2673 w 234"/>
                  <a:gd name="T1" fmla="*/ 0 h 1003"/>
                  <a:gd name="T2" fmla="*/ 55916 w 234"/>
                  <a:gd name="T3" fmla="*/ 1670 h 1003"/>
                  <a:gd name="T4" fmla="*/ 0 w 234"/>
                  <a:gd name="T5" fmla="*/ 20 h 1003"/>
                  <a:gd name="T6" fmla="*/ 2673 w 234"/>
                  <a:gd name="T7" fmla="*/ 0 h 100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34"/>
                  <a:gd name="T13" fmla="*/ 0 h 1003"/>
                  <a:gd name="T14" fmla="*/ 234 w 234"/>
                  <a:gd name="T15" fmla="*/ 1003 h 100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34" h="1003">
                    <a:moveTo>
                      <a:pt x="11" y="0"/>
                    </a:moveTo>
                    <a:lnTo>
                      <a:pt x="234" y="1003"/>
                    </a:lnTo>
                    <a:lnTo>
                      <a:pt x="0" y="12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8241" name="Freeform 183"/>
              <p:cNvSpPr>
                <a:spLocks noChangeArrowheads="1"/>
              </p:cNvSpPr>
              <p:nvPr/>
            </p:nvSpPr>
            <p:spPr bwMode="auto">
              <a:xfrm>
                <a:off x="2706" y="1777"/>
                <a:ext cx="442" cy="1076"/>
              </a:xfrm>
              <a:custGeom>
                <a:avLst/>
                <a:gdLst>
                  <a:gd name="T0" fmla="*/ 2656 w 223"/>
                  <a:gd name="T1" fmla="*/ 0 h 1009"/>
                  <a:gd name="T2" fmla="*/ 53107 w 223"/>
                  <a:gd name="T3" fmla="*/ 1686 h 1009"/>
                  <a:gd name="T4" fmla="*/ 0 w 223"/>
                  <a:gd name="T5" fmla="*/ 6 h 1009"/>
                  <a:gd name="T6" fmla="*/ 2656 w 223"/>
                  <a:gd name="T7" fmla="*/ 0 h 100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3"/>
                  <a:gd name="T13" fmla="*/ 0 h 1009"/>
                  <a:gd name="T14" fmla="*/ 223 w 223"/>
                  <a:gd name="T15" fmla="*/ 1009 h 100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3" h="1009">
                    <a:moveTo>
                      <a:pt x="11" y="0"/>
                    </a:moveTo>
                    <a:lnTo>
                      <a:pt x="223" y="1009"/>
                    </a:lnTo>
                    <a:lnTo>
                      <a:pt x="0" y="6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8242" name="Freeform 184"/>
              <p:cNvSpPr>
                <a:spLocks noChangeArrowheads="1"/>
              </p:cNvSpPr>
              <p:nvPr/>
            </p:nvSpPr>
            <p:spPr bwMode="auto">
              <a:xfrm>
                <a:off x="2727" y="1769"/>
                <a:ext cx="420" cy="1083"/>
              </a:xfrm>
              <a:custGeom>
                <a:avLst/>
                <a:gdLst>
                  <a:gd name="T0" fmla="*/ 1680 w 212"/>
                  <a:gd name="T1" fmla="*/ 0 h 1016"/>
                  <a:gd name="T2" fmla="*/ 50293 w 212"/>
                  <a:gd name="T3" fmla="*/ 1692 h 1016"/>
                  <a:gd name="T4" fmla="*/ 0 w 212"/>
                  <a:gd name="T5" fmla="*/ 7 h 1016"/>
                  <a:gd name="T6" fmla="*/ 1680 w 212"/>
                  <a:gd name="T7" fmla="*/ 0 h 10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2"/>
                  <a:gd name="T13" fmla="*/ 0 h 1016"/>
                  <a:gd name="T14" fmla="*/ 212 w 212"/>
                  <a:gd name="T15" fmla="*/ 1016 h 10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2" h="1016">
                    <a:moveTo>
                      <a:pt x="7" y="0"/>
                    </a:moveTo>
                    <a:lnTo>
                      <a:pt x="212" y="1016"/>
                    </a:lnTo>
                    <a:lnTo>
                      <a:pt x="0" y="7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8243" name="Freeform 185"/>
              <p:cNvSpPr>
                <a:spLocks noChangeArrowheads="1"/>
              </p:cNvSpPr>
              <p:nvPr/>
            </p:nvSpPr>
            <p:spPr bwMode="auto">
              <a:xfrm>
                <a:off x="2741" y="1763"/>
                <a:ext cx="406" cy="1089"/>
              </a:xfrm>
              <a:custGeom>
                <a:avLst/>
                <a:gdLst>
                  <a:gd name="T0" fmla="*/ 2648 w 205"/>
                  <a:gd name="T1" fmla="*/ 0 h 1022"/>
                  <a:gd name="T2" fmla="*/ 48504 w 205"/>
                  <a:gd name="T3" fmla="*/ 1697 h 1022"/>
                  <a:gd name="T4" fmla="*/ 0 w 205"/>
                  <a:gd name="T5" fmla="*/ 6 h 1022"/>
                  <a:gd name="T6" fmla="*/ 2648 w 205"/>
                  <a:gd name="T7" fmla="*/ 0 h 10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05"/>
                  <a:gd name="T13" fmla="*/ 0 h 1022"/>
                  <a:gd name="T14" fmla="*/ 205 w 205"/>
                  <a:gd name="T15" fmla="*/ 1022 h 10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05" h="1022">
                    <a:moveTo>
                      <a:pt x="11" y="0"/>
                    </a:moveTo>
                    <a:lnTo>
                      <a:pt x="205" y="1022"/>
                    </a:lnTo>
                    <a:lnTo>
                      <a:pt x="0" y="6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8244" name="Freeform 186"/>
              <p:cNvSpPr>
                <a:spLocks noChangeArrowheads="1"/>
              </p:cNvSpPr>
              <p:nvPr/>
            </p:nvSpPr>
            <p:spPr bwMode="auto">
              <a:xfrm>
                <a:off x="2763" y="1763"/>
                <a:ext cx="384" cy="1089"/>
              </a:xfrm>
              <a:custGeom>
                <a:avLst/>
                <a:gdLst>
                  <a:gd name="T0" fmla="*/ 2637 w 194"/>
                  <a:gd name="T1" fmla="*/ 0 h 1022"/>
                  <a:gd name="T2" fmla="*/ 45700 w 194"/>
                  <a:gd name="T3" fmla="*/ 1697 h 1022"/>
                  <a:gd name="T4" fmla="*/ 0 w 194"/>
                  <a:gd name="T5" fmla="*/ 0 h 1022"/>
                  <a:gd name="T6" fmla="*/ 2637 w 194"/>
                  <a:gd name="T7" fmla="*/ 0 h 10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4"/>
                  <a:gd name="T13" fmla="*/ 0 h 1022"/>
                  <a:gd name="T14" fmla="*/ 194 w 194"/>
                  <a:gd name="T15" fmla="*/ 1022 h 10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4" h="1022">
                    <a:moveTo>
                      <a:pt x="11" y="0"/>
                    </a:moveTo>
                    <a:lnTo>
                      <a:pt x="194" y="1022"/>
                    </a:lnTo>
                    <a:lnTo>
                      <a:pt x="0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8245" name="Freeform 187"/>
              <p:cNvSpPr>
                <a:spLocks noChangeArrowheads="1"/>
              </p:cNvSpPr>
              <p:nvPr/>
            </p:nvSpPr>
            <p:spPr bwMode="auto">
              <a:xfrm>
                <a:off x="2785" y="1757"/>
                <a:ext cx="362" cy="1096"/>
              </a:xfrm>
              <a:custGeom>
                <a:avLst/>
                <a:gdLst>
                  <a:gd name="T0" fmla="*/ 2633 w 183"/>
                  <a:gd name="T1" fmla="*/ 0 h 1028"/>
                  <a:gd name="T2" fmla="*/ 42890 w 183"/>
                  <a:gd name="T3" fmla="*/ 1715 h 1028"/>
                  <a:gd name="T4" fmla="*/ 0 w 183"/>
                  <a:gd name="T5" fmla="*/ 6 h 1028"/>
                  <a:gd name="T6" fmla="*/ 2633 w 183"/>
                  <a:gd name="T7" fmla="*/ 0 h 10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83"/>
                  <a:gd name="T13" fmla="*/ 0 h 1028"/>
                  <a:gd name="T14" fmla="*/ 183 w 183"/>
                  <a:gd name="T15" fmla="*/ 1028 h 10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83" h="1028">
                    <a:moveTo>
                      <a:pt x="11" y="0"/>
                    </a:moveTo>
                    <a:lnTo>
                      <a:pt x="183" y="1028"/>
                    </a:lnTo>
                    <a:lnTo>
                      <a:pt x="0" y="6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8246" name="Freeform 188"/>
              <p:cNvSpPr>
                <a:spLocks noChangeArrowheads="1"/>
              </p:cNvSpPr>
              <p:nvPr/>
            </p:nvSpPr>
            <p:spPr bwMode="auto">
              <a:xfrm>
                <a:off x="2807" y="1750"/>
                <a:ext cx="340" cy="1102"/>
              </a:xfrm>
              <a:custGeom>
                <a:avLst/>
                <a:gdLst>
                  <a:gd name="T0" fmla="*/ 2380 w 172"/>
                  <a:gd name="T1" fmla="*/ 0 h 1034"/>
                  <a:gd name="T2" fmla="*/ 40078 w 172"/>
                  <a:gd name="T3" fmla="*/ 1720 h 1034"/>
                  <a:gd name="T4" fmla="*/ 0 w 172"/>
                  <a:gd name="T5" fmla="*/ 6 h 1034"/>
                  <a:gd name="T6" fmla="*/ 2380 w 172"/>
                  <a:gd name="T7" fmla="*/ 0 h 103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72"/>
                  <a:gd name="T13" fmla="*/ 0 h 1034"/>
                  <a:gd name="T14" fmla="*/ 172 w 172"/>
                  <a:gd name="T15" fmla="*/ 1034 h 103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72" h="1034">
                    <a:moveTo>
                      <a:pt x="10" y="0"/>
                    </a:moveTo>
                    <a:lnTo>
                      <a:pt x="172" y="1034"/>
                    </a:lnTo>
                    <a:lnTo>
                      <a:pt x="0" y="6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8247" name="Freeform 189"/>
              <p:cNvSpPr>
                <a:spLocks noChangeArrowheads="1"/>
              </p:cNvSpPr>
              <p:nvPr/>
            </p:nvSpPr>
            <p:spPr bwMode="auto">
              <a:xfrm>
                <a:off x="2827" y="1744"/>
                <a:ext cx="321" cy="1109"/>
              </a:xfrm>
              <a:custGeom>
                <a:avLst/>
                <a:gdLst>
                  <a:gd name="T0" fmla="*/ 2653 w 162"/>
                  <a:gd name="T1" fmla="*/ 0 h 1040"/>
                  <a:gd name="T2" fmla="*/ 38492 w 162"/>
                  <a:gd name="T3" fmla="*/ 1738 h 1040"/>
                  <a:gd name="T4" fmla="*/ 0 w 162"/>
                  <a:gd name="T5" fmla="*/ 6 h 1040"/>
                  <a:gd name="T6" fmla="*/ 2653 w 162"/>
                  <a:gd name="T7" fmla="*/ 0 h 104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2"/>
                  <a:gd name="T13" fmla="*/ 0 h 1040"/>
                  <a:gd name="T14" fmla="*/ 162 w 162"/>
                  <a:gd name="T15" fmla="*/ 1040 h 104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2" h="1040">
                    <a:moveTo>
                      <a:pt x="11" y="0"/>
                    </a:moveTo>
                    <a:lnTo>
                      <a:pt x="162" y="1040"/>
                    </a:lnTo>
                    <a:lnTo>
                      <a:pt x="0" y="6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8248" name="Freeform 190"/>
              <p:cNvSpPr>
                <a:spLocks noChangeArrowheads="1"/>
              </p:cNvSpPr>
              <p:nvPr/>
            </p:nvSpPr>
            <p:spPr bwMode="auto">
              <a:xfrm>
                <a:off x="2848" y="1736"/>
                <a:ext cx="299" cy="1116"/>
              </a:xfrm>
              <a:custGeom>
                <a:avLst/>
                <a:gdLst>
                  <a:gd name="T0" fmla="*/ 2647 w 151"/>
                  <a:gd name="T1" fmla="*/ 0 h 1047"/>
                  <a:gd name="T2" fmla="*/ 35684 w 151"/>
                  <a:gd name="T3" fmla="*/ 1745 h 1047"/>
                  <a:gd name="T4" fmla="*/ 0 w 151"/>
                  <a:gd name="T5" fmla="*/ 7 h 1047"/>
                  <a:gd name="T6" fmla="*/ 2647 w 151"/>
                  <a:gd name="T7" fmla="*/ 0 h 104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1"/>
                  <a:gd name="T13" fmla="*/ 0 h 1047"/>
                  <a:gd name="T14" fmla="*/ 151 w 151"/>
                  <a:gd name="T15" fmla="*/ 1047 h 104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1" h="1047">
                    <a:moveTo>
                      <a:pt x="11" y="0"/>
                    </a:moveTo>
                    <a:lnTo>
                      <a:pt x="151" y="1047"/>
                    </a:lnTo>
                    <a:lnTo>
                      <a:pt x="0" y="7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8249" name="Freeform 191"/>
              <p:cNvSpPr>
                <a:spLocks noChangeArrowheads="1"/>
              </p:cNvSpPr>
              <p:nvPr/>
            </p:nvSpPr>
            <p:spPr bwMode="auto">
              <a:xfrm>
                <a:off x="2870" y="1736"/>
                <a:ext cx="277" cy="1116"/>
              </a:xfrm>
              <a:custGeom>
                <a:avLst/>
                <a:gdLst>
                  <a:gd name="T0" fmla="*/ 2635 w 140"/>
                  <a:gd name="T1" fmla="*/ 0 h 1047"/>
                  <a:gd name="T2" fmla="*/ 32872 w 140"/>
                  <a:gd name="T3" fmla="*/ 1745 h 1047"/>
                  <a:gd name="T4" fmla="*/ 0 w 140"/>
                  <a:gd name="T5" fmla="*/ 0 h 1047"/>
                  <a:gd name="T6" fmla="*/ 2635 w 140"/>
                  <a:gd name="T7" fmla="*/ 0 h 104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0"/>
                  <a:gd name="T13" fmla="*/ 0 h 1047"/>
                  <a:gd name="T14" fmla="*/ 140 w 140"/>
                  <a:gd name="T15" fmla="*/ 1047 h 104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0" h="1047">
                    <a:moveTo>
                      <a:pt x="11" y="0"/>
                    </a:moveTo>
                    <a:lnTo>
                      <a:pt x="140" y="1047"/>
                    </a:lnTo>
                    <a:lnTo>
                      <a:pt x="0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8250" name="Freeform 192"/>
              <p:cNvSpPr>
                <a:spLocks noChangeArrowheads="1"/>
              </p:cNvSpPr>
              <p:nvPr/>
            </p:nvSpPr>
            <p:spPr bwMode="auto">
              <a:xfrm>
                <a:off x="2892" y="1730"/>
                <a:ext cx="256" cy="1123"/>
              </a:xfrm>
              <a:custGeom>
                <a:avLst/>
                <a:gdLst>
                  <a:gd name="T0" fmla="*/ 2437 w 129"/>
                  <a:gd name="T1" fmla="*/ 0 h 1053"/>
                  <a:gd name="T2" fmla="*/ 31018 w 129"/>
                  <a:gd name="T3" fmla="*/ 1764 h 1053"/>
                  <a:gd name="T4" fmla="*/ 0 w 129"/>
                  <a:gd name="T5" fmla="*/ 6 h 1053"/>
                  <a:gd name="T6" fmla="*/ 2437 w 129"/>
                  <a:gd name="T7" fmla="*/ 0 h 105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9"/>
                  <a:gd name="T13" fmla="*/ 0 h 1053"/>
                  <a:gd name="T14" fmla="*/ 129 w 129"/>
                  <a:gd name="T15" fmla="*/ 1053 h 105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9" h="1053">
                    <a:moveTo>
                      <a:pt x="10" y="0"/>
                    </a:moveTo>
                    <a:lnTo>
                      <a:pt x="129" y="1053"/>
                    </a:lnTo>
                    <a:lnTo>
                      <a:pt x="0" y="6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8251" name="Freeform 193"/>
              <p:cNvSpPr>
                <a:spLocks noChangeArrowheads="1"/>
              </p:cNvSpPr>
              <p:nvPr/>
            </p:nvSpPr>
            <p:spPr bwMode="auto">
              <a:xfrm>
                <a:off x="2912" y="1730"/>
                <a:ext cx="235" cy="1123"/>
              </a:xfrm>
              <a:custGeom>
                <a:avLst/>
                <a:gdLst>
                  <a:gd name="T0" fmla="*/ 2557 w 119"/>
                  <a:gd name="T1" fmla="*/ 0 h 1053"/>
                  <a:gd name="T2" fmla="*/ 27509 w 119"/>
                  <a:gd name="T3" fmla="*/ 1764 h 1053"/>
                  <a:gd name="T4" fmla="*/ 0 w 119"/>
                  <a:gd name="T5" fmla="*/ 0 h 1053"/>
                  <a:gd name="T6" fmla="*/ 2557 w 119"/>
                  <a:gd name="T7" fmla="*/ 0 h 105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9"/>
                  <a:gd name="T13" fmla="*/ 0 h 1053"/>
                  <a:gd name="T14" fmla="*/ 119 w 119"/>
                  <a:gd name="T15" fmla="*/ 1053 h 105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9" h="1053">
                    <a:moveTo>
                      <a:pt x="11" y="0"/>
                    </a:moveTo>
                    <a:lnTo>
                      <a:pt x="119" y="1053"/>
                    </a:lnTo>
                    <a:lnTo>
                      <a:pt x="0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8252" name="Freeform 194"/>
              <p:cNvSpPr>
                <a:spLocks noChangeArrowheads="1"/>
              </p:cNvSpPr>
              <p:nvPr/>
            </p:nvSpPr>
            <p:spPr bwMode="auto">
              <a:xfrm>
                <a:off x="2934" y="1724"/>
                <a:ext cx="214" cy="1129"/>
              </a:xfrm>
              <a:custGeom>
                <a:avLst/>
                <a:gdLst>
                  <a:gd name="T0" fmla="*/ 2653 w 108"/>
                  <a:gd name="T1" fmla="*/ 0 h 1059"/>
                  <a:gd name="T2" fmla="*/ 25650 w 108"/>
                  <a:gd name="T3" fmla="*/ 1768 h 1059"/>
                  <a:gd name="T4" fmla="*/ 0 w 108"/>
                  <a:gd name="T5" fmla="*/ 6 h 1059"/>
                  <a:gd name="T6" fmla="*/ 2653 w 108"/>
                  <a:gd name="T7" fmla="*/ 0 h 105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059"/>
                  <a:gd name="T14" fmla="*/ 108 w 108"/>
                  <a:gd name="T15" fmla="*/ 1059 h 105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059">
                    <a:moveTo>
                      <a:pt x="11" y="0"/>
                    </a:moveTo>
                    <a:lnTo>
                      <a:pt x="108" y="1059"/>
                    </a:lnTo>
                    <a:lnTo>
                      <a:pt x="0" y="6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8253" name="Freeform 195"/>
              <p:cNvSpPr>
                <a:spLocks noChangeArrowheads="1"/>
              </p:cNvSpPr>
              <p:nvPr/>
            </p:nvSpPr>
            <p:spPr bwMode="auto">
              <a:xfrm>
                <a:off x="2956" y="1724"/>
                <a:ext cx="192" cy="1129"/>
              </a:xfrm>
              <a:custGeom>
                <a:avLst/>
                <a:gdLst>
                  <a:gd name="T0" fmla="*/ 2637 w 97"/>
                  <a:gd name="T1" fmla="*/ 0 h 1059"/>
                  <a:gd name="T2" fmla="*/ 22838 w 97"/>
                  <a:gd name="T3" fmla="*/ 1768 h 1059"/>
                  <a:gd name="T4" fmla="*/ 0 w 97"/>
                  <a:gd name="T5" fmla="*/ 0 h 1059"/>
                  <a:gd name="T6" fmla="*/ 2637 w 97"/>
                  <a:gd name="T7" fmla="*/ 0 h 105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7"/>
                  <a:gd name="T13" fmla="*/ 0 h 1059"/>
                  <a:gd name="T14" fmla="*/ 97 w 97"/>
                  <a:gd name="T15" fmla="*/ 1059 h 105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7" h="1059">
                    <a:moveTo>
                      <a:pt x="11" y="0"/>
                    </a:moveTo>
                    <a:lnTo>
                      <a:pt x="97" y="1059"/>
                    </a:lnTo>
                    <a:lnTo>
                      <a:pt x="0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8254" name="Freeform 196"/>
              <p:cNvSpPr>
                <a:spLocks noChangeArrowheads="1"/>
              </p:cNvSpPr>
              <p:nvPr/>
            </p:nvSpPr>
            <p:spPr bwMode="auto">
              <a:xfrm>
                <a:off x="2977" y="1717"/>
                <a:ext cx="170" cy="1135"/>
              </a:xfrm>
              <a:custGeom>
                <a:avLst/>
                <a:gdLst>
                  <a:gd name="T0" fmla="*/ 2380 w 86"/>
                  <a:gd name="T1" fmla="*/ 0 h 1065"/>
                  <a:gd name="T2" fmla="*/ 20046 w 86"/>
                  <a:gd name="T3" fmla="*/ 1773 h 1065"/>
                  <a:gd name="T4" fmla="*/ 0 w 86"/>
                  <a:gd name="T5" fmla="*/ 6 h 1065"/>
                  <a:gd name="T6" fmla="*/ 2380 w 86"/>
                  <a:gd name="T7" fmla="*/ 0 h 106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6"/>
                  <a:gd name="T13" fmla="*/ 0 h 1065"/>
                  <a:gd name="T14" fmla="*/ 86 w 86"/>
                  <a:gd name="T15" fmla="*/ 1065 h 106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6" h="1065">
                    <a:moveTo>
                      <a:pt x="10" y="0"/>
                    </a:moveTo>
                    <a:lnTo>
                      <a:pt x="86" y="1065"/>
                    </a:lnTo>
                    <a:lnTo>
                      <a:pt x="0" y="6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8255" name="Freeform 197"/>
              <p:cNvSpPr>
                <a:spLocks noChangeArrowheads="1"/>
              </p:cNvSpPr>
              <p:nvPr/>
            </p:nvSpPr>
            <p:spPr bwMode="auto">
              <a:xfrm>
                <a:off x="2997" y="1717"/>
                <a:ext cx="150" cy="1135"/>
              </a:xfrm>
              <a:custGeom>
                <a:avLst/>
                <a:gdLst>
                  <a:gd name="T0" fmla="*/ 2552 w 76"/>
                  <a:gd name="T1" fmla="*/ 0 h 1065"/>
                  <a:gd name="T2" fmla="*/ 17499 w 76"/>
                  <a:gd name="T3" fmla="*/ 1773 h 1065"/>
                  <a:gd name="T4" fmla="*/ 0 w 76"/>
                  <a:gd name="T5" fmla="*/ 0 h 1065"/>
                  <a:gd name="T6" fmla="*/ 2552 w 76"/>
                  <a:gd name="T7" fmla="*/ 0 h 106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6"/>
                  <a:gd name="T13" fmla="*/ 0 h 1065"/>
                  <a:gd name="T14" fmla="*/ 76 w 76"/>
                  <a:gd name="T15" fmla="*/ 1065 h 106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6" h="1065">
                    <a:moveTo>
                      <a:pt x="11" y="0"/>
                    </a:moveTo>
                    <a:lnTo>
                      <a:pt x="76" y="1065"/>
                    </a:lnTo>
                    <a:lnTo>
                      <a:pt x="0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8256" name="Freeform 198"/>
              <p:cNvSpPr>
                <a:spLocks noChangeArrowheads="1"/>
              </p:cNvSpPr>
              <p:nvPr/>
            </p:nvSpPr>
            <p:spPr bwMode="auto">
              <a:xfrm>
                <a:off x="3019" y="1717"/>
                <a:ext cx="128" cy="1135"/>
              </a:xfrm>
              <a:custGeom>
                <a:avLst/>
                <a:gdLst>
                  <a:gd name="T0" fmla="*/ 1625 w 65"/>
                  <a:gd name="T1" fmla="*/ 0 h 1065"/>
                  <a:gd name="T2" fmla="*/ 14692 w 65"/>
                  <a:gd name="T3" fmla="*/ 1773 h 1065"/>
                  <a:gd name="T4" fmla="*/ 0 w 65"/>
                  <a:gd name="T5" fmla="*/ 0 h 1065"/>
                  <a:gd name="T6" fmla="*/ 1625 w 65"/>
                  <a:gd name="T7" fmla="*/ 0 h 106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5"/>
                  <a:gd name="T13" fmla="*/ 0 h 1065"/>
                  <a:gd name="T14" fmla="*/ 65 w 65"/>
                  <a:gd name="T15" fmla="*/ 1065 h 106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5" h="1065">
                    <a:moveTo>
                      <a:pt x="7" y="0"/>
                    </a:moveTo>
                    <a:lnTo>
                      <a:pt x="65" y="1065"/>
                    </a:ln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8257" name="Freeform 199"/>
              <p:cNvSpPr>
                <a:spLocks noChangeArrowheads="1"/>
              </p:cNvSpPr>
              <p:nvPr/>
            </p:nvSpPr>
            <p:spPr bwMode="auto">
              <a:xfrm>
                <a:off x="3033" y="1710"/>
                <a:ext cx="115" cy="1143"/>
              </a:xfrm>
              <a:custGeom>
                <a:avLst/>
                <a:gdLst>
                  <a:gd name="T0" fmla="*/ 2673 w 58"/>
                  <a:gd name="T1" fmla="*/ 0 h 1072"/>
                  <a:gd name="T2" fmla="*/ 13850 w 58"/>
                  <a:gd name="T3" fmla="*/ 1791 h 1072"/>
                  <a:gd name="T4" fmla="*/ 0 w 58"/>
                  <a:gd name="T5" fmla="*/ 7 h 1072"/>
                  <a:gd name="T6" fmla="*/ 2673 w 58"/>
                  <a:gd name="T7" fmla="*/ 0 h 107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8"/>
                  <a:gd name="T13" fmla="*/ 0 h 1072"/>
                  <a:gd name="T14" fmla="*/ 58 w 58"/>
                  <a:gd name="T15" fmla="*/ 1072 h 107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8" h="1072">
                    <a:moveTo>
                      <a:pt x="11" y="0"/>
                    </a:moveTo>
                    <a:lnTo>
                      <a:pt x="58" y="1072"/>
                    </a:lnTo>
                    <a:lnTo>
                      <a:pt x="0" y="7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8258" name="Freeform 200"/>
              <p:cNvSpPr>
                <a:spLocks noChangeArrowheads="1"/>
              </p:cNvSpPr>
              <p:nvPr/>
            </p:nvSpPr>
            <p:spPr bwMode="auto">
              <a:xfrm>
                <a:off x="3054" y="1710"/>
                <a:ext cx="93" cy="1143"/>
              </a:xfrm>
              <a:custGeom>
                <a:avLst/>
                <a:gdLst>
                  <a:gd name="T0" fmla="*/ 2636 w 47"/>
                  <a:gd name="T1" fmla="*/ 0 h 1072"/>
                  <a:gd name="T2" fmla="*/ 11041 w 47"/>
                  <a:gd name="T3" fmla="*/ 1791 h 1072"/>
                  <a:gd name="T4" fmla="*/ 0 w 47"/>
                  <a:gd name="T5" fmla="*/ 0 h 1072"/>
                  <a:gd name="T6" fmla="*/ 2636 w 47"/>
                  <a:gd name="T7" fmla="*/ 0 h 107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7"/>
                  <a:gd name="T13" fmla="*/ 0 h 1072"/>
                  <a:gd name="T14" fmla="*/ 47 w 47"/>
                  <a:gd name="T15" fmla="*/ 1072 h 107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7" h="1072">
                    <a:moveTo>
                      <a:pt x="11" y="0"/>
                    </a:moveTo>
                    <a:lnTo>
                      <a:pt x="47" y="1072"/>
                    </a:lnTo>
                    <a:lnTo>
                      <a:pt x="0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8259" name="Freeform 201"/>
              <p:cNvSpPr>
                <a:spLocks noChangeArrowheads="1"/>
              </p:cNvSpPr>
              <p:nvPr/>
            </p:nvSpPr>
            <p:spPr bwMode="auto">
              <a:xfrm>
                <a:off x="3076" y="1710"/>
                <a:ext cx="71" cy="1143"/>
              </a:xfrm>
              <a:custGeom>
                <a:avLst/>
                <a:gdLst>
                  <a:gd name="T0" fmla="*/ 2540 w 36"/>
                  <a:gd name="T1" fmla="*/ 0 h 1072"/>
                  <a:gd name="T2" fmla="*/ 8230 w 36"/>
                  <a:gd name="T3" fmla="*/ 1791 h 1072"/>
                  <a:gd name="T4" fmla="*/ 0 w 36"/>
                  <a:gd name="T5" fmla="*/ 0 h 1072"/>
                  <a:gd name="T6" fmla="*/ 2540 w 36"/>
                  <a:gd name="T7" fmla="*/ 0 h 107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"/>
                  <a:gd name="T13" fmla="*/ 0 h 1072"/>
                  <a:gd name="T14" fmla="*/ 36 w 36"/>
                  <a:gd name="T15" fmla="*/ 1072 h 107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" h="1072">
                    <a:moveTo>
                      <a:pt x="11" y="0"/>
                    </a:moveTo>
                    <a:lnTo>
                      <a:pt x="36" y="1072"/>
                    </a:lnTo>
                    <a:lnTo>
                      <a:pt x="0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8260" name="Freeform 202"/>
              <p:cNvSpPr>
                <a:spLocks noChangeArrowheads="1"/>
              </p:cNvSpPr>
              <p:nvPr/>
            </p:nvSpPr>
            <p:spPr bwMode="auto">
              <a:xfrm>
                <a:off x="3098" y="1710"/>
                <a:ext cx="49" cy="1143"/>
              </a:xfrm>
              <a:custGeom>
                <a:avLst/>
                <a:gdLst>
                  <a:gd name="T0" fmla="*/ 2197 w 25"/>
                  <a:gd name="T1" fmla="*/ 0 h 1072"/>
                  <a:gd name="T2" fmla="*/ 5427 w 25"/>
                  <a:gd name="T3" fmla="*/ 1791 h 1072"/>
                  <a:gd name="T4" fmla="*/ 0 w 25"/>
                  <a:gd name="T5" fmla="*/ 0 h 1072"/>
                  <a:gd name="T6" fmla="*/ 2197 w 25"/>
                  <a:gd name="T7" fmla="*/ 0 h 107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5"/>
                  <a:gd name="T13" fmla="*/ 0 h 1072"/>
                  <a:gd name="T14" fmla="*/ 25 w 25"/>
                  <a:gd name="T15" fmla="*/ 1072 h 107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5" h="1072">
                    <a:moveTo>
                      <a:pt x="10" y="0"/>
                    </a:moveTo>
                    <a:lnTo>
                      <a:pt x="25" y="1072"/>
                    </a:lnTo>
                    <a:lnTo>
                      <a:pt x="0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8261" name="Freeform 203"/>
              <p:cNvSpPr>
                <a:spLocks noChangeArrowheads="1"/>
              </p:cNvSpPr>
              <p:nvPr/>
            </p:nvSpPr>
            <p:spPr bwMode="auto">
              <a:xfrm>
                <a:off x="3118" y="1710"/>
                <a:ext cx="29" cy="1143"/>
              </a:xfrm>
              <a:custGeom>
                <a:avLst/>
                <a:gdLst>
                  <a:gd name="T0" fmla="*/ 0 w 15"/>
                  <a:gd name="T1" fmla="*/ 0 h 1072"/>
                  <a:gd name="T2" fmla="*/ 2919 w 15"/>
                  <a:gd name="T3" fmla="*/ 1791 h 1072"/>
                  <a:gd name="T4" fmla="*/ 2919 w 15"/>
                  <a:gd name="T5" fmla="*/ 0 h 1072"/>
                  <a:gd name="T6" fmla="*/ 0 w 15"/>
                  <a:gd name="T7" fmla="*/ 0 h 107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"/>
                  <a:gd name="T13" fmla="*/ 0 h 1072"/>
                  <a:gd name="T14" fmla="*/ 15 w 15"/>
                  <a:gd name="T15" fmla="*/ 1072 h 107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" h="1072">
                    <a:moveTo>
                      <a:pt x="0" y="0"/>
                    </a:moveTo>
                    <a:lnTo>
                      <a:pt x="15" y="1072"/>
                    </a:lnTo>
                    <a:lnTo>
                      <a:pt x="1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8262" name="Freeform 204"/>
              <p:cNvSpPr>
                <a:spLocks noChangeArrowheads="1"/>
              </p:cNvSpPr>
              <p:nvPr/>
            </p:nvSpPr>
            <p:spPr bwMode="auto">
              <a:xfrm>
                <a:off x="1917" y="1710"/>
                <a:ext cx="1521" cy="2284"/>
              </a:xfrm>
              <a:custGeom>
                <a:avLst/>
                <a:gdLst>
                  <a:gd name="T0" fmla="*/ 176501 w 768"/>
                  <a:gd name="T1" fmla="*/ 3537 h 2143"/>
                  <a:gd name="T2" fmla="*/ 166351 w 768"/>
                  <a:gd name="T3" fmla="*/ 3558 h 2143"/>
                  <a:gd name="T4" fmla="*/ 157122 w 768"/>
                  <a:gd name="T5" fmla="*/ 3568 h 2143"/>
                  <a:gd name="T6" fmla="*/ 146975 w 768"/>
                  <a:gd name="T7" fmla="*/ 3568 h 2143"/>
                  <a:gd name="T8" fmla="*/ 135882 w 768"/>
                  <a:gd name="T9" fmla="*/ 3568 h 2143"/>
                  <a:gd name="T10" fmla="*/ 126657 w 768"/>
                  <a:gd name="T11" fmla="*/ 3558 h 2143"/>
                  <a:gd name="T12" fmla="*/ 116376 w 768"/>
                  <a:gd name="T13" fmla="*/ 3537 h 2143"/>
                  <a:gd name="T14" fmla="*/ 106274 w 768"/>
                  <a:gd name="T15" fmla="*/ 3508 h 2143"/>
                  <a:gd name="T16" fmla="*/ 96797 w 768"/>
                  <a:gd name="T17" fmla="*/ 3466 h 2143"/>
                  <a:gd name="T18" fmla="*/ 86644 w 768"/>
                  <a:gd name="T19" fmla="*/ 3423 h 2143"/>
                  <a:gd name="T20" fmla="*/ 78151 w 768"/>
                  <a:gd name="T21" fmla="*/ 3363 h 2143"/>
                  <a:gd name="T22" fmla="*/ 68863 w 768"/>
                  <a:gd name="T23" fmla="*/ 3298 h 2143"/>
                  <a:gd name="T24" fmla="*/ 60317 w 768"/>
                  <a:gd name="T25" fmla="*/ 3236 h 2143"/>
                  <a:gd name="T26" fmla="*/ 52550 w 768"/>
                  <a:gd name="T27" fmla="*/ 3155 h 2143"/>
                  <a:gd name="T28" fmla="*/ 44937 w 768"/>
                  <a:gd name="T29" fmla="*/ 3071 h 2143"/>
                  <a:gd name="T30" fmla="*/ 38156 w 768"/>
                  <a:gd name="T31" fmla="*/ 2977 h 2143"/>
                  <a:gd name="T32" fmla="*/ 31444 w 768"/>
                  <a:gd name="T33" fmla="*/ 2883 h 2143"/>
                  <a:gd name="T34" fmla="*/ 25598 w 768"/>
                  <a:gd name="T35" fmla="*/ 2790 h 2143"/>
                  <a:gd name="T36" fmla="*/ 19379 w 768"/>
                  <a:gd name="T37" fmla="*/ 2675 h 2143"/>
                  <a:gd name="T38" fmla="*/ 15202 w 768"/>
                  <a:gd name="T39" fmla="*/ 2572 h 2143"/>
                  <a:gd name="T40" fmla="*/ 10845 w 768"/>
                  <a:gd name="T41" fmla="*/ 2459 h 2143"/>
                  <a:gd name="T42" fmla="*/ 7550 w 768"/>
                  <a:gd name="T43" fmla="*/ 2334 h 2143"/>
                  <a:gd name="T44" fmla="*/ 4296 w 768"/>
                  <a:gd name="T45" fmla="*/ 2220 h 2143"/>
                  <a:gd name="T46" fmla="*/ 2648 w 768"/>
                  <a:gd name="T47" fmla="*/ 2095 h 2143"/>
                  <a:gd name="T48" fmla="*/ 737 w 768"/>
                  <a:gd name="T49" fmla="*/ 1970 h 2143"/>
                  <a:gd name="T50" fmla="*/ 0 w 768"/>
                  <a:gd name="T51" fmla="*/ 1846 h 2143"/>
                  <a:gd name="T52" fmla="*/ 0 w 768"/>
                  <a:gd name="T53" fmla="*/ 1722 h 2143"/>
                  <a:gd name="T54" fmla="*/ 737 w 768"/>
                  <a:gd name="T55" fmla="*/ 1598 h 2143"/>
                  <a:gd name="T56" fmla="*/ 2648 w 768"/>
                  <a:gd name="T57" fmla="*/ 1472 h 2143"/>
                  <a:gd name="T58" fmla="*/ 4296 w 768"/>
                  <a:gd name="T59" fmla="*/ 1359 h 2143"/>
                  <a:gd name="T60" fmla="*/ 7550 w 768"/>
                  <a:gd name="T61" fmla="*/ 1235 h 2143"/>
                  <a:gd name="T62" fmla="*/ 10845 w 768"/>
                  <a:gd name="T63" fmla="*/ 1120 h 2143"/>
                  <a:gd name="T64" fmla="*/ 15202 w 768"/>
                  <a:gd name="T65" fmla="*/ 1006 h 2143"/>
                  <a:gd name="T66" fmla="*/ 19379 w 768"/>
                  <a:gd name="T67" fmla="*/ 894 h 2143"/>
                  <a:gd name="T68" fmla="*/ 25598 w 768"/>
                  <a:gd name="T69" fmla="*/ 789 h 2143"/>
                  <a:gd name="T70" fmla="*/ 31444 w 768"/>
                  <a:gd name="T71" fmla="*/ 685 h 2143"/>
                  <a:gd name="T72" fmla="*/ 38156 w 768"/>
                  <a:gd name="T73" fmla="*/ 590 h 2143"/>
                  <a:gd name="T74" fmla="*/ 44937 w 768"/>
                  <a:gd name="T75" fmla="*/ 498 h 2143"/>
                  <a:gd name="T76" fmla="*/ 52550 w 768"/>
                  <a:gd name="T77" fmla="*/ 417 h 2143"/>
                  <a:gd name="T78" fmla="*/ 60317 w 768"/>
                  <a:gd name="T79" fmla="*/ 342 h 2143"/>
                  <a:gd name="T80" fmla="*/ 68863 w 768"/>
                  <a:gd name="T81" fmla="*/ 271 h 2143"/>
                  <a:gd name="T82" fmla="*/ 78151 w 768"/>
                  <a:gd name="T83" fmla="*/ 208 h 2143"/>
                  <a:gd name="T84" fmla="*/ 86644 w 768"/>
                  <a:gd name="T85" fmla="*/ 158 h 2143"/>
                  <a:gd name="T86" fmla="*/ 96797 w 768"/>
                  <a:gd name="T87" fmla="*/ 104 h 2143"/>
                  <a:gd name="T88" fmla="*/ 106274 w 768"/>
                  <a:gd name="T89" fmla="*/ 72 h 2143"/>
                  <a:gd name="T90" fmla="*/ 116376 w 768"/>
                  <a:gd name="T91" fmla="*/ 42 h 2143"/>
                  <a:gd name="T92" fmla="*/ 126657 w 768"/>
                  <a:gd name="T93" fmla="*/ 21 h 2143"/>
                  <a:gd name="T94" fmla="*/ 135882 w 768"/>
                  <a:gd name="T95" fmla="*/ 0 h 2143"/>
                  <a:gd name="T96" fmla="*/ 146975 w 768"/>
                  <a:gd name="T97" fmla="*/ 0 h 214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768"/>
                  <a:gd name="T148" fmla="*/ 0 h 2143"/>
                  <a:gd name="T149" fmla="*/ 768 w 768"/>
                  <a:gd name="T150" fmla="*/ 2143 h 2143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768" h="2143">
                    <a:moveTo>
                      <a:pt x="621" y="1072"/>
                    </a:moveTo>
                    <a:lnTo>
                      <a:pt x="768" y="2112"/>
                    </a:lnTo>
                    <a:lnTo>
                      <a:pt x="757" y="2118"/>
                    </a:lnTo>
                    <a:lnTo>
                      <a:pt x="746" y="2125"/>
                    </a:lnTo>
                    <a:lnTo>
                      <a:pt x="736" y="2125"/>
                    </a:lnTo>
                    <a:lnTo>
                      <a:pt x="725" y="2131"/>
                    </a:lnTo>
                    <a:lnTo>
                      <a:pt x="714" y="2131"/>
                    </a:lnTo>
                    <a:lnTo>
                      <a:pt x="703" y="2137"/>
                    </a:lnTo>
                    <a:lnTo>
                      <a:pt x="693" y="2137"/>
                    </a:lnTo>
                    <a:lnTo>
                      <a:pt x="682" y="2137"/>
                    </a:lnTo>
                    <a:lnTo>
                      <a:pt x="675" y="2143"/>
                    </a:lnTo>
                    <a:lnTo>
                      <a:pt x="664" y="2143"/>
                    </a:lnTo>
                    <a:lnTo>
                      <a:pt x="653" y="2143"/>
                    </a:lnTo>
                    <a:lnTo>
                      <a:pt x="642" y="2143"/>
                    </a:lnTo>
                    <a:lnTo>
                      <a:pt x="632" y="2143"/>
                    </a:lnTo>
                    <a:lnTo>
                      <a:pt x="621" y="2143"/>
                    </a:lnTo>
                    <a:lnTo>
                      <a:pt x="606" y="2143"/>
                    </a:lnTo>
                    <a:lnTo>
                      <a:pt x="596" y="2143"/>
                    </a:lnTo>
                    <a:lnTo>
                      <a:pt x="585" y="2143"/>
                    </a:lnTo>
                    <a:lnTo>
                      <a:pt x="574" y="2143"/>
                    </a:lnTo>
                    <a:lnTo>
                      <a:pt x="563" y="2143"/>
                    </a:lnTo>
                    <a:lnTo>
                      <a:pt x="556" y="2137"/>
                    </a:lnTo>
                    <a:lnTo>
                      <a:pt x="545" y="2137"/>
                    </a:lnTo>
                    <a:lnTo>
                      <a:pt x="535" y="2137"/>
                    </a:lnTo>
                    <a:lnTo>
                      <a:pt x="524" y="2131"/>
                    </a:lnTo>
                    <a:lnTo>
                      <a:pt x="513" y="2131"/>
                    </a:lnTo>
                    <a:lnTo>
                      <a:pt x="502" y="2125"/>
                    </a:lnTo>
                    <a:lnTo>
                      <a:pt x="492" y="2125"/>
                    </a:lnTo>
                    <a:lnTo>
                      <a:pt x="481" y="2118"/>
                    </a:lnTo>
                    <a:lnTo>
                      <a:pt x="470" y="2112"/>
                    </a:lnTo>
                    <a:lnTo>
                      <a:pt x="459" y="2112"/>
                    </a:lnTo>
                    <a:lnTo>
                      <a:pt x="449" y="2106"/>
                    </a:lnTo>
                    <a:lnTo>
                      <a:pt x="438" y="2100"/>
                    </a:lnTo>
                    <a:lnTo>
                      <a:pt x="427" y="2093"/>
                    </a:lnTo>
                    <a:lnTo>
                      <a:pt x="416" y="2087"/>
                    </a:lnTo>
                    <a:lnTo>
                      <a:pt x="409" y="2081"/>
                    </a:lnTo>
                    <a:lnTo>
                      <a:pt x="398" y="2075"/>
                    </a:lnTo>
                    <a:lnTo>
                      <a:pt x="387" y="2068"/>
                    </a:lnTo>
                    <a:lnTo>
                      <a:pt x="377" y="2062"/>
                    </a:lnTo>
                    <a:lnTo>
                      <a:pt x="366" y="2056"/>
                    </a:lnTo>
                    <a:lnTo>
                      <a:pt x="359" y="2044"/>
                    </a:lnTo>
                    <a:lnTo>
                      <a:pt x="348" y="2037"/>
                    </a:lnTo>
                    <a:lnTo>
                      <a:pt x="337" y="2031"/>
                    </a:lnTo>
                    <a:lnTo>
                      <a:pt x="330" y="2019"/>
                    </a:lnTo>
                    <a:lnTo>
                      <a:pt x="319" y="2012"/>
                    </a:lnTo>
                    <a:lnTo>
                      <a:pt x="309" y="2000"/>
                    </a:lnTo>
                    <a:lnTo>
                      <a:pt x="301" y="1994"/>
                    </a:lnTo>
                    <a:lnTo>
                      <a:pt x="291" y="1981"/>
                    </a:lnTo>
                    <a:lnTo>
                      <a:pt x="283" y="1975"/>
                    </a:lnTo>
                    <a:lnTo>
                      <a:pt x="273" y="1963"/>
                    </a:lnTo>
                    <a:lnTo>
                      <a:pt x="265" y="1950"/>
                    </a:lnTo>
                    <a:lnTo>
                      <a:pt x="255" y="1944"/>
                    </a:lnTo>
                    <a:lnTo>
                      <a:pt x="248" y="1931"/>
                    </a:lnTo>
                    <a:lnTo>
                      <a:pt x="240" y="1919"/>
                    </a:lnTo>
                    <a:lnTo>
                      <a:pt x="230" y="1906"/>
                    </a:lnTo>
                    <a:lnTo>
                      <a:pt x="222" y="1894"/>
                    </a:lnTo>
                    <a:lnTo>
                      <a:pt x="215" y="1882"/>
                    </a:lnTo>
                    <a:lnTo>
                      <a:pt x="204" y="1869"/>
                    </a:lnTo>
                    <a:lnTo>
                      <a:pt x="197" y="1857"/>
                    </a:lnTo>
                    <a:lnTo>
                      <a:pt x="190" y="1844"/>
                    </a:lnTo>
                    <a:lnTo>
                      <a:pt x="183" y="1832"/>
                    </a:lnTo>
                    <a:lnTo>
                      <a:pt x="176" y="1819"/>
                    </a:lnTo>
                    <a:lnTo>
                      <a:pt x="169" y="1807"/>
                    </a:lnTo>
                    <a:lnTo>
                      <a:pt x="161" y="1788"/>
                    </a:lnTo>
                    <a:lnTo>
                      <a:pt x="154" y="1776"/>
                    </a:lnTo>
                    <a:lnTo>
                      <a:pt x="147" y="1763"/>
                    </a:lnTo>
                    <a:lnTo>
                      <a:pt x="140" y="1751"/>
                    </a:lnTo>
                    <a:lnTo>
                      <a:pt x="133" y="1732"/>
                    </a:lnTo>
                    <a:lnTo>
                      <a:pt x="125" y="1720"/>
                    </a:lnTo>
                    <a:lnTo>
                      <a:pt x="118" y="1701"/>
                    </a:lnTo>
                    <a:lnTo>
                      <a:pt x="115" y="1688"/>
                    </a:lnTo>
                    <a:lnTo>
                      <a:pt x="108" y="1676"/>
                    </a:lnTo>
                    <a:lnTo>
                      <a:pt x="100" y="1657"/>
                    </a:lnTo>
                    <a:lnTo>
                      <a:pt x="97" y="1639"/>
                    </a:lnTo>
                    <a:lnTo>
                      <a:pt x="90" y="1626"/>
                    </a:lnTo>
                    <a:lnTo>
                      <a:pt x="82" y="1607"/>
                    </a:lnTo>
                    <a:lnTo>
                      <a:pt x="79" y="1595"/>
                    </a:lnTo>
                    <a:lnTo>
                      <a:pt x="75" y="1576"/>
                    </a:lnTo>
                    <a:lnTo>
                      <a:pt x="68" y="1558"/>
                    </a:lnTo>
                    <a:lnTo>
                      <a:pt x="64" y="1545"/>
                    </a:lnTo>
                    <a:lnTo>
                      <a:pt x="61" y="1527"/>
                    </a:lnTo>
                    <a:lnTo>
                      <a:pt x="54" y="1508"/>
                    </a:lnTo>
                    <a:lnTo>
                      <a:pt x="50" y="1495"/>
                    </a:lnTo>
                    <a:lnTo>
                      <a:pt x="46" y="1477"/>
                    </a:lnTo>
                    <a:lnTo>
                      <a:pt x="43" y="1458"/>
                    </a:lnTo>
                    <a:lnTo>
                      <a:pt x="39" y="1439"/>
                    </a:lnTo>
                    <a:lnTo>
                      <a:pt x="36" y="1421"/>
                    </a:lnTo>
                    <a:lnTo>
                      <a:pt x="32" y="1402"/>
                    </a:lnTo>
                    <a:lnTo>
                      <a:pt x="29" y="1389"/>
                    </a:lnTo>
                    <a:lnTo>
                      <a:pt x="25" y="1371"/>
                    </a:lnTo>
                    <a:lnTo>
                      <a:pt x="21" y="1352"/>
                    </a:lnTo>
                    <a:lnTo>
                      <a:pt x="18" y="1333"/>
                    </a:lnTo>
                    <a:lnTo>
                      <a:pt x="18" y="1315"/>
                    </a:lnTo>
                    <a:lnTo>
                      <a:pt x="14" y="1296"/>
                    </a:lnTo>
                    <a:lnTo>
                      <a:pt x="14" y="1277"/>
                    </a:lnTo>
                    <a:lnTo>
                      <a:pt x="11" y="1259"/>
                    </a:lnTo>
                    <a:lnTo>
                      <a:pt x="7" y="1240"/>
                    </a:lnTo>
                    <a:lnTo>
                      <a:pt x="7" y="1221"/>
                    </a:lnTo>
                    <a:lnTo>
                      <a:pt x="7" y="1203"/>
                    </a:lnTo>
                    <a:lnTo>
                      <a:pt x="3" y="1184"/>
                    </a:lnTo>
                    <a:lnTo>
                      <a:pt x="3" y="1165"/>
                    </a:lnTo>
                    <a:lnTo>
                      <a:pt x="3" y="1147"/>
                    </a:lnTo>
                    <a:lnTo>
                      <a:pt x="3" y="1128"/>
                    </a:lnTo>
                    <a:lnTo>
                      <a:pt x="0" y="1109"/>
                    </a:lnTo>
                    <a:lnTo>
                      <a:pt x="0" y="1090"/>
                    </a:lnTo>
                    <a:lnTo>
                      <a:pt x="0" y="1072"/>
                    </a:lnTo>
                    <a:lnTo>
                      <a:pt x="0" y="1053"/>
                    </a:lnTo>
                    <a:lnTo>
                      <a:pt x="0" y="1034"/>
                    </a:lnTo>
                    <a:lnTo>
                      <a:pt x="3" y="1016"/>
                    </a:lnTo>
                    <a:lnTo>
                      <a:pt x="3" y="997"/>
                    </a:lnTo>
                    <a:lnTo>
                      <a:pt x="3" y="978"/>
                    </a:lnTo>
                    <a:lnTo>
                      <a:pt x="3" y="960"/>
                    </a:lnTo>
                    <a:lnTo>
                      <a:pt x="7" y="941"/>
                    </a:lnTo>
                    <a:lnTo>
                      <a:pt x="7" y="922"/>
                    </a:lnTo>
                    <a:lnTo>
                      <a:pt x="7" y="904"/>
                    </a:lnTo>
                    <a:lnTo>
                      <a:pt x="11" y="885"/>
                    </a:lnTo>
                    <a:lnTo>
                      <a:pt x="14" y="866"/>
                    </a:lnTo>
                    <a:lnTo>
                      <a:pt x="14" y="848"/>
                    </a:lnTo>
                    <a:lnTo>
                      <a:pt x="18" y="829"/>
                    </a:lnTo>
                    <a:lnTo>
                      <a:pt x="18" y="816"/>
                    </a:lnTo>
                    <a:lnTo>
                      <a:pt x="21" y="798"/>
                    </a:lnTo>
                    <a:lnTo>
                      <a:pt x="25" y="779"/>
                    </a:lnTo>
                    <a:lnTo>
                      <a:pt x="29" y="760"/>
                    </a:lnTo>
                    <a:lnTo>
                      <a:pt x="32" y="742"/>
                    </a:lnTo>
                    <a:lnTo>
                      <a:pt x="36" y="723"/>
                    </a:lnTo>
                    <a:lnTo>
                      <a:pt x="39" y="704"/>
                    </a:lnTo>
                    <a:lnTo>
                      <a:pt x="43" y="686"/>
                    </a:lnTo>
                    <a:lnTo>
                      <a:pt x="46" y="673"/>
                    </a:lnTo>
                    <a:lnTo>
                      <a:pt x="50" y="654"/>
                    </a:lnTo>
                    <a:lnTo>
                      <a:pt x="54" y="636"/>
                    </a:lnTo>
                    <a:lnTo>
                      <a:pt x="61" y="617"/>
                    </a:lnTo>
                    <a:lnTo>
                      <a:pt x="64" y="605"/>
                    </a:lnTo>
                    <a:lnTo>
                      <a:pt x="68" y="586"/>
                    </a:lnTo>
                    <a:lnTo>
                      <a:pt x="75" y="567"/>
                    </a:lnTo>
                    <a:lnTo>
                      <a:pt x="79" y="555"/>
                    </a:lnTo>
                    <a:lnTo>
                      <a:pt x="82" y="536"/>
                    </a:lnTo>
                    <a:lnTo>
                      <a:pt x="90" y="524"/>
                    </a:lnTo>
                    <a:lnTo>
                      <a:pt x="97" y="505"/>
                    </a:lnTo>
                    <a:lnTo>
                      <a:pt x="100" y="486"/>
                    </a:lnTo>
                    <a:lnTo>
                      <a:pt x="108" y="474"/>
                    </a:lnTo>
                    <a:lnTo>
                      <a:pt x="115" y="455"/>
                    </a:lnTo>
                    <a:lnTo>
                      <a:pt x="118" y="443"/>
                    </a:lnTo>
                    <a:lnTo>
                      <a:pt x="125" y="430"/>
                    </a:lnTo>
                    <a:lnTo>
                      <a:pt x="133" y="411"/>
                    </a:lnTo>
                    <a:lnTo>
                      <a:pt x="140" y="399"/>
                    </a:lnTo>
                    <a:lnTo>
                      <a:pt x="147" y="387"/>
                    </a:lnTo>
                    <a:lnTo>
                      <a:pt x="154" y="368"/>
                    </a:lnTo>
                    <a:lnTo>
                      <a:pt x="161" y="355"/>
                    </a:lnTo>
                    <a:lnTo>
                      <a:pt x="169" y="343"/>
                    </a:lnTo>
                    <a:lnTo>
                      <a:pt x="176" y="331"/>
                    </a:lnTo>
                    <a:lnTo>
                      <a:pt x="183" y="312"/>
                    </a:lnTo>
                    <a:lnTo>
                      <a:pt x="190" y="299"/>
                    </a:lnTo>
                    <a:lnTo>
                      <a:pt x="197" y="287"/>
                    </a:lnTo>
                    <a:lnTo>
                      <a:pt x="204" y="274"/>
                    </a:lnTo>
                    <a:lnTo>
                      <a:pt x="215" y="262"/>
                    </a:lnTo>
                    <a:lnTo>
                      <a:pt x="222" y="250"/>
                    </a:lnTo>
                    <a:lnTo>
                      <a:pt x="230" y="237"/>
                    </a:lnTo>
                    <a:lnTo>
                      <a:pt x="240" y="231"/>
                    </a:lnTo>
                    <a:lnTo>
                      <a:pt x="248" y="218"/>
                    </a:lnTo>
                    <a:lnTo>
                      <a:pt x="255" y="206"/>
                    </a:lnTo>
                    <a:lnTo>
                      <a:pt x="265" y="193"/>
                    </a:lnTo>
                    <a:lnTo>
                      <a:pt x="273" y="181"/>
                    </a:lnTo>
                    <a:lnTo>
                      <a:pt x="283" y="175"/>
                    </a:lnTo>
                    <a:lnTo>
                      <a:pt x="291" y="162"/>
                    </a:lnTo>
                    <a:lnTo>
                      <a:pt x="301" y="156"/>
                    </a:lnTo>
                    <a:lnTo>
                      <a:pt x="309" y="144"/>
                    </a:lnTo>
                    <a:lnTo>
                      <a:pt x="319" y="137"/>
                    </a:lnTo>
                    <a:lnTo>
                      <a:pt x="330" y="125"/>
                    </a:lnTo>
                    <a:lnTo>
                      <a:pt x="337" y="119"/>
                    </a:lnTo>
                    <a:lnTo>
                      <a:pt x="348" y="106"/>
                    </a:lnTo>
                    <a:lnTo>
                      <a:pt x="359" y="100"/>
                    </a:lnTo>
                    <a:lnTo>
                      <a:pt x="366" y="94"/>
                    </a:lnTo>
                    <a:lnTo>
                      <a:pt x="377" y="88"/>
                    </a:lnTo>
                    <a:lnTo>
                      <a:pt x="387" y="81"/>
                    </a:lnTo>
                    <a:lnTo>
                      <a:pt x="398" y="69"/>
                    </a:lnTo>
                    <a:lnTo>
                      <a:pt x="409" y="63"/>
                    </a:lnTo>
                    <a:lnTo>
                      <a:pt x="416" y="56"/>
                    </a:lnTo>
                    <a:lnTo>
                      <a:pt x="427" y="50"/>
                    </a:lnTo>
                    <a:lnTo>
                      <a:pt x="438" y="50"/>
                    </a:lnTo>
                    <a:lnTo>
                      <a:pt x="449" y="44"/>
                    </a:lnTo>
                    <a:lnTo>
                      <a:pt x="459" y="38"/>
                    </a:lnTo>
                    <a:lnTo>
                      <a:pt x="470" y="32"/>
                    </a:lnTo>
                    <a:lnTo>
                      <a:pt x="481" y="25"/>
                    </a:lnTo>
                    <a:lnTo>
                      <a:pt x="492" y="25"/>
                    </a:lnTo>
                    <a:lnTo>
                      <a:pt x="502" y="19"/>
                    </a:lnTo>
                    <a:lnTo>
                      <a:pt x="513" y="19"/>
                    </a:lnTo>
                    <a:lnTo>
                      <a:pt x="524" y="13"/>
                    </a:lnTo>
                    <a:lnTo>
                      <a:pt x="535" y="13"/>
                    </a:lnTo>
                    <a:lnTo>
                      <a:pt x="545" y="7"/>
                    </a:lnTo>
                    <a:lnTo>
                      <a:pt x="556" y="7"/>
                    </a:lnTo>
                    <a:lnTo>
                      <a:pt x="563" y="7"/>
                    </a:lnTo>
                    <a:lnTo>
                      <a:pt x="574" y="0"/>
                    </a:lnTo>
                    <a:lnTo>
                      <a:pt x="585" y="0"/>
                    </a:lnTo>
                    <a:lnTo>
                      <a:pt x="596" y="0"/>
                    </a:lnTo>
                    <a:lnTo>
                      <a:pt x="606" y="0"/>
                    </a:lnTo>
                    <a:lnTo>
                      <a:pt x="621" y="0"/>
                    </a:lnTo>
                    <a:lnTo>
                      <a:pt x="621" y="1072"/>
                    </a:lnTo>
                  </a:path>
                </a:pathLst>
              </a:custGeom>
              <a:noFill/>
              <a:ln w="64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8263" name="Freeform 205"/>
              <p:cNvSpPr>
                <a:spLocks noChangeArrowheads="1"/>
              </p:cNvSpPr>
              <p:nvPr/>
            </p:nvSpPr>
            <p:spPr bwMode="auto">
              <a:xfrm>
                <a:off x="3147" y="1710"/>
                <a:ext cx="291" cy="2252"/>
              </a:xfrm>
              <a:custGeom>
                <a:avLst/>
                <a:gdLst>
                  <a:gd name="T0" fmla="*/ 34661 w 147"/>
                  <a:gd name="T1" fmla="*/ 3529 h 2112"/>
                  <a:gd name="T2" fmla="*/ 0 w 147"/>
                  <a:gd name="T3" fmla="*/ 0 h 2112"/>
                  <a:gd name="T4" fmla="*/ 0 w 147"/>
                  <a:gd name="T5" fmla="*/ 1791 h 2112"/>
                  <a:gd name="T6" fmla="*/ 34661 w 147"/>
                  <a:gd name="T7" fmla="*/ 3529 h 21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7"/>
                  <a:gd name="T13" fmla="*/ 0 h 2112"/>
                  <a:gd name="T14" fmla="*/ 147 w 147"/>
                  <a:gd name="T15" fmla="*/ 2112 h 21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7" h="2112">
                    <a:moveTo>
                      <a:pt x="147" y="2112"/>
                    </a:moveTo>
                    <a:lnTo>
                      <a:pt x="0" y="0"/>
                    </a:lnTo>
                    <a:lnTo>
                      <a:pt x="0" y="1072"/>
                    </a:lnTo>
                    <a:lnTo>
                      <a:pt x="147" y="2112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sp>
          <p:nvSpPr>
            <p:cNvPr id="37894" name="Freeform 206"/>
            <p:cNvSpPr>
              <a:spLocks noChangeArrowheads="1"/>
            </p:cNvSpPr>
            <p:nvPr/>
          </p:nvSpPr>
          <p:spPr bwMode="auto">
            <a:xfrm>
              <a:off x="3148" y="1710"/>
              <a:ext cx="291" cy="2252"/>
            </a:xfrm>
            <a:custGeom>
              <a:avLst/>
              <a:gdLst>
                <a:gd name="T0" fmla="*/ 34661 w 147"/>
                <a:gd name="T1" fmla="*/ 3529 h 2112"/>
                <a:gd name="T2" fmla="*/ 2637 w 147"/>
                <a:gd name="T3" fmla="*/ 0 h 2112"/>
                <a:gd name="T4" fmla="*/ 0 w 147"/>
                <a:gd name="T5" fmla="*/ 0 h 2112"/>
                <a:gd name="T6" fmla="*/ 34661 w 147"/>
                <a:gd name="T7" fmla="*/ 3529 h 21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7"/>
                <a:gd name="T13" fmla="*/ 0 h 2112"/>
                <a:gd name="T14" fmla="*/ 147 w 147"/>
                <a:gd name="T15" fmla="*/ 2112 h 21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7" h="2112">
                  <a:moveTo>
                    <a:pt x="147" y="2112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47" y="2112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7895" name="Freeform 207"/>
            <p:cNvSpPr>
              <a:spLocks noChangeArrowheads="1"/>
            </p:cNvSpPr>
            <p:nvPr/>
          </p:nvSpPr>
          <p:spPr bwMode="auto">
            <a:xfrm>
              <a:off x="3170" y="1710"/>
              <a:ext cx="291" cy="2252"/>
            </a:xfrm>
            <a:custGeom>
              <a:avLst/>
              <a:gdLst>
                <a:gd name="T0" fmla="*/ 32063 w 147"/>
                <a:gd name="T1" fmla="*/ 3529 h 2112"/>
                <a:gd name="T2" fmla="*/ 0 w 147"/>
                <a:gd name="T3" fmla="*/ 0 h 2112"/>
                <a:gd name="T4" fmla="*/ 34661 w 147"/>
                <a:gd name="T5" fmla="*/ 3529 h 2112"/>
                <a:gd name="T6" fmla="*/ 32063 w 147"/>
                <a:gd name="T7" fmla="*/ 3529 h 21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7"/>
                <a:gd name="T13" fmla="*/ 0 h 2112"/>
                <a:gd name="T14" fmla="*/ 147 w 147"/>
                <a:gd name="T15" fmla="*/ 2112 h 21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7" h="2112">
                  <a:moveTo>
                    <a:pt x="136" y="2112"/>
                  </a:moveTo>
                  <a:lnTo>
                    <a:pt x="0" y="0"/>
                  </a:lnTo>
                  <a:lnTo>
                    <a:pt x="147" y="2112"/>
                  </a:lnTo>
                  <a:lnTo>
                    <a:pt x="136" y="2112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7896" name="Freeform 208"/>
            <p:cNvSpPr>
              <a:spLocks noChangeArrowheads="1"/>
            </p:cNvSpPr>
            <p:nvPr/>
          </p:nvSpPr>
          <p:spPr bwMode="auto">
            <a:xfrm>
              <a:off x="3170" y="1710"/>
              <a:ext cx="291" cy="2252"/>
            </a:xfrm>
            <a:custGeom>
              <a:avLst/>
              <a:gdLst>
                <a:gd name="T0" fmla="*/ 34661 w 147"/>
                <a:gd name="T1" fmla="*/ 3529 h 2112"/>
                <a:gd name="T2" fmla="*/ 2399 w 147"/>
                <a:gd name="T3" fmla="*/ 0 h 2112"/>
                <a:gd name="T4" fmla="*/ 0 w 147"/>
                <a:gd name="T5" fmla="*/ 0 h 2112"/>
                <a:gd name="T6" fmla="*/ 34661 w 147"/>
                <a:gd name="T7" fmla="*/ 3529 h 21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7"/>
                <a:gd name="T13" fmla="*/ 0 h 2112"/>
                <a:gd name="T14" fmla="*/ 147 w 147"/>
                <a:gd name="T15" fmla="*/ 2112 h 21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7" h="2112">
                  <a:moveTo>
                    <a:pt x="147" y="2112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147" y="2112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7897" name="Freeform 209"/>
            <p:cNvSpPr>
              <a:spLocks noChangeArrowheads="1"/>
            </p:cNvSpPr>
            <p:nvPr/>
          </p:nvSpPr>
          <p:spPr bwMode="auto">
            <a:xfrm>
              <a:off x="3189" y="1710"/>
              <a:ext cx="293" cy="2252"/>
            </a:xfrm>
            <a:custGeom>
              <a:avLst/>
              <a:gdLst>
                <a:gd name="T0" fmla="*/ 32319 w 148"/>
                <a:gd name="T1" fmla="*/ 3529 h 2112"/>
                <a:gd name="T2" fmla="*/ 0 w 148"/>
                <a:gd name="T3" fmla="*/ 0 h 2112"/>
                <a:gd name="T4" fmla="*/ 34916 w 148"/>
                <a:gd name="T5" fmla="*/ 3520 h 2112"/>
                <a:gd name="T6" fmla="*/ 32319 w 148"/>
                <a:gd name="T7" fmla="*/ 3529 h 21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8"/>
                <a:gd name="T13" fmla="*/ 0 h 2112"/>
                <a:gd name="T14" fmla="*/ 148 w 148"/>
                <a:gd name="T15" fmla="*/ 2112 h 21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8" h="2112">
                  <a:moveTo>
                    <a:pt x="137" y="2112"/>
                  </a:moveTo>
                  <a:lnTo>
                    <a:pt x="0" y="0"/>
                  </a:lnTo>
                  <a:lnTo>
                    <a:pt x="148" y="2106"/>
                  </a:lnTo>
                  <a:lnTo>
                    <a:pt x="137" y="2112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7898" name="Freeform 210"/>
            <p:cNvSpPr>
              <a:spLocks noChangeArrowheads="1"/>
            </p:cNvSpPr>
            <p:nvPr/>
          </p:nvSpPr>
          <p:spPr bwMode="auto">
            <a:xfrm>
              <a:off x="3189" y="1710"/>
              <a:ext cx="293" cy="2245"/>
            </a:xfrm>
            <a:custGeom>
              <a:avLst/>
              <a:gdLst>
                <a:gd name="T0" fmla="*/ 34916 w 148"/>
                <a:gd name="T1" fmla="*/ 3510 h 2106"/>
                <a:gd name="T2" fmla="*/ 2645 w 148"/>
                <a:gd name="T3" fmla="*/ 0 h 2106"/>
                <a:gd name="T4" fmla="*/ 0 w 148"/>
                <a:gd name="T5" fmla="*/ 0 h 2106"/>
                <a:gd name="T6" fmla="*/ 34916 w 148"/>
                <a:gd name="T7" fmla="*/ 3510 h 210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8"/>
                <a:gd name="T13" fmla="*/ 0 h 2106"/>
                <a:gd name="T14" fmla="*/ 148 w 148"/>
                <a:gd name="T15" fmla="*/ 2106 h 210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8" h="2106">
                  <a:moveTo>
                    <a:pt x="148" y="2106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48" y="2106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7899" name="Freeform 211"/>
            <p:cNvSpPr>
              <a:spLocks noChangeArrowheads="1"/>
            </p:cNvSpPr>
            <p:nvPr/>
          </p:nvSpPr>
          <p:spPr bwMode="auto">
            <a:xfrm>
              <a:off x="3211" y="1710"/>
              <a:ext cx="291" cy="2245"/>
            </a:xfrm>
            <a:custGeom>
              <a:avLst/>
              <a:gdLst>
                <a:gd name="T0" fmla="*/ 32248 w 147"/>
                <a:gd name="T1" fmla="*/ 3510 h 2106"/>
                <a:gd name="T2" fmla="*/ 0 w 147"/>
                <a:gd name="T3" fmla="*/ 0 h 2106"/>
                <a:gd name="T4" fmla="*/ 34661 w 147"/>
                <a:gd name="T5" fmla="*/ 3503 h 2106"/>
                <a:gd name="T6" fmla="*/ 32248 w 147"/>
                <a:gd name="T7" fmla="*/ 3510 h 210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7"/>
                <a:gd name="T13" fmla="*/ 0 h 2106"/>
                <a:gd name="T14" fmla="*/ 147 w 147"/>
                <a:gd name="T15" fmla="*/ 2106 h 210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7" h="2106">
                  <a:moveTo>
                    <a:pt x="137" y="2106"/>
                  </a:moveTo>
                  <a:lnTo>
                    <a:pt x="0" y="0"/>
                  </a:lnTo>
                  <a:lnTo>
                    <a:pt x="147" y="2100"/>
                  </a:lnTo>
                  <a:lnTo>
                    <a:pt x="137" y="2106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7900" name="Freeform 212"/>
            <p:cNvSpPr>
              <a:spLocks noChangeArrowheads="1"/>
            </p:cNvSpPr>
            <p:nvPr/>
          </p:nvSpPr>
          <p:spPr bwMode="auto">
            <a:xfrm>
              <a:off x="3211" y="1710"/>
              <a:ext cx="291" cy="2239"/>
            </a:xfrm>
            <a:custGeom>
              <a:avLst/>
              <a:gdLst>
                <a:gd name="T0" fmla="*/ 34661 w 147"/>
                <a:gd name="T1" fmla="*/ 3506 h 2100"/>
                <a:gd name="T2" fmla="*/ 2637 w 147"/>
                <a:gd name="T3" fmla="*/ 0 h 2100"/>
                <a:gd name="T4" fmla="*/ 0 w 147"/>
                <a:gd name="T5" fmla="*/ 0 h 2100"/>
                <a:gd name="T6" fmla="*/ 34661 w 147"/>
                <a:gd name="T7" fmla="*/ 3506 h 21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7"/>
                <a:gd name="T13" fmla="*/ 0 h 2100"/>
                <a:gd name="T14" fmla="*/ 147 w 147"/>
                <a:gd name="T15" fmla="*/ 2100 h 21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7" h="2100">
                  <a:moveTo>
                    <a:pt x="147" y="210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47" y="210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7901" name="Freeform 213"/>
            <p:cNvSpPr>
              <a:spLocks noChangeArrowheads="1"/>
            </p:cNvSpPr>
            <p:nvPr/>
          </p:nvSpPr>
          <p:spPr bwMode="auto">
            <a:xfrm>
              <a:off x="3233" y="1710"/>
              <a:ext cx="291" cy="2239"/>
            </a:xfrm>
            <a:custGeom>
              <a:avLst/>
              <a:gdLst>
                <a:gd name="T0" fmla="*/ 32063 w 147"/>
                <a:gd name="T1" fmla="*/ 3506 h 2100"/>
                <a:gd name="T2" fmla="*/ 0 w 147"/>
                <a:gd name="T3" fmla="*/ 0 h 2100"/>
                <a:gd name="T4" fmla="*/ 34661 w 147"/>
                <a:gd name="T5" fmla="*/ 3497 h 2100"/>
                <a:gd name="T6" fmla="*/ 32063 w 147"/>
                <a:gd name="T7" fmla="*/ 3506 h 21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7"/>
                <a:gd name="T13" fmla="*/ 0 h 2100"/>
                <a:gd name="T14" fmla="*/ 147 w 147"/>
                <a:gd name="T15" fmla="*/ 2100 h 21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7" h="2100">
                  <a:moveTo>
                    <a:pt x="136" y="2100"/>
                  </a:moveTo>
                  <a:lnTo>
                    <a:pt x="0" y="0"/>
                  </a:lnTo>
                  <a:lnTo>
                    <a:pt x="147" y="2093"/>
                  </a:lnTo>
                  <a:lnTo>
                    <a:pt x="136" y="210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7902" name="Freeform 214"/>
            <p:cNvSpPr>
              <a:spLocks noChangeArrowheads="1"/>
            </p:cNvSpPr>
            <p:nvPr/>
          </p:nvSpPr>
          <p:spPr bwMode="auto">
            <a:xfrm>
              <a:off x="3233" y="1710"/>
              <a:ext cx="291" cy="2231"/>
            </a:xfrm>
            <a:custGeom>
              <a:avLst/>
              <a:gdLst>
                <a:gd name="T0" fmla="*/ 34661 w 147"/>
                <a:gd name="T1" fmla="*/ 3488 h 2093"/>
                <a:gd name="T2" fmla="*/ 2637 w 147"/>
                <a:gd name="T3" fmla="*/ 7 h 2093"/>
                <a:gd name="T4" fmla="*/ 0 w 147"/>
                <a:gd name="T5" fmla="*/ 0 h 2093"/>
                <a:gd name="T6" fmla="*/ 34661 w 147"/>
                <a:gd name="T7" fmla="*/ 3488 h 20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7"/>
                <a:gd name="T13" fmla="*/ 0 h 2093"/>
                <a:gd name="T14" fmla="*/ 147 w 147"/>
                <a:gd name="T15" fmla="*/ 2093 h 20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7" h="2093">
                  <a:moveTo>
                    <a:pt x="147" y="2093"/>
                  </a:moveTo>
                  <a:lnTo>
                    <a:pt x="11" y="7"/>
                  </a:lnTo>
                  <a:lnTo>
                    <a:pt x="0" y="0"/>
                  </a:lnTo>
                  <a:lnTo>
                    <a:pt x="147" y="2093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7903" name="Freeform 215"/>
            <p:cNvSpPr>
              <a:spLocks noChangeArrowheads="1"/>
            </p:cNvSpPr>
            <p:nvPr/>
          </p:nvSpPr>
          <p:spPr bwMode="auto">
            <a:xfrm>
              <a:off x="3254" y="1717"/>
              <a:ext cx="291" cy="2224"/>
            </a:xfrm>
            <a:custGeom>
              <a:avLst/>
              <a:gdLst>
                <a:gd name="T0" fmla="*/ 32063 w 147"/>
                <a:gd name="T1" fmla="*/ 3482 h 2086"/>
                <a:gd name="T2" fmla="*/ 0 w 147"/>
                <a:gd name="T3" fmla="*/ 0 h 2086"/>
                <a:gd name="T4" fmla="*/ 34661 w 147"/>
                <a:gd name="T5" fmla="*/ 3474 h 2086"/>
                <a:gd name="T6" fmla="*/ 32063 w 147"/>
                <a:gd name="T7" fmla="*/ 3482 h 208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7"/>
                <a:gd name="T13" fmla="*/ 0 h 2086"/>
                <a:gd name="T14" fmla="*/ 147 w 147"/>
                <a:gd name="T15" fmla="*/ 2086 h 208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7" h="2086">
                  <a:moveTo>
                    <a:pt x="136" y="2086"/>
                  </a:moveTo>
                  <a:lnTo>
                    <a:pt x="0" y="0"/>
                  </a:lnTo>
                  <a:lnTo>
                    <a:pt x="147" y="2080"/>
                  </a:lnTo>
                  <a:lnTo>
                    <a:pt x="136" y="2086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7904" name="Freeform 216"/>
            <p:cNvSpPr>
              <a:spLocks noChangeArrowheads="1"/>
            </p:cNvSpPr>
            <p:nvPr/>
          </p:nvSpPr>
          <p:spPr bwMode="auto">
            <a:xfrm>
              <a:off x="3254" y="1717"/>
              <a:ext cx="291" cy="2217"/>
            </a:xfrm>
            <a:custGeom>
              <a:avLst/>
              <a:gdLst>
                <a:gd name="T0" fmla="*/ 34661 w 147"/>
                <a:gd name="T1" fmla="*/ 3466 h 2080"/>
                <a:gd name="T2" fmla="*/ 1677 w 147"/>
                <a:gd name="T3" fmla="*/ 0 h 2080"/>
                <a:gd name="T4" fmla="*/ 0 w 147"/>
                <a:gd name="T5" fmla="*/ 0 h 2080"/>
                <a:gd name="T6" fmla="*/ 34661 w 147"/>
                <a:gd name="T7" fmla="*/ 3466 h 20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7"/>
                <a:gd name="T13" fmla="*/ 0 h 2080"/>
                <a:gd name="T14" fmla="*/ 147 w 147"/>
                <a:gd name="T15" fmla="*/ 2080 h 20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7" h="2080">
                  <a:moveTo>
                    <a:pt x="147" y="2080"/>
                  </a:moveTo>
                  <a:lnTo>
                    <a:pt x="7" y="0"/>
                  </a:lnTo>
                  <a:lnTo>
                    <a:pt x="0" y="0"/>
                  </a:lnTo>
                  <a:lnTo>
                    <a:pt x="147" y="208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7905" name="Freeform 217"/>
            <p:cNvSpPr>
              <a:spLocks noChangeArrowheads="1"/>
            </p:cNvSpPr>
            <p:nvPr/>
          </p:nvSpPr>
          <p:spPr bwMode="auto">
            <a:xfrm>
              <a:off x="3268" y="1717"/>
              <a:ext cx="291" cy="2217"/>
            </a:xfrm>
            <a:custGeom>
              <a:avLst/>
              <a:gdLst>
                <a:gd name="T0" fmla="*/ 32984 w 147"/>
                <a:gd name="T1" fmla="*/ 3466 h 2080"/>
                <a:gd name="T2" fmla="*/ 0 w 147"/>
                <a:gd name="T3" fmla="*/ 0 h 2080"/>
                <a:gd name="T4" fmla="*/ 34661 w 147"/>
                <a:gd name="T5" fmla="*/ 3454 h 2080"/>
                <a:gd name="T6" fmla="*/ 32984 w 147"/>
                <a:gd name="T7" fmla="*/ 3466 h 20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7"/>
                <a:gd name="T13" fmla="*/ 0 h 2080"/>
                <a:gd name="T14" fmla="*/ 147 w 147"/>
                <a:gd name="T15" fmla="*/ 2080 h 20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7" h="2080">
                  <a:moveTo>
                    <a:pt x="140" y="2080"/>
                  </a:moveTo>
                  <a:lnTo>
                    <a:pt x="0" y="0"/>
                  </a:lnTo>
                  <a:lnTo>
                    <a:pt x="147" y="2074"/>
                  </a:lnTo>
                  <a:lnTo>
                    <a:pt x="140" y="208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7906" name="Freeform 218"/>
            <p:cNvSpPr>
              <a:spLocks noChangeArrowheads="1"/>
            </p:cNvSpPr>
            <p:nvPr/>
          </p:nvSpPr>
          <p:spPr bwMode="auto">
            <a:xfrm>
              <a:off x="3268" y="1717"/>
              <a:ext cx="291" cy="2211"/>
            </a:xfrm>
            <a:custGeom>
              <a:avLst/>
              <a:gdLst>
                <a:gd name="T0" fmla="*/ 34661 w 147"/>
                <a:gd name="T1" fmla="*/ 3460 h 2074"/>
                <a:gd name="T2" fmla="*/ 2637 w 147"/>
                <a:gd name="T3" fmla="*/ 0 h 2074"/>
                <a:gd name="T4" fmla="*/ 0 w 147"/>
                <a:gd name="T5" fmla="*/ 0 h 2074"/>
                <a:gd name="T6" fmla="*/ 34661 w 147"/>
                <a:gd name="T7" fmla="*/ 3460 h 20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7"/>
                <a:gd name="T13" fmla="*/ 0 h 2074"/>
                <a:gd name="T14" fmla="*/ 147 w 147"/>
                <a:gd name="T15" fmla="*/ 2074 h 20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7" h="2074">
                  <a:moveTo>
                    <a:pt x="147" y="2074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47" y="207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7907" name="Freeform 219"/>
            <p:cNvSpPr>
              <a:spLocks noChangeArrowheads="1"/>
            </p:cNvSpPr>
            <p:nvPr/>
          </p:nvSpPr>
          <p:spPr bwMode="auto">
            <a:xfrm>
              <a:off x="3290" y="1717"/>
              <a:ext cx="291" cy="2211"/>
            </a:xfrm>
            <a:custGeom>
              <a:avLst/>
              <a:gdLst>
                <a:gd name="T0" fmla="*/ 32063 w 147"/>
                <a:gd name="T1" fmla="*/ 3460 h 2074"/>
                <a:gd name="T2" fmla="*/ 0 w 147"/>
                <a:gd name="T3" fmla="*/ 0 h 2074"/>
                <a:gd name="T4" fmla="*/ 34661 w 147"/>
                <a:gd name="T5" fmla="*/ 3452 h 2074"/>
                <a:gd name="T6" fmla="*/ 32063 w 147"/>
                <a:gd name="T7" fmla="*/ 3460 h 20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7"/>
                <a:gd name="T13" fmla="*/ 0 h 2074"/>
                <a:gd name="T14" fmla="*/ 147 w 147"/>
                <a:gd name="T15" fmla="*/ 2074 h 20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7" h="2074">
                  <a:moveTo>
                    <a:pt x="136" y="2074"/>
                  </a:moveTo>
                  <a:lnTo>
                    <a:pt x="0" y="0"/>
                  </a:lnTo>
                  <a:lnTo>
                    <a:pt x="147" y="2068"/>
                  </a:lnTo>
                  <a:lnTo>
                    <a:pt x="136" y="207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7908" name="Freeform 220"/>
            <p:cNvSpPr>
              <a:spLocks noChangeArrowheads="1"/>
            </p:cNvSpPr>
            <p:nvPr/>
          </p:nvSpPr>
          <p:spPr bwMode="auto">
            <a:xfrm>
              <a:off x="3290" y="1717"/>
              <a:ext cx="291" cy="2205"/>
            </a:xfrm>
            <a:custGeom>
              <a:avLst/>
              <a:gdLst>
                <a:gd name="T0" fmla="*/ 34661 w 147"/>
                <a:gd name="T1" fmla="*/ 3455 h 2068"/>
                <a:gd name="T2" fmla="*/ 2399 w 147"/>
                <a:gd name="T3" fmla="*/ 6 h 2068"/>
                <a:gd name="T4" fmla="*/ 0 w 147"/>
                <a:gd name="T5" fmla="*/ 0 h 2068"/>
                <a:gd name="T6" fmla="*/ 34661 w 147"/>
                <a:gd name="T7" fmla="*/ 3455 h 20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7"/>
                <a:gd name="T13" fmla="*/ 0 h 2068"/>
                <a:gd name="T14" fmla="*/ 147 w 147"/>
                <a:gd name="T15" fmla="*/ 2068 h 20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7" h="2068">
                  <a:moveTo>
                    <a:pt x="147" y="2068"/>
                  </a:moveTo>
                  <a:lnTo>
                    <a:pt x="10" y="6"/>
                  </a:lnTo>
                  <a:lnTo>
                    <a:pt x="0" y="0"/>
                  </a:lnTo>
                  <a:lnTo>
                    <a:pt x="147" y="2068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7909" name="Freeform 221"/>
            <p:cNvSpPr>
              <a:spLocks noChangeArrowheads="1"/>
            </p:cNvSpPr>
            <p:nvPr/>
          </p:nvSpPr>
          <p:spPr bwMode="auto">
            <a:xfrm>
              <a:off x="3310" y="1724"/>
              <a:ext cx="293" cy="2198"/>
            </a:xfrm>
            <a:custGeom>
              <a:avLst/>
              <a:gdLst>
                <a:gd name="T0" fmla="*/ 32319 w 148"/>
                <a:gd name="T1" fmla="*/ 3439 h 2062"/>
                <a:gd name="T2" fmla="*/ 0 w 148"/>
                <a:gd name="T3" fmla="*/ 0 h 2062"/>
                <a:gd name="T4" fmla="*/ 34916 w 148"/>
                <a:gd name="T5" fmla="*/ 3427 h 2062"/>
                <a:gd name="T6" fmla="*/ 32319 w 148"/>
                <a:gd name="T7" fmla="*/ 3439 h 20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8"/>
                <a:gd name="T13" fmla="*/ 0 h 2062"/>
                <a:gd name="T14" fmla="*/ 148 w 148"/>
                <a:gd name="T15" fmla="*/ 2062 h 20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8" h="2062">
                  <a:moveTo>
                    <a:pt x="137" y="2062"/>
                  </a:moveTo>
                  <a:lnTo>
                    <a:pt x="0" y="0"/>
                  </a:lnTo>
                  <a:lnTo>
                    <a:pt x="148" y="2055"/>
                  </a:lnTo>
                  <a:lnTo>
                    <a:pt x="137" y="2062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7910" name="Freeform 222"/>
            <p:cNvSpPr>
              <a:spLocks noChangeArrowheads="1"/>
            </p:cNvSpPr>
            <p:nvPr/>
          </p:nvSpPr>
          <p:spPr bwMode="auto">
            <a:xfrm>
              <a:off x="3310" y="1724"/>
              <a:ext cx="293" cy="2191"/>
            </a:xfrm>
            <a:custGeom>
              <a:avLst/>
              <a:gdLst>
                <a:gd name="T0" fmla="*/ 34916 w 148"/>
                <a:gd name="T1" fmla="*/ 3432 h 2055"/>
                <a:gd name="T2" fmla="*/ 2645 w 148"/>
                <a:gd name="T3" fmla="*/ 0 h 2055"/>
                <a:gd name="T4" fmla="*/ 0 w 148"/>
                <a:gd name="T5" fmla="*/ 0 h 2055"/>
                <a:gd name="T6" fmla="*/ 34916 w 148"/>
                <a:gd name="T7" fmla="*/ 3432 h 205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8"/>
                <a:gd name="T13" fmla="*/ 0 h 2055"/>
                <a:gd name="T14" fmla="*/ 148 w 148"/>
                <a:gd name="T15" fmla="*/ 2055 h 205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8" h="2055">
                  <a:moveTo>
                    <a:pt x="148" y="2055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48" y="205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7911" name="Freeform 223"/>
            <p:cNvSpPr>
              <a:spLocks noChangeArrowheads="1"/>
            </p:cNvSpPr>
            <p:nvPr/>
          </p:nvSpPr>
          <p:spPr bwMode="auto">
            <a:xfrm>
              <a:off x="3332" y="1724"/>
              <a:ext cx="291" cy="2191"/>
            </a:xfrm>
            <a:custGeom>
              <a:avLst/>
              <a:gdLst>
                <a:gd name="T0" fmla="*/ 32248 w 147"/>
                <a:gd name="T1" fmla="*/ 3432 h 2055"/>
                <a:gd name="T2" fmla="*/ 0 w 147"/>
                <a:gd name="T3" fmla="*/ 0 h 2055"/>
                <a:gd name="T4" fmla="*/ 34661 w 147"/>
                <a:gd name="T5" fmla="*/ 3421 h 2055"/>
                <a:gd name="T6" fmla="*/ 32248 w 147"/>
                <a:gd name="T7" fmla="*/ 3432 h 205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7"/>
                <a:gd name="T13" fmla="*/ 0 h 2055"/>
                <a:gd name="T14" fmla="*/ 147 w 147"/>
                <a:gd name="T15" fmla="*/ 2055 h 205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7" h="2055">
                  <a:moveTo>
                    <a:pt x="137" y="2055"/>
                  </a:moveTo>
                  <a:lnTo>
                    <a:pt x="0" y="0"/>
                  </a:lnTo>
                  <a:lnTo>
                    <a:pt x="147" y="2049"/>
                  </a:lnTo>
                  <a:lnTo>
                    <a:pt x="137" y="205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7912" name="Freeform 224"/>
            <p:cNvSpPr>
              <a:spLocks noChangeArrowheads="1"/>
            </p:cNvSpPr>
            <p:nvPr/>
          </p:nvSpPr>
          <p:spPr bwMode="auto">
            <a:xfrm>
              <a:off x="3332" y="1724"/>
              <a:ext cx="291" cy="2184"/>
            </a:xfrm>
            <a:custGeom>
              <a:avLst/>
              <a:gdLst>
                <a:gd name="T0" fmla="*/ 34661 w 147"/>
                <a:gd name="T1" fmla="*/ 3413 h 2049"/>
                <a:gd name="T2" fmla="*/ 2637 w 147"/>
                <a:gd name="T3" fmla="*/ 6 h 2049"/>
                <a:gd name="T4" fmla="*/ 0 w 147"/>
                <a:gd name="T5" fmla="*/ 0 h 2049"/>
                <a:gd name="T6" fmla="*/ 34661 w 147"/>
                <a:gd name="T7" fmla="*/ 3413 h 20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7"/>
                <a:gd name="T13" fmla="*/ 0 h 2049"/>
                <a:gd name="T14" fmla="*/ 147 w 147"/>
                <a:gd name="T15" fmla="*/ 2049 h 20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7" h="2049">
                  <a:moveTo>
                    <a:pt x="147" y="2049"/>
                  </a:moveTo>
                  <a:lnTo>
                    <a:pt x="11" y="6"/>
                  </a:lnTo>
                  <a:lnTo>
                    <a:pt x="0" y="0"/>
                  </a:lnTo>
                  <a:lnTo>
                    <a:pt x="147" y="2049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7913" name="Freeform 225"/>
            <p:cNvSpPr>
              <a:spLocks noChangeArrowheads="1"/>
            </p:cNvSpPr>
            <p:nvPr/>
          </p:nvSpPr>
          <p:spPr bwMode="auto">
            <a:xfrm>
              <a:off x="3354" y="1730"/>
              <a:ext cx="291" cy="2178"/>
            </a:xfrm>
            <a:custGeom>
              <a:avLst/>
              <a:gdLst>
                <a:gd name="T0" fmla="*/ 32063 w 147"/>
                <a:gd name="T1" fmla="*/ 3408 h 2043"/>
                <a:gd name="T2" fmla="*/ 0 w 147"/>
                <a:gd name="T3" fmla="*/ 0 h 2043"/>
                <a:gd name="T4" fmla="*/ 34661 w 147"/>
                <a:gd name="T5" fmla="*/ 3400 h 2043"/>
                <a:gd name="T6" fmla="*/ 32063 w 147"/>
                <a:gd name="T7" fmla="*/ 3408 h 204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7"/>
                <a:gd name="T13" fmla="*/ 0 h 2043"/>
                <a:gd name="T14" fmla="*/ 147 w 147"/>
                <a:gd name="T15" fmla="*/ 2043 h 204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7" h="2043">
                  <a:moveTo>
                    <a:pt x="136" y="2043"/>
                  </a:moveTo>
                  <a:lnTo>
                    <a:pt x="0" y="0"/>
                  </a:lnTo>
                  <a:lnTo>
                    <a:pt x="147" y="2037"/>
                  </a:lnTo>
                  <a:lnTo>
                    <a:pt x="136" y="2043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7914" name="Freeform 226"/>
            <p:cNvSpPr>
              <a:spLocks noChangeArrowheads="1"/>
            </p:cNvSpPr>
            <p:nvPr/>
          </p:nvSpPr>
          <p:spPr bwMode="auto">
            <a:xfrm>
              <a:off x="3354" y="1730"/>
              <a:ext cx="291" cy="2172"/>
            </a:xfrm>
            <a:custGeom>
              <a:avLst/>
              <a:gdLst>
                <a:gd name="T0" fmla="*/ 34661 w 147"/>
                <a:gd name="T1" fmla="*/ 3402 h 2037"/>
                <a:gd name="T2" fmla="*/ 2637 w 147"/>
                <a:gd name="T3" fmla="*/ 0 h 2037"/>
                <a:gd name="T4" fmla="*/ 0 w 147"/>
                <a:gd name="T5" fmla="*/ 0 h 2037"/>
                <a:gd name="T6" fmla="*/ 34661 w 147"/>
                <a:gd name="T7" fmla="*/ 3402 h 20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7"/>
                <a:gd name="T13" fmla="*/ 0 h 2037"/>
                <a:gd name="T14" fmla="*/ 147 w 147"/>
                <a:gd name="T15" fmla="*/ 2037 h 20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7" h="2037">
                  <a:moveTo>
                    <a:pt x="147" y="2037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47" y="2037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7915" name="Freeform 227"/>
            <p:cNvSpPr>
              <a:spLocks noChangeArrowheads="1"/>
            </p:cNvSpPr>
            <p:nvPr/>
          </p:nvSpPr>
          <p:spPr bwMode="auto">
            <a:xfrm>
              <a:off x="3375" y="1730"/>
              <a:ext cx="283" cy="2172"/>
            </a:xfrm>
            <a:custGeom>
              <a:avLst/>
              <a:gdLst>
                <a:gd name="T0" fmla="*/ 31963 w 143"/>
                <a:gd name="T1" fmla="*/ 3402 h 2037"/>
                <a:gd name="T2" fmla="*/ 0 w 143"/>
                <a:gd name="T3" fmla="*/ 0 h 2037"/>
                <a:gd name="T4" fmla="*/ 33639 w 143"/>
                <a:gd name="T5" fmla="*/ 3384 h 2037"/>
                <a:gd name="T6" fmla="*/ 31963 w 143"/>
                <a:gd name="T7" fmla="*/ 3402 h 20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3"/>
                <a:gd name="T13" fmla="*/ 0 h 2037"/>
                <a:gd name="T14" fmla="*/ 143 w 143"/>
                <a:gd name="T15" fmla="*/ 2037 h 20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3" h="2037">
                  <a:moveTo>
                    <a:pt x="136" y="2037"/>
                  </a:moveTo>
                  <a:lnTo>
                    <a:pt x="0" y="0"/>
                  </a:lnTo>
                  <a:lnTo>
                    <a:pt x="143" y="2025"/>
                  </a:lnTo>
                  <a:lnTo>
                    <a:pt x="136" y="2037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7916" name="Freeform 228"/>
            <p:cNvSpPr>
              <a:spLocks noChangeArrowheads="1"/>
            </p:cNvSpPr>
            <p:nvPr/>
          </p:nvSpPr>
          <p:spPr bwMode="auto">
            <a:xfrm>
              <a:off x="3375" y="1730"/>
              <a:ext cx="283" cy="2159"/>
            </a:xfrm>
            <a:custGeom>
              <a:avLst/>
              <a:gdLst>
                <a:gd name="T0" fmla="*/ 33639 w 143"/>
                <a:gd name="T1" fmla="*/ 3381 h 2025"/>
                <a:gd name="T2" fmla="*/ 2397 w 143"/>
                <a:gd name="T3" fmla="*/ 6 h 2025"/>
                <a:gd name="T4" fmla="*/ 0 w 143"/>
                <a:gd name="T5" fmla="*/ 0 h 2025"/>
                <a:gd name="T6" fmla="*/ 33639 w 143"/>
                <a:gd name="T7" fmla="*/ 3381 h 20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3"/>
                <a:gd name="T13" fmla="*/ 0 h 2025"/>
                <a:gd name="T14" fmla="*/ 143 w 143"/>
                <a:gd name="T15" fmla="*/ 2025 h 20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3" h="2025">
                  <a:moveTo>
                    <a:pt x="143" y="2025"/>
                  </a:moveTo>
                  <a:lnTo>
                    <a:pt x="10" y="6"/>
                  </a:lnTo>
                  <a:lnTo>
                    <a:pt x="0" y="0"/>
                  </a:lnTo>
                  <a:lnTo>
                    <a:pt x="143" y="202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7917" name="Freeform 229"/>
            <p:cNvSpPr>
              <a:spLocks noChangeArrowheads="1"/>
            </p:cNvSpPr>
            <p:nvPr/>
          </p:nvSpPr>
          <p:spPr bwMode="auto">
            <a:xfrm>
              <a:off x="3395" y="1736"/>
              <a:ext cx="285" cy="2152"/>
            </a:xfrm>
            <a:custGeom>
              <a:avLst/>
              <a:gdLst>
                <a:gd name="T0" fmla="*/ 31312 w 144"/>
                <a:gd name="T1" fmla="*/ 3364 h 2019"/>
                <a:gd name="T2" fmla="*/ 0 w 144"/>
                <a:gd name="T3" fmla="*/ 0 h 2019"/>
                <a:gd name="T4" fmla="*/ 33895 w 144"/>
                <a:gd name="T5" fmla="*/ 3352 h 2019"/>
                <a:gd name="T6" fmla="*/ 31312 w 144"/>
                <a:gd name="T7" fmla="*/ 3364 h 20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4"/>
                <a:gd name="T13" fmla="*/ 0 h 2019"/>
                <a:gd name="T14" fmla="*/ 144 w 144"/>
                <a:gd name="T15" fmla="*/ 2019 h 20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4" h="2019">
                  <a:moveTo>
                    <a:pt x="133" y="2019"/>
                  </a:moveTo>
                  <a:lnTo>
                    <a:pt x="0" y="0"/>
                  </a:lnTo>
                  <a:lnTo>
                    <a:pt x="144" y="2012"/>
                  </a:lnTo>
                  <a:lnTo>
                    <a:pt x="133" y="2019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7918" name="Freeform 230"/>
            <p:cNvSpPr>
              <a:spLocks noChangeArrowheads="1"/>
            </p:cNvSpPr>
            <p:nvPr/>
          </p:nvSpPr>
          <p:spPr bwMode="auto">
            <a:xfrm>
              <a:off x="3395" y="1736"/>
              <a:ext cx="285" cy="2145"/>
            </a:xfrm>
            <a:custGeom>
              <a:avLst/>
              <a:gdLst>
                <a:gd name="T0" fmla="*/ 33895 w 144"/>
                <a:gd name="T1" fmla="*/ 3357 h 2012"/>
                <a:gd name="T2" fmla="*/ 2636 w 144"/>
                <a:gd name="T3" fmla="*/ 0 h 2012"/>
                <a:gd name="T4" fmla="*/ 0 w 144"/>
                <a:gd name="T5" fmla="*/ 0 h 2012"/>
                <a:gd name="T6" fmla="*/ 33895 w 144"/>
                <a:gd name="T7" fmla="*/ 3357 h 20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4"/>
                <a:gd name="T13" fmla="*/ 0 h 2012"/>
                <a:gd name="T14" fmla="*/ 144 w 144"/>
                <a:gd name="T15" fmla="*/ 2012 h 20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4" h="2012">
                  <a:moveTo>
                    <a:pt x="144" y="2012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44" y="2012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7919" name="Freeform 231"/>
            <p:cNvSpPr>
              <a:spLocks noChangeArrowheads="1"/>
            </p:cNvSpPr>
            <p:nvPr/>
          </p:nvSpPr>
          <p:spPr bwMode="auto">
            <a:xfrm>
              <a:off x="3417" y="1736"/>
              <a:ext cx="285" cy="2145"/>
            </a:xfrm>
            <a:custGeom>
              <a:avLst/>
              <a:gdLst>
                <a:gd name="T0" fmla="*/ 31312 w 144"/>
                <a:gd name="T1" fmla="*/ 3357 h 2012"/>
                <a:gd name="T2" fmla="*/ 0 w 144"/>
                <a:gd name="T3" fmla="*/ 0 h 2012"/>
                <a:gd name="T4" fmla="*/ 33895 w 144"/>
                <a:gd name="T5" fmla="*/ 3349 h 2012"/>
                <a:gd name="T6" fmla="*/ 31312 w 144"/>
                <a:gd name="T7" fmla="*/ 3357 h 20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4"/>
                <a:gd name="T13" fmla="*/ 0 h 2012"/>
                <a:gd name="T14" fmla="*/ 144 w 144"/>
                <a:gd name="T15" fmla="*/ 2012 h 20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4" h="2012">
                  <a:moveTo>
                    <a:pt x="133" y="2012"/>
                  </a:moveTo>
                  <a:lnTo>
                    <a:pt x="0" y="0"/>
                  </a:lnTo>
                  <a:lnTo>
                    <a:pt x="144" y="2006"/>
                  </a:lnTo>
                  <a:lnTo>
                    <a:pt x="133" y="2012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7920" name="Freeform 232"/>
            <p:cNvSpPr>
              <a:spLocks noChangeArrowheads="1"/>
            </p:cNvSpPr>
            <p:nvPr/>
          </p:nvSpPr>
          <p:spPr bwMode="auto">
            <a:xfrm>
              <a:off x="3417" y="1736"/>
              <a:ext cx="285" cy="2138"/>
            </a:xfrm>
            <a:custGeom>
              <a:avLst/>
              <a:gdLst>
                <a:gd name="T0" fmla="*/ 33895 w 144"/>
                <a:gd name="T1" fmla="*/ 3341 h 2006"/>
                <a:gd name="T2" fmla="*/ 2636 w 144"/>
                <a:gd name="T3" fmla="*/ 7 h 2006"/>
                <a:gd name="T4" fmla="*/ 0 w 144"/>
                <a:gd name="T5" fmla="*/ 0 h 2006"/>
                <a:gd name="T6" fmla="*/ 33895 w 144"/>
                <a:gd name="T7" fmla="*/ 3341 h 200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4"/>
                <a:gd name="T13" fmla="*/ 0 h 2006"/>
                <a:gd name="T14" fmla="*/ 144 w 144"/>
                <a:gd name="T15" fmla="*/ 2006 h 200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4" h="2006">
                  <a:moveTo>
                    <a:pt x="144" y="2006"/>
                  </a:moveTo>
                  <a:lnTo>
                    <a:pt x="11" y="7"/>
                  </a:lnTo>
                  <a:lnTo>
                    <a:pt x="0" y="0"/>
                  </a:lnTo>
                  <a:lnTo>
                    <a:pt x="144" y="2006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7921" name="Freeform 233"/>
            <p:cNvSpPr>
              <a:spLocks noChangeArrowheads="1"/>
            </p:cNvSpPr>
            <p:nvPr/>
          </p:nvSpPr>
          <p:spPr bwMode="auto">
            <a:xfrm>
              <a:off x="3439" y="1744"/>
              <a:ext cx="277" cy="2131"/>
            </a:xfrm>
            <a:custGeom>
              <a:avLst/>
              <a:gdLst>
                <a:gd name="T0" fmla="*/ 31200 w 140"/>
                <a:gd name="T1" fmla="*/ 3335 h 1999"/>
                <a:gd name="T2" fmla="*/ 0 w 140"/>
                <a:gd name="T3" fmla="*/ 0 h 1999"/>
                <a:gd name="T4" fmla="*/ 32872 w 140"/>
                <a:gd name="T5" fmla="*/ 3314 h 1999"/>
                <a:gd name="T6" fmla="*/ 31200 w 140"/>
                <a:gd name="T7" fmla="*/ 3335 h 199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0"/>
                <a:gd name="T13" fmla="*/ 0 h 1999"/>
                <a:gd name="T14" fmla="*/ 140 w 140"/>
                <a:gd name="T15" fmla="*/ 1999 h 199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0" h="1999">
                  <a:moveTo>
                    <a:pt x="133" y="1999"/>
                  </a:moveTo>
                  <a:lnTo>
                    <a:pt x="0" y="0"/>
                  </a:lnTo>
                  <a:lnTo>
                    <a:pt x="140" y="1987"/>
                  </a:lnTo>
                  <a:lnTo>
                    <a:pt x="133" y="1999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7922" name="Freeform 234"/>
            <p:cNvSpPr>
              <a:spLocks noChangeArrowheads="1"/>
            </p:cNvSpPr>
            <p:nvPr/>
          </p:nvSpPr>
          <p:spPr bwMode="auto">
            <a:xfrm>
              <a:off x="3439" y="1744"/>
              <a:ext cx="277" cy="2119"/>
            </a:xfrm>
            <a:custGeom>
              <a:avLst/>
              <a:gdLst>
                <a:gd name="T0" fmla="*/ 32872 w 140"/>
                <a:gd name="T1" fmla="*/ 3324 h 1987"/>
                <a:gd name="T2" fmla="*/ 2635 w 140"/>
                <a:gd name="T3" fmla="*/ 6 h 1987"/>
                <a:gd name="T4" fmla="*/ 0 w 140"/>
                <a:gd name="T5" fmla="*/ 0 h 1987"/>
                <a:gd name="T6" fmla="*/ 32872 w 140"/>
                <a:gd name="T7" fmla="*/ 3324 h 19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0"/>
                <a:gd name="T13" fmla="*/ 0 h 1987"/>
                <a:gd name="T14" fmla="*/ 140 w 140"/>
                <a:gd name="T15" fmla="*/ 1987 h 19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0" h="1987">
                  <a:moveTo>
                    <a:pt x="140" y="1987"/>
                  </a:moveTo>
                  <a:lnTo>
                    <a:pt x="11" y="6"/>
                  </a:lnTo>
                  <a:lnTo>
                    <a:pt x="0" y="0"/>
                  </a:lnTo>
                  <a:lnTo>
                    <a:pt x="140" y="1987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7923" name="Freeform 235"/>
            <p:cNvSpPr>
              <a:spLocks noChangeArrowheads="1"/>
            </p:cNvSpPr>
            <p:nvPr/>
          </p:nvSpPr>
          <p:spPr bwMode="auto">
            <a:xfrm>
              <a:off x="3461" y="1750"/>
              <a:ext cx="277" cy="2112"/>
            </a:xfrm>
            <a:custGeom>
              <a:avLst/>
              <a:gdLst>
                <a:gd name="T0" fmla="*/ 30300 w 140"/>
                <a:gd name="T1" fmla="*/ 3306 h 1981"/>
                <a:gd name="T2" fmla="*/ 0 w 140"/>
                <a:gd name="T3" fmla="*/ 0 h 1981"/>
                <a:gd name="T4" fmla="*/ 32872 w 140"/>
                <a:gd name="T5" fmla="*/ 3295 h 1981"/>
                <a:gd name="T6" fmla="*/ 30300 w 140"/>
                <a:gd name="T7" fmla="*/ 3306 h 19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0"/>
                <a:gd name="T13" fmla="*/ 0 h 1981"/>
                <a:gd name="T14" fmla="*/ 140 w 140"/>
                <a:gd name="T15" fmla="*/ 1981 h 19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0" h="1981">
                  <a:moveTo>
                    <a:pt x="129" y="1981"/>
                  </a:moveTo>
                  <a:lnTo>
                    <a:pt x="0" y="0"/>
                  </a:lnTo>
                  <a:lnTo>
                    <a:pt x="140" y="1974"/>
                  </a:lnTo>
                  <a:lnTo>
                    <a:pt x="129" y="1981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7924" name="Freeform 236"/>
            <p:cNvSpPr>
              <a:spLocks noChangeArrowheads="1"/>
            </p:cNvSpPr>
            <p:nvPr/>
          </p:nvSpPr>
          <p:spPr bwMode="auto">
            <a:xfrm>
              <a:off x="3461" y="1750"/>
              <a:ext cx="277" cy="2104"/>
            </a:xfrm>
            <a:custGeom>
              <a:avLst/>
              <a:gdLst>
                <a:gd name="T0" fmla="*/ 32872 w 140"/>
                <a:gd name="T1" fmla="*/ 3289 h 1974"/>
                <a:gd name="T2" fmla="*/ 2635 w 140"/>
                <a:gd name="T3" fmla="*/ 6 h 1974"/>
                <a:gd name="T4" fmla="*/ 0 w 140"/>
                <a:gd name="T5" fmla="*/ 0 h 1974"/>
                <a:gd name="T6" fmla="*/ 32872 w 140"/>
                <a:gd name="T7" fmla="*/ 3289 h 19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0"/>
                <a:gd name="T13" fmla="*/ 0 h 1974"/>
                <a:gd name="T14" fmla="*/ 140 w 140"/>
                <a:gd name="T15" fmla="*/ 1974 h 19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0" h="1974">
                  <a:moveTo>
                    <a:pt x="140" y="1974"/>
                  </a:moveTo>
                  <a:lnTo>
                    <a:pt x="11" y="6"/>
                  </a:lnTo>
                  <a:lnTo>
                    <a:pt x="0" y="0"/>
                  </a:lnTo>
                  <a:lnTo>
                    <a:pt x="140" y="197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7925" name="Freeform 237"/>
            <p:cNvSpPr>
              <a:spLocks noChangeArrowheads="1"/>
            </p:cNvSpPr>
            <p:nvPr/>
          </p:nvSpPr>
          <p:spPr bwMode="auto">
            <a:xfrm>
              <a:off x="3483" y="1757"/>
              <a:ext cx="277" cy="2098"/>
            </a:xfrm>
            <a:custGeom>
              <a:avLst/>
              <a:gdLst>
                <a:gd name="T0" fmla="*/ 30300 w 140"/>
                <a:gd name="T1" fmla="*/ 3285 h 1968"/>
                <a:gd name="T2" fmla="*/ 0 w 140"/>
                <a:gd name="T3" fmla="*/ 0 h 1968"/>
                <a:gd name="T4" fmla="*/ 32872 w 140"/>
                <a:gd name="T5" fmla="*/ 3264 h 1968"/>
                <a:gd name="T6" fmla="*/ 30300 w 140"/>
                <a:gd name="T7" fmla="*/ 3285 h 19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0"/>
                <a:gd name="T13" fmla="*/ 0 h 1968"/>
                <a:gd name="T14" fmla="*/ 140 w 140"/>
                <a:gd name="T15" fmla="*/ 1968 h 19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0" h="1968">
                  <a:moveTo>
                    <a:pt x="129" y="1968"/>
                  </a:moveTo>
                  <a:lnTo>
                    <a:pt x="0" y="0"/>
                  </a:lnTo>
                  <a:lnTo>
                    <a:pt x="140" y="1956"/>
                  </a:lnTo>
                  <a:lnTo>
                    <a:pt x="129" y="1968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7926" name="Freeform 238"/>
            <p:cNvSpPr>
              <a:spLocks noChangeArrowheads="1"/>
            </p:cNvSpPr>
            <p:nvPr/>
          </p:nvSpPr>
          <p:spPr bwMode="auto">
            <a:xfrm>
              <a:off x="3483" y="1757"/>
              <a:ext cx="277" cy="2085"/>
            </a:xfrm>
            <a:custGeom>
              <a:avLst/>
              <a:gdLst>
                <a:gd name="T0" fmla="*/ 32872 w 140"/>
                <a:gd name="T1" fmla="*/ 3262 h 1956"/>
                <a:gd name="T2" fmla="*/ 2392 w 140"/>
                <a:gd name="T3" fmla="*/ 6 h 1956"/>
                <a:gd name="T4" fmla="*/ 0 w 140"/>
                <a:gd name="T5" fmla="*/ 0 h 1956"/>
                <a:gd name="T6" fmla="*/ 32872 w 140"/>
                <a:gd name="T7" fmla="*/ 3262 h 19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0"/>
                <a:gd name="T13" fmla="*/ 0 h 1956"/>
                <a:gd name="T14" fmla="*/ 140 w 140"/>
                <a:gd name="T15" fmla="*/ 1956 h 19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0" h="1956">
                  <a:moveTo>
                    <a:pt x="140" y="1956"/>
                  </a:moveTo>
                  <a:lnTo>
                    <a:pt x="10" y="6"/>
                  </a:lnTo>
                  <a:lnTo>
                    <a:pt x="0" y="0"/>
                  </a:lnTo>
                  <a:lnTo>
                    <a:pt x="140" y="1956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7927" name="Freeform 239"/>
            <p:cNvSpPr>
              <a:spLocks noChangeArrowheads="1"/>
            </p:cNvSpPr>
            <p:nvPr/>
          </p:nvSpPr>
          <p:spPr bwMode="auto">
            <a:xfrm>
              <a:off x="3502" y="1763"/>
              <a:ext cx="271" cy="2079"/>
            </a:xfrm>
            <a:custGeom>
              <a:avLst/>
              <a:gdLst>
                <a:gd name="T0" fmla="*/ 30435 w 137"/>
                <a:gd name="T1" fmla="*/ 3257 h 1950"/>
                <a:gd name="T2" fmla="*/ 0 w 137"/>
                <a:gd name="T3" fmla="*/ 0 h 1950"/>
                <a:gd name="T4" fmla="*/ 32105 w 137"/>
                <a:gd name="T5" fmla="*/ 3245 h 1950"/>
                <a:gd name="T6" fmla="*/ 30435 w 137"/>
                <a:gd name="T7" fmla="*/ 3257 h 19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7"/>
                <a:gd name="T13" fmla="*/ 0 h 1950"/>
                <a:gd name="T14" fmla="*/ 137 w 137"/>
                <a:gd name="T15" fmla="*/ 1950 h 19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7" h="1950">
                  <a:moveTo>
                    <a:pt x="130" y="1950"/>
                  </a:moveTo>
                  <a:lnTo>
                    <a:pt x="0" y="0"/>
                  </a:lnTo>
                  <a:lnTo>
                    <a:pt x="137" y="1944"/>
                  </a:lnTo>
                  <a:lnTo>
                    <a:pt x="130" y="195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7928" name="Freeform 240"/>
            <p:cNvSpPr>
              <a:spLocks noChangeArrowheads="1"/>
            </p:cNvSpPr>
            <p:nvPr/>
          </p:nvSpPr>
          <p:spPr bwMode="auto">
            <a:xfrm>
              <a:off x="3502" y="1763"/>
              <a:ext cx="271" cy="2072"/>
            </a:xfrm>
            <a:custGeom>
              <a:avLst/>
              <a:gdLst>
                <a:gd name="T0" fmla="*/ 32105 w 137"/>
                <a:gd name="T1" fmla="*/ 3237 h 1944"/>
                <a:gd name="T2" fmla="*/ 2633 w 137"/>
                <a:gd name="T3" fmla="*/ 0 h 1944"/>
                <a:gd name="T4" fmla="*/ 0 w 137"/>
                <a:gd name="T5" fmla="*/ 0 h 1944"/>
                <a:gd name="T6" fmla="*/ 32105 w 137"/>
                <a:gd name="T7" fmla="*/ 3237 h 19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7"/>
                <a:gd name="T13" fmla="*/ 0 h 1944"/>
                <a:gd name="T14" fmla="*/ 137 w 137"/>
                <a:gd name="T15" fmla="*/ 1944 h 19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7" h="1944">
                  <a:moveTo>
                    <a:pt x="137" y="1944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37" y="194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7929" name="Freeform 241"/>
            <p:cNvSpPr>
              <a:spLocks noChangeArrowheads="1"/>
            </p:cNvSpPr>
            <p:nvPr/>
          </p:nvSpPr>
          <p:spPr bwMode="auto">
            <a:xfrm>
              <a:off x="3524" y="1763"/>
              <a:ext cx="269" cy="2072"/>
            </a:xfrm>
            <a:custGeom>
              <a:avLst/>
              <a:gdLst>
                <a:gd name="T0" fmla="*/ 29507 w 136"/>
                <a:gd name="T1" fmla="*/ 3237 h 1944"/>
                <a:gd name="T2" fmla="*/ 0 w 136"/>
                <a:gd name="T3" fmla="*/ 0 h 1944"/>
                <a:gd name="T4" fmla="*/ 31849 w 136"/>
                <a:gd name="T5" fmla="*/ 3216 h 1944"/>
                <a:gd name="T6" fmla="*/ 29507 w 136"/>
                <a:gd name="T7" fmla="*/ 3237 h 19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6"/>
                <a:gd name="T13" fmla="*/ 0 h 1944"/>
                <a:gd name="T14" fmla="*/ 136 w 136"/>
                <a:gd name="T15" fmla="*/ 1944 h 19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6" h="1944">
                  <a:moveTo>
                    <a:pt x="126" y="1944"/>
                  </a:moveTo>
                  <a:lnTo>
                    <a:pt x="0" y="0"/>
                  </a:lnTo>
                  <a:lnTo>
                    <a:pt x="136" y="1931"/>
                  </a:lnTo>
                  <a:lnTo>
                    <a:pt x="126" y="194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7930" name="Freeform 242"/>
            <p:cNvSpPr>
              <a:spLocks noChangeArrowheads="1"/>
            </p:cNvSpPr>
            <p:nvPr/>
          </p:nvSpPr>
          <p:spPr bwMode="auto">
            <a:xfrm>
              <a:off x="3524" y="1763"/>
              <a:ext cx="269" cy="2059"/>
            </a:xfrm>
            <a:custGeom>
              <a:avLst/>
              <a:gdLst>
                <a:gd name="T0" fmla="*/ 31849 w 136"/>
                <a:gd name="T1" fmla="*/ 3226 h 1931"/>
                <a:gd name="T2" fmla="*/ 2629 w 136"/>
                <a:gd name="T3" fmla="*/ 6 h 1931"/>
                <a:gd name="T4" fmla="*/ 0 w 136"/>
                <a:gd name="T5" fmla="*/ 0 h 1931"/>
                <a:gd name="T6" fmla="*/ 31849 w 136"/>
                <a:gd name="T7" fmla="*/ 3226 h 19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6"/>
                <a:gd name="T13" fmla="*/ 0 h 1931"/>
                <a:gd name="T14" fmla="*/ 136 w 136"/>
                <a:gd name="T15" fmla="*/ 1931 h 19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6" h="1931">
                  <a:moveTo>
                    <a:pt x="136" y="1931"/>
                  </a:moveTo>
                  <a:lnTo>
                    <a:pt x="11" y="6"/>
                  </a:lnTo>
                  <a:lnTo>
                    <a:pt x="0" y="0"/>
                  </a:lnTo>
                  <a:lnTo>
                    <a:pt x="136" y="1931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7931" name="Freeform 243"/>
            <p:cNvSpPr>
              <a:spLocks noChangeArrowheads="1"/>
            </p:cNvSpPr>
            <p:nvPr/>
          </p:nvSpPr>
          <p:spPr bwMode="auto">
            <a:xfrm>
              <a:off x="3546" y="1769"/>
              <a:ext cx="263" cy="2052"/>
            </a:xfrm>
            <a:custGeom>
              <a:avLst/>
              <a:gdLst>
                <a:gd name="T0" fmla="*/ 29175 w 133"/>
                <a:gd name="T1" fmla="*/ 3209 h 1925"/>
                <a:gd name="T2" fmla="*/ 0 w 133"/>
                <a:gd name="T3" fmla="*/ 0 h 1925"/>
                <a:gd name="T4" fmla="*/ 31083 w 133"/>
                <a:gd name="T5" fmla="*/ 3199 h 1925"/>
                <a:gd name="T6" fmla="*/ 29175 w 133"/>
                <a:gd name="T7" fmla="*/ 3209 h 19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3"/>
                <a:gd name="T13" fmla="*/ 0 h 1925"/>
                <a:gd name="T14" fmla="*/ 133 w 133"/>
                <a:gd name="T15" fmla="*/ 1925 h 19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3" h="1925">
                  <a:moveTo>
                    <a:pt x="125" y="1925"/>
                  </a:moveTo>
                  <a:lnTo>
                    <a:pt x="0" y="0"/>
                  </a:lnTo>
                  <a:lnTo>
                    <a:pt x="133" y="1919"/>
                  </a:lnTo>
                  <a:lnTo>
                    <a:pt x="125" y="192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7932" name="Freeform 244"/>
            <p:cNvSpPr>
              <a:spLocks noChangeArrowheads="1"/>
            </p:cNvSpPr>
            <p:nvPr/>
          </p:nvSpPr>
          <p:spPr bwMode="auto">
            <a:xfrm>
              <a:off x="3546" y="1769"/>
              <a:ext cx="263" cy="2046"/>
            </a:xfrm>
            <a:custGeom>
              <a:avLst/>
              <a:gdLst>
                <a:gd name="T0" fmla="*/ 31083 w 133"/>
                <a:gd name="T1" fmla="*/ 3203 h 1919"/>
                <a:gd name="T2" fmla="*/ 1669 w 133"/>
                <a:gd name="T3" fmla="*/ 7 h 1919"/>
                <a:gd name="T4" fmla="*/ 0 w 133"/>
                <a:gd name="T5" fmla="*/ 0 h 1919"/>
                <a:gd name="T6" fmla="*/ 31083 w 133"/>
                <a:gd name="T7" fmla="*/ 3203 h 19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3"/>
                <a:gd name="T13" fmla="*/ 0 h 1919"/>
                <a:gd name="T14" fmla="*/ 133 w 133"/>
                <a:gd name="T15" fmla="*/ 1919 h 19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3" h="1919">
                  <a:moveTo>
                    <a:pt x="133" y="1919"/>
                  </a:moveTo>
                  <a:lnTo>
                    <a:pt x="7" y="7"/>
                  </a:lnTo>
                  <a:lnTo>
                    <a:pt x="0" y="0"/>
                  </a:lnTo>
                  <a:lnTo>
                    <a:pt x="133" y="1919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7933" name="Freeform 245"/>
            <p:cNvSpPr>
              <a:spLocks noChangeArrowheads="1"/>
            </p:cNvSpPr>
            <p:nvPr/>
          </p:nvSpPr>
          <p:spPr bwMode="auto">
            <a:xfrm>
              <a:off x="3560" y="1777"/>
              <a:ext cx="269" cy="2038"/>
            </a:xfrm>
            <a:custGeom>
              <a:avLst/>
              <a:gdLst>
                <a:gd name="T0" fmla="*/ 29507 w 136"/>
                <a:gd name="T1" fmla="*/ 3186 h 1912"/>
                <a:gd name="T2" fmla="*/ 0 w 136"/>
                <a:gd name="T3" fmla="*/ 0 h 1912"/>
                <a:gd name="T4" fmla="*/ 31849 w 136"/>
                <a:gd name="T5" fmla="*/ 3166 h 1912"/>
                <a:gd name="T6" fmla="*/ 29507 w 136"/>
                <a:gd name="T7" fmla="*/ 3186 h 19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6"/>
                <a:gd name="T13" fmla="*/ 0 h 1912"/>
                <a:gd name="T14" fmla="*/ 136 w 136"/>
                <a:gd name="T15" fmla="*/ 1912 h 19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6" h="1912">
                  <a:moveTo>
                    <a:pt x="126" y="1912"/>
                  </a:moveTo>
                  <a:lnTo>
                    <a:pt x="0" y="0"/>
                  </a:lnTo>
                  <a:lnTo>
                    <a:pt x="136" y="1900"/>
                  </a:lnTo>
                  <a:lnTo>
                    <a:pt x="126" y="1912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7934" name="Freeform 246"/>
            <p:cNvSpPr>
              <a:spLocks noChangeArrowheads="1"/>
            </p:cNvSpPr>
            <p:nvPr/>
          </p:nvSpPr>
          <p:spPr bwMode="auto">
            <a:xfrm>
              <a:off x="3560" y="1777"/>
              <a:ext cx="269" cy="2026"/>
            </a:xfrm>
            <a:custGeom>
              <a:avLst/>
              <a:gdLst>
                <a:gd name="T0" fmla="*/ 31849 w 136"/>
                <a:gd name="T1" fmla="*/ 3175 h 1900"/>
                <a:gd name="T2" fmla="*/ 2629 w 136"/>
                <a:gd name="T3" fmla="*/ 6 h 1900"/>
                <a:gd name="T4" fmla="*/ 0 w 136"/>
                <a:gd name="T5" fmla="*/ 0 h 1900"/>
                <a:gd name="T6" fmla="*/ 31849 w 136"/>
                <a:gd name="T7" fmla="*/ 3175 h 19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6"/>
                <a:gd name="T13" fmla="*/ 0 h 1900"/>
                <a:gd name="T14" fmla="*/ 136 w 136"/>
                <a:gd name="T15" fmla="*/ 1900 h 19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6" h="1900">
                  <a:moveTo>
                    <a:pt x="136" y="1900"/>
                  </a:moveTo>
                  <a:lnTo>
                    <a:pt x="11" y="6"/>
                  </a:lnTo>
                  <a:lnTo>
                    <a:pt x="0" y="0"/>
                  </a:lnTo>
                  <a:lnTo>
                    <a:pt x="136" y="190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7935" name="Freeform 247"/>
            <p:cNvSpPr>
              <a:spLocks noChangeArrowheads="1"/>
            </p:cNvSpPr>
            <p:nvPr/>
          </p:nvSpPr>
          <p:spPr bwMode="auto">
            <a:xfrm>
              <a:off x="3582" y="1783"/>
              <a:ext cx="264" cy="2019"/>
            </a:xfrm>
            <a:custGeom>
              <a:avLst/>
              <a:gdLst>
                <a:gd name="T0" fmla="*/ 30102 w 133"/>
                <a:gd name="T1" fmla="*/ 3156 h 1894"/>
                <a:gd name="T2" fmla="*/ 0 w 133"/>
                <a:gd name="T3" fmla="*/ 0 h 1894"/>
                <a:gd name="T4" fmla="*/ 32041 w 133"/>
                <a:gd name="T5" fmla="*/ 3135 h 1894"/>
                <a:gd name="T6" fmla="*/ 30102 w 133"/>
                <a:gd name="T7" fmla="*/ 3156 h 189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3"/>
                <a:gd name="T13" fmla="*/ 0 h 1894"/>
                <a:gd name="T14" fmla="*/ 133 w 133"/>
                <a:gd name="T15" fmla="*/ 1894 h 189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3" h="1894">
                  <a:moveTo>
                    <a:pt x="125" y="1894"/>
                  </a:moveTo>
                  <a:lnTo>
                    <a:pt x="0" y="0"/>
                  </a:lnTo>
                  <a:lnTo>
                    <a:pt x="133" y="1881"/>
                  </a:lnTo>
                  <a:lnTo>
                    <a:pt x="125" y="189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7936" name="Freeform 248"/>
            <p:cNvSpPr>
              <a:spLocks noChangeArrowheads="1"/>
            </p:cNvSpPr>
            <p:nvPr/>
          </p:nvSpPr>
          <p:spPr bwMode="auto">
            <a:xfrm>
              <a:off x="3582" y="1783"/>
              <a:ext cx="264" cy="2005"/>
            </a:xfrm>
            <a:custGeom>
              <a:avLst/>
              <a:gdLst>
                <a:gd name="T0" fmla="*/ 32041 w 133"/>
                <a:gd name="T1" fmla="*/ 3135 h 1881"/>
                <a:gd name="T2" fmla="*/ 2684 w 133"/>
                <a:gd name="T3" fmla="*/ 20 h 1881"/>
                <a:gd name="T4" fmla="*/ 0 w 133"/>
                <a:gd name="T5" fmla="*/ 0 h 1881"/>
                <a:gd name="T6" fmla="*/ 32041 w 133"/>
                <a:gd name="T7" fmla="*/ 3135 h 18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3"/>
                <a:gd name="T13" fmla="*/ 0 h 1881"/>
                <a:gd name="T14" fmla="*/ 133 w 133"/>
                <a:gd name="T15" fmla="*/ 1881 h 18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3" h="1881">
                  <a:moveTo>
                    <a:pt x="133" y="1881"/>
                  </a:moveTo>
                  <a:lnTo>
                    <a:pt x="11" y="12"/>
                  </a:lnTo>
                  <a:lnTo>
                    <a:pt x="0" y="0"/>
                  </a:lnTo>
                  <a:lnTo>
                    <a:pt x="133" y="1881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7937" name="Freeform 249"/>
            <p:cNvSpPr>
              <a:spLocks noChangeArrowheads="1"/>
            </p:cNvSpPr>
            <p:nvPr/>
          </p:nvSpPr>
          <p:spPr bwMode="auto">
            <a:xfrm>
              <a:off x="3604" y="1796"/>
              <a:ext cx="261" cy="1992"/>
            </a:xfrm>
            <a:custGeom>
              <a:avLst/>
              <a:gdLst>
                <a:gd name="T0" fmla="*/ 28508 w 132"/>
                <a:gd name="T1" fmla="*/ 3112 h 1869"/>
                <a:gd name="T2" fmla="*/ 0 w 132"/>
                <a:gd name="T3" fmla="*/ 0 h 1869"/>
                <a:gd name="T4" fmla="*/ 30828 w 132"/>
                <a:gd name="T5" fmla="*/ 3103 h 1869"/>
                <a:gd name="T6" fmla="*/ 28508 w 132"/>
                <a:gd name="T7" fmla="*/ 3112 h 186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2"/>
                <a:gd name="T13" fmla="*/ 0 h 1869"/>
                <a:gd name="T14" fmla="*/ 132 w 132"/>
                <a:gd name="T15" fmla="*/ 1869 h 186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2" h="1869">
                  <a:moveTo>
                    <a:pt x="122" y="1869"/>
                  </a:moveTo>
                  <a:lnTo>
                    <a:pt x="0" y="0"/>
                  </a:lnTo>
                  <a:lnTo>
                    <a:pt x="132" y="1863"/>
                  </a:lnTo>
                  <a:lnTo>
                    <a:pt x="122" y="1869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7938" name="Freeform 250"/>
            <p:cNvSpPr>
              <a:spLocks noChangeArrowheads="1"/>
            </p:cNvSpPr>
            <p:nvPr/>
          </p:nvSpPr>
          <p:spPr bwMode="auto">
            <a:xfrm>
              <a:off x="3604" y="1796"/>
              <a:ext cx="261" cy="1986"/>
            </a:xfrm>
            <a:custGeom>
              <a:avLst/>
              <a:gdLst>
                <a:gd name="T0" fmla="*/ 30828 w 132"/>
                <a:gd name="T1" fmla="*/ 3107 h 1863"/>
                <a:gd name="T2" fmla="*/ 2381 w 132"/>
                <a:gd name="T3" fmla="*/ 7 h 1863"/>
                <a:gd name="T4" fmla="*/ 0 w 132"/>
                <a:gd name="T5" fmla="*/ 0 h 1863"/>
                <a:gd name="T6" fmla="*/ 30828 w 132"/>
                <a:gd name="T7" fmla="*/ 3107 h 18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2"/>
                <a:gd name="T13" fmla="*/ 0 h 1863"/>
                <a:gd name="T14" fmla="*/ 132 w 132"/>
                <a:gd name="T15" fmla="*/ 1863 h 18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2" h="1863">
                  <a:moveTo>
                    <a:pt x="132" y="1863"/>
                  </a:moveTo>
                  <a:lnTo>
                    <a:pt x="10" y="7"/>
                  </a:lnTo>
                  <a:lnTo>
                    <a:pt x="0" y="0"/>
                  </a:lnTo>
                  <a:lnTo>
                    <a:pt x="132" y="1863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7939" name="Freeform 251"/>
            <p:cNvSpPr>
              <a:spLocks noChangeArrowheads="1"/>
            </p:cNvSpPr>
            <p:nvPr/>
          </p:nvSpPr>
          <p:spPr bwMode="auto">
            <a:xfrm>
              <a:off x="3623" y="1804"/>
              <a:ext cx="257" cy="1979"/>
            </a:xfrm>
            <a:custGeom>
              <a:avLst/>
              <a:gdLst>
                <a:gd name="T0" fmla="*/ 28408 w 130"/>
                <a:gd name="T1" fmla="*/ 3102 h 1856"/>
                <a:gd name="T2" fmla="*/ 0 w 130"/>
                <a:gd name="T3" fmla="*/ 0 h 1856"/>
                <a:gd name="T4" fmla="*/ 30316 w 130"/>
                <a:gd name="T5" fmla="*/ 3078 h 1856"/>
                <a:gd name="T6" fmla="*/ 28408 w 130"/>
                <a:gd name="T7" fmla="*/ 3102 h 18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0"/>
                <a:gd name="T13" fmla="*/ 0 h 1856"/>
                <a:gd name="T14" fmla="*/ 130 w 130"/>
                <a:gd name="T15" fmla="*/ 1856 h 18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0" h="1856">
                  <a:moveTo>
                    <a:pt x="122" y="1856"/>
                  </a:moveTo>
                  <a:lnTo>
                    <a:pt x="0" y="0"/>
                  </a:lnTo>
                  <a:lnTo>
                    <a:pt x="130" y="1843"/>
                  </a:lnTo>
                  <a:lnTo>
                    <a:pt x="122" y="1856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7940" name="Freeform 252"/>
            <p:cNvSpPr>
              <a:spLocks noChangeArrowheads="1"/>
            </p:cNvSpPr>
            <p:nvPr/>
          </p:nvSpPr>
          <p:spPr bwMode="auto">
            <a:xfrm>
              <a:off x="3623" y="1804"/>
              <a:ext cx="257" cy="1965"/>
            </a:xfrm>
            <a:custGeom>
              <a:avLst/>
              <a:gdLst>
                <a:gd name="T0" fmla="*/ 30316 w 130"/>
                <a:gd name="T1" fmla="*/ 3078 h 1843"/>
                <a:gd name="T2" fmla="*/ 2564 w 130"/>
                <a:gd name="T3" fmla="*/ 6 h 1843"/>
                <a:gd name="T4" fmla="*/ 0 w 130"/>
                <a:gd name="T5" fmla="*/ 0 h 1843"/>
                <a:gd name="T6" fmla="*/ 30316 w 130"/>
                <a:gd name="T7" fmla="*/ 3078 h 184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0"/>
                <a:gd name="T13" fmla="*/ 0 h 1843"/>
                <a:gd name="T14" fmla="*/ 130 w 130"/>
                <a:gd name="T15" fmla="*/ 1843 h 184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0" h="1843">
                  <a:moveTo>
                    <a:pt x="130" y="1843"/>
                  </a:moveTo>
                  <a:lnTo>
                    <a:pt x="11" y="6"/>
                  </a:lnTo>
                  <a:lnTo>
                    <a:pt x="0" y="0"/>
                  </a:lnTo>
                  <a:lnTo>
                    <a:pt x="130" y="1843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7941" name="Freeform 253"/>
            <p:cNvSpPr>
              <a:spLocks noChangeArrowheads="1"/>
            </p:cNvSpPr>
            <p:nvPr/>
          </p:nvSpPr>
          <p:spPr bwMode="auto">
            <a:xfrm>
              <a:off x="3645" y="1810"/>
              <a:ext cx="250" cy="1958"/>
            </a:xfrm>
            <a:custGeom>
              <a:avLst/>
              <a:gdLst>
                <a:gd name="T0" fmla="*/ 28565 w 126"/>
                <a:gd name="T1" fmla="*/ 3058 h 1837"/>
                <a:gd name="T2" fmla="*/ 0 w 126"/>
                <a:gd name="T3" fmla="*/ 0 h 1837"/>
                <a:gd name="T4" fmla="*/ 30254 w 126"/>
                <a:gd name="T5" fmla="*/ 3040 h 1837"/>
                <a:gd name="T6" fmla="*/ 28565 w 126"/>
                <a:gd name="T7" fmla="*/ 3058 h 18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6"/>
                <a:gd name="T13" fmla="*/ 0 h 1837"/>
                <a:gd name="T14" fmla="*/ 126 w 126"/>
                <a:gd name="T15" fmla="*/ 1837 h 18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6" h="1837">
                  <a:moveTo>
                    <a:pt x="119" y="1837"/>
                  </a:moveTo>
                  <a:lnTo>
                    <a:pt x="0" y="0"/>
                  </a:lnTo>
                  <a:lnTo>
                    <a:pt x="126" y="1825"/>
                  </a:lnTo>
                  <a:lnTo>
                    <a:pt x="119" y="1837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7942" name="Freeform 254"/>
            <p:cNvSpPr>
              <a:spLocks noChangeArrowheads="1"/>
            </p:cNvSpPr>
            <p:nvPr/>
          </p:nvSpPr>
          <p:spPr bwMode="auto">
            <a:xfrm>
              <a:off x="3645" y="1810"/>
              <a:ext cx="250" cy="1946"/>
            </a:xfrm>
            <a:custGeom>
              <a:avLst/>
              <a:gdLst>
                <a:gd name="T0" fmla="*/ 30254 w 126"/>
                <a:gd name="T1" fmla="*/ 3051 h 1825"/>
                <a:gd name="T2" fmla="*/ 1720 w 126"/>
                <a:gd name="T3" fmla="*/ 6 h 1825"/>
                <a:gd name="T4" fmla="*/ 0 w 126"/>
                <a:gd name="T5" fmla="*/ 0 h 1825"/>
                <a:gd name="T6" fmla="*/ 30254 w 126"/>
                <a:gd name="T7" fmla="*/ 3051 h 18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6"/>
                <a:gd name="T13" fmla="*/ 0 h 1825"/>
                <a:gd name="T14" fmla="*/ 126 w 126"/>
                <a:gd name="T15" fmla="*/ 1825 h 18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6" h="1825">
                  <a:moveTo>
                    <a:pt x="126" y="1825"/>
                  </a:moveTo>
                  <a:lnTo>
                    <a:pt x="7" y="6"/>
                  </a:lnTo>
                  <a:lnTo>
                    <a:pt x="0" y="0"/>
                  </a:lnTo>
                  <a:lnTo>
                    <a:pt x="126" y="182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7943" name="Freeform 255"/>
            <p:cNvSpPr>
              <a:spLocks noChangeArrowheads="1"/>
            </p:cNvSpPr>
            <p:nvPr/>
          </p:nvSpPr>
          <p:spPr bwMode="auto">
            <a:xfrm>
              <a:off x="3659" y="1816"/>
              <a:ext cx="256" cy="1939"/>
            </a:xfrm>
            <a:custGeom>
              <a:avLst/>
              <a:gdLst>
                <a:gd name="T0" fmla="*/ 28595 w 129"/>
                <a:gd name="T1" fmla="*/ 3032 h 1819"/>
                <a:gd name="T2" fmla="*/ 0 w 129"/>
                <a:gd name="T3" fmla="*/ 0 h 1819"/>
                <a:gd name="T4" fmla="*/ 31018 w 129"/>
                <a:gd name="T5" fmla="*/ 3010 h 1819"/>
                <a:gd name="T6" fmla="*/ 28595 w 129"/>
                <a:gd name="T7" fmla="*/ 3032 h 18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9"/>
                <a:gd name="T13" fmla="*/ 0 h 1819"/>
                <a:gd name="T14" fmla="*/ 129 w 129"/>
                <a:gd name="T15" fmla="*/ 1819 h 18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9" h="1819">
                  <a:moveTo>
                    <a:pt x="119" y="1819"/>
                  </a:moveTo>
                  <a:lnTo>
                    <a:pt x="0" y="0"/>
                  </a:lnTo>
                  <a:lnTo>
                    <a:pt x="129" y="1806"/>
                  </a:lnTo>
                  <a:lnTo>
                    <a:pt x="119" y="1819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7944" name="Freeform 256"/>
            <p:cNvSpPr>
              <a:spLocks noChangeArrowheads="1"/>
            </p:cNvSpPr>
            <p:nvPr/>
          </p:nvSpPr>
          <p:spPr bwMode="auto">
            <a:xfrm>
              <a:off x="3659" y="1816"/>
              <a:ext cx="256" cy="1925"/>
            </a:xfrm>
            <a:custGeom>
              <a:avLst/>
              <a:gdLst>
                <a:gd name="T0" fmla="*/ 31018 w 129"/>
                <a:gd name="T1" fmla="*/ 3010 h 1806"/>
                <a:gd name="T2" fmla="*/ 2681 w 129"/>
                <a:gd name="T3" fmla="*/ 6 h 1806"/>
                <a:gd name="T4" fmla="*/ 0 w 129"/>
                <a:gd name="T5" fmla="*/ 0 h 1806"/>
                <a:gd name="T6" fmla="*/ 31018 w 129"/>
                <a:gd name="T7" fmla="*/ 3010 h 180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9"/>
                <a:gd name="T13" fmla="*/ 0 h 1806"/>
                <a:gd name="T14" fmla="*/ 129 w 129"/>
                <a:gd name="T15" fmla="*/ 1806 h 180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9" h="1806">
                  <a:moveTo>
                    <a:pt x="129" y="1806"/>
                  </a:moveTo>
                  <a:lnTo>
                    <a:pt x="11" y="6"/>
                  </a:lnTo>
                  <a:lnTo>
                    <a:pt x="0" y="0"/>
                  </a:lnTo>
                  <a:lnTo>
                    <a:pt x="129" y="1806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7945" name="Freeform 257"/>
            <p:cNvSpPr>
              <a:spLocks noChangeArrowheads="1"/>
            </p:cNvSpPr>
            <p:nvPr/>
          </p:nvSpPr>
          <p:spPr bwMode="auto">
            <a:xfrm>
              <a:off x="3681" y="1823"/>
              <a:ext cx="249" cy="1919"/>
            </a:xfrm>
            <a:custGeom>
              <a:avLst/>
              <a:gdLst>
                <a:gd name="T0" fmla="*/ 27392 w 126"/>
                <a:gd name="T1" fmla="*/ 3004 h 1800"/>
                <a:gd name="T2" fmla="*/ 0 w 126"/>
                <a:gd name="T3" fmla="*/ 0 h 1800"/>
                <a:gd name="T4" fmla="*/ 29297 w 126"/>
                <a:gd name="T5" fmla="*/ 2984 h 1800"/>
                <a:gd name="T6" fmla="*/ 27392 w 126"/>
                <a:gd name="T7" fmla="*/ 3004 h 18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6"/>
                <a:gd name="T13" fmla="*/ 0 h 1800"/>
                <a:gd name="T14" fmla="*/ 126 w 126"/>
                <a:gd name="T15" fmla="*/ 1800 h 18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6" h="1800">
                  <a:moveTo>
                    <a:pt x="118" y="1800"/>
                  </a:moveTo>
                  <a:lnTo>
                    <a:pt x="0" y="0"/>
                  </a:lnTo>
                  <a:lnTo>
                    <a:pt x="126" y="1788"/>
                  </a:lnTo>
                  <a:lnTo>
                    <a:pt x="118" y="180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7946" name="Freeform 258"/>
            <p:cNvSpPr>
              <a:spLocks noChangeArrowheads="1"/>
            </p:cNvSpPr>
            <p:nvPr/>
          </p:nvSpPr>
          <p:spPr bwMode="auto">
            <a:xfrm>
              <a:off x="3681" y="1823"/>
              <a:ext cx="249" cy="1906"/>
            </a:xfrm>
            <a:custGeom>
              <a:avLst/>
              <a:gdLst>
                <a:gd name="T0" fmla="*/ 29297 w 126"/>
                <a:gd name="T1" fmla="*/ 2981 h 1788"/>
                <a:gd name="T2" fmla="*/ 2561 w 126"/>
                <a:gd name="T3" fmla="*/ 21 h 1788"/>
                <a:gd name="T4" fmla="*/ 0 w 126"/>
                <a:gd name="T5" fmla="*/ 0 h 1788"/>
                <a:gd name="T6" fmla="*/ 29297 w 126"/>
                <a:gd name="T7" fmla="*/ 2981 h 17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6"/>
                <a:gd name="T13" fmla="*/ 0 h 1788"/>
                <a:gd name="T14" fmla="*/ 126 w 126"/>
                <a:gd name="T15" fmla="*/ 1788 h 17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6" h="1788">
                  <a:moveTo>
                    <a:pt x="126" y="1788"/>
                  </a:moveTo>
                  <a:lnTo>
                    <a:pt x="11" y="13"/>
                  </a:lnTo>
                  <a:lnTo>
                    <a:pt x="0" y="0"/>
                  </a:lnTo>
                  <a:lnTo>
                    <a:pt x="126" y="1788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7947" name="Freeform 259"/>
            <p:cNvSpPr>
              <a:spLocks noChangeArrowheads="1"/>
            </p:cNvSpPr>
            <p:nvPr/>
          </p:nvSpPr>
          <p:spPr bwMode="auto">
            <a:xfrm>
              <a:off x="3703" y="1837"/>
              <a:ext cx="242" cy="1892"/>
            </a:xfrm>
            <a:custGeom>
              <a:avLst/>
              <a:gdLst>
                <a:gd name="T0" fmla="*/ 27542 w 122"/>
                <a:gd name="T1" fmla="*/ 2959 h 1775"/>
                <a:gd name="T2" fmla="*/ 0 w 122"/>
                <a:gd name="T3" fmla="*/ 0 h 1775"/>
                <a:gd name="T4" fmla="*/ 29230 w 122"/>
                <a:gd name="T5" fmla="*/ 2938 h 1775"/>
                <a:gd name="T6" fmla="*/ 27542 w 122"/>
                <a:gd name="T7" fmla="*/ 2959 h 177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2"/>
                <a:gd name="T13" fmla="*/ 0 h 1775"/>
                <a:gd name="T14" fmla="*/ 122 w 122"/>
                <a:gd name="T15" fmla="*/ 1775 h 177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2" h="1775">
                  <a:moveTo>
                    <a:pt x="115" y="1775"/>
                  </a:moveTo>
                  <a:lnTo>
                    <a:pt x="0" y="0"/>
                  </a:lnTo>
                  <a:lnTo>
                    <a:pt x="122" y="1763"/>
                  </a:lnTo>
                  <a:lnTo>
                    <a:pt x="115" y="177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7948" name="Freeform 260"/>
            <p:cNvSpPr>
              <a:spLocks noChangeArrowheads="1"/>
            </p:cNvSpPr>
            <p:nvPr/>
          </p:nvSpPr>
          <p:spPr bwMode="auto">
            <a:xfrm>
              <a:off x="3703" y="1837"/>
              <a:ext cx="242" cy="1879"/>
            </a:xfrm>
            <a:custGeom>
              <a:avLst/>
              <a:gdLst>
                <a:gd name="T0" fmla="*/ 29230 w 122"/>
                <a:gd name="T1" fmla="*/ 2936 h 1763"/>
                <a:gd name="T2" fmla="*/ 1716 w 122"/>
                <a:gd name="T3" fmla="*/ 6 h 1763"/>
                <a:gd name="T4" fmla="*/ 0 w 122"/>
                <a:gd name="T5" fmla="*/ 0 h 1763"/>
                <a:gd name="T6" fmla="*/ 29230 w 122"/>
                <a:gd name="T7" fmla="*/ 2936 h 17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2"/>
                <a:gd name="T13" fmla="*/ 0 h 1763"/>
                <a:gd name="T14" fmla="*/ 122 w 122"/>
                <a:gd name="T15" fmla="*/ 1763 h 17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2" h="1763">
                  <a:moveTo>
                    <a:pt x="122" y="1763"/>
                  </a:moveTo>
                  <a:lnTo>
                    <a:pt x="7" y="6"/>
                  </a:lnTo>
                  <a:lnTo>
                    <a:pt x="0" y="0"/>
                  </a:lnTo>
                  <a:lnTo>
                    <a:pt x="122" y="1763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7949" name="Freeform 261"/>
            <p:cNvSpPr>
              <a:spLocks noChangeArrowheads="1"/>
            </p:cNvSpPr>
            <p:nvPr/>
          </p:nvSpPr>
          <p:spPr bwMode="auto">
            <a:xfrm>
              <a:off x="3716" y="1843"/>
              <a:ext cx="250" cy="1873"/>
            </a:xfrm>
            <a:custGeom>
              <a:avLst/>
              <a:gdLst>
                <a:gd name="T0" fmla="*/ 27589 w 126"/>
                <a:gd name="T1" fmla="*/ 2932 h 1757"/>
                <a:gd name="T2" fmla="*/ 0 w 126"/>
                <a:gd name="T3" fmla="*/ 0 h 1757"/>
                <a:gd name="T4" fmla="*/ 30254 w 126"/>
                <a:gd name="T5" fmla="*/ 2910 h 1757"/>
                <a:gd name="T6" fmla="*/ 27589 w 126"/>
                <a:gd name="T7" fmla="*/ 2932 h 175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6"/>
                <a:gd name="T13" fmla="*/ 0 h 1757"/>
                <a:gd name="T14" fmla="*/ 126 w 126"/>
                <a:gd name="T15" fmla="*/ 1757 h 175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6" h="1757">
                  <a:moveTo>
                    <a:pt x="115" y="1757"/>
                  </a:moveTo>
                  <a:lnTo>
                    <a:pt x="0" y="0"/>
                  </a:lnTo>
                  <a:lnTo>
                    <a:pt x="126" y="1744"/>
                  </a:lnTo>
                  <a:lnTo>
                    <a:pt x="115" y="1757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7950" name="Freeform 262"/>
            <p:cNvSpPr>
              <a:spLocks noChangeArrowheads="1"/>
            </p:cNvSpPr>
            <p:nvPr/>
          </p:nvSpPr>
          <p:spPr bwMode="auto">
            <a:xfrm>
              <a:off x="3716" y="1843"/>
              <a:ext cx="250" cy="1859"/>
            </a:xfrm>
            <a:custGeom>
              <a:avLst/>
              <a:gdLst>
                <a:gd name="T0" fmla="*/ 0 w 126"/>
                <a:gd name="T1" fmla="*/ 0 h 1744"/>
                <a:gd name="T2" fmla="*/ 2681 w 126"/>
                <a:gd name="T3" fmla="*/ 20 h 1744"/>
                <a:gd name="T4" fmla="*/ 30254 w 126"/>
                <a:gd name="T5" fmla="*/ 2907 h 1744"/>
                <a:gd name="T6" fmla="*/ 0 w 126"/>
                <a:gd name="T7" fmla="*/ 0 h 17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6"/>
                <a:gd name="T13" fmla="*/ 0 h 1744"/>
                <a:gd name="T14" fmla="*/ 126 w 126"/>
                <a:gd name="T15" fmla="*/ 1744 h 17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6" h="1744">
                  <a:moveTo>
                    <a:pt x="0" y="0"/>
                  </a:moveTo>
                  <a:lnTo>
                    <a:pt x="11" y="12"/>
                  </a:lnTo>
                  <a:lnTo>
                    <a:pt x="126" y="17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7951" name="Freeform 263"/>
            <p:cNvSpPr>
              <a:spLocks noChangeArrowheads="1"/>
            </p:cNvSpPr>
            <p:nvPr/>
          </p:nvSpPr>
          <p:spPr bwMode="auto">
            <a:xfrm>
              <a:off x="3738" y="1856"/>
              <a:ext cx="242" cy="1847"/>
            </a:xfrm>
            <a:custGeom>
              <a:avLst/>
              <a:gdLst>
                <a:gd name="T0" fmla="*/ 27542 w 122"/>
                <a:gd name="T1" fmla="*/ 2898 h 1732"/>
                <a:gd name="T2" fmla="*/ 0 w 122"/>
                <a:gd name="T3" fmla="*/ 0 h 1732"/>
                <a:gd name="T4" fmla="*/ 29230 w 122"/>
                <a:gd name="T5" fmla="*/ 2878 h 1732"/>
                <a:gd name="T6" fmla="*/ 27542 w 122"/>
                <a:gd name="T7" fmla="*/ 2898 h 17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2"/>
                <a:gd name="T13" fmla="*/ 0 h 1732"/>
                <a:gd name="T14" fmla="*/ 122 w 122"/>
                <a:gd name="T15" fmla="*/ 1732 h 17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2" h="1732">
                  <a:moveTo>
                    <a:pt x="115" y="1732"/>
                  </a:moveTo>
                  <a:lnTo>
                    <a:pt x="0" y="0"/>
                  </a:lnTo>
                  <a:lnTo>
                    <a:pt x="122" y="1720"/>
                  </a:lnTo>
                  <a:lnTo>
                    <a:pt x="115" y="1732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7952" name="Freeform 264"/>
            <p:cNvSpPr>
              <a:spLocks noChangeArrowheads="1"/>
            </p:cNvSpPr>
            <p:nvPr/>
          </p:nvSpPr>
          <p:spPr bwMode="auto">
            <a:xfrm>
              <a:off x="3738" y="1856"/>
              <a:ext cx="242" cy="1834"/>
            </a:xfrm>
            <a:custGeom>
              <a:avLst/>
              <a:gdLst>
                <a:gd name="T0" fmla="*/ 0 w 122"/>
                <a:gd name="T1" fmla="*/ 0 h 1720"/>
                <a:gd name="T2" fmla="*/ 2676 w 122"/>
                <a:gd name="T3" fmla="*/ 7 h 1720"/>
                <a:gd name="T4" fmla="*/ 29230 w 122"/>
                <a:gd name="T5" fmla="*/ 2875 h 1720"/>
                <a:gd name="T6" fmla="*/ 0 w 122"/>
                <a:gd name="T7" fmla="*/ 0 h 17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2"/>
                <a:gd name="T13" fmla="*/ 0 h 1720"/>
                <a:gd name="T14" fmla="*/ 122 w 122"/>
                <a:gd name="T15" fmla="*/ 1720 h 17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2" h="1720">
                  <a:moveTo>
                    <a:pt x="0" y="0"/>
                  </a:moveTo>
                  <a:lnTo>
                    <a:pt x="11" y="7"/>
                  </a:lnTo>
                  <a:lnTo>
                    <a:pt x="122" y="17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7953" name="Freeform 265"/>
            <p:cNvSpPr>
              <a:spLocks noChangeArrowheads="1"/>
            </p:cNvSpPr>
            <p:nvPr/>
          </p:nvSpPr>
          <p:spPr bwMode="auto">
            <a:xfrm>
              <a:off x="3760" y="1863"/>
              <a:ext cx="234" cy="1826"/>
            </a:xfrm>
            <a:custGeom>
              <a:avLst/>
              <a:gdLst>
                <a:gd name="T0" fmla="*/ 26521 w 118"/>
                <a:gd name="T1" fmla="*/ 2855 h 1713"/>
                <a:gd name="T2" fmla="*/ 0 w 118"/>
                <a:gd name="T3" fmla="*/ 0 h 1713"/>
                <a:gd name="T4" fmla="*/ 28207 w 118"/>
                <a:gd name="T5" fmla="*/ 2834 h 1713"/>
                <a:gd name="T6" fmla="*/ 26521 w 118"/>
                <a:gd name="T7" fmla="*/ 2855 h 17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8"/>
                <a:gd name="T13" fmla="*/ 0 h 1713"/>
                <a:gd name="T14" fmla="*/ 118 w 118"/>
                <a:gd name="T15" fmla="*/ 1713 h 17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8" h="1713">
                  <a:moveTo>
                    <a:pt x="111" y="1713"/>
                  </a:moveTo>
                  <a:lnTo>
                    <a:pt x="0" y="0"/>
                  </a:lnTo>
                  <a:lnTo>
                    <a:pt x="118" y="1700"/>
                  </a:lnTo>
                  <a:lnTo>
                    <a:pt x="111" y="1713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7954" name="Freeform 266"/>
            <p:cNvSpPr>
              <a:spLocks noChangeArrowheads="1"/>
            </p:cNvSpPr>
            <p:nvPr/>
          </p:nvSpPr>
          <p:spPr bwMode="auto">
            <a:xfrm>
              <a:off x="3760" y="1863"/>
              <a:ext cx="234" cy="1812"/>
            </a:xfrm>
            <a:custGeom>
              <a:avLst/>
              <a:gdLst>
                <a:gd name="T0" fmla="*/ 0 w 118"/>
                <a:gd name="T1" fmla="*/ 0 h 1700"/>
                <a:gd name="T2" fmla="*/ 1715 w 118"/>
                <a:gd name="T3" fmla="*/ 20 h 1700"/>
                <a:gd name="T4" fmla="*/ 28207 w 118"/>
                <a:gd name="T5" fmla="*/ 2832 h 1700"/>
                <a:gd name="T6" fmla="*/ 0 w 118"/>
                <a:gd name="T7" fmla="*/ 0 h 17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8"/>
                <a:gd name="T13" fmla="*/ 0 h 1700"/>
                <a:gd name="T14" fmla="*/ 118 w 118"/>
                <a:gd name="T15" fmla="*/ 1700 h 17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8" h="1700">
                  <a:moveTo>
                    <a:pt x="0" y="0"/>
                  </a:moveTo>
                  <a:lnTo>
                    <a:pt x="7" y="12"/>
                  </a:lnTo>
                  <a:lnTo>
                    <a:pt x="118" y="17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7955" name="Freeform 267"/>
            <p:cNvSpPr>
              <a:spLocks noChangeArrowheads="1"/>
            </p:cNvSpPr>
            <p:nvPr/>
          </p:nvSpPr>
          <p:spPr bwMode="auto">
            <a:xfrm>
              <a:off x="3774" y="1876"/>
              <a:ext cx="234" cy="1800"/>
            </a:xfrm>
            <a:custGeom>
              <a:avLst/>
              <a:gdLst>
                <a:gd name="T0" fmla="*/ 26521 w 118"/>
                <a:gd name="T1" fmla="*/ 2822 h 1688"/>
                <a:gd name="T2" fmla="*/ 0 w 118"/>
                <a:gd name="T3" fmla="*/ 0 h 1688"/>
                <a:gd name="T4" fmla="*/ 28207 w 118"/>
                <a:gd name="T5" fmla="*/ 2801 h 1688"/>
                <a:gd name="T6" fmla="*/ 26521 w 118"/>
                <a:gd name="T7" fmla="*/ 2822 h 16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8"/>
                <a:gd name="T13" fmla="*/ 0 h 1688"/>
                <a:gd name="T14" fmla="*/ 118 w 118"/>
                <a:gd name="T15" fmla="*/ 1688 h 16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8" h="1688">
                  <a:moveTo>
                    <a:pt x="111" y="1688"/>
                  </a:moveTo>
                  <a:lnTo>
                    <a:pt x="0" y="0"/>
                  </a:lnTo>
                  <a:lnTo>
                    <a:pt x="118" y="1676"/>
                  </a:lnTo>
                  <a:lnTo>
                    <a:pt x="111" y="1688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7956" name="Freeform 268"/>
            <p:cNvSpPr>
              <a:spLocks noChangeArrowheads="1"/>
            </p:cNvSpPr>
            <p:nvPr/>
          </p:nvSpPr>
          <p:spPr bwMode="auto">
            <a:xfrm>
              <a:off x="3774" y="1876"/>
              <a:ext cx="234" cy="1787"/>
            </a:xfrm>
            <a:custGeom>
              <a:avLst/>
              <a:gdLst>
                <a:gd name="T0" fmla="*/ 0 w 118"/>
                <a:gd name="T1" fmla="*/ 0 h 1676"/>
                <a:gd name="T2" fmla="*/ 2427 w 118"/>
                <a:gd name="T3" fmla="*/ 6 h 1676"/>
                <a:gd name="T4" fmla="*/ 28207 w 118"/>
                <a:gd name="T5" fmla="*/ 2799 h 1676"/>
                <a:gd name="T6" fmla="*/ 0 w 118"/>
                <a:gd name="T7" fmla="*/ 0 h 16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8"/>
                <a:gd name="T13" fmla="*/ 0 h 1676"/>
                <a:gd name="T14" fmla="*/ 118 w 118"/>
                <a:gd name="T15" fmla="*/ 1676 h 16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8" h="1676">
                  <a:moveTo>
                    <a:pt x="0" y="0"/>
                  </a:moveTo>
                  <a:lnTo>
                    <a:pt x="10" y="6"/>
                  </a:lnTo>
                  <a:lnTo>
                    <a:pt x="118" y="16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7957" name="Freeform 269"/>
            <p:cNvSpPr>
              <a:spLocks noChangeArrowheads="1"/>
            </p:cNvSpPr>
            <p:nvPr/>
          </p:nvSpPr>
          <p:spPr bwMode="auto">
            <a:xfrm>
              <a:off x="3794" y="1882"/>
              <a:ext cx="228" cy="1780"/>
            </a:xfrm>
            <a:custGeom>
              <a:avLst/>
              <a:gdLst>
                <a:gd name="T0" fmla="*/ 25758 w 115"/>
                <a:gd name="T1" fmla="*/ 2781 h 1670"/>
                <a:gd name="T2" fmla="*/ 0 w 115"/>
                <a:gd name="T3" fmla="*/ 0 h 1670"/>
                <a:gd name="T4" fmla="*/ 27441 w 115"/>
                <a:gd name="T5" fmla="*/ 2760 h 1670"/>
                <a:gd name="T6" fmla="*/ 25758 w 115"/>
                <a:gd name="T7" fmla="*/ 2781 h 16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5"/>
                <a:gd name="T13" fmla="*/ 0 h 1670"/>
                <a:gd name="T14" fmla="*/ 115 w 115"/>
                <a:gd name="T15" fmla="*/ 1670 h 16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5" h="1670">
                  <a:moveTo>
                    <a:pt x="108" y="1670"/>
                  </a:moveTo>
                  <a:lnTo>
                    <a:pt x="0" y="0"/>
                  </a:lnTo>
                  <a:lnTo>
                    <a:pt x="115" y="1657"/>
                  </a:lnTo>
                  <a:lnTo>
                    <a:pt x="108" y="167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7958" name="Freeform 270"/>
            <p:cNvSpPr>
              <a:spLocks noChangeArrowheads="1"/>
            </p:cNvSpPr>
            <p:nvPr/>
          </p:nvSpPr>
          <p:spPr bwMode="auto">
            <a:xfrm>
              <a:off x="3794" y="1882"/>
              <a:ext cx="228" cy="1767"/>
            </a:xfrm>
            <a:custGeom>
              <a:avLst/>
              <a:gdLst>
                <a:gd name="T0" fmla="*/ 0 w 115"/>
                <a:gd name="T1" fmla="*/ 0 h 1657"/>
                <a:gd name="T2" fmla="*/ 1933 w 115"/>
                <a:gd name="T3" fmla="*/ 21 h 1657"/>
                <a:gd name="T4" fmla="*/ 27441 w 115"/>
                <a:gd name="T5" fmla="*/ 2770 h 1657"/>
                <a:gd name="T6" fmla="*/ 0 w 115"/>
                <a:gd name="T7" fmla="*/ 0 h 165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5"/>
                <a:gd name="T13" fmla="*/ 0 h 1657"/>
                <a:gd name="T14" fmla="*/ 115 w 115"/>
                <a:gd name="T15" fmla="*/ 1657 h 165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5" h="1657">
                  <a:moveTo>
                    <a:pt x="0" y="0"/>
                  </a:moveTo>
                  <a:lnTo>
                    <a:pt x="8" y="13"/>
                  </a:lnTo>
                  <a:lnTo>
                    <a:pt x="115" y="16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7959" name="Freeform 271"/>
            <p:cNvSpPr>
              <a:spLocks noChangeArrowheads="1"/>
            </p:cNvSpPr>
            <p:nvPr/>
          </p:nvSpPr>
          <p:spPr bwMode="auto">
            <a:xfrm>
              <a:off x="3809" y="1896"/>
              <a:ext cx="228" cy="1753"/>
            </a:xfrm>
            <a:custGeom>
              <a:avLst/>
              <a:gdLst>
                <a:gd name="T0" fmla="*/ 25522 w 115"/>
                <a:gd name="T1" fmla="*/ 2747 h 1644"/>
                <a:gd name="T2" fmla="*/ 0 w 115"/>
                <a:gd name="T3" fmla="*/ 0 h 1644"/>
                <a:gd name="T4" fmla="*/ 27441 w 115"/>
                <a:gd name="T5" fmla="*/ 2727 h 1644"/>
                <a:gd name="T6" fmla="*/ 25522 w 115"/>
                <a:gd name="T7" fmla="*/ 2747 h 16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5"/>
                <a:gd name="T13" fmla="*/ 0 h 1644"/>
                <a:gd name="T14" fmla="*/ 115 w 115"/>
                <a:gd name="T15" fmla="*/ 1644 h 16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5" h="1644">
                  <a:moveTo>
                    <a:pt x="107" y="1644"/>
                  </a:moveTo>
                  <a:lnTo>
                    <a:pt x="0" y="0"/>
                  </a:lnTo>
                  <a:lnTo>
                    <a:pt x="115" y="1632"/>
                  </a:lnTo>
                  <a:lnTo>
                    <a:pt x="107" y="164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7960" name="Freeform 272"/>
            <p:cNvSpPr>
              <a:spLocks noChangeArrowheads="1"/>
            </p:cNvSpPr>
            <p:nvPr/>
          </p:nvSpPr>
          <p:spPr bwMode="auto">
            <a:xfrm>
              <a:off x="3809" y="1896"/>
              <a:ext cx="228" cy="1740"/>
            </a:xfrm>
            <a:custGeom>
              <a:avLst/>
              <a:gdLst>
                <a:gd name="T0" fmla="*/ 0 w 115"/>
                <a:gd name="T1" fmla="*/ 0 h 1632"/>
                <a:gd name="T2" fmla="*/ 2425 w 115"/>
                <a:gd name="T3" fmla="*/ 6 h 1632"/>
                <a:gd name="T4" fmla="*/ 27441 w 115"/>
                <a:gd name="T5" fmla="*/ 2726 h 1632"/>
                <a:gd name="T6" fmla="*/ 0 w 115"/>
                <a:gd name="T7" fmla="*/ 0 h 16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5"/>
                <a:gd name="T13" fmla="*/ 0 h 1632"/>
                <a:gd name="T14" fmla="*/ 115 w 115"/>
                <a:gd name="T15" fmla="*/ 1632 h 16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5" h="1632">
                  <a:moveTo>
                    <a:pt x="0" y="0"/>
                  </a:moveTo>
                  <a:lnTo>
                    <a:pt x="10" y="6"/>
                  </a:lnTo>
                  <a:lnTo>
                    <a:pt x="115" y="16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7961" name="Freeform 273"/>
            <p:cNvSpPr>
              <a:spLocks noChangeArrowheads="1"/>
            </p:cNvSpPr>
            <p:nvPr/>
          </p:nvSpPr>
          <p:spPr bwMode="auto">
            <a:xfrm>
              <a:off x="3829" y="1903"/>
              <a:ext cx="222" cy="1733"/>
            </a:xfrm>
            <a:custGeom>
              <a:avLst/>
              <a:gdLst>
                <a:gd name="T0" fmla="*/ 24991 w 112"/>
                <a:gd name="T1" fmla="*/ 2708 h 1626"/>
                <a:gd name="T2" fmla="*/ 0 w 112"/>
                <a:gd name="T3" fmla="*/ 0 h 1626"/>
                <a:gd name="T4" fmla="*/ 26674 w 112"/>
                <a:gd name="T5" fmla="*/ 2675 h 1626"/>
                <a:gd name="T6" fmla="*/ 24991 w 112"/>
                <a:gd name="T7" fmla="*/ 2708 h 16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2"/>
                <a:gd name="T13" fmla="*/ 0 h 1626"/>
                <a:gd name="T14" fmla="*/ 112 w 112"/>
                <a:gd name="T15" fmla="*/ 1626 h 16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2" h="1626">
                  <a:moveTo>
                    <a:pt x="105" y="1626"/>
                  </a:moveTo>
                  <a:lnTo>
                    <a:pt x="0" y="0"/>
                  </a:lnTo>
                  <a:lnTo>
                    <a:pt x="112" y="1607"/>
                  </a:lnTo>
                  <a:lnTo>
                    <a:pt x="105" y="1626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7962" name="Freeform 274"/>
            <p:cNvSpPr>
              <a:spLocks noChangeArrowheads="1"/>
            </p:cNvSpPr>
            <p:nvPr/>
          </p:nvSpPr>
          <p:spPr bwMode="auto">
            <a:xfrm>
              <a:off x="3829" y="1903"/>
              <a:ext cx="222" cy="1713"/>
            </a:xfrm>
            <a:custGeom>
              <a:avLst/>
              <a:gdLst>
                <a:gd name="T0" fmla="*/ 0 w 112"/>
                <a:gd name="T1" fmla="*/ 0 h 1607"/>
                <a:gd name="T2" fmla="*/ 1933 w 112"/>
                <a:gd name="T3" fmla="*/ 20 h 1607"/>
                <a:gd name="T4" fmla="*/ 26674 w 112"/>
                <a:gd name="T5" fmla="*/ 2678 h 1607"/>
                <a:gd name="T6" fmla="*/ 0 w 112"/>
                <a:gd name="T7" fmla="*/ 0 h 160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2"/>
                <a:gd name="T13" fmla="*/ 0 h 1607"/>
                <a:gd name="T14" fmla="*/ 112 w 112"/>
                <a:gd name="T15" fmla="*/ 1607 h 160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2" h="1607">
                  <a:moveTo>
                    <a:pt x="0" y="0"/>
                  </a:moveTo>
                  <a:lnTo>
                    <a:pt x="8" y="12"/>
                  </a:lnTo>
                  <a:lnTo>
                    <a:pt x="112" y="16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7963" name="Freeform 275"/>
            <p:cNvSpPr>
              <a:spLocks noChangeArrowheads="1"/>
            </p:cNvSpPr>
            <p:nvPr/>
          </p:nvSpPr>
          <p:spPr bwMode="auto">
            <a:xfrm>
              <a:off x="3845" y="1915"/>
              <a:ext cx="220" cy="1701"/>
            </a:xfrm>
            <a:custGeom>
              <a:avLst/>
              <a:gdLst>
                <a:gd name="T0" fmla="*/ 24737 w 111"/>
                <a:gd name="T1" fmla="*/ 2669 h 1595"/>
                <a:gd name="T2" fmla="*/ 0 w 111"/>
                <a:gd name="T3" fmla="*/ 0 h 1595"/>
                <a:gd name="T4" fmla="*/ 26418 w 111"/>
                <a:gd name="T5" fmla="*/ 2649 h 1595"/>
                <a:gd name="T6" fmla="*/ 24737 w 111"/>
                <a:gd name="T7" fmla="*/ 2669 h 159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1"/>
                <a:gd name="T13" fmla="*/ 0 h 1595"/>
                <a:gd name="T14" fmla="*/ 111 w 111"/>
                <a:gd name="T15" fmla="*/ 1595 h 159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1" h="1595">
                  <a:moveTo>
                    <a:pt x="104" y="1595"/>
                  </a:moveTo>
                  <a:lnTo>
                    <a:pt x="0" y="0"/>
                  </a:lnTo>
                  <a:lnTo>
                    <a:pt x="111" y="1583"/>
                  </a:lnTo>
                  <a:lnTo>
                    <a:pt x="104" y="159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7964" name="Freeform 276"/>
            <p:cNvSpPr>
              <a:spLocks noChangeArrowheads="1"/>
            </p:cNvSpPr>
            <p:nvPr/>
          </p:nvSpPr>
          <p:spPr bwMode="auto">
            <a:xfrm>
              <a:off x="3845" y="1915"/>
              <a:ext cx="220" cy="1688"/>
            </a:xfrm>
            <a:custGeom>
              <a:avLst/>
              <a:gdLst>
                <a:gd name="T0" fmla="*/ 0 w 111"/>
                <a:gd name="T1" fmla="*/ 0 h 1583"/>
                <a:gd name="T2" fmla="*/ 2420 w 111"/>
                <a:gd name="T3" fmla="*/ 21 h 1583"/>
                <a:gd name="T4" fmla="*/ 26418 w 111"/>
                <a:gd name="T5" fmla="*/ 2646 h 1583"/>
                <a:gd name="T6" fmla="*/ 0 w 111"/>
                <a:gd name="T7" fmla="*/ 0 h 158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1"/>
                <a:gd name="T13" fmla="*/ 0 h 1583"/>
                <a:gd name="T14" fmla="*/ 111 w 111"/>
                <a:gd name="T15" fmla="*/ 1583 h 158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1" h="1583">
                  <a:moveTo>
                    <a:pt x="0" y="0"/>
                  </a:moveTo>
                  <a:lnTo>
                    <a:pt x="10" y="13"/>
                  </a:lnTo>
                  <a:lnTo>
                    <a:pt x="111" y="15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7965" name="Freeform 277"/>
            <p:cNvSpPr>
              <a:spLocks noChangeArrowheads="1"/>
            </p:cNvSpPr>
            <p:nvPr/>
          </p:nvSpPr>
          <p:spPr bwMode="auto">
            <a:xfrm>
              <a:off x="3865" y="1929"/>
              <a:ext cx="214" cy="1674"/>
            </a:xfrm>
            <a:custGeom>
              <a:avLst/>
              <a:gdLst>
                <a:gd name="T0" fmla="*/ 23970 w 108"/>
                <a:gd name="T1" fmla="*/ 2622 h 1570"/>
                <a:gd name="T2" fmla="*/ 0 w 108"/>
                <a:gd name="T3" fmla="*/ 0 h 1570"/>
                <a:gd name="T4" fmla="*/ 25650 w 108"/>
                <a:gd name="T5" fmla="*/ 2599 h 1570"/>
                <a:gd name="T6" fmla="*/ 23970 w 108"/>
                <a:gd name="T7" fmla="*/ 2622 h 15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70"/>
                <a:gd name="T14" fmla="*/ 108 w 108"/>
                <a:gd name="T15" fmla="*/ 1570 h 15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70">
                  <a:moveTo>
                    <a:pt x="101" y="1570"/>
                  </a:moveTo>
                  <a:lnTo>
                    <a:pt x="0" y="0"/>
                  </a:lnTo>
                  <a:lnTo>
                    <a:pt x="108" y="1557"/>
                  </a:lnTo>
                  <a:lnTo>
                    <a:pt x="101" y="157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7966" name="Freeform 278"/>
            <p:cNvSpPr>
              <a:spLocks noChangeArrowheads="1"/>
            </p:cNvSpPr>
            <p:nvPr/>
          </p:nvSpPr>
          <p:spPr bwMode="auto">
            <a:xfrm>
              <a:off x="3865" y="1929"/>
              <a:ext cx="214" cy="1660"/>
            </a:xfrm>
            <a:custGeom>
              <a:avLst/>
              <a:gdLst>
                <a:gd name="T0" fmla="*/ 0 w 108"/>
                <a:gd name="T1" fmla="*/ 0 h 1557"/>
                <a:gd name="T2" fmla="*/ 1928 w 108"/>
                <a:gd name="T3" fmla="*/ 20 h 1557"/>
                <a:gd name="T4" fmla="*/ 25650 w 108"/>
                <a:gd name="T5" fmla="*/ 2599 h 1557"/>
                <a:gd name="T6" fmla="*/ 0 w 108"/>
                <a:gd name="T7" fmla="*/ 0 h 155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57"/>
                <a:gd name="T14" fmla="*/ 108 w 108"/>
                <a:gd name="T15" fmla="*/ 1557 h 155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57">
                  <a:moveTo>
                    <a:pt x="0" y="0"/>
                  </a:moveTo>
                  <a:lnTo>
                    <a:pt x="8" y="12"/>
                  </a:lnTo>
                  <a:lnTo>
                    <a:pt x="108" y="15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7967" name="Freeform 279"/>
            <p:cNvSpPr>
              <a:spLocks noChangeArrowheads="1"/>
            </p:cNvSpPr>
            <p:nvPr/>
          </p:nvSpPr>
          <p:spPr bwMode="auto">
            <a:xfrm>
              <a:off x="3881" y="1942"/>
              <a:ext cx="212" cy="1647"/>
            </a:xfrm>
            <a:custGeom>
              <a:avLst/>
              <a:gdLst>
                <a:gd name="T0" fmla="*/ 23714 w 107"/>
                <a:gd name="T1" fmla="*/ 2578 h 1545"/>
                <a:gd name="T2" fmla="*/ 0 w 107"/>
                <a:gd name="T3" fmla="*/ 0 h 1545"/>
                <a:gd name="T4" fmla="*/ 25394 w 107"/>
                <a:gd name="T5" fmla="*/ 2557 h 1545"/>
                <a:gd name="T6" fmla="*/ 23714 w 107"/>
                <a:gd name="T7" fmla="*/ 2578 h 154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545"/>
                <a:gd name="T14" fmla="*/ 107 w 107"/>
                <a:gd name="T15" fmla="*/ 1545 h 154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545">
                  <a:moveTo>
                    <a:pt x="100" y="1545"/>
                  </a:moveTo>
                  <a:lnTo>
                    <a:pt x="0" y="0"/>
                  </a:lnTo>
                  <a:lnTo>
                    <a:pt x="107" y="1533"/>
                  </a:lnTo>
                  <a:lnTo>
                    <a:pt x="100" y="154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7968" name="Freeform 280"/>
            <p:cNvSpPr>
              <a:spLocks noChangeArrowheads="1"/>
            </p:cNvSpPr>
            <p:nvPr/>
          </p:nvSpPr>
          <p:spPr bwMode="auto">
            <a:xfrm>
              <a:off x="3881" y="1942"/>
              <a:ext cx="212" cy="1634"/>
            </a:xfrm>
            <a:custGeom>
              <a:avLst/>
              <a:gdLst>
                <a:gd name="T0" fmla="*/ 0 w 107"/>
                <a:gd name="T1" fmla="*/ 0 h 1533"/>
                <a:gd name="T2" fmla="*/ 1680 w 107"/>
                <a:gd name="T3" fmla="*/ 21 h 1533"/>
                <a:gd name="T4" fmla="*/ 25394 w 107"/>
                <a:gd name="T5" fmla="*/ 2554 h 1533"/>
                <a:gd name="T6" fmla="*/ 0 w 107"/>
                <a:gd name="T7" fmla="*/ 0 h 15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533"/>
                <a:gd name="T14" fmla="*/ 107 w 107"/>
                <a:gd name="T15" fmla="*/ 1533 h 15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533">
                  <a:moveTo>
                    <a:pt x="0" y="0"/>
                  </a:moveTo>
                  <a:lnTo>
                    <a:pt x="7" y="13"/>
                  </a:lnTo>
                  <a:lnTo>
                    <a:pt x="107" y="15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7969" name="Freeform 281"/>
            <p:cNvSpPr>
              <a:spLocks noChangeArrowheads="1"/>
            </p:cNvSpPr>
            <p:nvPr/>
          </p:nvSpPr>
          <p:spPr bwMode="auto">
            <a:xfrm>
              <a:off x="3895" y="1956"/>
              <a:ext cx="212" cy="1621"/>
            </a:xfrm>
            <a:custGeom>
              <a:avLst/>
              <a:gdLst>
                <a:gd name="T0" fmla="*/ 23714 w 107"/>
                <a:gd name="T1" fmla="*/ 2545 h 1520"/>
                <a:gd name="T2" fmla="*/ 0 w 107"/>
                <a:gd name="T3" fmla="*/ 0 h 1520"/>
                <a:gd name="T4" fmla="*/ 25394 w 107"/>
                <a:gd name="T5" fmla="*/ 2511 h 1520"/>
                <a:gd name="T6" fmla="*/ 23714 w 107"/>
                <a:gd name="T7" fmla="*/ 2545 h 15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520"/>
                <a:gd name="T14" fmla="*/ 107 w 107"/>
                <a:gd name="T15" fmla="*/ 1520 h 15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520">
                  <a:moveTo>
                    <a:pt x="100" y="1520"/>
                  </a:moveTo>
                  <a:lnTo>
                    <a:pt x="0" y="0"/>
                  </a:lnTo>
                  <a:lnTo>
                    <a:pt x="107" y="1501"/>
                  </a:lnTo>
                  <a:lnTo>
                    <a:pt x="100" y="152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7970" name="Freeform 282"/>
            <p:cNvSpPr>
              <a:spLocks noChangeArrowheads="1"/>
            </p:cNvSpPr>
            <p:nvPr/>
          </p:nvSpPr>
          <p:spPr bwMode="auto">
            <a:xfrm>
              <a:off x="3895" y="1956"/>
              <a:ext cx="212" cy="1600"/>
            </a:xfrm>
            <a:custGeom>
              <a:avLst/>
              <a:gdLst>
                <a:gd name="T0" fmla="*/ 0 w 107"/>
                <a:gd name="T1" fmla="*/ 0 h 1501"/>
                <a:gd name="T2" fmla="*/ 2417 w 107"/>
                <a:gd name="T3" fmla="*/ 6 h 1501"/>
                <a:gd name="T4" fmla="*/ 25394 w 107"/>
                <a:gd name="T5" fmla="*/ 2503 h 1501"/>
                <a:gd name="T6" fmla="*/ 0 w 107"/>
                <a:gd name="T7" fmla="*/ 0 h 150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501"/>
                <a:gd name="T14" fmla="*/ 107 w 107"/>
                <a:gd name="T15" fmla="*/ 1501 h 150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501">
                  <a:moveTo>
                    <a:pt x="0" y="0"/>
                  </a:moveTo>
                  <a:lnTo>
                    <a:pt x="10" y="6"/>
                  </a:lnTo>
                  <a:lnTo>
                    <a:pt x="107" y="15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7971" name="Freeform 283"/>
            <p:cNvSpPr>
              <a:spLocks noChangeArrowheads="1"/>
            </p:cNvSpPr>
            <p:nvPr/>
          </p:nvSpPr>
          <p:spPr bwMode="auto">
            <a:xfrm>
              <a:off x="3915" y="1962"/>
              <a:ext cx="208" cy="1594"/>
            </a:xfrm>
            <a:custGeom>
              <a:avLst/>
              <a:gdLst>
                <a:gd name="T0" fmla="*/ 22979 w 105"/>
                <a:gd name="T1" fmla="*/ 2497 h 1495"/>
                <a:gd name="T2" fmla="*/ 0 w 105"/>
                <a:gd name="T3" fmla="*/ 0 h 1495"/>
                <a:gd name="T4" fmla="*/ 24883 w 105"/>
                <a:gd name="T5" fmla="*/ 2477 h 1495"/>
                <a:gd name="T6" fmla="*/ 22979 w 105"/>
                <a:gd name="T7" fmla="*/ 2497 h 149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5"/>
                <a:gd name="T13" fmla="*/ 0 h 1495"/>
                <a:gd name="T14" fmla="*/ 105 w 105"/>
                <a:gd name="T15" fmla="*/ 1495 h 149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5" h="1495">
                  <a:moveTo>
                    <a:pt x="97" y="1495"/>
                  </a:moveTo>
                  <a:lnTo>
                    <a:pt x="0" y="0"/>
                  </a:lnTo>
                  <a:lnTo>
                    <a:pt x="105" y="1483"/>
                  </a:lnTo>
                  <a:lnTo>
                    <a:pt x="97" y="149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7972" name="Freeform 284"/>
            <p:cNvSpPr>
              <a:spLocks noChangeArrowheads="1"/>
            </p:cNvSpPr>
            <p:nvPr/>
          </p:nvSpPr>
          <p:spPr bwMode="auto">
            <a:xfrm>
              <a:off x="3915" y="1962"/>
              <a:ext cx="208" cy="1581"/>
            </a:xfrm>
            <a:custGeom>
              <a:avLst/>
              <a:gdLst>
                <a:gd name="T0" fmla="*/ 24883 w 105"/>
                <a:gd name="T1" fmla="*/ 2474 h 1483"/>
                <a:gd name="T2" fmla="*/ 1927 w 105"/>
                <a:gd name="T3" fmla="*/ 21 h 1483"/>
                <a:gd name="T4" fmla="*/ 0 w 105"/>
                <a:gd name="T5" fmla="*/ 0 h 1483"/>
                <a:gd name="T6" fmla="*/ 24883 w 105"/>
                <a:gd name="T7" fmla="*/ 2474 h 148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5"/>
                <a:gd name="T13" fmla="*/ 0 h 1483"/>
                <a:gd name="T14" fmla="*/ 105 w 105"/>
                <a:gd name="T15" fmla="*/ 1483 h 148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5" h="1483">
                  <a:moveTo>
                    <a:pt x="105" y="1483"/>
                  </a:moveTo>
                  <a:lnTo>
                    <a:pt x="8" y="13"/>
                  </a:lnTo>
                  <a:lnTo>
                    <a:pt x="0" y="0"/>
                  </a:lnTo>
                  <a:lnTo>
                    <a:pt x="105" y="1483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7973" name="Freeform 285"/>
            <p:cNvSpPr>
              <a:spLocks noChangeArrowheads="1"/>
            </p:cNvSpPr>
            <p:nvPr/>
          </p:nvSpPr>
          <p:spPr bwMode="auto">
            <a:xfrm>
              <a:off x="3930" y="1976"/>
              <a:ext cx="206" cy="1567"/>
            </a:xfrm>
            <a:custGeom>
              <a:avLst/>
              <a:gdLst>
                <a:gd name="T0" fmla="*/ 22963 w 104"/>
                <a:gd name="T1" fmla="*/ 2449 h 1470"/>
                <a:gd name="T2" fmla="*/ 0 w 104"/>
                <a:gd name="T3" fmla="*/ 0 h 1470"/>
                <a:gd name="T4" fmla="*/ 24627 w 104"/>
                <a:gd name="T5" fmla="*/ 2421 h 1470"/>
                <a:gd name="T6" fmla="*/ 22963 w 104"/>
                <a:gd name="T7" fmla="*/ 2449 h 14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4"/>
                <a:gd name="T13" fmla="*/ 0 h 1470"/>
                <a:gd name="T14" fmla="*/ 104 w 104"/>
                <a:gd name="T15" fmla="*/ 1470 h 14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4" h="1470">
                  <a:moveTo>
                    <a:pt x="97" y="1470"/>
                  </a:moveTo>
                  <a:lnTo>
                    <a:pt x="0" y="0"/>
                  </a:lnTo>
                  <a:lnTo>
                    <a:pt x="104" y="1451"/>
                  </a:lnTo>
                  <a:lnTo>
                    <a:pt x="97" y="147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7974" name="Freeform 286"/>
            <p:cNvSpPr>
              <a:spLocks noChangeArrowheads="1"/>
            </p:cNvSpPr>
            <p:nvPr/>
          </p:nvSpPr>
          <p:spPr bwMode="auto">
            <a:xfrm>
              <a:off x="3930" y="1976"/>
              <a:ext cx="206" cy="1547"/>
            </a:xfrm>
            <a:custGeom>
              <a:avLst/>
              <a:gdLst>
                <a:gd name="T0" fmla="*/ 24627 w 104"/>
                <a:gd name="T1" fmla="*/ 2421 h 1451"/>
                <a:gd name="T2" fmla="*/ 1680 w 104"/>
                <a:gd name="T3" fmla="*/ 20 h 1451"/>
                <a:gd name="T4" fmla="*/ 0 w 104"/>
                <a:gd name="T5" fmla="*/ 0 h 1451"/>
                <a:gd name="T6" fmla="*/ 24627 w 104"/>
                <a:gd name="T7" fmla="*/ 2421 h 145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4"/>
                <a:gd name="T13" fmla="*/ 0 h 1451"/>
                <a:gd name="T14" fmla="*/ 104 w 104"/>
                <a:gd name="T15" fmla="*/ 1451 h 145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4" h="1451">
                  <a:moveTo>
                    <a:pt x="104" y="1451"/>
                  </a:moveTo>
                  <a:lnTo>
                    <a:pt x="7" y="12"/>
                  </a:lnTo>
                  <a:lnTo>
                    <a:pt x="0" y="0"/>
                  </a:lnTo>
                  <a:lnTo>
                    <a:pt x="104" y="1451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7975" name="Freeform 287"/>
            <p:cNvSpPr>
              <a:spLocks noChangeArrowheads="1"/>
            </p:cNvSpPr>
            <p:nvPr/>
          </p:nvSpPr>
          <p:spPr bwMode="auto">
            <a:xfrm>
              <a:off x="3944" y="1989"/>
              <a:ext cx="198" cy="1534"/>
            </a:xfrm>
            <a:custGeom>
              <a:avLst/>
              <a:gdLst>
                <a:gd name="T0" fmla="*/ 22883 w 100"/>
                <a:gd name="T1" fmla="*/ 2400 h 1439"/>
                <a:gd name="T2" fmla="*/ 0 w 100"/>
                <a:gd name="T3" fmla="*/ 0 h 1439"/>
                <a:gd name="T4" fmla="*/ 23606 w 100"/>
                <a:gd name="T5" fmla="*/ 2378 h 1439"/>
                <a:gd name="T6" fmla="*/ 22883 w 100"/>
                <a:gd name="T7" fmla="*/ 2400 h 14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0"/>
                <a:gd name="T13" fmla="*/ 0 h 1439"/>
                <a:gd name="T14" fmla="*/ 100 w 100"/>
                <a:gd name="T15" fmla="*/ 1439 h 14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0" h="1439">
                  <a:moveTo>
                    <a:pt x="97" y="1439"/>
                  </a:moveTo>
                  <a:lnTo>
                    <a:pt x="0" y="0"/>
                  </a:lnTo>
                  <a:lnTo>
                    <a:pt x="100" y="1426"/>
                  </a:lnTo>
                  <a:lnTo>
                    <a:pt x="97" y="1439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7976" name="Freeform 288"/>
            <p:cNvSpPr>
              <a:spLocks noChangeArrowheads="1"/>
            </p:cNvSpPr>
            <p:nvPr/>
          </p:nvSpPr>
          <p:spPr bwMode="auto">
            <a:xfrm>
              <a:off x="3944" y="1989"/>
              <a:ext cx="198" cy="1520"/>
            </a:xfrm>
            <a:custGeom>
              <a:avLst/>
              <a:gdLst>
                <a:gd name="T0" fmla="*/ 23606 w 100"/>
                <a:gd name="T1" fmla="*/ 2376 h 1426"/>
                <a:gd name="T2" fmla="*/ 2647 w 100"/>
                <a:gd name="T3" fmla="*/ 20 h 1426"/>
                <a:gd name="T4" fmla="*/ 0 w 100"/>
                <a:gd name="T5" fmla="*/ 0 h 1426"/>
                <a:gd name="T6" fmla="*/ 23606 w 100"/>
                <a:gd name="T7" fmla="*/ 2376 h 14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0"/>
                <a:gd name="T13" fmla="*/ 0 h 1426"/>
                <a:gd name="T14" fmla="*/ 100 w 100"/>
                <a:gd name="T15" fmla="*/ 1426 h 14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0" h="1426">
                  <a:moveTo>
                    <a:pt x="100" y="1426"/>
                  </a:moveTo>
                  <a:lnTo>
                    <a:pt x="11" y="12"/>
                  </a:lnTo>
                  <a:lnTo>
                    <a:pt x="0" y="0"/>
                  </a:lnTo>
                  <a:lnTo>
                    <a:pt x="100" y="1426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7977" name="Freeform 289"/>
            <p:cNvSpPr>
              <a:spLocks noChangeArrowheads="1"/>
            </p:cNvSpPr>
            <p:nvPr/>
          </p:nvSpPr>
          <p:spPr bwMode="auto">
            <a:xfrm>
              <a:off x="3966" y="2002"/>
              <a:ext cx="192" cy="1507"/>
            </a:xfrm>
            <a:custGeom>
              <a:avLst/>
              <a:gdLst>
                <a:gd name="T0" fmla="*/ 20938 w 97"/>
                <a:gd name="T1" fmla="*/ 2354 h 1414"/>
                <a:gd name="T2" fmla="*/ 0 w 97"/>
                <a:gd name="T3" fmla="*/ 0 h 1414"/>
                <a:gd name="T4" fmla="*/ 22838 w 97"/>
                <a:gd name="T5" fmla="*/ 2334 h 1414"/>
                <a:gd name="T6" fmla="*/ 20938 w 97"/>
                <a:gd name="T7" fmla="*/ 2354 h 14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7"/>
                <a:gd name="T13" fmla="*/ 0 h 1414"/>
                <a:gd name="T14" fmla="*/ 97 w 97"/>
                <a:gd name="T15" fmla="*/ 1414 h 14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7" h="1414">
                  <a:moveTo>
                    <a:pt x="89" y="1414"/>
                  </a:moveTo>
                  <a:lnTo>
                    <a:pt x="0" y="0"/>
                  </a:lnTo>
                  <a:lnTo>
                    <a:pt x="97" y="1402"/>
                  </a:lnTo>
                  <a:lnTo>
                    <a:pt x="89" y="141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7978" name="Freeform 290"/>
            <p:cNvSpPr>
              <a:spLocks noChangeArrowheads="1"/>
            </p:cNvSpPr>
            <p:nvPr/>
          </p:nvSpPr>
          <p:spPr bwMode="auto">
            <a:xfrm>
              <a:off x="3966" y="2002"/>
              <a:ext cx="192" cy="1494"/>
            </a:xfrm>
            <a:custGeom>
              <a:avLst/>
              <a:gdLst>
                <a:gd name="T0" fmla="*/ 22838 w 97"/>
                <a:gd name="T1" fmla="*/ 2331 h 1402"/>
                <a:gd name="T2" fmla="*/ 1677 w 97"/>
                <a:gd name="T3" fmla="*/ 21 h 1402"/>
                <a:gd name="T4" fmla="*/ 0 w 97"/>
                <a:gd name="T5" fmla="*/ 0 h 1402"/>
                <a:gd name="T6" fmla="*/ 22838 w 97"/>
                <a:gd name="T7" fmla="*/ 2331 h 140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7"/>
                <a:gd name="T13" fmla="*/ 0 h 1402"/>
                <a:gd name="T14" fmla="*/ 97 w 97"/>
                <a:gd name="T15" fmla="*/ 1402 h 140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7" h="1402">
                  <a:moveTo>
                    <a:pt x="97" y="1402"/>
                  </a:moveTo>
                  <a:lnTo>
                    <a:pt x="7" y="13"/>
                  </a:lnTo>
                  <a:lnTo>
                    <a:pt x="0" y="0"/>
                  </a:lnTo>
                  <a:lnTo>
                    <a:pt x="97" y="1402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7979" name="Freeform 291"/>
            <p:cNvSpPr>
              <a:spLocks noChangeArrowheads="1"/>
            </p:cNvSpPr>
            <p:nvPr/>
          </p:nvSpPr>
          <p:spPr bwMode="auto">
            <a:xfrm>
              <a:off x="3980" y="2016"/>
              <a:ext cx="192" cy="1481"/>
            </a:xfrm>
            <a:custGeom>
              <a:avLst/>
              <a:gdLst>
                <a:gd name="T0" fmla="*/ 21187 w 97"/>
                <a:gd name="T1" fmla="*/ 2321 h 1389"/>
                <a:gd name="T2" fmla="*/ 0 w 97"/>
                <a:gd name="T3" fmla="*/ 0 h 1389"/>
                <a:gd name="T4" fmla="*/ 22838 w 97"/>
                <a:gd name="T5" fmla="*/ 2288 h 1389"/>
                <a:gd name="T6" fmla="*/ 21187 w 97"/>
                <a:gd name="T7" fmla="*/ 2321 h 13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7"/>
                <a:gd name="T13" fmla="*/ 0 h 1389"/>
                <a:gd name="T14" fmla="*/ 97 w 97"/>
                <a:gd name="T15" fmla="*/ 1389 h 13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7" h="1389">
                  <a:moveTo>
                    <a:pt x="90" y="1389"/>
                  </a:moveTo>
                  <a:lnTo>
                    <a:pt x="0" y="0"/>
                  </a:lnTo>
                  <a:lnTo>
                    <a:pt x="97" y="1370"/>
                  </a:lnTo>
                  <a:lnTo>
                    <a:pt x="90" y="1389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7980" name="Freeform 292"/>
            <p:cNvSpPr>
              <a:spLocks noChangeArrowheads="1"/>
            </p:cNvSpPr>
            <p:nvPr/>
          </p:nvSpPr>
          <p:spPr bwMode="auto">
            <a:xfrm>
              <a:off x="3980" y="2016"/>
              <a:ext cx="192" cy="1460"/>
            </a:xfrm>
            <a:custGeom>
              <a:avLst/>
              <a:gdLst>
                <a:gd name="T0" fmla="*/ 22838 w 97"/>
                <a:gd name="T1" fmla="*/ 2280 h 1370"/>
                <a:gd name="T2" fmla="*/ 1677 w 97"/>
                <a:gd name="T3" fmla="*/ 20 h 1370"/>
                <a:gd name="T4" fmla="*/ 0 w 97"/>
                <a:gd name="T5" fmla="*/ 0 h 1370"/>
                <a:gd name="T6" fmla="*/ 22838 w 97"/>
                <a:gd name="T7" fmla="*/ 2280 h 13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7"/>
                <a:gd name="T13" fmla="*/ 0 h 1370"/>
                <a:gd name="T14" fmla="*/ 97 w 97"/>
                <a:gd name="T15" fmla="*/ 1370 h 13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7" h="1370">
                  <a:moveTo>
                    <a:pt x="97" y="1370"/>
                  </a:moveTo>
                  <a:lnTo>
                    <a:pt x="7" y="12"/>
                  </a:lnTo>
                  <a:lnTo>
                    <a:pt x="0" y="0"/>
                  </a:lnTo>
                  <a:lnTo>
                    <a:pt x="97" y="137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7981" name="Freeform 293"/>
            <p:cNvSpPr>
              <a:spLocks noChangeArrowheads="1"/>
            </p:cNvSpPr>
            <p:nvPr/>
          </p:nvSpPr>
          <p:spPr bwMode="auto">
            <a:xfrm>
              <a:off x="3993" y="2028"/>
              <a:ext cx="184" cy="1448"/>
            </a:xfrm>
            <a:custGeom>
              <a:avLst/>
              <a:gdLst>
                <a:gd name="T0" fmla="*/ 21095 w 93"/>
                <a:gd name="T1" fmla="*/ 2268 h 1358"/>
                <a:gd name="T2" fmla="*/ 0 w 93"/>
                <a:gd name="T3" fmla="*/ 0 h 1358"/>
                <a:gd name="T4" fmla="*/ 21831 w 93"/>
                <a:gd name="T5" fmla="*/ 2240 h 1358"/>
                <a:gd name="T6" fmla="*/ 21095 w 93"/>
                <a:gd name="T7" fmla="*/ 2268 h 135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3"/>
                <a:gd name="T13" fmla="*/ 0 h 1358"/>
                <a:gd name="T14" fmla="*/ 93 w 93"/>
                <a:gd name="T15" fmla="*/ 1358 h 135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3" h="1358">
                  <a:moveTo>
                    <a:pt x="90" y="1358"/>
                  </a:moveTo>
                  <a:lnTo>
                    <a:pt x="0" y="0"/>
                  </a:lnTo>
                  <a:lnTo>
                    <a:pt x="93" y="1340"/>
                  </a:lnTo>
                  <a:lnTo>
                    <a:pt x="90" y="1358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7982" name="Freeform 294"/>
            <p:cNvSpPr>
              <a:spLocks noChangeArrowheads="1"/>
            </p:cNvSpPr>
            <p:nvPr/>
          </p:nvSpPr>
          <p:spPr bwMode="auto">
            <a:xfrm>
              <a:off x="3993" y="2028"/>
              <a:ext cx="184" cy="1428"/>
            </a:xfrm>
            <a:custGeom>
              <a:avLst/>
              <a:gdLst>
                <a:gd name="T0" fmla="*/ 21831 w 93"/>
                <a:gd name="T1" fmla="*/ 2230 h 1340"/>
                <a:gd name="T2" fmla="*/ 1672 w 93"/>
                <a:gd name="T3" fmla="*/ 21 h 1340"/>
                <a:gd name="T4" fmla="*/ 0 w 93"/>
                <a:gd name="T5" fmla="*/ 0 h 1340"/>
                <a:gd name="T6" fmla="*/ 21831 w 93"/>
                <a:gd name="T7" fmla="*/ 2230 h 13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3"/>
                <a:gd name="T13" fmla="*/ 0 h 1340"/>
                <a:gd name="T14" fmla="*/ 93 w 93"/>
                <a:gd name="T15" fmla="*/ 1340 h 13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3" h="1340">
                  <a:moveTo>
                    <a:pt x="93" y="1340"/>
                  </a:moveTo>
                  <a:lnTo>
                    <a:pt x="7" y="13"/>
                  </a:lnTo>
                  <a:lnTo>
                    <a:pt x="0" y="0"/>
                  </a:lnTo>
                  <a:lnTo>
                    <a:pt x="93" y="134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7983" name="Freeform 295"/>
            <p:cNvSpPr>
              <a:spLocks noChangeArrowheads="1"/>
            </p:cNvSpPr>
            <p:nvPr/>
          </p:nvSpPr>
          <p:spPr bwMode="auto">
            <a:xfrm>
              <a:off x="4008" y="2042"/>
              <a:ext cx="184" cy="1415"/>
            </a:xfrm>
            <a:custGeom>
              <a:avLst/>
              <a:gdLst>
                <a:gd name="T0" fmla="*/ 20167 w 93"/>
                <a:gd name="T1" fmla="*/ 2218 h 1327"/>
                <a:gd name="T2" fmla="*/ 0 w 93"/>
                <a:gd name="T3" fmla="*/ 0 h 1327"/>
                <a:gd name="T4" fmla="*/ 21831 w 93"/>
                <a:gd name="T5" fmla="*/ 2197 h 1327"/>
                <a:gd name="T6" fmla="*/ 20167 w 93"/>
                <a:gd name="T7" fmla="*/ 2218 h 13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3"/>
                <a:gd name="T13" fmla="*/ 0 h 1327"/>
                <a:gd name="T14" fmla="*/ 93 w 93"/>
                <a:gd name="T15" fmla="*/ 1327 h 13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3" h="1327">
                  <a:moveTo>
                    <a:pt x="86" y="1327"/>
                  </a:moveTo>
                  <a:lnTo>
                    <a:pt x="0" y="0"/>
                  </a:lnTo>
                  <a:lnTo>
                    <a:pt x="93" y="1314"/>
                  </a:lnTo>
                  <a:lnTo>
                    <a:pt x="86" y="1327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7984" name="Freeform 296"/>
            <p:cNvSpPr>
              <a:spLocks noChangeArrowheads="1"/>
            </p:cNvSpPr>
            <p:nvPr/>
          </p:nvSpPr>
          <p:spPr bwMode="auto">
            <a:xfrm>
              <a:off x="4008" y="2042"/>
              <a:ext cx="184" cy="1401"/>
            </a:xfrm>
            <a:custGeom>
              <a:avLst/>
              <a:gdLst>
                <a:gd name="T0" fmla="*/ 21831 w 93"/>
                <a:gd name="T1" fmla="*/ 2194 h 1314"/>
                <a:gd name="T2" fmla="*/ 1672 w 93"/>
                <a:gd name="T3" fmla="*/ 31 h 1314"/>
                <a:gd name="T4" fmla="*/ 0 w 93"/>
                <a:gd name="T5" fmla="*/ 0 h 1314"/>
                <a:gd name="T6" fmla="*/ 21831 w 93"/>
                <a:gd name="T7" fmla="*/ 2194 h 13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3"/>
                <a:gd name="T13" fmla="*/ 0 h 1314"/>
                <a:gd name="T14" fmla="*/ 93 w 93"/>
                <a:gd name="T15" fmla="*/ 1314 h 13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3" h="1314">
                  <a:moveTo>
                    <a:pt x="93" y="1314"/>
                  </a:moveTo>
                  <a:lnTo>
                    <a:pt x="7" y="19"/>
                  </a:lnTo>
                  <a:lnTo>
                    <a:pt x="0" y="0"/>
                  </a:lnTo>
                  <a:lnTo>
                    <a:pt x="93" y="131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7985" name="Freeform 297"/>
            <p:cNvSpPr>
              <a:spLocks noChangeArrowheads="1"/>
            </p:cNvSpPr>
            <p:nvPr/>
          </p:nvSpPr>
          <p:spPr bwMode="auto">
            <a:xfrm>
              <a:off x="4021" y="2062"/>
              <a:ext cx="186" cy="1381"/>
            </a:xfrm>
            <a:custGeom>
              <a:avLst/>
              <a:gdLst>
                <a:gd name="T0" fmla="*/ 20175 w 94"/>
                <a:gd name="T1" fmla="*/ 2167 h 1295"/>
                <a:gd name="T2" fmla="*/ 0 w 94"/>
                <a:gd name="T3" fmla="*/ 0 h 1295"/>
                <a:gd name="T4" fmla="*/ 22087 w 94"/>
                <a:gd name="T5" fmla="*/ 2135 h 1295"/>
                <a:gd name="T6" fmla="*/ 20175 w 94"/>
                <a:gd name="T7" fmla="*/ 2167 h 129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4"/>
                <a:gd name="T13" fmla="*/ 0 h 1295"/>
                <a:gd name="T14" fmla="*/ 94 w 94"/>
                <a:gd name="T15" fmla="*/ 1295 h 129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4" h="1295">
                  <a:moveTo>
                    <a:pt x="86" y="1295"/>
                  </a:moveTo>
                  <a:lnTo>
                    <a:pt x="0" y="0"/>
                  </a:lnTo>
                  <a:lnTo>
                    <a:pt x="94" y="1276"/>
                  </a:lnTo>
                  <a:lnTo>
                    <a:pt x="86" y="129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7986" name="Freeform 298"/>
            <p:cNvSpPr>
              <a:spLocks noChangeArrowheads="1"/>
            </p:cNvSpPr>
            <p:nvPr/>
          </p:nvSpPr>
          <p:spPr bwMode="auto">
            <a:xfrm>
              <a:off x="4021" y="2062"/>
              <a:ext cx="186" cy="1360"/>
            </a:xfrm>
            <a:custGeom>
              <a:avLst/>
              <a:gdLst>
                <a:gd name="T0" fmla="*/ 22087 w 94"/>
                <a:gd name="T1" fmla="*/ 2125 h 1276"/>
                <a:gd name="T2" fmla="*/ 1915 w 94"/>
                <a:gd name="T3" fmla="*/ 20 h 1276"/>
                <a:gd name="T4" fmla="*/ 0 w 94"/>
                <a:gd name="T5" fmla="*/ 0 h 1276"/>
                <a:gd name="T6" fmla="*/ 22087 w 94"/>
                <a:gd name="T7" fmla="*/ 2125 h 12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4"/>
                <a:gd name="T13" fmla="*/ 0 h 1276"/>
                <a:gd name="T14" fmla="*/ 94 w 94"/>
                <a:gd name="T15" fmla="*/ 1276 h 12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4" h="1276">
                  <a:moveTo>
                    <a:pt x="94" y="1276"/>
                  </a:moveTo>
                  <a:lnTo>
                    <a:pt x="8" y="12"/>
                  </a:lnTo>
                  <a:lnTo>
                    <a:pt x="0" y="0"/>
                  </a:lnTo>
                  <a:lnTo>
                    <a:pt x="94" y="1276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7987" name="Freeform 299"/>
            <p:cNvSpPr>
              <a:spLocks noChangeArrowheads="1"/>
            </p:cNvSpPr>
            <p:nvPr/>
          </p:nvSpPr>
          <p:spPr bwMode="auto">
            <a:xfrm>
              <a:off x="4037" y="2075"/>
              <a:ext cx="176" cy="1347"/>
            </a:xfrm>
            <a:custGeom>
              <a:avLst/>
              <a:gdLst>
                <a:gd name="T0" fmla="*/ 20078 w 89"/>
                <a:gd name="T1" fmla="*/ 2100 h 1264"/>
                <a:gd name="T2" fmla="*/ 0 w 89"/>
                <a:gd name="T3" fmla="*/ 0 h 1264"/>
                <a:gd name="T4" fmla="*/ 20812 w 89"/>
                <a:gd name="T5" fmla="*/ 2081 h 1264"/>
                <a:gd name="T6" fmla="*/ 20078 w 89"/>
                <a:gd name="T7" fmla="*/ 2100 h 12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9"/>
                <a:gd name="T13" fmla="*/ 0 h 1264"/>
                <a:gd name="T14" fmla="*/ 89 w 89"/>
                <a:gd name="T15" fmla="*/ 1264 h 12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9" h="1264">
                  <a:moveTo>
                    <a:pt x="86" y="1264"/>
                  </a:moveTo>
                  <a:lnTo>
                    <a:pt x="0" y="0"/>
                  </a:lnTo>
                  <a:lnTo>
                    <a:pt x="89" y="1252"/>
                  </a:lnTo>
                  <a:lnTo>
                    <a:pt x="86" y="126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7988" name="Freeform 300"/>
            <p:cNvSpPr>
              <a:spLocks noChangeArrowheads="1"/>
            </p:cNvSpPr>
            <p:nvPr/>
          </p:nvSpPr>
          <p:spPr bwMode="auto">
            <a:xfrm>
              <a:off x="4037" y="2075"/>
              <a:ext cx="176" cy="1335"/>
            </a:xfrm>
            <a:custGeom>
              <a:avLst/>
              <a:gdLst>
                <a:gd name="T0" fmla="*/ 20812 w 89"/>
                <a:gd name="T1" fmla="*/ 2092 h 1252"/>
                <a:gd name="T2" fmla="*/ 1669 w 89"/>
                <a:gd name="T3" fmla="*/ 20 h 1252"/>
                <a:gd name="T4" fmla="*/ 0 w 89"/>
                <a:gd name="T5" fmla="*/ 0 h 1252"/>
                <a:gd name="T6" fmla="*/ 20812 w 89"/>
                <a:gd name="T7" fmla="*/ 2092 h 125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9"/>
                <a:gd name="T13" fmla="*/ 0 h 1252"/>
                <a:gd name="T14" fmla="*/ 89 w 89"/>
                <a:gd name="T15" fmla="*/ 1252 h 125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9" h="1252">
                  <a:moveTo>
                    <a:pt x="89" y="1252"/>
                  </a:moveTo>
                  <a:lnTo>
                    <a:pt x="7" y="12"/>
                  </a:lnTo>
                  <a:lnTo>
                    <a:pt x="0" y="0"/>
                  </a:lnTo>
                  <a:lnTo>
                    <a:pt x="89" y="1252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7989" name="Freeform 301"/>
            <p:cNvSpPr>
              <a:spLocks noChangeArrowheads="1"/>
            </p:cNvSpPr>
            <p:nvPr/>
          </p:nvSpPr>
          <p:spPr bwMode="auto">
            <a:xfrm>
              <a:off x="4051" y="2088"/>
              <a:ext cx="170" cy="1322"/>
            </a:xfrm>
            <a:custGeom>
              <a:avLst/>
              <a:gdLst>
                <a:gd name="T0" fmla="*/ 19099 w 86"/>
                <a:gd name="T1" fmla="*/ 2068 h 1240"/>
                <a:gd name="T2" fmla="*/ 0 w 86"/>
                <a:gd name="T3" fmla="*/ 0 h 1240"/>
                <a:gd name="T4" fmla="*/ 20046 w 86"/>
                <a:gd name="T5" fmla="*/ 2038 h 1240"/>
                <a:gd name="T6" fmla="*/ 19099 w 86"/>
                <a:gd name="T7" fmla="*/ 2068 h 12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6"/>
                <a:gd name="T13" fmla="*/ 0 h 1240"/>
                <a:gd name="T14" fmla="*/ 86 w 86"/>
                <a:gd name="T15" fmla="*/ 1240 h 12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" h="1240">
                  <a:moveTo>
                    <a:pt x="82" y="1240"/>
                  </a:moveTo>
                  <a:lnTo>
                    <a:pt x="0" y="0"/>
                  </a:lnTo>
                  <a:lnTo>
                    <a:pt x="86" y="1221"/>
                  </a:lnTo>
                  <a:lnTo>
                    <a:pt x="82" y="124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7990" name="Freeform 302"/>
            <p:cNvSpPr>
              <a:spLocks noChangeArrowheads="1"/>
            </p:cNvSpPr>
            <p:nvPr/>
          </p:nvSpPr>
          <p:spPr bwMode="auto">
            <a:xfrm>
              <a:off x="4051" y="2088"/>
              <a:ext cx="170" cy="1302"/>
            </a:xfrm>
            <a:custGeom>
              <a:avLst/>
              <a:gdLst>
                <a:gd name="T0" fmla="*/ 20046 w 86"/>
                <a:gd name="T1" fmla="*/ 2041 h 1221"/>
                <a:gd name="T2" fmla="*/ 1660 w 86"/>
                <a:gd name="T3" fmla="*/ 21 h 1221"/>
                <a:gd name="T4" fmla="*/ 0 w 86"/>
                <a:gd name="T5" fmla="*/ 0 h 1221"/>
                <a:gd name="T6" fmla="*/ 20046 w 86"/>
                <a:gd name="T7" fmla="*/ 2041 h 12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6"/>
                <a:gd name="T13" fmla="*/ 0 h 1221"/>
                <a:gd name="T14" fmla="*/ 86 w 86"/>
                <a:gd name="T15" fmla="*/ 1221 h 12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" h="1221">
                  <a:moveTo>
                    <a:pt x="86" y="1221"/>
                  </a:moveTo>
                  <a:lnTo>
                    <a:pt x="7" y="13"/>
                  </a:lnTo>
                  <a:lnTo>
                    <a:pt x="0" y="0"/>
                  </a:lnTo>
                  <a:lnTo>
                    <a:pt x="86" y="1221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7991" name="Freeform 303"/>
            <p:cNvSpPr>
              <a:spLocks noChangeArrowheads="1"/>
            </p:cNvSpPr>
            <p:nvPr/>
          </p:nvSpPr>
          <p:spPr bwMode="auto">
            <a:xfrm>
              <a:off x="4065" y="2102"/>
              <a:ext cx="170" cy="1288"/>
            </a:xfrm>
            <a:custGeom>
              <a:avLst/>
              <a:gdLst>
                <a:gd name="T0" fmla="*/ 18386 w 86"/>
                <a:gd name="T1" fmla="*/ 2016 h 1208"/>
                <a:gd name="T2" fmla="*/ 0 w 86"/>
                <a:gd name="T3" fmla="*/ 0 h 1208"/>
                <a:gd name="T4" fmla="*/ 20046 w 86"/>
                <a:gd name="T5" fmla="*/ 1990 h 1208"/>
                <a:gd name="T6" fmla="*/ 18386 w 86"/>
                <a:gd name="T7" fmla="*/ 2016 h 12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6"/>
                <a:gd name="T13" fmla="*/ 0 h 1208"/>
                <a:gd name="T14" fmla="*/ 86 w 86"/>
                <a:gd name="T15" fmla="*/ 1208 h 12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" h="1208">
                  <a:moveTo>
                    <a:pt x="79" y="1208"/>
                  </a:moveTo>
                  <a:lnTo>
                    <a:pt x="0" y="0"/>
                  </a:lnTo>
                  <a:lnTo>
                    <a:pt x="86" y="1190"/>
                  </a:lnTo>
                  <a:lnTo>
                    <a:pt x="79" y="1208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7992" name="Freeform 304"/>
            <p:cNvSpPr>
              <a:spLocks noChangeArrowheads="1"/>
            </p:cNvSpPr>
            <p:nvPr/>
          </p:nvSpPr>
          <p:spPr bwMode="auto">
            <a:xfrm>
              <a:off x="4065" y="2102"/>
              <a:ext cx="170" cy="1269"/>
            </a:xfrm>
            <a:custGeom>
              <a:avLst/>
              <a:gdLst>
                <a:gd name="T0" fmla="*/ 20046 w 86"/>
                <a:gd name="T1" fmla="*/ 1990 h 1190"/>
                <a:gd name="T2" fmla="*/ 1660 w 86"/>
                <a:gd name="T3" fmla="*/ 31 h 1190"/>
                <a:gd name="T4" fmla="*/ 0 w 86"/>
                <a:gd name="T5" fmla="*/ 0 h 1190"/>
                <a:gd name="T6" fmla="*/ 20046 w 86"/>
                <a:gd name="T7" fmla="*/ 1990 h 119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6"/>
                <a:gd name="T13" fmla="*/ 0 h 1190"/>
                <a:gd name="T14" fmla="*/ 86 w 86"/>
                <a:gd name="T15" fmla="*/ 1190 h 119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" h="1190">
                  <a:moveTo>
                    <a:pt x="86" y="1190"/>
                  </a:moveTo>
                  <a:lnTo>
                    <a:pt x="7" y="19"/>
                  </a:lnTo>
                  <a:lnTo>
                    <a:pt x="0" y="0"/>
                  </a:lnTo>
                  <a:lnTo>
                    <a:pt x="86" y="119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7993" name="Freeform 305"/>
            <p:cNvSpPr>
              <a:spLocks noChangeArrowheads="1"/>
            </p:cNvSpPr>
            <p:nvPr/>
          </p:nvSpPr>
          <p:spPr bwMode="auto">
            <a:xfrm>
              <a:off x="4079" y="2122"/>
              <a:ext cx="164" cy="1248"/>
            </a:xfrm>
            <a:custGeom>
              <a:avLst/>
              <a:gdLst>
                <a:gd name="T0" fmla="*/ 18338 w 83"/>
                <a:gd name="T1" fmla="*/ 1948 h 1171"/>
                <a:gd name="T2" fmla="*/ 0 w 83"/>
                <a:gd name="T3" fmla="*/ 0 h 1171"/>
                <a:gd name="T4" fmla="*/ 19287 w 83"/>
                <a:gd name="T5" fmla="*/ 1927 h 1171"/>
                <a:gd name="T6" fmla="*/ 18338 w 83"/>
                <a:gd name="T7" fmla="*/ 1948 h 117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3"/>
                <a:gd name="T13" fmla="*/ 0 h 1171"/>
                <a:gd name="T14" fmla="*/ 83 w 83"/>
                <a:gd name="T15" fmla="*/ 1171 h 117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3" h="1171">
                  <a:moveTo>
                    <a:pt x="79" y="1171"/>
                  </a:moveTo>
                  <a:lnTo>
                    <a:pt x="0" y="0"/>
                  </a:lnTo>
                  <a:lnTo>
                    <a:pt x="83" y="1158"/>
                  </a:lnTo>
                  <a:lnTo>
                    <a:pt x="79" y="1171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7994" name="Freeform 306"/>
            <p:cNvSpPr>
              <a:spLocks noChangeArrowheads="1"/>
            </p:cNvSpPr>
            <p:nvPr/>
          </p:nvSpPr>
          <p:spPr bwMode="auto">
            <a:xfrm>
              <a:off x="4079" y="2122"/>
              <a:ext cx="164" cy="1234"/>
            </a:xfrm>
            <a:custGeom>
              <a:avLst/>
              <a:gdLst>
                <a:gd name="T0" fmla="*/ 19287 w 83"/>
                <a:gd name="T1" fmla="*/ 1925 h 1158"/>
                <a:gd name="T2" fmla="*/ 1660 w 83"/>
                <a:gd name="T3" fmla="*/ 20 h 1158"/>
                <a:gd name="T4" fmla="*/ 0 w 83"/>
                <a:gd name="T5" fmla="*/ 0 h 1158"/>
                <a:gd name="T6" fmla="*/ 19287 w 83"/>
                <a:gd name="T7" fmla="*/ 1925 h 115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3"/>
                <a:gd name="T13" fmla="*/ 0 h 1158"/>
                <a:gd name="T14" fmla="*/ 83 w 83"/>
                <a:gd name="T15" fmla="*/ 1158 h 115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3" h="1158">
                  <a:moveTo>
                    <a:pt x="83" y="1158"/>
                  </a:moveTo>
                  <a:lnTo>
                    <a:pt x="7" y="12"/>
                  </a:lnTo>
                  <a:lnTo>
                    <a:pt x="0" y="0"/>
                  </a:lnTo>
                  <a:lnTo>
                    <a:pt x="83" y="1158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7995" name="Freeform 307"/>
            <p:cNvSpPr>
              <a:spLocks noChangeArrowheads="1"/>
            </p:cNvSpPr>
            <p:nvPr/>
          </p:nvSpPr>
          <p:spPr bwMode="auto">
            <a:xfrm>
              <a:off x="4093" y="2135"/>
              <a:ext cx="156" cy="1222"/>
            </a:xfrm>
            <a:custGeom>
              <a:avLst/>
              <a:gdLst>
                <a:gd name="T0" fmla="*/ 17563 w 79"/>
                <a:gd name="T1" fmla="*/ 1915 h 1146"/>
                <a:gd name="T2" fmla="*/ 0 w 79"/>
                <a:gd name="T3" fmla="*/ 0 h 1146"/>
                <a:gd name="T4" fmla="*/ 18264 w 79"/>
                <a:gd name="T5" fmla="*/ 1886 h 1146"/>
                <a:gd name="T6" fmla="*/ 17563 w 79"/>
                <a:gd name="T7" fmla="*/ 1915 h 114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9"/>
                <a:gd name="T13" fmla="*/ 0 h 1146"/>
                <a:gd name="T14" fmla="*/ 79 w 79"/>
                <a:gd name="T15" fmla="*/ 1146 h 114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9" h="1146">
                  <a:moveTo>
                    <a:pt x="76" y="1146"/>
                  </a:moveTo>
                  <a:lnTo>
                    <a:pt x="0" y="0"/>
                  </a:lnTo>
                  <a:lnTo>
                    <a:pt x="79" y="1128"/>
                  </a:lnTo>
                  <a:lnTo>
                    <a:pt x="76" y="1146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7996" name="Freeform 308"/>
            <p:cNvSpPr>
              <a:spLocks noChangeArrowheads="1"/>
            </p:cNvSpPr>
            <p:nvPr/>
          </p:nvSpPr>
          <p:spPr bwMode="auto">
            <a:xfrm>
              <a:off x="4093" y="2135"/>
              <a:ext cx="156" cy="1202"/>
            </a:xfrm>
            <a:custGeom>
              <a:avLst/>
              <a:gdLst>
                <a:gd name="T0" fmla="*/ 18264 w 79"/>
                <a:gd name="T1" fmla="*/ 1875 h 1128"/>
                <a:gd name="T2" fmla="*/ 1657 w 79"/>
                <a:gd name="T3" fmla="*/ 20 h 1128"/>
                <a:gd name="T4" fmla="*/ 0 w 79"/>
                <a:gd name="T5" fmla="*/ 0 h 1128"/>
                <a:gd name="T6" fmla="*/ 18264 w 79"/>
                <a:gd name="T7" fmla="*/ 1875 h 11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9"/>
                <a:gd name="T13" fmla="*/ 0 h 1128"/>
                <a:gd name="T14" fmla="*/ 79 w 79"/>
                <a:gd name="T15" fmla="*/ 1128 h 11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9" h="1128">
                  <a:moveTo>
                    <a:pt x="79" y="1128"/>
                  </a:moveTo>
                  <a:lnTo>
                    <a:pt x="7" y="12"/>
                  </a:lnTo>
                  <a:lnTo>
                    <a:pt x="0" y="0"/>
                  </a:lnTo>
                  <a:lnTo>
                    <a:pt x="79" y="1128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7997" name="Freeform 309"/>
            <p:cNvSpPr>
              <a:spLocks noChangeArrowheads="1"/>
            </p:cNvSpPr>
            <p:nvPr/>
          </p:nvSpPr>
          <p:spPr bwMode="auto">
            <a:xfrm>
              <a:off x="4107" y="2148"/>
              <a:ext cx="156" cy="1190"/>
            </a:xfrm>
            <a:custGeom>
              <a:avLst/>
              <a:gdLst>
                <a:gd name="T0" fmla="*/ 16599 w 79"/>
                <a:gd name="T1" fmla="*/ 1866 h 1116"/>
                <a:gd name="T2" fmla="*/ 0 w 79"/>
                <a:gd name="T3" fmla="*/ 0 h 1116"/>
                <a:gd name="T4" fmla="*/ 18264 w 79"/>
                <a:gd name="T5" fmla="*/ 1834 h 1116"/>
                <a:gd name="T6" fmla="*/ 16599 w 79"/>
                <a:gd name="T7" fmla="*/ 1866 h 11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9"/>
                <a:gd name="T13" fmla="*/ 0 h 1116"/>
                <a:gd name="T14" fmla="*/ 79 w 79"/>
                <a:gd name="T15" fmla="*/ 1116 h 11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9" h="1116">
                  <a:moveTo>
                    <a:pt x="72" y="1116"/>
                  </a:moveTo>
                  <a:lnTo>
                    <a:pt x="0" y="0"/>
                  </a:lnTo>
                  <a:lnTo>
                    <a:pt x="79" y="1097"/>
                  </a:lnTo>
                  <a:lnTo>
                    <a:pt x="72" y="1116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7998" name="Freeform 310"/>
            <p:cNvSpPr>
              <a:spLocks noChangeArrowheads="1"/>
            </p:cNvSpPr>
            <p:nvPr/>
          </p:nvSpPr>
          <p:spPr bwMode="auto">
            <a:xfrm>
              <a:off x="4107" y="2148"/>
              <a:ext cx="156" cy="1169"/>
            </a:xfrm>
            <a:custGeom>
              <a:avLst/>
              <a:gdLst>
                <a:gd name="T0" fmla="*/ 18264 w 79"/>
                <a:gd name="T1" fmla="*/ 1824 h 1097"/>
                <a:gd name="T2" fmla="*/ 1888 w 79"/>
                <a:gd name="T3" fmla="*/ 31 h 1097"/>
                <a:gd name="T4" fmla="*/ 0 w 79"/>
                <a:gd name="T5" fmla="*/ 0 h 1097"/>
                <a:gd name="T6" fmla="*/ 18264 w 79"/>
                <a:gd name="T7" fmla="*/ 1824 h 109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9"/>
                <a:gd name="T13" fmla="*/ 0 h 1097"/>
                <a:gd name="T14" fmla="*/ 79 w 79"/>
                <a:gd name="T15" fmla="*/ 1097 h 109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9" h="1097">
                  <a:moveTo>
                    <a:pt x="79" y="1097"/>
                  </a:moveTo>
                  <a:lnTo>
                    <a:pt x="8" y="19"/>
                  </a:lnTo>
                  <a:lnTo>
                    <a:pt x="0" y="0"/>
                  </a:lnTo>
                  <a:lnTo>
                    <a:pt x="79" y="1097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7999" name="Freeform 311"/>
            <p:cNvSpPr>
              <a:spLocks noChangeArrowheads="1"/>
            </p:cNvSpPr>
            <p:nvPr/>
          </p:nvSpPr>
          <p:spPr bwMode="auto">
            <a:xfrm>
              <a:off x="4122" y="2168"/>
              <a:ext cx="149" cy="1149"/>
            </a:xfrm>
            <a:custGeom>
              <a:avLst/>
              <a:gdLst>
                <a:gd name="T0" fmla="*/ 17212 w 75"/>
                <a:gd name="T1" fmla="*/ 1797 h 1078"/>
                <a:gd name="T2" fmla="*/ 0 w 75"/>
                <a:gd name="T3" fmla="*/ 0 h 1078"/>
                <a:gd name="T4" fmla="*/ 18192 w 75"/>
                <a:gd name="T5" fmla="*/ 1776 h 1078"/>
                <a:gd name="T6" fmla="*/ 17212 w 75"/>
                <a:gd name="T7" fmla="*/ 1797 h 107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5"/>
                <a:gd name="T13" fmla="*/ 0 h 1078"/>
                <a:gd name="T14" fmla="*/ 75 w 75"/>
                <a:gd name="T15" fmla="*/ 1078 h 107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5" h="1078">
                  <a:moveTo>
                    <a:pt x="71" y="1078"/>
                  </a:moveTo>
                  <a:lnTo>
                    <a:pt x="0" y="0"/>
                  </a:lnTo>
                  <a:lnTo>
                    <a:pt x="75" y="1065"/>
                  </a:lnTo>
                  <a:lnTo>
                    <a:pt x="71" y="1078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8000" name="Freeform 312"/>
            <p:cNvSpPr>
              <a:spLocks noChangeArrowheads="1"/>
            </p:cNvSpPr>
            <p:nvPr/>
          </p:nvSpPr>
          <p:spPr bwMode="auto">
            <a:xfrm>
              <a:off x="4122" y="2168"/>
              <a:ext cx="149" cy="1135"/>
            </a:xfrm>
            <a:custGeom>
              <a:avLst/>
              <a:gdLst>
                <a:gd name="T0" fmla="*/ 18192 w 75"/>
                <a:gd name="T1" fmla="*/ 1773 h 1065"/>
                <a:gd name="T2" fmla="*/ 1732 w 75"/>
                <a:gd name="T3" fmla="*/ 21 h 1065"/>
                <a:gd name="T4" fmla="*/ 0 w 75"/>
                <a:gd name="T5" fmla="*/ 0 h 1065"/>
                <a:gd name="T6" fmla="*/ 18192 w 75"/>
                <a:gd name="T7" fmla="*/ 1773 h 106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5"/>
                <a:gd name="T13" fmla="*/ 0 h 1065"/>
                <a:gd name="T14" fmla="*/ 75 w 75"/>
                <a:gd name="T15" fmla="*/ 1065 h 106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5" h="1065">
                  <a:moveTo>
                    <a:pt x="75" y="1065"/>
                  </a:moveTo>
                  <a:lnTo>
                    <a:pt x="7" y="13"/>
                  </a:lnTo>
                  <a:lnTo>
                    <a:pt x="0" y="0"/>
                  </a:lnTo>
                  <a:lnTo>
                    <a:pt x="75" y="106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8001" name="Freeform 313"/>
            <p:cNvSpPr>
              <a:spLocks noChangeArrowheads="1"/>
            </p:cNvSpPr>
            <p:nvPr/>
          </p:nvSpPr>
          <p:spPr bwMode="auto">
            <a:xfrm>
              <a:off x="4136" y="2182"/>
              <a:ext cx="142" cy="1121"/>
            </a:xfrm>
            <a:custGeom>
              <a:avLst/>
              <a:gdLst>
                <a:gd name="T0" fmla="*/ 15551 w 72"/>
                <a:gd name="T1" fmla="*/ 1749 h 1052"/>
                <a:gd name="T2" fmla="*/ 0 w 72"/>
                <a:gd name="T3" fmla="*/ 0 h 1052"/>
                <a:gd name="T4" fmla="*/ 16476 w 72"/>
                <a:gd name="T5" fmla="*/ 1718 h 1052"/>
                <a:gd name="T6" fmla="*/ 15551 w 72"/>
                <a:gd name="T7" fmla="*/ 1749 h 105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2"/>
                <a:gd name="T13" fmla="*/ 0 h 1052"/>
                <a:gd name="T14" fmla="*/ 72 w 72"/>
                <a:gd name="T15" fmla="*/ 1052 h 105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2" h="1052">
                  <a:moveTo>
                    <a:pt x="68" y="1052"/>
                  </a:moveTo>
                  <a:lnTo>
                    <a:pt x="0" y="0"/>
                  </a:lnTo>
                  <a:lnTo>
                    <a:pt x="72" y="1034"/>
                  </a:lnTo>
                  <a:lnTo>
                    <a:pt x="68" y="1052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8002" name="Freeform 314"/>
            <p:cNvSpPr>
              <a:spLocks noChangeArrowheads="1"/>
            </p:cNvSpPr>
            <p:nvPr/>
          </p:nvSpPr>
          <p:spPr bwMode="auto">
            <a:xfrm>
              <a:off x="4136" y="2182"/>
              <a:ext cx="142" cy="1102"/>
            </a:xfrm>
            <a:custGeom>
              <a:avLst/>
              <a:gdLst>
                <a:gd name="T0" fmla="*/ 16476 w 72"/>
                <a:gd name="T1" fmla="*/ 1720 h 1034"/>
                <a:gd name="T2" fmla="*/ 712 w 72"/>
                <a:gd name="T3" fmla="*/ 20 h 1034"/>
                <a:gd name="T4" fmla="*/ 0 w 72"/>
                <a:gd name="T5" fmla="*/ 0 h 1034"/>
                <a:gd name="T6" fmla="*/ 16476 w 72"/>
                <a:gd name="T7" fmla="*/ 1720 h 10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2"/>
                <a:gd name="T13" fmla="*/ 0 h 1034"/>
                <a:gd name="T14" fmla="*/ 72 w 72"/>
                <a:gd name="T15" fmla="*/ 1034 h 10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2" h="1034">
                  <a:moveTo>
                    <a:pt x="72" y="1034"/>
                  </a:moveTo>
                  <a:lnTo>
                    <a:pt x="3" y="12"/>
                  </a:lnTo>
                  <a:lnTo>
                    <a:pt x="0" y="0"/>
                  </a:lnTo>
                  <a:lnTo>
                    <a:pt x="72" y="103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8003" name="Freeform 315"/>
            <p:cNvSpPr>
              <a:spLocks noChangeArrowheads="1"/>
            </p:cNvSpPr>
            <p:nvPr/>
          </p:nvSpPr>
          <p:spPr bwMode="auto">
            <a:xfrm>
              <a:off x="4142" y="2195"/>
              <a:ext cx="143" cy="1090"/>
            </a:xfrm>
            <a:custGeom>
              <a:avLst/>
              <a:gdLst>
                <a:gd name="T0" fmla="*/ 16693 w 72"/>
                <a:gd name="T1" fmla="*/ 1712 h 1022"/>
                <a:gd name="T2" fmla="*/ 0 w 72"/>
                <a:gd name="T3" fmla="*/ 0 h 1022"/>
                <a:gd name="T4" fmla="*/ 17424 w 72"/>
                <a:gd name="T5" fmla="*/ 1679 h 1022"/>
                <a:gd name="T6" fmla="*/ 16693 w 72"/>
                <a:gd name="T7" fmla="*/ 1712 h 10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2"/>
                <a:gd name="T13" fmla="*/ 0 h 1022"/>
                <a:gd name="T14" fmla="*/ 72 w 72"/>
                <a:gd name="T15" fmla="*/ 1022 h 10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2" h="1022">
                  <a:moveTo>
                    <a:pt x="69" y="1022"/>
                  </a:moveTo>
                  <a:lnTo>
                    <a:pt x="0" y="0"/>
                  </a:lnTo>
                  <a:lnTo>
                    <a:pt x="72" y="1003"/>
                  </a:lnTo>
                  <a:lnTo>
                    <a:pt x="69" y="1022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8004" name="Freeform 316"/>
            <p:cNvSpPr>
              <a:spLocks noChangeArrowheads="1"/>
            </p:cNvSpPr>
            <p:nvPr/>
          </p:nvSpPr>
          <p:spPr bwMode="auto">
            <a:xfrm>
              <a:off x="4142" y="2195"/>
              <a:ext cx="143" cy="1069"/>
            </a:xfrm>
            <a:custGeom>
              <a:avLst/>
              <a:gdLst>
                <a:gd name="T0" fmla="*/ 17424 w 72"/>
                <a:gd name="T1" fmla="*/ 1670 h 1003"/>
                <a:gd name="T2" fmla="*/ 1972 w 72"/>
                <a:gd name="T3" fmla="*/ 31 h 1003"/>
                <a:gd name="T4" fmla="*/ 0 w 72"/>
                <a:gd name="T5" fmla="*/ 0 h 1003"/>
                <a:gd name="T6" fmla="*/ 17424 w 72"/>
                <a:gd name="T7" fmla="*/ 1670 h 100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2"/>
                <a:gd name="T13" fmla="*/ 0 h 1003"/>
                <a:gd name="T14" fmla="*/ 72 w 72"/>
                <a:gd name="T15" fmla="*/ 1003 h 100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2" h="1003">
                  <a:moveTo>
                    <a:pt x="72" y="1003"/>
                  </a:moveTo>
                  <a:lnTo>
                    <a:pt x="8" y="19"/>
                  </a:lnTo>
                  <a:lnTo>
                    <a:pt x="0" y="0"/>
                  </a:lnTo>
                  <a:lnTo>
                    <a:pt x="72" y="1003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8005" name="Freeform 317"/>
            <p:cNvSpPr>
              <a:spLocks noChangeArrowheads="1"/>
            </p:cNvSpPr>
            <p:nvPr/>
          </p:nvSpPr>
          <p:spPr bwMode="auto">
            <a:xfrm>
              <a:off x="4158" y="2215"/>
              <a:ext cx="135" cy="1049"/>
            </a:xfrm>
            <a:custGeom>
              <a:avLst/>
              <a:gdLst>
                <a:gd name="T0" fmla="*/ 15422 w 68"/>
                <a:gd name="T1" fmla="*/ 1642 h 984"/>
                <a:gd name="T2" fmla="*/ 0 w 68"/>
                <a:gd name="T3" fmla="*/ 0 h 984"/>
                <a:gd name="T4" fmla="*/ 16401 w 68"/>
                <a:gd name="T5" fmla="*/ 1610 h 984"/>
                <a:gd name="T6" fmla="*/ 15422 w 68"/>
                <a:gd name="T7" fmla="*/ 1642 h 9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8"/>
                <a:gd name="T13" fmla="*/ 0 h 984"/>
                <a:gd name="T14" fmla="*/ 68 w 68"/>
                <a:gd name="T15" fmla="*/ 984 h 9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8" h="984">
                  <a:moveTo>
                    <a:pt x="64" y="984"/>
                  </a:moveTo>
                  <a:lnTo>
                    <a:pt x="0" y="0"/>
                  </a:lnTo>
                  <a:lnTo>
                    <a:pt x="68" y="965"/>
                  </a:lnTo>
                  <a:lnTo>
                    <a:pt x="64" y="98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8006" name="Freeform 318"/>
            <p:cNvSpPr>
              <a:spLocks noChangeArrowheads="1"/>
            </p:cNvSpPr>
            <p:nvPr/>
          </p:nvSpPr>
          <p:spPr bwMode="auto">
            <a:xfrm>
              <a:off x="4158" y="2215"/>
              <a:ext cx="135" cy="1029"/>
            </a:xfrm>
            <a:custGeom>
              <a:avLst/>
              <a:gdLst>
                <a:gd name="T0" fmla="*/ 16401 w 68"/>
                <a:gd name="T1" fmla="*/ 1613 h 965"/>
                <a:gd name="T2" fmla="*/ 1723 w 68"/>
                <a:gd name="T3" fmla="*/ 20 h 965"/>
                <a:gd name="T4" fmla="*/ 0 w 68"/>
                <a:gd name="T5" fmla="*/ 0 h 965"/>
                <a:gd name="T6" fmla="*/ 16401 w 68"/>
                <a:gd name="T7" fmla="*/ 1613 h 96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8"/>
                <a:gd name="T13" fmla="*/ 0 h 965"/>
                <a:gd name="T14" fmla="*/ 68 w 68"/>
                <a:gd name="T15" fmla="*/ 965 h 96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8" h="965">
                  <a:moveTo>
                    <a:pt x="68" y="965"/>
                  </a:moveTo>
                  <a:lnTo>
                    <a:pt x="7" y="12"/>
                  </a:lnTo>
                  <a:lnTo>
                    <a:pt x="0" y="0"/>
                  </a:lnTo>
                  <a:lnTo>
                    <a:pt x="68" y="96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8007" name="Freeform 319"/>
            <p:cNvSpPr>
              <a:spLocks noChangeArrowheads="1"/>
            </p:cNvSpPr>
            <p:nvPr/>
          </p:nvSpPr>
          <p:spPr bwMode="auto">
            <a:xfrm>
              <a:off x="4172" y="2228"/>
              <a:ext cx="127" cy="1016"/>
            </a:xfrm>
            <a:custGeom>
              <a:avLst/>
              <a:gdLst>
                <a:gd name="T0" fmla="*/ 14653 w 64"/>
                <a:gd name="T1" fmla="*/ 1590 h 953"/>
                <a:gd name="T2" fmla="*/ 0 w 64"/>
                <a:gd name="T3" fmla="*/ 0 h 953"/>
                <a:gd name="T4" fmla="*/ 15377 w 64"/>
                <a:gd name="T5" fmla="*/ 1561 h 953"/>
                <a:gd name="T6" fmla="*/ 14653 w 64"/>
                <a:gd name="T7" fmla="*/ 1590 h 95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4"/>
                <a:gd name="T13" fmla="*/ 0 h 953"/>
                <a:gd name="T14" fmla="*/ 64 w 64"/>
                <a:gd name="T15" fmla="*/ 953 h 95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4" h="953">
                  <a:moveTo>
                    <a:pt x="61" y="953"/>
                  </a:moveTo>
                  <a:lnTo>
                    <a:pt x="0" y="0"/>
                  </a:lnTo>
                  <a:lnTo>
                    <a:pt x="64" y="935"/>
                  </a:lnTo>
                  <a:lnTo>
                    <a:pt x="61" y="953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8008" name="Freeform 320"/>
            <p:cNvSpPr>
              <a:spLocks noChangeArrowheads="1"/>
            </p:cNvSpPr>
            <p:nvPr/>
          </p:nvSpPr>
          <p:spPr bwMode="auto">
            <a:xfrm>
              <a:off x="4172" y="2228"/>
              <a:ext cx="127" cy="997"/>
            </a:xfrm>
            <a:custGeom>
              <a:avLst/>
              <a:gdLst>
                <a:gd name="T0" fmla="*/ 15377 w 64"/>
                <a:gd name="T1" fmla="*/ 1561 h 935"/>
                <a:gd name="T2" fmla="*/ 744 w 64"/>
                <a:gd name="T3" fmla="*/ 31 h 935"/>
                <a:gd name="T4" fmla="*/ 0 w 64"/>
                <a:gd name="T5" fmla="*/ 0 h 935"/>
                <a:gd name="T6" fmla="*/ 15377 w 64"/>
                <a:gd name="T7" fmla="*/ 1561 h 93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4"/>
                <a:gd name="T13" fmla="*/ 0 h 935"/>
                <a:gd name="T14" fmla="*/ 64 w 64"/>
                <a:gd name="T15" fmla="*/ 935 h 93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4" h="935">
                  <a:moveTo>
                    <a:pt x="64" y="935"/>
                  </a:moveTo>
                  <a:lnTo>
                    <a:pt x="3" y="19"/>
                  </a:lnTo>
                  <a:lnTo>
                    <a:pt x="0" y="0"/>
                  </a:lnTo>
                  <a:lnTo>
                    <a:pt x="64" y="93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8009" name="Freeform 321"/>
            <p:cNvSpPr>
              <a:spLocks noChangeArrowheads="1"/>
            </p:cNvSpPr>
            <p:nvPr/>
          </p:nvSpPr>
          <p:spPr bwMode="auto">
            <a:xfrm>
              <a:off x="4178" y="2248"/>
              <a:ext cx="129" cy="977"/>
            </a:xfrm>
            <a:custGeom>
              <a:avLst/>
              <a:gdLst>
                <a:gd name="T0" fmla="*/ 14656 w 65"/>
                <a:gd name="T1" fmla="*/ 1534 h 916"/>
                <a:gd name="T2" fmla="*/ 0 w 65"/>
                <a:gd name="T3" fmla="*/ 0 h 916"/>
                <a:gd name="T4" fmla="*/ 15633 w 65"/>
                <a:gd name="T5" fmla="*/ 1504 h 916"/>
                <a:gd name="T6" fmla="*/ 14656 w 65"/>
                <a:gd name="T7" fmla="*/ 1534 h 9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5"/>
                <a:gd name="T13" fmla="*/ 0 h 916"/>
                <a:gd name="T14" fmla="*/ 65 w 65"/>
                <a:gd name="T15" fmla="*/ 916 h 9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5" h="916">
                  <a:moveTo>
                    <a:pt x="61" y="916"/>
                  </a:moveTo>
                  <a:lnTo>
                    <a:pt x="0" y="0"/>
                  </a:lnTo>
                  <a:lnTo>
                    <a:pt x="65" y="897"/>
                  </a:lnTo>
                  <a:lnTo>
                    <a:pt x="61" y="916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8010" name="Freeform 322"/>
            <p:cNvSpPr>
              <a:spLocks noChangeArrowheads="1"/>
            </p:cNvSpPr>
            <p:nvPr/>
          </p:nvSpPr>
          <p:spPr bwMode="auto">
            <a:xfrm>
              <a:off x="4178" y="2248"/>
              <a:ext cx="129" cy="956"/>
            </a:xfrm>
            <a:custGeom>
              <a:avLst/>
              <a:gdLst>
                <a:gd name="T0" fmla="*/ 15633 w 65"/>
                <a:gd name="T1" fmla="*/ 1492 h 897"/>
                <a:gd name="T2" fmla="*/ 1721 w 65"/>
                <a:gd name="T3" fmla="*/ 31 h 897"/>
                <a:gd name="T4" fmla="*/ 0 w 65"/>
                <a:gd name="T5" fmla="*/ 0 h 897"/>
                <a:gd name="T6" fmla="*/ 15633 w 65"/>
                <a:gd name="T7" fmla="*/ 1492 h 89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5"/>
                <a:gd name="T13" fmla="*/ 0 h 897"/>
                <a:gd name="T14" fmla="*/ 65 w 65"/>
                <a:gd name="T15" fmla="*/ 897 h 89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5" h="897">
                  <a:moveTo>
                    <a:pt x="65" y="897"/>
                  </a:moveTo>
                  <a:lnTo>
                    <a:pt x="7" y="19"/>
                  </a:lnTo>
                  <a:lnTo>
                    <a:pt x="0" y="0"/>
                  </a:lnTo>
                  <a:lnTo>
                    <a:pt x="65" y="897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8011" name="Freeform 323"/>
            <p:cNvSpPr>
              <a:spLocks noChangeArrowheads="1"/>
            </p:cNvSpPr>
            <p:nvPr/>
          </p:nvSpPr>
          <p:spPr bwMode="auto">
            <a:xfrm>
              <a:off x="4192" y="2268"/>
              <a:ext cx="123" cy="936"/>
            </a:xfrm>
            <a:custGeom>
              <a:avLst/>
              <a:gdLst>
                <a:gd name="T0" fmla="*/ 13897 w 62"/>
                <a:gd name="T1" fmla="*/ 1465 h 878"/>
                <a:gd name="T2" fmla="*/ 0 w 62"/>
                <a:gd name="T3" fmla="*/ 0 h 878"/>
                <a:gd name="T4" fmla="*/ 14873 w 62"/>
                <a:gd name="T5" fmla="*/ 1443 h 878"/>
                <a:gd name="T6" fmla="*/ 13897 w 62"/>
                <a:gd name="T7" fmla="*/ 1465 h 87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2"/>
                <a:gd name="T13" fmla="*/ 0 h 878"/>
                <a:gd name="T14" fmla="*/ 62 w 62"/>
                <a:gd name="T15" fmla="*/ 878 h 87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2" h="878">
                  <a:moveTo>
                    <a:pt x="58" y="878"/>
                  </a:moveTo>
                  <a:lnTo>
                    <a:pt x="0" y="0"/>
                  </a:lnTo>
                  <a:lnTo>
                    <a:pt x="62" y="865"/>
                  </a:lnTo>
                  <a:lnTo>
                    <a:pt x="58" y="878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8012" name="Freeform 324"/>
            <p:cNvSpPr>
              <a:spLocks noChangeArrowheads="1"/>
            </p:cNvSpPr>
            <p:nvPr/>
          </p:nvSpPr>
          <p:spPr bwMode="auto">
            <a:xfrm>
              <a:off x="4192" y="2268"/>
              <a:ext cx="123" cy="922"/>
            </a:xfrm>
            <a:custGeom>
              <a:avLst/>
              <a:gdLst>
                <a:gd name="T0" fmla="*/ 14873 w 62"/>
                <a:gd name="T1" fmla="*/ 1442 h 865"/>
                <a:gd name="T2" fmla="*/ 1936 w 62"/>
                <a:gd name="T3" fmla="*/ 20 h 865"/>
                <a:gd name="T4" fmla="*/ 0 w 62"/>
                <a:gd name="T5" fmla="*/ 0 h 865"/>
                <a:gd name="T6" fmla="*/ 14873 w 62"/>
                <a:gd name="T7" fmla="*/ 1442 h 86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2"/>
                <a:gd name="T13" fmla="*/ 0 h 865"/>
                <a:gd name="T14" fmla="*/ 62 w 62"/>
                <a:gd name="T15" fmla="*/ 865 h 86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2" h="865">
                  <a:moveTo>
                    <a:pt x="62" y="865"/>
                  </a:moveTo>
                  <a:lnTo>
                    <a:pt x="8" y="12"/>
                  </a:lnTo>
                  <a:lnTo>
                    <a:pt x="0" y="0"/>
                  </a:lnTo>
                  <a:lnTo>
                    <a:pt x="62" y="86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8013" name="Freeform 325"/>
            <p:cNvSpPr>
              <a:spLocks noChangeArrowheads="1"/>
            </p:cNvSpPr>
            <p:nvPr/>
          </p:nvSpPr>
          <p:spPr bwMode="auto">
            <a:xfrm>
              <a:off x="4208" y="2281"/>
              <a:ext cx="113" cy="909"/>
            </a:xfrm>
            <a:custGeom>
              <a:avLst/>
              <a:gdLst>
                <a:gd name="T0" fmla="*/ 12864 w 57"/>
                <a:gd name="T1" fmla="*/ 1419 h 853"/>
                <a:gd name="T2" fmla="*/ 0 w 57"/>
                <a:gd name="T3" fmla="*/ 0 h 853"/>
                <a:gd name="T4" fmla="*/ 13594 w 57"/>
                <a:gd name="T5" fmla="*/ 1387 h 853"/>
                <a:gd name="T6" fmla="*/ 12864 w 57"/>
                <a:gd name="T7" fmla="*/ 1419 h 85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"/>
                <a:gd name="T13" fmla="*/ 0 h 853"/>
                <a:gd name="T14" fmla="*/ 57 w 57"/>
                <a:gd name="T15" fmla="*/ 853 h 85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" h="853">
                  <a:moveTo>
                    <a:pt x="54" y="853"/>
                  </a:moveTo>
                  <a:lnTo>
                    <a:pt x="0" y="0"/>
                  </a:lnTo>
                  <a:lnTo>
                    <a:pt x="57" y="835"/>
                  </a:lnTo>
                  <a:lnTo>
                    <a:pt x="54" y="853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8014" name="Freeform 326"/>
            <p:cNvSpPr>
              <a:spLocks noChangeArrowheads="1"/>
            </p:cNvSpPr>
            <p:nvPr/>
          </p:nvSpPr>
          <p:spPr bwMode="auto">
            <a:xfrm>
              <a:off x="4208" y="2281"/>
              <a:ext cx="113" cy="890"/>
            </a:xfrm>
            <a:custGeom>
              <a:avLst/>
              <a:gdLst>
                <a:gd name="T0" fmla="*/ 13594 w 57"/>
                <a:gd name="T1" fmla="*/ 1393 h 835"/>
                <a:gd name="T2" fmla="*/ 739 w 57"/>
                <a:gd name="T3" fmla="*/ 31 h 835"/>
                <a:gd name="T4" fmla="*/ 0 w 57"/>
                <a:gd name="T5" fmla="*/ 0 h 835"/>
                <a:gd name="T6" fmla="*/ 13594 w 57"/>
                <a:gd name="T7" fmla="*/ 1393 h 83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"/>
                <a:gd name="T13" fmla="*/ 0 h 835"/>
                <a:gd name="T14" fmla="*/ 57 w 57"/>
                <a:gd name="T15" fmla="*/ 835 h 83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" h="835">
                  <a:moveTo>
                    <a:pt x="57" y="835"/>
                  </a:moveTo>
                  <a:lnTo>
                    <a:pt x="3" y="19"/>
                  </a:lnTo>
                  <a:lnTo>
                    <a:pt x="0" y="0"/>
                  </a:lnTo>
                  <a:lnTo>
                    <a:pt x="57" y="83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8015" name="Freeform 327"/>
            <p:cNvSpPr>
              <a:spLocks noChangeArrowheads="1"/>
            </p:cNvSpPr>
            <p:nvPr/>
          </p:nvSpPr>
          <p:spPr bwMode="auto">
            <a:xfrm>
              <a:off x="4214" y="2302"/>
              <a:ext cx="115" cy="870"/>
            </a:xfrm>
            <a:custGeom>
              <a:avLst/>
              <a:gdLst>
                <a:gd name="T0" fmla="*/ 13850 w 58"/>
                <a:gd name="T1" fmla="*/ 1331 h 816"/>
                <a:gd name="T2" fmla="*/ 0 w 58"/>
                <a:gd name="T3" fmla="*/ 0 h 816"/>
                <a:gd name="T4" fmla="*/ 12880 w 58"/>
                <a:gd name="T5" fmla="*/ 1362 h 816"/>
                <a:gd name="T6" fmla="*/ 13850 w 58"/>
                <a:gd name="T7" fmla="*/ 1331 h 8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8"/>
                <a:gd name="T13" fmla="*/ 0 h 816"/>
                <a:gd name="T14" fmla="*/ 58 w 58"/>
                <a:gd name="T15" fmla="*/ 816 h 8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8" h="816">
                  <a:moveTo>
                    <a:pt x="58" y="797"/>
                  </a:moveTo>
                  <a:lnTo>
                    <a:pt x="0" y="0"/>
                  </a:lnTo>
                  <a:lnTo>
                    <a:pt x="54" y="816"/>
                  </a:lnTo>
                  <a:lnTo>
                    <a:pt x="58" y="797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8016" name="Freeform 328"/>
            <p:cNvSpPr>
              <a:spLocks noChangeArrowheads="1"/>
            </p:cNvSpPr>
            <p:nvPr/>
          </p:nvSpPr>
          <p:spPr bwMode="auto">
            <a:xfrm>
              <a:off x="4214" y="2302"/>
              <a:ext cx="115" cy="849"/>
            </a:xfrm>
            <a:custGeom>
              <a:avLst/>
              <a:gdLst>
                <a:gd name="T0" fmla="*/ 13850 w 58"/>
                <a:gd name="T1" fmla="*/ 1321 h 797"/>
                <a:gd name="T2" fmla="*/ 976 w 58"/>
                <a:gd name="T3" fmla="*/ 20 h 797"/>
                <a:gd name="T4" fmla="*/ 0 w 58"/>
                <a:gd name="T5" fmla="*/ 0 h 797"/>
                <a:gd name="T6" fmla="*/ 13850 w 58"/>
                <a:gd name="T7" fmla="*/ 1321 h 79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8"/>
                <a:gd name="T13" fmla="*/ 0 h 797"/>
                <a:gd name="T14" fmla="*/ 58 w 58"/>
                <a:gd name="T15" fmla="*/ 797 h 79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8" h="797">
                  <a:moveTo>
                    <a:pt x="58" y="797"/>
                  </a:moveTo>
                  <a:lnTo>
                    <a:pt x="4" y="12"/>
                  </a:lnTo>
                  <a:lnTo>
                    <a:pt x="0" y="0"/>
                  </a:lnTo>
                  <a:lnTo>
                    <a:pt x="58" y="797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8017" name="Freeform 329"/>
            <p:cNvSpPr>
              <a:spLocks noChangeArrowheads="1"/>
            </p:cNvSpPr>
            <p:nvPr/>
          </p:nvSpPr>
          <p:spPr bwMode="auto">
            <a:xfrm>
              <a:off x="4221" y="2314"/>
              <a:ext cx="113" cy="837"/>
            </a:xfrm>
            <a:custGeom>
              <a:avLst/>
              <a:gdLst>
                <a:gd name="T0" fmla="*/ 13594 w 57"/>
                <a:gd name="T1" fmla="*/ 1282 h 785"/>
                <a:gd name="T2" fmla="*/ 0 w 57"/>
                <a:gd name="T3" fmla="*/ 0 h 785"/>
                <a:gd name="T4" fmla="*/ 12864 w 57"/>
                <a:gd name="T5" fmla="*/ 1310 h 785"/>
                <a:gd name="T6" fmla="*/ 13594 w 57"/>
                <a:gd name="T7" fmla="*/ 1282 h 78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"/>
                <a:gd name="T13" fmla="*/ 0 h 785"/>
                <a:gd name="T14" fmla="*/ 57 w 57"/>
                <a:gd name="T15" fmla="*/ 785 h 78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" h="785">
                  <a:moveTo>
                    <a:pt x="57" y="766"/>
                  </a:moveTo>
                  <a:lnTo>
                    <a:pt x="0" y="0"/>
                  </a:lnTo>
                  <a:lnTo>
                    <a:pt x="54" y="785"/>
                  </a:lnTo>
                  <a:lnTo>
                    <a:pt x="57" y="766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8018" name="Freeform 330"/>
            <p:cNvSpPr>
              <a:spLocks noChangeArrowheads="1"/>
            </p:cNvSpPr>
            <p:nvPr/>
          </p:nvSpPr>
          <p:spPr bwMode="auto">
            <a:xfrm>
              <a:off x="4221" y="2314"/>
              <a:ext cx="113" cy="817"/>
            </a:xfrm>
            <a:custGeom>
              <a:avLst/>
              <a:gdLst>
                <a:gd name="T0" fmla="*/ 13594 w 57"/>
                <a:gd name="T1" fmla="*/ 1282 h 766"/>
                <a:gd name="T2" fmla="*/ 1713 w 57"/>
                <a:gd name="T3" fmla="*/ 31 h 766"/>
                <a:gd name="T4" fmla="*/ 0 w 57"/>
                <a:gd name="T5" fmla="*/ 0 h 766"/>
                <a:gd name="T6" fmla="*/ 13594 w 57"/>
                <a:gd name="T7" fmla="*/ 1282 h 7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"/>
                <a:gd name="T13" fmla="*/ 0 h 766"/>
                <a:gd name="T14" fmla="*/ 57 w 57"/>
                <a:gd name="T15" fmla="*/ 766 h 7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" h="766">
                  <a:moveTo>
                    <a:pt x="57" y="766"/>
                  </a:moveTo>
                  <a:lnTo>
                    <a:pt x="7" y="19"/>
                  </a:lnTo>
                  <a:lnTo>
                    <a:pt x="0" y="0"/>
                  </a:lnTo>
                  <a:lnTo>
                    <a:pt x="57" y="766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8019" name="Freeform 331"/>
            <p:cNvSpPr>
              <a:spLocks noChangeArrowheads="1"/>
            </p:cNvSpPr>
            <p:nvPr/>
          </p:nvSpPr>
          <p:spPr bwMode="auto">
            <a:xfrm>
              <a:off x="4235" y="2334"/>
              <a:ext cx="99" cy="796"/>
            </a:xfrm>
            <a:custGeom>
              <a:avLst/>
              <a:gdLst>
                <a:gd name="T0" fmla="*/ 11809 w 50"/>
                <a:gd name="T1" fmla="*/ 1213 h 747"/>
                <a:gd name="T2" fmla="*/ 0 w 50"/>
                <a:gd name="T3" fmla="*/ 0 h 747"/>
                <a:gd name="T4" fmla="*/ 11809 w 50"/>
                <a:gd name="T5" fmla="*/ 1241 h 747"/>
                <a:gd name="T6" fmla="*/ 11809 w 50"/>
                <a:gd name="T7" fmla="*/ 1213 h 74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0"/>
                <a:gd name="T13" fmla="*/ 0 h 747"/>
                <a:gd name="T14" fmla="*/ 50 w 50"/>
                <a:gd name="T15" fmla="*/ 747 h 74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0" h="747">
                  <a:moveTo>
                    <a:pt x="50" y="729"/>
                  </a:moveTo>
                  <a:lnTo>
                    <a:pt x="0" y="0"/>
                  </a:lnTo>
                  <a:lnTo>
                    <a:pt x="50" y="747"/>
                  </a:lnTo>
                  <a:lnTo>
                    <a:pt x="50" y="729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8020" name="Freeform 332"/>
            <p:cNvSpPr>
              <a:spLocks noChangeArrowheads="1"/>
            </p:cNvSpPr>
            <p:nvPr/>
          </p:nvSpPr>
          <p:spPr bwMode="auto">
            <a:xfrm>
              <a:off x="4235" y="2334"/>
              <a:ext cx="99" cy="777"/>
            </a:xfrm>
            <a:custGeom>
              <a:avLst/>
              <a:gdLst>
                <a:gd name="T0" fmla="*/ 11809 w 50"/>
                <a:gd name="T1" fmla="*/ 1214 h 729"/>
                <a:gd name="T2" fmla="*/ 968 w 50"/>
                <a:gd name="T3" fmla="*/ 31 h 729"/>
                <a:gd name="T4" fmla="*/ 0 w 50"/>
                <a:gd name="T5" fmla="*/ 0 h 729"/>
                <a:gd name="T6" fmla="*/ 11809 w 50"/>
                <a:gd name="T7" fmla="*/ 1214 h 7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0"/>
                <a:gd name="T13" fmla="*/ 0 h 729"/>
                <a:gd name="T14" fmla="*/ 50 w 50"/>
                <a:gd name="T15" fmla="*/ 729 h 7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0" h="729">
                  <a:moveTo>
                    <a:pt x="50" y="729"/>
                  </a:moveTo>
                  <a:lnTo>
                    <a:pt x="4" y="19"/>
                  </a:lnTo>
                  <a:lnTo>
                    <a:pt x="0" y="0"/>
                  </a:lnTo>
                  <a:lnTo>
                    <a:pt x="50" y="729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8021" name="Freeform 333"/>
            <p:cNvSpPr>
              <a:spLocks noChangeArrowheads="1"/>
            </p:cNvSpPr>
            <p:nvPr/>
          </p:nvSpPr>
          <p:spPr bwMode="auto">
            <a:xfrm>
              <a:off x="4243" y="2355"/>
              <a:ext cx="99" cy="757"/>
            </a:xfrm>
            <a:custGeom>
              <a:avLst/>
              <a:gdLst>
                <a:gd name="T0" fmla="*/ 11809 w 50"/>
                <a:gd name="T1" fmla="*/ 1154 h 710"/>
                <a:gd name="T2" fmla="*/ 0 w 50"/>
                <a:gd name="T3" fmla="*/ 0 h 710"/>
                <a:gd name="T4" fmla="*/ 10837 w 50"/>
                <a:gd name="T5" fmla="*/ 1186 h 710"/>
                <a:gd name="T6" fmla="*/ 11809 w 50"/>
                <a:gd name="T7" fmla="*/ 1154 h 7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0"/>
                <a:gd name="T13" fmla="*/ 0 h 710"/>
                <a:gd name="T14" fmla="*/ 50 w 50"/>
                <a:gd name="T15" fmla="*/ 710 h 7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0" h="710">
                  <a:moveTo>
                    <a:pt x="50" y="691"/>
                  </a:moveTo>
                  <a:lnTo>
                    <a:pt x="0" y="0"/>
                  </a:lnTo>
                  <a:lnTo>
                    <a:pt x="46" y="710"/>
                  </a:lnTo>
                  <a:lnTo>
                    <a:pt x="50" y="691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8022" name="Freeform 334"/>
            <p:cNvSpPr>
              <a:spLocks noChangeArrowheads="1"/>
            </p:cNvSpPr>
            <p:nvPr/>
          </p:nvSpPr>
          <p:spPr bwMode="auto">
            <a:xfrm>
              <a:off x="4243" y="2355"/>
              <a:ext cx="99" cy="737"/>
            </a:xfrm>
            <a:custGeom>
              <a:avLst/>
              <a:gdLst>
                <a:gd name="T0" fmla="*/ 11809 w 50"/>
                <a:gd name="T1" fmla="*/ 1158 h 691"/>
                <a:gd name="T2" fmla="*/ 737 w 50"/>
                <a:gd name="T3" fmla="*/ 20 h 691"/>
                <a:gd name="T4" fmla="*/ 0 w 50"/>
                <a:gd name="T5" fmla="*/ 0 h 691"/>
                <a:gd name="T6" fmla="*/ 11809 w 50"/>
                <a:gd name="T7" fmla="*/ 1158 h 69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0"/>
                <a:gd name="T13" fmla="*/ 0 h 691"/>
                <a:gd name="T14" fmla="*/ 50 w 50"/>
                <a:gd name="T15" fmla="*/ 691 h 69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0" h="691">
                  <a:moveTo>
                    <a:pt x="50" y="691"/>
                  </a:moveTo>
                  <a:lnTo>
                    <a:pt x="3" y="12"/>
                  </a:lnTo>
                  <a:lnTo>
                    <a:pt x="0" y="0"/>
                  </a:lnTo>
                  <a:lnTo>
                    <a:pt x="50" y="691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8023" name="Freeform 335"/>
            <p:cNvSpPr>
              <a:spLocks noChangeArrowheads="1"/>
            </p:cNvSpPr>
            <p:nvPr/>
          </p:nvSpPr>
          <p:spPr bwMode="auto">
            <a:xfrm>
              <a:off x="4249" y="2367"/>
              <a:ext cx="93" cy="724"/>
            </a:xfrm>
            <a:custGeom>
              <a:avLst/>
              <a:gdLst>
                <a:gd name="T0" fmla="*/ 11041 w 47"/>
                <a:gd name="T1" fmla="*/ 1104 h 679"/>
                <a:gd name="T2" fmla="*/ 0 w 47"/>
                <a:gd name="T3" fmla="*/ 0 h 679"/>
                <a:gd name="T4" fmla="*/ 11041 w 47"/>
                <a:gd name="T5" fmla="*/ 1135 h 679"/>
                <a:gd name="T6" fmla="*/ 11041 w 47"/>
                <a:gd name="T7" fmla="*/ 1104 h 67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7"/>
                <a:gd name="T13" fmla="*/ 0 h 679"/>
                <a:gd name="T14" fmla="*/ 47 w 47"/>
                <a:gd name="T15" fmla="*/ 679 h 67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7" h="679">
                  <a:moveTo>
                    <a:pt x="47" y="660"/>
                  </a:moveTo>
                  <a:lnTo>
                    <a:pt x="0" y="0"/>
                  </a:lnTo>
                  <a:lnTo>
                    <a:pt x="47" y="679"/>
                  </a:lnTo>
                  <a:lnTo>
                    <a:pt x="47" y="66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8024" name="Freeform 336"/>
            <p:cNvSpPr>
              <a:spLocks noChangeArrowheads="1"/>
            </p:cNvSpPr>
            <p:nvPr/>
          </p:nvSpPr>
          <p:spPr bwMode="auto">
            <a:xfrm>
              <a:off x="4249" y="2367"/>
              <a:ext cx="93" cy="704"/>
            </a:xfrm>
            <a:custGeom>
              <a:avLst/>
              <a:gdLst>
                <a:gd name="T0" fmla="*/ 11041 w 47"/>
                <a:gd name="T1" fmla="*/ 1106 h 660"/>
                <a:gd name="T2" fmla="*/ 1672 w 47"/>
                <a:gd name="T3" fmla="*/ 31 h 660"/>
                <a:gd name="T4" fmla="*/ 0 w 47"/>
                <a:gd name="T5" fmla="*/ 0 h 660"/>
                <a:gd name="T6" fmla="*/ 11041 w 47"/>
                <a:gd name="T7" fmla="*/ 1106 h 6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7"/>
                <a:gd name="T13" fmla="*/ 0 h 660"/>
                <a:gd name="T14" fmla="*/ 47 w 47"/>
                <a:gd name="T15" fmla="*/ 660 h 6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7" h="660">
                  <a:moveTo>
                    <a:pt x="47" y="660"/>
                  </a:moveTo>
                  <a:lnTo>
                    <a:pt x="7" y="19"/>
                  </a:lnTo>
                  <a:lnTo>
                    <a:pt x="0" y="0"/>
                  </a:lnTo>
                  <a:lnTo>
                    <a:pt x="47" y="66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8025" name="Freeform 337"/>
            <p:cNvSpPr>
              <a:spLocks noChangeArrowheads="1"/>
            </p:cNvSpPr>
            <p:nvPr/>
          </p:nvSpPr>
          <p:spPr bwMode="auto">
            <a:xfrm>
              <a:off x="4263" y="2388"/>
              <a:ext cx="85" cy="683"/>
            </a:xfrm>
            <a:custGeom>
              <a:avLst/>
              <a:gdLst>
                <a:gd name="T0" fmla="*/ 10018 w 43"/>
                <a:gd name="T1" fmla="*/ 1036 h 641"/>
                <a:gd name="T2" fmla="*/ 0 w 43"/>
                <a:gd name="T3" fmla="*/ 0 h 641"/>
                <a:gd name="T4" fmla="*/ 9301 w 43"/>
                <a:gd name="T5" fmla="*/ 1067 h 641"/>
                <a:gd name="T6" fmla="*/ 10018 w 43"/>
                <a:gd name="T7" fmla="*/ 1036 h 64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"/>
                <a:gd name="T13" fmla="*/ 0 h 641"/>
                <a:gd name="T14" fmla="*/ 43 w 43"/>
                <a:gd name="T15" fmla="*/ 641 h 64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" h="641">
                  <a:moveTo>
                    <a:pt x="43" y="623"/>
                  </a:moveTo>
                  <a:lnTo>
                    <a:pt x="0" y="0"/>
                  </a:lnTo>
                  <a:lnTo>
                    <a:pt x="40" y="641"/>
                  </a:lnTo>
                  <a:lnTo>
                    <a:pt x="43" y="623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8026" name="Freeform 338"/>
            <p:cNvSpPr>
              <a:spLocks noChangeArrowheads="1"/>
            </p:cNvSpPr>
            <p:nvPr/>
          </p:nvSpPr>
          <p:spPr bwMode="auto">
            <a:xfrm>
              <a:off x="4263" y="2388"/>
              <a:ext cx="85" cy="664"/>
            </a:xfrm>
            <a:custGeom>
              <a:avLst/>
              <a:gdLst>
                <a:gd name="T0" fmla="*/ 10018 w 43"/>
                <a:gd name="T1" fmla="*/ 1038 h 623"/>
                <a:gd name="T2" fmla="*/ 965 w 43"/>
                <a:gd name="T3" fmla="*/ 29 h 623"/>
                <a:gd name="T4" fmla="*/ 0 w 43"/>
                <a:gd name="T5" fmla="*/ 0 h 623"/>
                <a:gd name="T6" fmla="*/ 10018 w 43"/>
                <a:gd name="T7" fmla="*/ 1038 h 6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"/>
                <a:gd name="T13" fmla="*/ 0 h 623"/>
                <a:gd name="T14" fmla="*/ 43 w 43"/>
                <a:gd name="T15" fmla="*/ 623 h 6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" h="623">
                  <a:moveTo>
                    <a:pt x="43" y="623"/>
                  </a:moveTo>
                  <a:lnTo>
                    <a:pt x="4" y="18"/>
                  </a:lnTo>
                  <a:lnTo>
                    <a:pt x="0" y="0"/>
                  </a:lnTo>
                  <a:lnTo>
                    <a:pt x="43" y="623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8027" name="Freeform 339"/>
            <p:cNvSpPr>
              <a:spLocks noChangeArrowheads="1"/>
            </p:cNvSpPr>
            <p:nvPr/>
          </p:nvSpPr>
          <p:spPr bwMode="auto">
            <a:xfrm>
              <a:off x="4271" y="2407"/>
              <a:ext cx="85" cy="645"/>
            </a:xfrm>
            <a:custGeom>
              <a:avLst/>
              <a:gdLst>
                <a:gd name="T0" fmla="*/ 10018 w 43"/>
                <a:gd name="T1" fmla="*/ 978 h 605"/>
                <a:gd name="T2" fmla="*/ 0 w 43"/>
                <a:gd name="T3" fmla="*/ 0 h 605"/>
                <a:gd name="T4" fmla="*/ 9053 w 43"/>
                <a:gd name="T5" fmla="*/ 1010 h 605"/>
                <a:gd name="T6" fmla="*/ 10018 w 43"/>
                <a:gd name="T7" fmla="*/ 978 h 6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"/>
                <a:gd name="T13" fmla="*/ 0 h 605"/>
                <a:gd name="T14" fmla="*/ 43 w 43"/>
                <a:gd name="T15" fmla="*/ 605 h 6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" h="605">
                  <a:moveTo>
                    <a:pt x="43" y="586"/>
                  </a:moveTo>
                  <a:lnTo>
                    <a:pt x="0" y="0"/>
                  </a:lnTo>
                  <a:lnTo>
                    <a:pt x="39" y="605"/>
                  </a:lnTo>
                  <a:lnTo>
                    <a:pt x="43" y="586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8028" name="Freeform 340"/>
            <p:cNvSpPr>
              <a:spLocks noChangeArrowheads="1"/>
            </p:cNvSpPr>
            <p:nvPr/>
          </p:nvSpPr>
          <p:spPr bwMode="auto">
            <a:xfrm>
              <a:off x="4271" y="2407"/>
              <a:ext cx="85" cy="625"/>
            </a:xfrm>
            <a:custGeom>
              <a:avLst/>
              <a:gdLst>
                <a:gd name="T0" fmla="*/ 10018 w 43"/>
                <a:gd name="T1" fmla="*/ 980 h 586"/>
                <a:gd name="T2" fmla="*/ 965 w 43"/>
                <a:gd name="T3" fmla="*/ 31 h 586"/>
                <a:gd name="T4" fmla="*/ 0 w 43"/>
                <a:gd name="T5" fmla="*/ 0 h 586"/>
                <a:gd name="T6" fmla="*/ 10018 w 43"/>
                <a:gd name="T7" fmla="*/ 980 h 58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"/>
                <a:gd name="T13" fmla="*/ 0 h 586"/>
                <a:gd name="T14" fmla="*/ 43 w 43"/>
                <a:gd name="T15" fmla="*/ 586 h 58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" h="586">
                  <a:moveTo>
                    <a:pt x="43" y="586"/>
                  </a:moveTo>
                  <a:lnTo>
                    <a:pt x="4" y="19"/>
                  </a:lnTo>
                  <a:lnTo>
                    <a:pt x="0" y="0"/>
                  </a:lnTo>
                  <a:lnTo>
                    <a:pt x="43" y="586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8029" name="Freeform 341"/>
            <p:cNvSpPr>
              <a:spLocks noChangeArrowheads="1"/>
            </p:cNvSpPr>
            <p:nvPr/>
          </p:nvSpPr>
          <p:spPr bwMode="auto">
            <a:xfrm>
              <a:off x="4279" y="2427"/>
              <a:ext cx="77" cy="604"/>
            </a:xfrm>
            <a:custGeom>
              <a:avLst/>
              <a:gdLst>
                <a:gd name="T0" fmla="*/ 8997 w 39"/>
                <a:gd name="T1" fmla="*/ 909 h 567"/>
                <a:gd name="T2" fmla="*/ 0 w 39"/>
                <a:gd name="T3" fmla="*/ 0 h 567"/>
                <a:gd name="T4" fmla="*/ 8997 w 39"/>
                <a:gd name="T5" fmla="*/ 941 h 567"/>
                <a:gd name="T6" fmla="*/ 8997 w 39"/>
                <a:gd name="T7" fmla="*/ 909 h 5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9"/>
                <a:gd name="T13" fmla="*/ 0 h 567"/>
                <a:gd name="T14" fmla="*/ 39 w 39"/>
                <a:gd name="T15" fmla="*/ 567 h 5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9" h="567">
                  <a:moveTo>
                    <a:pt x="39" y="548"/>
                  </a:moveTo>
                  <a:lnTo>
                    <a:pt x="0" y="0"/>
                  </a:lnTo>
                  <a:lnTo>
                    <a:pt x="39" y="567"/>
                  </a:lnTo>
                  <a:lnTo>
                    <a:pt x="39" y="548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8030" name="Freeform 342"/>
            <p:cNvSpPr>
              <a:spLocks noChangeArrowheads="1"/>
            </p:cNvSpPr>
            <p:nvPr/>
          </p:nvSpPr>
          <p:spPr bwMode="auto">
            <a:xfrm>
              <a:off x="4279" y="2427"/>
              <a:ext cx="77" cy="584"/>
            </a:xfrm>
            <a:custGeom>
              <a:avLst/>
              <a:gdLst>
                <a:gd name="T0" fmla="*/ 8997 w 39"/>
                <a:gd name="T1" fmla="*/ 911 h 548"/>
                <a:gd name="T2" fmla="*/ 717 w 39"/>
                <a:gd name="T3" fmla="*/ 21 h 548"/>
                <a:gd name="T4" fmla="*/ 0 w 39"/>
                <a:gd name="T5" fmla="*/ 0 h 548"/>
                <a:gd name="T6" fmla="*/ 8997 w 39"/>
                <a:gd name="T7" fmla="*/ 911 h 5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9"/>
                <a:gd name="T13" fmla="*/ 0 h 548"/>
                <a:gd name="T14" fmla="*/ 39 w 39"/>
                <a:gd name="T15" fmla="*/ 548 h 5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9" h="548">
                  <a:moveTo>
                    <a:pt x="39" y="548"/>
                  </a:moveTo>
                  <a:lnTo>
                    <a:pt x="3" y="13"/>
                  </a:lnTo>
                  <a:lnTo>
                    <a:pt x="0" y="0"/>
                  </a:lnTo>
                  <a:lnTo>
                    <a:pt x="39" y="548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8031" name="Freeform 343"/>
            <p:cNvSpPr>
              <a:spLocks noChangeArrowheads="1"/>
            </p:cNvSpPr>
            <p:nvPr/>
          </p:nvSpPr>
          <p:spPr bwMode="auto">
            <a:xfrm>
              <a:off x="4285" y="2441"/>
              <a:ext cx="71" cy="571"/>
            </a:xfrm>
            <a:custGeom>
              <a:avLst/>
              <a:gdLst>
                <a:gd name="T0" fmla="*/ 8230 w 36"/>
                <a:gd name="T1" fmla="*/ 870 h 535"/>
                <a:gd name="T2" fmla="*/ 0 w 36"/>
                <a:gd name="T3" fmla="*/ 0 h 535"/>
                <a:gd name="T4" fmla="*/ 8230 w 36"/>
                <a:gd name="T5" fmla="*/ 901 h 535"/>
                <a:gd name="T6" fmla="*/ 8230 w 36"/>
                <a:gd name="T7" fmla="*/ 870 h 53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535"/>
                <a:gd name="T14" fmla="*/ 36 w 36"/>
                <a:gd name="T15" fmla="*/ 535 h 53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535">
                  <a:moveTo>
                    <a:pt x="36" y="517"/>
                  </a:moveTo>
                  <a:lnTo>
                    <a:pt x="0" y="0"/>
                  </a:lnTo>
                  <a:lnTo>
                    <a:pt x="36" y="535"/>
                  </a:lnTo>
                  <a:lnTo>
                    <a:pt x="36" y="517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8032" name="Freeform 344"/>
            <p:cNvSpPr>
              <a:spLocks noChangeArrowheads="1"/>
            </p:cNvSpPr>
            <p:nvPr/>
          </p:nvSpPr>
          <p:spPr bwMode="auto">
            <a:xfrm>
              <a:off x="4285" y="2441"/>
              <a:ext cx="71" cy="551"/>
            </a:xfrm>
            <a:custGeom>
              <a:avLst/>
              <a:gdLst>
                <a:gd name="T0" fmla="*/ 8230 w 36"/>
                <a:gd name="T1" fmla="*/ 861 h 517"/>
                <a:gd name="T2" fmla="*/ 953 w 36"/>
                <a:gd name="T3" fmla="*/ 29 h 517"/>
                <a:gd name="T4" fmla="*/ 0 w 36"/>
                <a:gd name="T5" fmla="*/ 0 h 517"/>
                <a:gd name="T6" fmla="*/ 8230 w 36"/>
                <a:gd name="T7" fmla="*/ 861 h 5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517"/>
                <a:gd name="T14" fmla="*/ 36 w 36"/>
                <a:gd name="T15" fmla="*/ 517 h 5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517">
                  <a:moveTo>
                    <a:pt x="36" y="517"/>
                  </a:moveTo>
                  <a:lnTo>
                    <a:pt x="4" y="18"/>
                  </a:lnTo>
                  <a:lnTo>
                    <a:pt x="0" y="0"/>
                  </a:lnTo>
                  <a:lnTo>
                    <a:pt x="36" y="517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8033" name="Freeform 345"/>
            <p:cNvSpPr>
              <a:spLocks noChangeArrowheads="1"/>
            </p:cNvSpPr>
            <p:nvPr/>
          </p:nvSpPr>
          <p:spPr bwMode="auto">
            <a:xfrm>
              <a:off x="4293" y="2460"/>
              <a:ext cx="71" cy="532"/>
            </a:xfrm>
            <a:custGeom>
              <a:avLst/>
              <a:gdLst>
                <a:gd name="T0" fmla="*/ 8230 w 36"/>
                <a:gd name="T1" fmla="*/ 802 h 499"/>
                <a:gd name="T2" fmla="*/ 0 w 36"/>
                <a:gd name="T3" fmla="*/ 0 h 499"/>
                <a:gd name="T4" fmla="*/ 7313 w 36"/>
                <a:gd name="T5" fmla="*/ 832 h 499"/>
                <a:gd name="T6" fmla="*/ 8230 w 36"/>
                <a:gd name="T7" fmla="*/ 802 h 49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499"/>
                <a:gd name="T14" fmla="*/ 36 w 36"/>
                <a:gd name="T15" fmla="*/ 499 h 49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499">
                  <a:moveTo>
                    <a:pt x="36" y="480"/>
                  </a:moveTo>
                  <a:lnTo>
                    <a:pt x="0" y="0"/>
                  </a:lnTo>
                  <a:lnTo>
                    <a:pt x="32" y="499"/>
                  </a:lnTo>
                  <a:lnTo>
                    <a:pt x="36" y="48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8034" name="Freeform 346"/>
            <p:cNvSpPr>
              <a:spLocks noChangeArrowheads="1"/>
            </p:cNvSpPr>
            <p:nvPr/>
          </p:nvSpPr>
          <p:spPr bwMode="auto">
            <a:xfrm>
              <a:off x="4293" y="2460"/>
              <a:ext cx="71" cy="511"/>
            </a:xfrm>
            <a:custGeom>
              <a:avLst/>
              <a:gdLst>
                <a:gd name="T0" fmla="*/ 8230 w 36"/>
                <a:gd name="T1" fmla="*/ 791 h 480"/>
                <a:gd name="T2" fmla="*/ 712 w 36"/>
                <a:gd name="T3" fmla="*/ 30 h 480"/>
                <a:gd name="T4" fmla="*/ 0 w 36"/>
                <a:gd name="T5" fmla="*/ 0 h 480"/>
                <a:gd name="T6" fmla="*/ 8230 w 36"/>
                <a:gd name="T7" fmla="*/ 791 h 4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480"/>
                <a:gd name="T14" fmla="*/ 36 w 36"/>
                <a:gd name="T15" fmla="*/ 480 h 4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480">
                  <a:moveTo>
                    <a:pt x="36" y="480"/>
                  </a:moveTo>
                  <a:lnTo>
                    <a:pt x="3" y="19"/>
                  </a:lnTo>
                  <a:lnTo>
                    <a:pt x="0" y="0"/>
                  </a:lnTo>
                  <a:lnTo>
                    <a:pt x="36" y="48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8035" name="Freeform 347"/>
            <p:cNvSpPr>
              <a:spLocks noChangeArrowheads="1"/>
            </p:cNvSpPr>
            <p:nvPr/>
          </p:nvSpPr>
          <p:spPr bwMode="auto">
            <a:xfrm>
              <a:off x="4299" y="2481"/>
              <a:ext cx="66" cy="491"/>
            </a:xfrm>
            <a:custGeom>
              <a:avLst/>
              <a:gdLst>
                <a:gd name="T0" fmla="*/ 8448 w 33"/>
                <a:gd name="T1" fmla="*/ 734 h 461"/>
                <a:gd name="T2" fmla="*/ 0 w 33"/>
                <a:gd name="T3" fmla="*/ 0 h 461"/>
                <a:gd name="T4" fmla="*/ 8448 w 33"/>
                <a:gd name="T5" fmla="*/ 764 h 461"/>
                <a:gd name="T6" fmla="*/ 8448 w 33"/>
                <a:gd name="T7" fmla="*/ 734 h 4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461"/>
                <a:gd name="T14" fmla="*/ 33 w 33"/>
                <a:gd name="T15" fmla="*/ 461 h 4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461">
                  <a:moveTo>
                    <a:pt x="33" y="442"/>
                  </a:moveTo>
                  <a:lnTo>
                    <a:pt x="0" y="0"/>
                  </a:lnTo>
                  <a:lnTo>
                    <a:pt x="33" y="461"/>
                  </a:lnTo>
                  <a:lnTo>
                    <a:pt x="33" y="442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8036" name="Freeform 348"/>
            <p:cNvSpPr>
              <a:spLocks noChangeArrowheads="1"/>
            </p:cNvSpPr>
            <p:nvPr/>
          </p:nvSpPr>
          <p:spPr bwMode="auto">
            <a:xfrm>
              <a:off x="4299" y="2481"/>
              <a:ext cx="66" cy="471"/>
            </a:xfrm>
            <a:custGeom>
              <a:avLst/>
              <a:gdLst>
                <a:gd name="T0" fmla="*/ 8448 w 33"/>
                <a:gd name="T1" fmla="*/ 734 h 442"/>
                <a:gd name="T2" fmla="*/ 1024 w 33"/>
                <a:gd name="T3" fmla="*/ 31 h 442"/>
                <a:gd name="T4" fmla="*/ 0 w 33"/>
                <a:gd name="T5" fmla="*/ 0 h 442"/>
                <a:gd name="T6" fmla="*/ 8448 w 33"/>
                <a:gd name="T7" fmla="*/ 734 h 44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442"/>
                <a:gd name="T14" fmla="*/ 33 w 33"/>
                <a:gd name="T15" fmla="*/ 442 h 44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442">
                  <a:moveTo>
                    <a:pt x="33" y="442"/>
                  </a:moveTo>
                  <a:lnTo>
                    <a:pt x="4" y="19"/>
                  </a:lnTo>
                  <a:lnTo>
                    <a:pt x="0" y="0"/>
                  </a:lnTo>
                  <a:lnTo>
                    <a:pt x="33" y="442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8037" name="Freeform 349"/>
            <p:cNvSpPr>
              <a:spLocks noChangeArrowheads="1"/>
            </p:cNvSpPr>
            <p:nvPr/>
          </p:nvSpPr>
          <p:spPr bwMode="auto">
            <a:xfrm>
              <a:off x="4307" y="2501"/>
              <a:ext cx="57" cy="451"/>
            </a:xfrm>
            <a:custGeom>
              <a:avLst/>
              <a:gdLst>
                <a:gd name="T0" fmla="*/ 6447 w 29"/>
                <a:gd name="T1" fmla="*/ 679 h 423"/>
                <a:gd name="T2" fmla="*/ 0 w 29"/>
                <a:gd name="T3" fmla="*/ 0 h 423"/>
                <a:gd name="T4" fmla="*/ 6447 w 29"/>
                <a:gd name="T5" fmla="*/ 707 h 423"/>
                <a:gd name="T6" fmla="*/ 6447 w 29"/>
                <a:gd name="T7" fmla="*/ 679 h 4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"/>
                <a:gd name="T13" fmla="*/ 0 h 423"/>
                <a:gd name="T14" fmla="*/ 29 w 29"/>
                <a:gd name="T15" fmla="*/ 423 h 4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" h="423">
                  <a:moveTo>
                    <a:pt x="29" y="405"/>
                  </a:moveTo>
                  <a:lnTo>
                    <a:pt x="0" y="0"/>
                  </a:lnTo>
                  <a:lnTo>
                    <a:pt x="29" y="423"/>
                  </a:lnTo>
                  <a:lnTo>
                    <a:pt x="29" y="4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8038" name="Freeform 350"/>
            <p:cNvSpPr>
              <a:spLocks noChangeArrowheads="1"/>
            </p:cNvSpPr>
            <p:nvPr/>
          </p:nvSpPr>
          <p:spPr bwMode="auto">
            <a:xfrm>
              <a:off x="4307" y="2501"/>
              <a:ext cx="57" cy="432"/>
            </a:xfrm>
            <a:custGeom>
              <a:avLst/>
              <a:gdLst>
                <a:gd name="T0" fmla="*/ 6447 w 29"/>
                <a:gd name="T1" fmla="*/ 679 h 405"/>
                <a:gd name="T2" fmla="*/ 912 w 29"/>
                <a:gd name="T3" fmla="*/ 29 h 405"/>
                <a:gd name="T4" fmla="*/ 0 w 29"/>
                <a:gd name="T5" fmla="*/ 0 h 405"/>
                <a:gd name="T6" fmla="*/ 6447 w 29"/>
                <a:gd name="T7" fmla="*/ 679 h 4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"/>
                <a:gd name="T13" fmla="*/ 0 h 405"/>
                <a:gd name="T14" fmla="*/ 29 w 29"/>
                <a:gd name="T15" fmla="*/ 405 h 4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" h="405">
                  <a:moveTo>
                    <a:pt x="29" y="405"/>
                  </a:moveTo>
                  <a:lnTo>
                    <a:pt x="4" y="18"/>
                  </a:lnTo>
                  <a:lnTo>
                    <a:pt x="0" y="0"/>
                  </a:lnTo>
                  <a:lnTo>
                    <a:pt x="29" y="4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8039" name="Freeform 351"/>
            <p:cNvSpPr>
              <a:spLocks noChangeArrowheads="1"/>
            </p:cNvSpPr>
            <p:nvPr/>
          </p:nvSpPr>
          <p:spPr bwMode="auto">
            <a:xfrm>
              <a:off x="4315" y="2520"/>
              <a:ext cx="49" cy="412"/>
            </a:xfrm>
            <a:custGeom>
              <a:avLst/>
              <a:gdLst>
                <a:gd name="T0" fmla="*/ 5427 w 25"/>
                <a:gd name="T1" fmla="*/ 609 h 387"/>
                <a:gd name="T2" fmla="*/ 0 w 25"/>
                <a:gd name="T3" fmla="*/ 0 h 387"/>
                <a:gd name="T4" fmla="*/ 5427 w 25"/>
                <a:gd name="T5" fmla="*/ 638 h 387"/>
                <a:gd name="T6" fmla="*/ 5427 w 25"/>
                <a:gd name="T7" fmla="*/ 609 h 3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5"/>
                <a:gd name="T13" fmla="*/ 0 h 387"/>
                <a:gd name="T14" fmla="*/ 25 w 25"/>
                <a:gd name="T15" fmla="*/ 387 h 3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5" h="387">
                  <a:moveTo>
                    <a:pt x="25" y="368"/>
                  </a:moveTo>
                  <a:lnTo>
                    <a:pt x="0" y="0"/>
                  </a:lnTo>
                  <a:lnTo>
                    <a:pt x="25" y="387"/>
                  </a:lnTo>
                  <a:lnTo>
                    <a:pt x="25" y="368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8040" name="Freeform 352"/>
            <p:cNvSpPr>
              <a:spLocks noChangeArrowheads="1"/>
            </p:cNvSpPr>
            <p:nvPr/>
          </p:nvSpPr>
          <p:spPr bwMode="auto">
            <a:xfrm>
              <a:off x="4315" y="2520"/>
              <a:ext cx="49" cy="392"/>
            </a:xfrm>
            <a:custGeom>
              <a:avLst/>
              <a:gdLst>
                <a:gd name="T0" fmla="*/ 5427 w 25"/>
                <a:gd name="T1" fmla="*/ 610 h 368"/>
                <a:gd name="T2" fmla="*/ 692 w 25"/>
                <a:gd name="T3" fmla="*/ 30 h 368"/>
                <a:gd name="T4" fmla="*/ 0 w 25"/>
                <a:gd name="T5" fmla="*/ 0 h 368"/>
                <a:gd name="T6" fmla="*/ 5427 w 25"/>
                <a:gd name="T7" fmla="*/ 610 h 3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5"/>
                <a:gd name="T13" fmla="*/ 0 h 368"/>
                <a:gd name="T14" fmla="*/ 25 w 25"/>
                <a:gd name="T15" fmla="*/ 368 h 3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5" h="368">
                  <a:moveTo>
                    <a:pt x="25" y="368"/>
                  </a:moveTo>
                  <a:lnTo>
                    <a:pt x="3" y="19"/>
                  </a:lnTo>
                  <a:lnTo>
                    <a:pt x="0" y="0"/>
                  </a:lnTo>
                  <a:lnTo>
                    <a:pt x="25" y="368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8041" name="Freeform 353"/>
            <p:cNvSpPr>
              <a:spLocks noChangeArrowheads="1"/>
            </p:cNvSpPr>
            <p:nvPr/>
          </p:nvSpPr>
          <p:spPr bwMode="auto">
            <a:xfrm>
              <a:off x="4321" y="2540"/>
              <a:ext cx="49" cy="372"/>
            </a:xfrm>
            <a:custGeom>
              <a:avLst/>
              <a:gdLst>
                <a:gd name="T0" fmla="*/ 5427 w 25"/>
                <a:gd name="T1" fmla="*/ 550 h 349"/>
                <a:gd name="T2" fmla="*/ 0 w 25"/>
                <a:gd name="T3" fmla="*/ 0 h 349"/>
                <a:gd name="T4" fmla="*/ 4767 w 25"/>
                <a:gd name="T5" fmla="*/ 583 h 349"/>
                <a:gd name="T6" fmla="*/ 5427 w 25"/>
                <a:gd name="T7" fmla="*/ 550 h 3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5"/>
                <a:gd name="T13" fmla="*/ 0 h 349"/>
                <a:gd name="T14" fmla="*/ 25 w 25"/>
                <a:gd name="T15" fmla="*/ 349 h 3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5" h="349">
                  <a:moveTo>
                    <a:pt x="25" y="330"/>
                  </a:moveTo>
                  <a:lnTo>
                    <a:pt x="0" y="0"/>
                  </a:lnTo>
                  <a:lnTo>
                    <a:pt x="22" y="349"/>
                  </a:lnTo>
                  <a:lnTo>
                    <a:pt x="25" y="3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8042" name="Freeform 354"/>
            <p:cNvSpPr>
              <a:spLocks noChangeArrowheads="1"/>
            </p:cNvSpPr>
            <p:nvPr/>
          </p:nvSpPr>
          <p:spPr bwMode="auto">
            <a:xfrm>
              <a:off x="4321" y="2540"/>
              <a:ext cx="49" cy="352"/>
            </a:xfrm>
            <a:custGeom>
              <a:avLst/>
              <a:gdLst>
                <a:gd name="T0" fmla="*/ 5427 w 25"/>
                <a:gd name="T1" fmla="*/ 551 h 330"/>
                <a:gd name="T2" fmla="*/ 904 w 25"/>
                <a:gd name="T3" fmla="*/ 31 h 330"/>
                <a:gd name="T4" fmla="*/ 0 w 25"/>
                <a:gd name="T5" fmla="*/ 0 h 330"/>
                <a:gd name="T6" fmla="*/ 5427 w 25"/>
                <a:gd name="T7" fmla="*/ 551 h 3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5"/>
                <a:gd name="T13" fmla="*/ 0 h 330"/>
                <a:gd name="T14" fmla="*/ 25 w 25"/>
                <a:gd name="T15" fmla="*/ 330 h 3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5" h="330">
                  <a:moveTo>
                    <a:pt x="25" y="330"/>
                  </a:moveTo>
                  <a:lnTo>
                    <a:pt x="4" y="19"/>
                  </a:lnTo>
                  <a:lnTo>
                    <a:pt x="0" y="0"/>
                  </a:lnTo>
                  <a:lnTo>
                    <a:pt x="25" y="3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8043" name="Freeform 355"/>
            <p:cNvSpPr>
              <a:spLocks noChangeArrowheads="1"/>
            </p:cNvSpPr>
            <p:nvPr/>
          </p:nvSpPr>
          <p:spPr bwMode="auto">
            <a:xfrm>
              <a:off x="4329" y="2560"/>
              <a:ext cx="41" cy="332"/>
            </a:xfrm>
            <a:custGeom>
              <a:avLst/>
              <a:gdLst>
                <a:gd name="T0" fmla="*/ 4430 w 21"/>
                <a:gd name="T1" fmla="*/ 492 h 311"/>
                <a:gd name="T2" fmla="*/ 0 w 21"/>
                <a:gd name="T3" fmla="*/ 0 h 311"/>
                <a:gd name="T4" fmla="*/ 4430 w 21"/>
                <a:gd name="T5" fmla="*/ 524 h 311"/>
                <a:gd name="T6" fmla="*/ 4430 w 21"/>
                <a:gd name="T7" fmla="*/ 492 h 31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311"/>
                <a:gd name="T14" fmla="*/ 21 w 21"/>
                <a:gd name="T15" fmla="*/ 311 h 31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311">
                  <a:moveTo>
                    <a:pt x="21" y="292"/>
                  </a:moveTo>
                  <a:lnTo>
                    <a:pt x="0" y="0"/>
                  </a:lnTo>
                  <a:lnTo>
                    <a:pt x="21" y="311"/>
                  </a:lnTo>
                  <a:lnTo>
                    <a:pt x="21" y="292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8044" name="Freeform 356"/>
            <p:cNvSpPr>
              <a:spLocks noChangeArrowheads="1"/>
            </p:cNvSpPr>
            <p:nvPr/>
          </p:nvSpPr>
          <p:spPr bwMode="auto">
            <a:xfrm>
              <a:off x="4329" y="2560"/>
              <a:ext cx="41" cy="311"/>
            </a:xfrm>
            <a:custGeom>
              <a:avLst/>
              <a:gdLst>
                <a:gd name="T0" fmla="*/ 4430 w 21"/>
                <a:gd name="T1" fmla="*/ 484 h 292"/>
                <a:gd name="T2" fmla="*/ 656 w 21"/>
                <a:gd name="T3" fmla="*/ 28 h 292"/>
                <a:gd name="T4" fmla="*/ 0 w 21"/>
                <a:gd name="T5" fmla="*/ 0 h 292"/>
                <a:gd name="T6" fmla="*/ 4430 w 21"/>
                <a:gd name="T7" fmla="*/ 484 h 2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292"/>
                <a:gd name="T14" fmla="*/ 21 w 21"/>
                <a:gd name="T15" fmla="*/ 292 h 2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292">
                  <a:moveTo>
                    <a:pt x="21" y="292"/>
                  </a:moveTo>
                  <a:lnTo>
                    <a:pt x="3" y="18"/>
                  </a:lnTo>
                  <a:lnTo>
                    <a:pt x="0" y="0"/>
                  </a:lnTo>
                  <a:lnTo>
                    <a:pt x="21" y="292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8045" name="Freeform 357"/>
            <p:cNvSpPr>
              <a:spLocks noChangeArrowheads="1"/>
            </p:cNvSpPr>
            <p:nvPr/>
          </p:nvSpPr>
          <p:spPr bwMode="auto">
            <a:xfrm>
              <a:off x="4335" y="2580"/>
              <a:ext cx="35" cy="292"/>
            </a:xfrm>
            <a:custGeom>
              <a:avLst/>
              <a:gdLst>
                <a:gd name="T0" fmla="*/ 3675 w 18"/>
                <a:gd name="T1" fmla="*/ 426 h 274"/>
                <a:gd name="T2" fmla="*/ 0 w 18"/>
                <a:gd name="T3" fmla="*/ 0 h 274"/>
                <a:gd name="T4" fmla="*/ 3675 w 18"/>
                <a:gd name="T5" fmla="*/ 455 h 274"/>
                <a:gd name="T6" fmla="*/ 3675 w 18"/>
                <a:gd name="T7" fmla="*/ 426 h 2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274"/>
                <a:gd name="T14" fmla="*/ 18 w 18"/>
                <a:gd name="T15" fmla="*/ 274 h 2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274">
                  <a:moveTo>
                    <a:pt x="18" y="256"/>
                  </a:moveTo>
                  <a:lnTo>
                    <a:pt x="0" y="0"/>
                  </a:lnTo>
                  <a:lnTo>
                    <a:pt x="18" y="274"/>
                  </a:lnTo>
                  <a:lnTo>
                    <a:pt x="18" y="256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8046" name="Freeform 358"/>
            <p:cNvSpPr>
              <a:spLocks noChangeArrowheads="1"/>
            </p:cNvSpPr>
            <p:nvPr/>
          </p:nvSpPr>
          <p:spPr bwMode="auto">
            <a:xfrm>
              <a:off x="4335" y="2580"/>
              <a:ext cx="35" cy="273"/>
            </a:xfrm>
            <a:custGeom>
              <a:avLst/>
              <a:gdLst>
                <a:gd name="T0" fmla="*/ 3675 w 18"/>
                <a:gd name="T1" fmla="*/ 428 h 256"/>
                <a:gd name="T2" fmla="*/ 0 w 18"/>
                <a:gd name="T3" fmla="*/ 21 h 256"/>
                <a:gd name="T4" fmla="*/ 0 w 18"/>
                <a:gd name="T5" fmla="*/ 0 h 256"/>
                <a:gd name="T6" fmla="*/ 3675 w 18"/>
                <a:gd name="T7" fmla="*/ 428 h 2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256"/>
                <a:gd name="T14" fmla="*/ 18 w 18"/>
                <a:gd name="T15" fmla="*/ 256 h 2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256">
                  <a:moveTo>
                    <a:pt x="18" y="256"/>
                  </a:moveTo>
                  <a:lnTo>
                    <a:pt x="0" y="13"/>
                  </a:lnTo>
                  <a:lnTo>
                    <a:pt x="0" y="0"/>
                  </a:lnTo>
                  <a:lnTo>
                    <a:pt x="18" y="256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8047" name="Freeform 359"/>
            <p:cNvSpPr>
              <a:spLocks noChangeArrowheads="1"/>
            </p:cNvSpPr>
            <p:nvPr/>
          </p:nvSpPr>
          <p:spPr bwMode="auto">
            <a:xfrm>
              <a:off x="4335" y="2594"/>
              <a:ext cx="35" cy="259"/>
            </a:xfrm>
            <a:custGeom>
              <a:avLst/>
              <a:gdLst>
                <a:gd name="T0" fmla="*/ 3675 w 18"/>
                <a:gd name="T1" fmla="*/ 374 h 243"/>
                <a:gd name="T2" fmla="*/ 0 w 18"/>
                <a:gd name="T3" fmla="*/ 0 h 243"/>
                <a:gd name="T4" fmla="*/ 3675 w 18"/>
                <a:gd name="T5" fmla="*/ 404 h 243"/>
                <a:gd name="T6" fmla="*/ 3675 w 18"/>
                <a:gd name="T7" fmla="*/ 374 h 24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243"/>
                <a:gd name="T14" fmla="*/ 18 w 18"/>
                <a:gd name="T15" fmla="*/ 243 h 24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243">
                  <a:moveTo>
                    <a:pt x="18" y="224"/>
                  </a:moveTo>
                  <a:lnTo>
                    <a:pt x="0" y="0"/>
                  </a:lnTo>
                  <a:lnTo>
                    <a:pt x="18" y="243"/>
                  </a:lnTo>
                  <a:lnTo>
                    <a:pt x="18" y="22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8048" name="Freeform 360"/>
            <p:cNvSpPr>
              <a:spLocks noChangeArrowheads="1"/>
            </p:cNvSpPr>
            <p:nvPr/>
          </p:nvSpPr>
          <p:spPr bwMode="auto">
            <a:xfrm>
              <a:off x="4335" y="2594"/>
              <a:ext cx="35" cy="239"/>
            </a:xfrm>
            <a:custGeom>
              <a:avLst/>
              <a:gdLst>
                <a:gd name="T0" fmla="*/ 3675 w 18"/>
                <a:gd name="T1" fmla="*/ 376 h 224"/>
                <a:gd name="T2" fmla="*/ 857 w 18"/>
                <a:gd name="T3" fmla="*/ 31 h 224"/>
                <a:gd name="T4" fmla="*/ 0 w 18"/>
                <a:gd name="T5" fmla="*/ 0 h 224"/>
                <a:gd name="T6" fmla="*/ 3675 w 18"/>
                <a:gd name="T7" fmla="*/ 376 h 2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224"/>
                <a:gd name="T14" fmla="*/ 18 w 18"/>
                <a:gd name="T15" fmla="*/ 224 h 2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224">
                  <a:moveTo>
                    <a:pt x="18" y="224"/>
                  </a:moveTo>
                  <a:lnTo>
                    <a:pt x="4" y="19"/>
                  </a:lnTo>
                  <a:lnTo>
                    <a:pt x="0" y="0"/>
                  </a:lnTo>
                  <a:lnTo>
                    <a:pt x="18" y="22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8049" name="Freeform 361"/>
            <p:cNvSpPr>
              <a:spLocks noChangeArrowheads="1"/>
            </p:cNvSpPr>
            <p:nvPr/>
          </p:nvSpPr>
          <p:spPr bwMode="auto">
            <a:xfrm>
              <a:off x="4342" y="2614"/>
              <a:ext cx="28" cy="218"/>
            </a:xfrm>
            <a:custGeom>
              <a:avLst/>
              <a:gdLst>
                <a:gd name="T0" fmla="*/ 3584 w 14"/>
                <a:gd name="T1" fmla="*/ 304 h 205"/>
                <a:gd name="T2" fmla="*/ 0 w 14"/>
                <a:gd name="T3" fmla="*/ 0 h 205"/>
                <a:gd name="T4" fmla="*/ 3584 w 14"/>
                <a:gd name="T5" fmla="*/ 337 h 205"/>
                <a:gd name="T6" fmla="*/ 3584 w 14"/>
                <a:gd name="T7" fmla="*/ 304 h 2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205"/>
                <a:gd name="T14" fmla="*/ 14 w 14"/>
                <a:gd name="T15" fmla="*/ 205 h 2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205">
                  <a:moveTo>
                    <a:pt x="14" y="186"/>
                  </a:moveTo>
                  <a:lnTo>
                    <a:pt x="0" y="0"/>
                  </a:lnTo>
                  <a:lnTo>
                    <a:pt x="14" y="205"/>
                  </a:lnTo>
                  <a:lnTo>
                    <a:pt x="14" y="186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8050" name="Freeform 362"/>
            <p:cNvSpPr>
              <a:spLocks noChangeArrowheads="1"/>
            </p:cNvSpPr>
            <p:nvPr/>
          </p:nvSpPr>
          <p:spPr bwMode="auto">
            <a:xfrm>
              <a:off x="4342" y="2614"/>
              <a:ext cx="28" cy="198"/>
            </a:xfrm>
            <a:custGeom>
              <a:avLst/>
              <a:gdLst>
                <a:gd name="T0" fmla="*/ 3584 w 14"/>
                <a:gd name="T1" fmla="*/ 307 h 186"/>
                <a:gd name="T2" fmla="*/ 0 w 14"/>
                <a:gd name="T3" fmla="*/ 28 h 186"/>
                <a:gd name="T4" fmla="*/ 0 w 14"/>
                <a:gd name="T5" fmla="*/ 0 h 186"/>
                <a:gd name="T6" fmla="*/ 3584 w 14"/>
                <a:gd name="T7" fmla="*/ 307 h 18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186"/>
                <a:gd name="T14" fmla="*/ 14 w 14"/>
                <a:gd name="T15" fmla="*/ 186 h 18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186">
                  <a:moveTo>
                    <a:pt x="14" y="186"/>
                  </a:moveTo>
                  <a:lnTo>
                    <a:pt x="0" y="18"/>
                  </a:lnTo>
                  <a:lnTo>
                    <a:pt x="0" y="0"/>
                  </a:lnTo>
                  <a:lnTo>
                    <a:pt x="14" y="186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8051" name="Freeform 363"/>
            <p:cNvSpPr>
              <a:spLocks noChangeArrowheads="1"/>
            </p:cNvSpPr>
            <p:nvPr/>
          </p:nvSpPr>
          <p:spPr bwMode="auto">
            <a:xfrm>
              <a:off x="4342" y="2633"/>
              <a:ext cx="28" cy="179"/>
            </a:xfrm>
            <a:custGeom>
              <a:avLst/>
              <a:gdLst>
                <a:gd name="T0" fmla="*/ 2816 w 14"/>
                <a:gd name="T1" fmla="*/ 248 h 168"/>
                <a:gd name="T2" fmla="*/ 0 w 14"/>
                <a:gd name="T3" fmla="*/ 0 h 168"/>
                <a:gd name="T4" fmla="*/ 3584 w 14"/>
                <a:gd name="T5" fmla="*/ 279 h 168"/>
                <a:gd name="T6" fmla="*/ 2816 w 14"/>
                <a:gd name="T7" fmla="*/ 248 h 1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168"/>
                <a:gd name="T14" fmla="*/ 14 w 14"/>
                <a:gd name="T15" fmla="*/ 168 h 1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168">
                  <a:moveTo>
                    <a:pt x="11" y="150"/>
                  </a:moveTo>
                  <a:lnTo>
                    <a:pt x="0" y="0"/>
                  </a:lnTo>
                  <a:lnTo>
                    <a:pt x="14" y="168"/>
                  </a:lnTo>
                  <a:lnTo>
                    <a:pt x="11" y="15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8052" name="Freeform 364"/>
            <p:cNvSpPr>
              <a:spLocks noChangeArrowheads="1"/>
            </p:cNvSpPr>
            <p:nvPr/>
          </p:nvSpPr>
          <p:spPr bwMode="auto">
            <a:xfrm>
              <a:off x="4342" y="2633"/>
              <a:ext cx="22" cy="160"/>
            </a:xfrm>
            <a:custGeom>
              <a:avLst/>
              <a:gdLst>
                <a:gd name="T0" fmla="*/ 2816 w 11"/>
                <a:gd name="T1" fmla="*/ 252 h 150"/>
                <a:gd name="T2" fmla="*/ 768 w 11"/>
                <a:gd name="T3" fmla="*/ 31 h 150"/>
                <a:gd name="T4" fmla="*/ 0 w 11"/>
                <a:gd name="T5" fmla="*/ 0 h 150"/>
                <a:gd name="T6" fmla="*/ 2816 w 11"/>
                <a:gd name="T7" fmla="*/ 252 h 1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"/>
                <a:gd name="T13" fmla="*/ 0 h 150"/>
                <a:gd name="T14" fmla="*/ 11 w 11"/>
                <a:gd name="T15" fmla="*/ 150 h 1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" h="150">
                  <a:moveTo>
                    <a:pt x="11" y="150"/>
                  </a:moveTo>
                  <a:lnTo>
                    <a:pt x="3" y="19"/>
                  </a:lnTo>
                  <a:lnTo>
                    <a:pt x="0" y="0"/>
                  </a:lnTo>
                  <a:lnTo>
                    <a:pt x="11" y="15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8053" name="Freeform 365"/>
            <p:cNvSpPr>
              <a:spLocks noChangeArrowheads="1"/>
            </p:cNvSpPr>
            <p:nvPr/>
          </p:nvSpPr>
          <p:spPr bwMode="auto">
            <a:xfrm>
              <a:off x="4348" y="2653"/>
              <a:ext cx="16" cy="140"/>
            </a:xfrm>
            <a:custGeom>
              <a:avLst/>
              <a:gdLst>
                <a:gd name="T0" fmla="*/ 2048 w 8"/>
                <a:gd name="T1" fmla="*/ 190 h 131"/>
                <a:gd name="T2" fmla="*/ 0 w 8"/>
                <a:gd name="T3" fmla="*/ 0 h 131"/>
                <a:gd name="T4" fmla="*/ 2048 w 8"/>
                <a:gd name="T5" fmla="*/ 223 h 131"/>
                <a:gd name="T6" fmla="*/ 2048 w 8"/>
                <a:gd name="T7" fmla="*/ 190 h 1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131"/>
                <a:gd name="T14" fmla="*/ 8 w 8"/>
                <a:gd name="T15" fmla="*/ 131 h 1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131">
                  <a:moveTo>
                    <a:pt x="8" y="112"/>
                  </a:moveTo>
                  <a:lnTo>
                    <a:pt x="0" y="0"/>
                  </a:lnTo>
                  <a:lnTo>
                    <a:pt x="8" y="131"/>
                  </a:lnTo>
                  <a:lnTo>
                    <a:pt x="8" y="112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8054" name="Freeform 366"/>
            <p:cNvSpPr>
              <a:spLocks noChangeArrowheads="1"/>
            </p:cNvSpPr>
            <p:nvPr/>
          </p:nvSpPr>
          <p:spPr bwMode="auto">
            <a:xfrm>
              <a:off x="4348" y="2653"/>
              <a:ext cx="16" cy="119"/>
            </a:xfrm>
            <a:custGeom>
              <a:avLst/>
              <a:gdLst>
                <a:gd name="T0" fmla="*/ 2048 w 8"/>
                <a:gd name="T1" fmla="*/ 181 h 112"/>
                <a:gd name="T2" fmla="*/ 1024 w 8"/>
                <a:gd name="T3" fmla="*/ 30 h 112"/>
                <a:gd name="T4" fmla="*/ 0 w 8"/>
                <a:gd name="T5" fmla="*/ 0 h 112"/>
                <a:gd name="T6" fmla="*/ 2048 w 8"/>
                <a:gd name="T7" fmla="*/ 181 h 1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112"/>
                <a:gd name="T14" fmla="*/ 8 w 8"/>
                <a:gd name="T15" fmla="*/ 112 h 1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112">
                  <a:moveTo>
                    <a:pt x="8" y="112"/>
                  </a:moveTo>
                  <a:lnTo>
                    <a:pt x="4" y="19"/>
                  </a:lnTo>
                  <a:lnTo>
                    <a:pt x="0" y="0"/>
                  </a:lnTo>
                  <a:lnTo>
                    <a:pt x="8" y="112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8055" name="Freeform 367"/>
            <p:cNvSpPr>
              <a:spLocks noChangeArrowheads="1"/>
            </p:cNvSpPr>
            <p:nvPr/>
          </p:nvSpPr>
          <p:spPr bwMode="auto">
            <a:xfrm>
              <a:off x="4356" y="2674"/>
              <a:ext cx="8" cy="99"/>
            </a:xfrm>
            <a:custGeom>
              <a:avLst/>
              <a:gdLst>
                <a:gd name="T0" fmla="*/ 1024 w 4"/>
                <a:gd name="T1" fmla="*/ 122 h 93"/>
                <a:gd name="T2" fmla="*/ 0 w 4"/>
                <a:gd name="T3" fmla="*/ 0 h 93"/>
                <a:gd name="T4" fmla="*/ 1024 w 4"/>
                <a:gd name="T5" fmla="*/ 153 h 93"/>
                <a:gd name="T6" fmla="*/ 1024 w 4"/>
                <a:gd name="T7" fmla="*/ 122 h 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93"/>
                <a:gd name="T14" fmla="*/ 4 w 4"/>
                <a:gd name="T15" fmla="*/ 93 h 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93">
                  <a:moveTo>
                    <a:pt x="4" y="74"/>
                  </a:moveTo>
                  <a:lnTo>
                    <a:pt x="0" y="0"/>
                  </a:lnTo>
                  <a:lnTo>
                    <a:pt x="4" y="93"/>
                  </a:lnTo>
                  <a:lnTo>
                    <a:pt x="4" y="7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8056" name="Freeform 368"/>
            <p:cNvSpPr>
              <a:spLocks noChangeArrowheads="1"/>
            </p:cNvSpPr>
            <p:nvPr/>
          </p:nvSpPr>
          <p:spPr bwMode="auto">
            <a:xfrm>
              <a:off x="4356" y="2674"/>
              <a:ext cx="8" cy="79"/>
            </a:xfrm>
            <a:custGeom>
              <a:avLst/>
              <a:gdLst>
                <a:gd name="T0" fmla="*/ 1024 w 4"/>
                <a:gd name="T1" fmla="*/ 124 h 74"/>
                <a:gd name="T2" fmla="*/ 0 w 4"/>
                <a:gd name="T3" fmla="*/ 29 h 74"/>
                <a:gd name="T4" fmla="*/ 0 w 4"/>
                <a:gd name="T5" fmla="*/ 0 h 74"/>
                <a:gd name="T6" fmla="*/ 1024 w 4"/>
                <a:gd name="T7" fmla="*/ 124 h 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74"/>
                <a:gd name="T14" fmla="*/ 4 w 4"/>
                <a:gd name="T15" fmla="*/ 74 h 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74">
                  <a:moveTo>
                    <a:pt x="4" y="74"/>
                  </a:moveTo>
                  <a:lnTo>
                    <a:pt x="0" y="18"/>
                  </a:lnTo>
                  <a:lnTo>
                    <a:pt x="0" y="0"/>
                  </a:lnTo>
                  <a:lnTo>
                    <a:pt x="4" y="7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8057" name="Freeform 369"/>
            <p:cNvSpPr>
              <a:spLocks noChangeArrowheads="1"/>
            </p:cNvSpPr>
            <p:nvPr/>
          </p:nvSpPr>
          <p:spPr bwMode="auto">
            <a:xfrm>
              <a:off x="4356" y="2693"/>
              <a:ext cx="8" cy="60"/>
            </a:xfrm>
            <a:custGeom>
              <a:avLst/>
              <a:gdLst>
                <a:gd name="T0" fmla="*/ 1024 w 4"/>
                <a:gd name="T1" fmla="*/ 66 h 56"/>
                <a:gd name="T2" fmla="*/ 0 w 4"/>
                <a:gd name="T3" fmla="*/ 0 h 56"/>
                <a:gd name="T4" fmla="*/ 1024 w 4"/>
                <a:gd name="T5" fmla="*/ 98 h 56"/>
                <a:gd name="T6" fmla="*/ 1024 w 4"/>
                <a:gd name="T7" fmla="*/ 66 h 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56"/>
                <a:gd name="T14" fmla="*/ 4 w 4"/>
                <a:gd name="T15" fmla="*/ 56 h 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56">
                  <a:moveTo>
                    <a:pt x="4" y="38"/>
                  </a:moveTo>
                  <a:lnTo>
                    <a:pt x="0" y="0"/>
                  </a:lnTo>
                  <a:lnTo>
                    <a:pt x="4" y="56"/>
                  </a:lnTo>
                  <a:lnTo>
                    <a:pt x="4" y="38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8058" name="Freeform 370"/>
            <p:cNvSpPr>
              <a:spLocks noChangeArrowheads="1"/>
            </p:cNvSpPr>
            <p:nvPr/>
          </p:nvSpPr>
          <p:spPr bwMode="auto">
            <a:xfrm>
              <a:off x="4356" y="2693"/>
              <a:ext cx="8" cy="41"/>
            </a:xfrm>
            <a:custGeom>
              <a:avLst/>
              <a:gdLst>
                <a:gd name="T0" fmla="*/ 1024 w 4"/>
                <a:gd name="T1" fmla="*/ 69 h 38"/>
                <a:gd name="T2" fmla="*/ 0 w 4"/>
                <a:gd name="T3" fmla="*/ 36 h 38"/>
                <a:gd name="T4" fmla="*/ 0 w 4"/>
                <a:gd name="T5" fmla="*/ 0 h 38"/>
                <a:gd name="T6" fmla="*/ 1024 w 4"/>
                <a:gd name="T7" fmla="*/ 69 h 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38"/>
                <a:gd name="T14" fmla="*/ 4 w 4"/>
                <a:gd name="T15" fmla="*/ 38 h 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38">
                  <a:moveTo>
                    <a:pt x="4" y="38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4" y="38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8059" name="Freeform 371"/>
            <p:cNvSpPr>
              <a:spLocks noChangeArrowheads="1"/>
            </p:cNvSpPr>
            <p:nvPr/>
          </p:nvSpPr>
          <p:spPr bwMode="auto">
            <a:xfrm>
              <a:off x="3148" y="1710"/>
              <a:ext cx="1222" cy="2252"/>
            </a:xfrm>
            <a:custGeom>
              <a:avLst/>
              <a:gdLst>
                <a:gd name="T0" fmla="*/ 2648 w 617"/>
                <a:gd name="T1" fmla="*/ 0 h 2112"/>
                <a:gd name="T2" fmla="*/ 10156 w 617"/>
                <a:gd name="T3" fmla="*/ 0 h 2112"/>
                <a:gd name="T4" fmla="*/ 17058 w 617"/>
                <a:gd name="T5" fmla="*/ 7 h 2112"/>
                <a:gd name="T6" fmla="*/ 24618 w 617"/>
                <a:gd name="T7" fmla="*/ 31 h 2112"/>
                <a:gd name="T8" fmla="*/ 32168 w 617"/>
                <a:gd name="T9" fmla="*/ 42 h 2112"/>
                <a:gd name="T10" fmla="*/ 40003 w 617"/>
                <a:gd name="T11" fmla="*/ 74 h 2112"/>
                <a:gd name="T12" fmla="*/ 47577 w 617"/>
                <a:gd name="T13" fmla="*/ 95 h 2112"/>
                <a:gd name="T14" fmla="*/ 54485 w 617"/>
                <a:gd name="T15" fmla="*/ 134 h 2112"/>
                <a:gd name="T16" fmla="*/ 61070 w 617"/>
                <a:gd name="T17" fmla="*/ 168 h 2112"/>
                <a:gd name="T18" fmla="*/ 67899 w 617"/>
                <a:gd name="T19" fmla="*/ 208 h 2112"/>
                <a:gd name="T20" fmla="*/ 74839 w 617"/>
                <a:gd name="T21" fmla="*/ 260 h 2112"/>
                <a:gd name="T22" fmla="*/ 81424 w 617"/>
                <a:gd name="T23" fmla="*/ 305 h 2112"/>
                <a:gd name="T24" fmla="*/ 87641 w 617"/>
                <a:gd name="T25" fmla="*/ 363 h 2112"/>
                <a:gd name="T26" fmla="*/ 93490 w 617"/>
                <a:gd name="T27" fmla="*/ 418 h 2112"/>
                <a:gd name="T28" fmla="*/ 99473 w 617"/>
                <a:gd name="T29" fmla="*/ 480 h 2112"/>
                <a:gd name="T30" fmla="*/ 104337 w 617"/>
                <a:gd name="T31" fmla="*/ 552 h 2112"/>
                <a:gd name="T32" fmla="*/ 109614 w 617"/>
                <a:gd name="T33" fmla="*/ 616 h 2112"/>
                <a:gd name="T34" fmla="*/ 114614 w 617"/>
                <a:gd name="T35" fmla="*/ 687 h 2112"/>
                <a:gd name="T36" fmla="*/ 118847 w 617"/>
                <a:gd name="T37" fmla="*/ 760 h 2112"/>
                <a:gd name="T38" fmla="*/ 123107 w 617"/>
                <a:gd name="T39" fmla="*/ 843 h 2112"/>
                <a:gd name="T40" fmla="*/ 127417 w 617"/>
                <a:gd name="T41" fmla="*/ 929 h 2112"/>
                <a:gd name="T42" fmla="*/ 130912 w 617"/>
                <a:gd name="T43" fmla="*/ 1012 h 2112"/>
                <a:gd name="T44" fmla="*/ 134230 w 617"/>
                <a:gd name="T45" fmla="*/ 1092 h 2112"/>
                <a:gd name="T46" fmla="*/ 136894 w 617"/>
                <a:gd name="T47" fmla="*/ 1177 h 2112"/>
                <a:gd name="T48" fmla="*/ 139482 w 617"/>
                <a:gd name="T49" fmla="*/ 1269 h 2112"/>
                <a:gd name="T50" fmla="*/ 141774 w 617"/>
                <a:gd name="T51" fmla="*/ 1366 h 2112"/>
                <a:gd name="T52" fmla="*/ 142746 w 617"/>
                <a:gd name="T53" fmla="*/ 1446 h 2112"/>
                <a:gd name="T54" fmla="*/ 144414 w 617"/>
                <a:gd name="T55" fmla="*/ 1540 h 2112"/>
                <a:gd name="T56" fmla="*/ 145323 w 617"/>
                <a:gd name="T57" fmla="*/ 1635 h 2112"/>
                <a:gd name="T58" fmla="*/ 146062 w 617"/>
                <a:gd name="T59" fmla="*/ 1730 h 2112"/>
                <a:gd name="T60" fmla="*/ 146062 w 617"/>
                <a:gd name="T61" fmla="*/ 1821 h 2112"/>
                <a:gd name="T62" fmla="*/ 145323 w 617"/>
                <a:gd name="T63" fmla="*/ 1916 h 2112"/>
                <a:gd name="T64" fmla="*/ 144414 w 617"/>
                <a:gd name="T65" fmla="*/ 2011 h 2112"/>
                <a:gd name="T66" fmla="*/ 143469 w 617"/>
                <a:gd name="T67" fmla="*/ 2104 h 2112"/>
                <a:gd name="T68" fmla="*/ 141774 w 617"/>
                <a:gd name="T69" fmla="*/ 2198 h 2112"/>
                <a:gd name="T70" fmla="*/ 140094 w 617"/>
                <a:gd name="T71" fmla="*/ 2290 h 2112"/>
                <a:gd name="T72" fmla="*/ 137617 w 617"/>
                <a:gd name="T73" fmla="*/ 2374 h 2112"/>
                <a:gd name="T74" fmla="*/ 135188 w 617"/>
                <a:gd name="T75" fmla="*/ 2468 h 2112"/>
                <a:gd name="T76" fmla="*/ 131649 w 617"/>
                <a:gd name="T77" fmla="*/ 2553 h 2112"/>
                <a:gd name="T78" fmla="*/ 128264 w 617"/>
                <a:gd name="T79" fmla="*/ 2634 h 2112"/>
                <a:gd name="T80" fmla="*/ 124816 w 617"/>
                <a:gd name="T81" fmla="*/ 2718 h 2112"/>
                <a:gd name="T82" fmla="*/ 120707 w 617"/>
                <a:gd name="T83" fmla="*/ 2800 h 2112"/>
                <a:gd name="T84" fmla="*/ 116419 w 617"/>
                <a:gd name="T85" fmla="*/ 2875 h 2112"/>
                <a:gd name="T86" fmla="*/ 111287 w 617"/>
                <a:gd name="T87" fmla="*/ 2947 h 2112"/>
                <a:gd name="T88" fmla="*/ 106294 w 617"/>
                <a:gd name="T89" fmla="*/ 3020 h 2112"/>
                <a:gd name="T90" fmla="*/ 101137 w 617"/>
                <a:gd name="T91" fmla="*/ 3081 h 2112"/>
                <a:gd name="T92" fmla="*/ 95169 w 617"/>
                <a:gd name="T93" fmla="*/ 3144 h 2112"/>
                <a:gd name="T94" fmla="*/ 89257 w 617"/>
                <a:gd name="T95" fmla="*/ 3206 h 2112"/>
                <a:gd name="T96" fmla="*/ 83288 w 617"/>
                <a:gd name="T97" fmla="*/ 3259 h 2112"/>
                <a:gd name="T98" fmla="*/ 77192 w 617"/>
                <a:gd name="T99" fmla="*/ 3310 h 2112"/>
                <a:gd name="T100" fmla="*/ 70547 w 617"/>
                <a:gd name="T101" fmla="*/ 3362 h 2112"/>
                <a:gd name="T102" fmla="*/ 63714 w 617"/>
                <a:gd name="T103" fmla="*/ 3406 h 2112"/>
                <a:gd name="T104" fmla="*/ 56806 w 617"/>
                <a:gd name="T105" fmla="*/ 3446 h 2112"/>
                <a:gd name="T106" fmla="*/ 49256 w 617"/>
                <a:gd name="T107" fmla="*/ 3477 h 2112"/>
                <a:gd name="T108" fmla="*/ 42419 w 617"/>
                <a:gd name="T109" fmla="*/ 3509 h 2112"/>
                <a:gd name="T110" fmla="*/ 34775 w 617"/>
                <a:gd name="T111" fmla="*/ 3529 h 211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17"/>
                <a:gd name="T169" fmla="*/ 0 h 2112"/>
                <a:gd name="T170" fmla="*/ 617 w 617"/>
                <a:gd name="T171" fmla="*/ 2112 h 211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17" h="2112">
                  <a:moveTo>
                    <a:pt x="0" y="1072"/>
                  </a:moveTo>
                  <a:lnTo>
                    <a:pt x="0" y="0"/>
                  </a:lnTo>
                  <a:lnTo>
                    <a:pt x="11" y="0"/>
                  </a:lnTo>
                  <a:lnTo>
                    <a:pt x="21" y="0"/>
                  </a:lnTo>
                  <a:lnTo>
                    <a:pt x="32" y="0"/>
                  </a:lnTo>
                  <a:lnTo>
                    <a:pt x="43" y="0"/>
                  </a:lnTo>
                  <a:lnTo>
                    <a:pt x="54" y="7"/>
                  </a:lnTo>
                  <a:lnTo>
                    <a:pt x="61" y="7"/>
                  </a:lnTo>
                  <a:lnTo>
                    <a:pt x="72" y="7"/>
                  </a:lnTo>
                  <a:lnTo>
                    <a:pt x="82" y="13"/>
                  </a:lnTo>
                  <a:lnTo>
                    <a:pt x="93" y="13"/>
                  </a:lnTo>
                  <a:lnTo>
                    <a:pt x="104" y="19"/>
                  </a:lnTo>
                  <a:lnTo>
                    <a:pt x="115" y="19"/>
                  </a:lnTo>
                  <a:lnTo>
                    <a:pt x="125" y="25"/>
                  </a:lnTo>
                  <a:lnTo>
                    <a:pt x="136" y="25"/>
                  </a:lnTo>
                  <a:lnTo>
                    <a:pt x="147" y="32"/>
                  </a:lnTo>
                  <a:lnTo>
                    <a:pt x="158" y="38"/>
                  </a:lnTo>
                  <a:lnTo>
                    <a:pt x="169" y="44"/>
                  </a:lnTo>
                  <a:lnTo>
                    <a:pt x="179" y="50"/>
                  </a:lnTo>
                  <a:lnTo>
                    <a:pt x="190" y="50"/>
                  </a:lnTo>
                  <a:lnTo>
                    <a:pt x="201" y="56"/>
                  </a:lnTo>
                  <a:lnTo>
                    <a:pt x="208" y="63"/>
                  </a:lnTo>
                  <a:lnTo>
                    <a:pt x="219" y="69"/>
                  </a:lnTo>
                  <a:lnTo>
                    <a:pt x="230" y="81"/>
                  </a:lnTo>
                  <a:lnTo>
                    <a:pt x="240" y="88"/>
                  </a:lnTo>
                  <a:lnTo>
                    <a:pt x="251" y="94"/>
                  </a:lnTo>
                  <a:lnTo>
                    <a:pt x="258" y="100"/>
                  </a:lnTo>
                  <a:lnTo>
                    <a:pt x="269" y="106"/>
                  </a:lnTo>
                  <a:lnTo>
                    <a:pt x="280" y="119"/>
                  </a:lnTo>
                  <a:lnTo>
                    <a:pt x="287" y="125"/>
                  </a:lnTo>
                  <a:lnTo>
                    <a:pt x="298" y="137"/>
                  </a:lnTo>
                  <a:lnTo>
                    <a:pt x="309" y="144"/>
                  </a:lnTo>
                  <a:lnTo>
                    <a:pt x="316" y="156"/>
                  </a:lnTo>
                  <a:lnTo>
                    <a:pt x="326" y="162"/>
                  </a:lnTo>
                  <a:lnTo>
                    <a:pt x="334" y="175"/>
                  </a:lnTo>
                  <a:lnTo>
                    <a:pt x="344" y="181"/>
                  </a:lnTo>
                  <a:lnTo>
                    <a:pt x="352" y="193"/>
                  </a:lnTo>
                  <a:lnTo>
                    <a:pt x="362" y="206"/>
                  </a:lnTo>
                  <a:lnTo>
                    <a:pt x="370" y="218"/>
                  </a:lnTo>
                  <a:lnTo>
                    <a:pt x="377" y="231"/>
                  </a:lnTo>
                  <a:lnTo>
                    <a:pt x="387" y="237"/>
                  </a:lnTo>
                  <a:lnTo>
                    <a:pt x="395" y="250"/>
                  </a:lnTo>
                  <a:lnTo>
                    <a:pt x="402" y="262"/>
                  </a:lnTo>
                  <a:lnTo>
                    <a:pt x="413" y="274"/>
                  </a:lnTo>
                  <a:lnTo>
                    <a:pt x="420" y="287"/>
                  </a:lnTo>
                  <a:lnTo>
                    <a:pt x="427" y="299"/>
                  </a:lnTo>
                  <a:lnTo>
                    <a:pt x="434" y="312"/>
                  </a:lnTo>
                  <a:lnTo>
                    <a:pt x="441" y="331"/>
                  </a:lnTo>
                  <a:lnTo>
                    <a:pt x="449" y="343"/>
                  </a:lnTo>
                  <a:lnTo>
                    <a:pt x="456" y="355"/>
                  </a:lnTo>
                  <a:lnTo>
                    <a:pt x="463" y="368"/>
                  </a:lnTo>
                  <a:lnTo>
                    <a:pt x="470" y="387"/>
                  </a:lnTo>
                  <a:lnTo>
                    <a:pt x="477" y="399"/>
                  </a:lnTo>
                  <a:lnTo>
                    <a:pt x="484" y="411"/>
                  </a:lnTo>
                  <a:lnTo>
                    <a:pt x="492" y="430"/>
                  </a:lnTo>
                  <a:lnTo>
                    <a:pt x="499" y="443"/>
                  </a:lnTo>
                  <a:lnTo>
                    <a:pt x="502" y="455"/>
                  </a:lnTo>
                  <a:lnTo>
                    <a:pt x="510" y="474"/>
                  </a:lnTo>
                  <a:lnTo>
                    <a:pt x="517" y="486"/>
                  </a:lnTo>
                  <a:lnTo>
                    <a:pt x="520" y="505"/>
                  </a:lnTo>
                  <a:lnTo>
                    <a:pt x="527" y="524"/>
                  </a:lnTo>
                  <a:lnTo>
                    <a:pt x="535" y="536"/>
                  </a:lnTo>
                  <a:lnTo>
                    <a:pt x="538" y="555"/>
                  </a:lnTo>
                  <a:lnTo>
                    <a:pt x="542" y="567"/>
                  </a:lnTo>
                  <a:lnTo>
                    <a:pt x="549" y="586"/>
                  </a:lnTo>
                  <a:lnTo>
                    <a:pt x="553" y="605"/>
                  </a:lnTo>
                  <a:lnTo>
                    <a:pt x="556" y="617"/>
                  </a:lnTo>
                  <a:lnTo>
                    <a:pt x="563" y="636"/>
                  </a:lnTo>
                  <a:lnTo>
                    <a:pt x="567" y="654"/>
                  </a:lnTo>
                  <a:lnTo>
                    <a:pt x="571" y="673"/>
                  </a:lnTo>
                  <a:lnTo>
                    <a:pt x="574" y="686"/>
                  </a:lnTo>
                  <a:lnTo>
                    <a:pt x="578" y="704"/>
                  </a:lnTo>
                  <a:lnTo>
                    <a:pt x="581" y="723"/>
                  </a:lnTo>
                  <a:lnTo>
                    <a:pt x="585" y="742"/>
                  </a:lnTo>
                  <a:lnTo>
                    <a:pt x="589" y="760"/>
                  </a:lnTo>
                  <a:lnTo>
                    <a:pt x="592" y="779"/>
                  </a:lnTo>
                  <a:lnTo>
                    <a:pt x="596" y="798"/>
                  </a:lnTo>
                  <a:lnTo>
                    <a:pt x="599" y="816"/>
                  </a:lnTo>
                  <a:lnTo>
                    <a:pt x="599" y="829"/>
                  </a:lnTo>
                  <a:lnTo>
                    <a:pt x="603" y="848"/>
                  </a:lnTo>
                  <a:lnTo>
                    <a:pt x="603" y="866"/>
                  </a:lnTo>
                  <a:lnTo>
                    <a:pt x="606" y="885"/>
                  </a:lnTo>
                  <a:lnTo>
                    <a:pt x="610" y="904"/>
                  </a:lnTo>
                  <a:lnTo>
                    <a:pt x="610" y="922"/>
                  </a:lnTo>
                  <a:lnTo>
                    <a:pt x="610" y="941"/>
                  </a:lnTo>
                  <a:lnTo>
                    <a:pt x="614" y="960"/>
                  </a:lnTo>
                  <a:lnTo>
                    <a:pt x="614" y="978"/>
                  </a:lnTo>
                  <a:lnTo>
                    <a:pt x="614" y="997"/>
                  </a:lnTo>
                  <a:lnTo>
                    <a:pt x="614" y="1016"/>
                  </a:lnTo>
                  <a:lnTo>
                    <a:pt x="617" y="1034"/>
                  </a:lnTo>
                  <a:lnTo>
                    <a:pt x="617" y="1053"/>
                  </a:lnTo>
                  <a:lnTo>
                    <a:pt x="617" y="1072"/>
                  </a:lnTo>
                  <a:lnTo>
                    <a:pt x="617" y="1090"/>
                  </a:lnTo>
                  <a:lnTo>
                    <a:pt x="617" y="1109"/>
                  </a:lnTo>
                  <a:lnTo>
                    <a:pt x="614" y="1128"/>
                  </a:lnTo>
                  <a:lnTo>
                    <a:pt x="614" y="1147"/>
                  </a:lnTo>
                  <a:lnTo>
                    <a:pt x="614" y="1165"/>
                  </a:lnTo>
                  <a:lnTo>
                    <a:pt x="614" y="1184"/>
                  </a:lnTo>
                  <a:lnTo>
                    <a:pt x="610" y="1203"/>
                  </a:lnTo>
                  <a:lnTo>
                    <a:pt x="610" y="1221"/>
                  </a:lnTo>
                  <a:lnTo>
                    <a:pt x="610" y="1240"/>
                  </a:lnTo>
                  <a:lnTo>
                    <a:pt x="606" y="1259"/>
                  </a:lnTo>
                  <a:lnTo>
                    <a:pt x="603" y="1277"/>
                  </a:lnTo>
                  <a:lnTo>
                    <a:pt x="603" y="1296"/>
                  </a:lnTo>
                  <a:lnTo>
                    <a:pt x="599" y="1315"/>
                  </a:lnTo>
                  <a:lnTo>
                    <a:pt x="599" y="1333"/>
                  </a:lnTo>
                  <a:lnTo>
                    <a:pt x="596" y="1352"/>
                  </a:lnTo>
                  <a:lnTo>
                    <a:pt x="592" y="1371"/>
                  </a:lnTo>
                  <a:lnTo>
                    <a:pt x="589" y="1389"/>
                  </a:lnTo>
                  <a:lnTo>
                    <a:pt x="585" y="1402"/>
                  </a:lnTo>
                  <a:lnTo>
                    <a:pt x="581" y="1421"/>
                  </a:lnTo>
                  <a:lnTo>
                    <a:pt x="578" y="1439"/>
                  </a:lnTo>
                  <a:lnTo>
                    <a:pt x="574" y="1458"/>
                  </a:lnTo>
                  <a:lnTo>
                    <a:pt x="571" y="1477"/>
                  </a:lnTo>
                  <a:lnTo>
                    <a:pt x="567" y="1495"/>
                  </a:lnTo>
                  <a:lnTo>
                    <a:pt x="563" y="1508"/>
                  </a:lnTo>
                  <a:lnTo>
                    <a:pt x="556" y="1527"/>
                  </a:lnTo>
                  <a:lnTo>
                    <a:pt x="553" y="1545"/>
                  </a:lnTo>
                  <a:lnTo>
                    <a:pt x="549" y="1558"/>
                  </a:lnTo>
                  <a:lnTo>
                    <a:pt x="542" y="1576"/>
                  </a:lnTo>
                  <a:lnTo>
                    <a:pt x="538" y="1595"/>
                  </a:lnTo>
                  <a:lnTo>
                    <a:pt x="535" y="1607"/>
                  </a:lnTo>
                  <a:lnTo>
                    <a:pt x="527" y="1626"/>
                  </a:lnTo>
                  <a:lnTo>
                    <a:pt x="520" y="1639"/>
                  </a:lnTo>
                  <a:lnTo>
                    <a:pt x="517" y="1657"/>
                  </a:lnTo>
                  <a:lnTo>
                    <a:pt x="510" y="1676"/>
                  </a:lnTo>
                  <a:lnTo>
                    <a:pt x="502" y="1688"/>
                  </a:lnTo>
                  <a:lnTo>
                    <a:pt x="499" y="1701"/>
                  </a:lnTo>
                  <a:lnTo>
                    <a:pt x="492" y="1720"/>
                  </a:lnTo>
                  <a:lnTo>
                    <a:pt x="484" y="1732"/>
                  </a:lnTo>
                  <a:lnTo>
                    <a:pt x="477" y="1751"/>
                  </a:lnTo>
                  <a:lnTo>
                    <a:pt x="470" y="1763"/>
                  </a:lnTo>
                  <a:lnTo>
                    <a:pt x="463" y="1776"/>
                  </a:lnTo>
                  <a:lnTo>
                    <a:pt x="456" y="1788"/>
                  </a:lnTo>
                  <a:lnTo>
                    <a:pt x="449" y="1807"/>
                  </a:lnTo>
                  <a:lnTo>
                    <a:pt x="441" y="1819"/>
                  </a:lnTo>
                  <a:lnTo>
                    <a:pt x="434" y="1832"/>
                  </a:lnTo>
                  <a:lnTo>
                    <a:pt x="427" y="1844"/>
                  </a:lnTo>
                  <a:lnTo>
                    <a:pt x="420" y="1857"/>
                  </a:lnTo>
                  <a:lnTo>
                    <a:pt x="413" y="1869"/>
                  </a:lnTo>
                  <a:lnTo>
                    <a:pt x="402" y="1882"/>
                  </a:lnTo>
                  <a:lnTo>
                    <a:pt x="395" y="1894"/>
                  </a:lnTo>
                  <a:lnTo>
                    <a:pt x="387" y="1906"/>
                  </a:lnTo>
                  <a:lnTo>
                    <a:pt x="377" y="1919"/>
                  </a:lnTo>
                  <a:lnTo>
                    <a:pt x="370" y="1931"/>
                  </a:lnTo>
                  <a:lnTo>
                    <a:pt x="362" y="1944"/>
                  </a:lnTo>
                  <a:lnTo>
                    <a:pt x="352" y="1950"/>
                  </a:lnTo>
                  <a:lnTo>
                    <a:pt x="344" y="1963"/>
                  </a:lnTo>
                  <a:lnTo>
                    <a:pt x="334" y="1975"/>
                  </a:lnTo>
                  <a:lnTo>
                    <a:pt x="326" y="1981"/>
                  </a:lnTo>
                  <a:lnTo>
                    <a:pt x="316" y="1994"/>
                  </a:lnTo>
                  <a:lnTo>
                    <a:pt x="309" y="2000"/>
                  </a:lnTo>
                  <a:lnTo>
                    <a:pt x="298" y="2012"/>
                  </a:lnTo>
                  <a:lnTo>
                    <a:pt x="287" y="2019"/>
                  </a:lnTo>
                  <a:lnTo>
                    <a:pt x="280" y="2031"/>
                  </a:lnTo>
                  <a:lnTo>
                    <a:pt x="269" y="2037"/>
                  </a:lnTo>
                  <a:lnTo>
                    <a:pt x="258" y="2044"/>
                  </a:lnTo>
                  <a:lnTo>
                    <a:pt x="251" y="2056"/>
                  </a:lnTo>
                  <a:lnTo>
                    <a:pt x="240" y="2062"/>
                  </a:lnTo>
                  <a:lnTo>
                    <a:pt x="230" y="2068"/>
                  </a:lnTo>
                  <a:lnTo>
                    <a:pt x="219" y="2075"/>
                  </a:lnTo>
                  <a:lnTo>
                    <a:pt x="208" y="2081"/>
                  </a:lnTo>
                  <a:lnTo>
                    <a:pt x="201" y="2087"/>
                  </a:lnTo>
                  <a:lnTo>
                    <a:pt x="190" y="2093"/>
                  </a:lnTo>
                  <a:lnTo>
                    <a:pt x="179" y="2100"/>
                  </a:lnTo>
                  <a:lnTo>
                    <a:pt x="169" y="2106"/>
                  </a:lnTo>
                  <a:lnTo>
                    <a:pt x="158" y="2112"/>
                  </a:lnTo>
                  <a:lnTo>
                    <a:pt x="147" y="2112"/>
                  </a:lnTo>
                  <a:lnTo>
                    <a:pt x="0" y="1072"/>
                  </a:lnTo>
                </a:path>
              </a:pathLst>
            </a:custGeom>
            <a:noFill/>
            <a:ln w="648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8060" name="Freeform 372"/>
            <p:cNvSpPr>
              <a:spLocks noChangeArrowheads="1"/>
            </p:cNvSpPr>
            <p:nvPr/>
          </p:nvSpPr>
          <p:spPr bwMode="auto">
            <a:xfrm>
              <a:off x="1646" y="2992"/>
              <a:ext cx="285" cy="6"/>
            </a:xfrm>
            <a:custGeom>
              <a:avLst/>
              <a:gdLst>
                <a:gd name="T0" fmla="*/ 33895 w 144"/>
                <a:gd name="T1" fmla="*/ 0 h 6"/>
                <a:gd name="T2" fmla="*/ 33895 w 144"/>
                <a:gd name="T3" fmla="*/ 6 h 6"/>
                <a:gd name="T4" fmla="*/ 0 w 144"/>
                <a:gd name="T5" fmla="*/ 6 h 6"/>
                <a:gd name="T6" fmla="*/ 0 60000 65536"/>
                <a:gd name="T7" fmla="*/ 0 60000 65536"/>
                <a:gd name="T8" fmla="*/ 0 60000 65536"/>
                <a:gd name="T9" fmla="*/ 0 w 144"/>
                <a:gd name="T10" fmla="*/ 0 h 6"/>
                <a:gd name="T11" fmla="*/ 144 w 144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6">
                  <a:moveTo>
                    <a:pt x="144" y="0"/>
                  </a:moveTo>
                  <a:lnTo>
                    <a:pt x="144" y="6"/>
                  </a:lnTo>
                  <a:lnTo>
                    <a:pt x="0" y="6"/>
                  </a:lnTo>
                </a:path>
              </a:pathLst>
            </a:custGeom>
            <a:noFill/>
            <a:ln w="648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8061" name="Line 373"/>
            <p:cNvSpPr>
              <a:spLocks noChangeShapeType="1"/>
            </p:cNvSpPr>
            <p:nvPr/>
          </p:nvSpPr>
          <p:spPr bwMode="auto">
            <a:xfrm>
              <a:off x="4356" y="2713"/>
              <a:ext cx="285" cy="1"/>
            </a:xfrm>
            <a:prstGeom prst="line">
              <a:avLst/>
            </a:prstGeom>
            <a:noFill/>
            <a:ln w="648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8062" name="Rectangle 374"/>
            <p:cNvSpPr>
              <a:spLocks noChangeArrowheads="1"/>
            </p:cNvSpPr>
            <p:nvPr/>
          </p:nvSpPr>
          <p:spPr bwMode="auto">
            <a:xfrm>
              <a:off x="1646" y="2882"/>
              <a:ext cx="131" cy="7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449263">
                <a:buClr>
                  <a:srgbClr val="000000"/>
                </a:buClr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altLang="el-GR" sz="900">
                  <a:solidFill>
                    <a:srgbClr val="000000"/>
                  </a:solidFill>
                  <a:latin typeface="Arial" charset="0"/>
                </a:rPr>
                <a:t>1,00</a:t>
              </a:r>
            </a:p>
          </p:txBody>
        </p:sp>
        <p:sp>
          <p:nvSpPr>
            <p:cNvPr id="38063" name="Rectangle 375"/>
            <p:cNvSpPr>
              <a:spLocks noChangeArrowheads="1"/>
            </p:cNvSpPr>
            <p:nvPr/>
          </p:nvSpPr>
          <p:spPr bwMode="auto">
            <a:xfrm>
              <a:off x="4525" y="2599"/>
              <a:ext cx="93" cy="7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449263">
                <a:buClr>
                  <a:srgbClr val="000000"/>
                </a:buClr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altLang="el-GR" sz="900">
                  <a:solidFill>
                    <a:srgbClr val="000000"/>
                  </a:solidFill>
                  <a:latin typeface="Arial" charset="0"/>
                </a:rPr>
                <a:t>,00</a:t>
              </a:r>
            </a:p>
          </p:txBody>
        </p:sp>
      </p:grpSp>
      <p:sp>
        <p:nvSpPr>
          <p:cNvPr id="376" name="375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2,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37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447800"/>
            <a:ext cx="8583488" cy="114300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3600" b="0" dirty="0" smtClean="0"/>
              <a:t>Η γραφική παράσταση μπορεί να παραπλανήσει</a:t>
            </a:r>
            <a:r>
              <a:rPr lang="en-US" sz="3600" b="0" dirty="0" smtClean="0"/>
              <a:t>.</a:t>
            </a:r>
            <a:endParaRPr lang="el-GR" sz="3600" b="0" dirty="0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2209800"/>
            <a:ext cx="8610600" cy="39163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l-GR" altLang="el-GR" dirty="0" smtClean="0"/>
              <a:t>   </a:t>
            </a:r>
          </a:p>
          <a:p>
            <a:pPr eaLnBrk="1" hangingPunct="1">
              <a:buFont typeface="Wingdings" pitchFamily="2" charset="2"/>
              <a:buNone/>
            </a:pPr>
            <a:r>
              <a:rPr lang="el-GR" altLang="el-GR" dirty="0" smtClean="0"/>
              <a:t> </a:t>
            </a:r>
            <a:r>
              <a:rPr lang="el-GR" altLang="el-GR" b="1" dirty="0" smtClean="0"/>
              <a:t>  π</a:t>
            </a:r>
            <a:r>
              <a:rPr lang="en-GB" altLang="el-GR" b="1" dirty="0" err="1" smtClean="0"/>
              <a:t>αράδειγμα</a:t>
            </a:r>
            <a:endParaRPr lang="el-GR" altLang="el-GR" b="1" dirty="0" smtClean="0"/>
          </a:p>
          <a:p>
            <a:pPr eaLnBrk="1" hangingPunct="1">
              <a:buFont typeface="Wingdings" pitchFamily="2" charset="2"/>
              <a:buNone/>
            </a:pPr>
            <a:r>
              <a:rPr lang="el-GR" altLang="el-GR" b="1" dirty="0" smtClean="0"/>
              <a:t>    </a:t>
            </a:r>
            <a:r>
              <a:rPr lang="el-GR" altLang="el-GR" dirty="0" smtClean="0"/>
              <a:t>Δείτε στην επόμενη διαφάνεια το </a:t>
            </a:r>
            <a:r>
              <a:rPr lang="el-GR" altLang="el-GR" dirty="0" err="1" smtClean="0"/>
              <a:t>ραβδόγραμμα</a:t>
            </a:r>
            <a:r>
              <a:rPr lang="el-GR" altLang="el-GR" dirty="0" smtClean="0"/>
              <a:t> της π</a:t>
            </a:r>
            <a:r>
              <a:rPr lang="en-GB" altLang="el-GR" dirty="0" err="1" smtClean="0"/>
              <a:t>οσοστιαία</a:t>
            </a:r>
            <a:r>
              <a:rPr lang="el-GR" altLang="el-GR" dirty="0" smtClean="0"/>
              <a:t>ς</a:t>
            </a:r>
            <a:r>
              <a:rPr lang="en-GB" altLang="el-GR" dirty="0" smtClean="0"/>
              <a:t> </a:t>
            </a:r>
            <a:r>
              <a:rPr lang="en-GB" altLang="el-GR" dirty="0" err="1" smtClean="0"/>
              <a:t>κατανομή</a:t>
            </a:r>
            <a:r>
              <a:rPr lang="el-GR" altLang="el-GR" dirty="0" smtClean="0"/>
              <a:t>ς</a:t>
            </a:r>
            <a:r>
              <a:rPr lang="en-GB" altLang="el-GR" dirty="0" smtClean="0"/>
              <a:t> </a:t>
            </a:r>
            <a:r>
              <a:rPr lang="en-GB" altLang="el-GR" dirty="0" err="1" smtClean="0">
                <a:solidFill>
                  <a:srgbClr val="000000"/>
                </a:solidFill>
              </a:rPr>
              <a:t>των</a:t>
            </a:r>
            <a:r>
              <a:rPr lang="en-GB" altLang="el-GR" dirty="0" smtClean="0">
                <a:solidFill>
                  <a:srgbClr val="000000"/>
                </a:solidFill>
              </a:rPr>
              <a:t>   </a:t>
            </a:r>
            <a:r>
              <a:rPr lang="en-GB" altLang="el-GR" dirty="0" err="1" smtClean="0">
                <a:solidFill>
                  <a:srgbClr val="000000"/>
                </a:solidFill>
              </a:rPr>
              <a:t>γραπτών</a:t>
            </a:r>
            <a:r>
              <a:rPr lang="en-GB" altLang="el-GR" dirty="0" smtClean="0">
                <a:solidFill>
                  <a:srgbClr val="000000"/>
                </a:solidFill>
              </a:rPr>
              <a:t> </a:t>
            </a:r>
            <a:r>
              <a:rPr lang="el-GR" altLang="el-GR" dirty="0" smtClean="0">
                <a:solidFill>
                  <a:srgbClr val="000000"/>
                </a:solidFill>
              </a:rPr>
              <a:t>στη Στατιστική Ι ανά διδάσκοντα  (</a:t>
            </a:r>
            <a:r>
              <a:rPr lang="el-GR" altLang="el-GR" i="1" dirty="0" smtClean="0">
                <a:solidFill>
                  <a:srgbClr val="000000"/>
                </a:solidFill>
              </a:rPr>
              <a:t>τα   ίδια γραπτά με το προηγούμενο παράδειγμα</a:t>
            </a:r>
            <a:r>
              <a:rPr lang="el-GR" altLang="el-GR" dirty="0" smtClean="0">
                <a:solidFill>
                  <a:srgbClr val="000000"/>
                </a:solidFill>
              </a:rPr>
              <a:t>) </a:t>
            </a:r>
            <a:r>
              <a:rPr lang="el-GR" altLang="el-GR" b="1" dirty="0" smtClean="0">
                <a:solidFill>
                  <a:srgbClr val="000000"/>
                </a:solidFill>
              </a:rPr>
              <a:t/>
            </a:r>
            <a:br>
              <a:rPr lang="el-GR" altLang="el-GR" b="1" dirty="0" smtClean="0">
                <a:solidFill>
                  <a:srgbClr val="000000"/>
                </a:solidFill>
              </a:rPr>
            </a:br>
            <a:endParaRPr lang="el-GR" altLang="el-GR" b="1" dirty="0" smtClean="0">
              <a:solidFill>
                <a:srgbClr val="000000"/>
              </a:solidFill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2,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3203848" y="404664"/>
            <a:ext cx="2133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</a:t>
            </a:r>
            <a:r>
              <a:rPr kumimoji="0" lang="el-GR" altLang="el-GR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πίτα</a:t>
            </a:r>
            <a:endParaRPr kumimoji="0" lang="el-GR" altLang="el-GR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96863"/>
            <a:ext cx="7924800" cy="1311275"/>
          </a:xfrm>
        </p:spPr>
        <p:txBody>
          <a:bodyPr lIns="92160" tIns="46080" rIns="92160" bIns="46080"/>
          <a:lstStyle/>
          <a:p>
            <a:pPr algn="l" defTabSz="449263" eaLnBrk="1" hangingPunct="1">
              <a:buClr>
                <a:srgbClr val="FF006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l-GR" sz="2800" b="0" dirty="0" smtClean="0"/>
              <a:t>     </a:t>
            </a:r>
            <a:r>
              <a:rPr lang="el-GR" altLang="el-GR" sz="2800" b="0" dirty="0" smtClean="0"/>
              <a:t>δείτε την </a:t>
            </a:r>
            <a:r>
              <a:rPr lang="en-GB" altLang="el-GR" sz="2800" b="0" dirty="0" err="1" smtClean="0"/>
              <a:t>κλίμακα</a:t>
            </a:r>
            <a:r>
              <a:rPr lang="en-GB" altLang="el-GR" sz="2800" b="0" dirty="0" smtClean="0"/>
              <a:t>!</a:t>
            </a:r>
            <a:r>
              <a:rPr lang="en-GB" altLang="el-GR" sz="2800" b="0" dirty="0" smtClean="0">
                <a:solidFill>
                  <a:srgbClr val="000000"/>
                </a:solidFill>
              </a:rPr>
              <a:t> </a:t>
            </a:r>
            <a:r>
              <a:rPr lang="en-GB" altLang="el-GR" sz="2800" b="0" dirty="0" err="1" smtClean="0">
                <a:solidFill>
                  <a:srgbClr val="000000"/>
                </a:solidFill>
              </a:rPr>
              <a:t>το</a:t>
            </a:r>
            <a:r>
              <a:rPr lang="en-GB" altLang="el-GR" sz="2800" b="0" dirty="0" smtClean="0">
                <a:solidFill>
                  <a:srgbClr val="000000"/>
                </a:solidFill>
              </a:rPr>
              <a:t> </a:t>
            </a:r>
            <a:r>
              <a:rPr lang="en-GB" altLang="el-GR" sz="2800" b="0" dirty="0" err="1" smtClean="0">
                <a:solidFill>
                  <a:srgbClr val="000000"/>
                </a:solidFill>
              </a:rPr>
              <a:t>ύψος</a:t>
            </a:r>
            <a:r>
              <a:rPr lang="en-GB" altLang="el-GR" sz="2800" b="0" dirty="0" smtClean="0">
                <a:solidFill>
                  <a:srgbClr val="000000"/>
                </a:solidFill>
              </a:rPr>
              <a:t> </a:t>
            </a:r>
            <a:r>
              <a:rPr lang="en-GB" altLang="el-GR" sz="2800" b="0" dirty="0" err="1" smtClean="0">
                <a:solidFill>
                  <a:srgbClr val="000000"/>
                </a:solidFill>
              </a:rPr>
              <a:t>υπερτετραπλάσιο</a:t>
            </a:r>
            <a:r>
              <a:rPr lang="en-GB" altLang="el-GR" sz="2800" b="0" dirty="0" smtClean="0">
                <a:solidFill>
                  <a:srgbClr val="000000"/>
                </a:solidFill>
              </a:rPr>
              <a:t>- </a:t>
            </a:r>
            <a:r>
              <a:rPr lang="en-GB" altLang="el-GR" sz="2800" b="0" dirty="0" err="1" smtClean="0">
                <a:solidFill>
                  <a:srgbClr val="000000"/>
                </a:solidFill>
              </a:rPr>
              <a:t>τα</a:t>
            </a:r>
            <a:r>
              <a:rPr lang="en-GB" altLang="el-GR" sz="2800" b="0" dirty="0" smtClean="0">
                <a:solidFill>
                  <a:srgbClr val="000000"/>
                </a:solidFill>
              </a:rPr>
              <a:t> </a:t>
            </a:r>
            <a:r>
              <a:rPr lang="el-GR" altLang="el-GR" sz="2800" b="0" dirty="0" smtClean="0">
                <a:solidFill>
                  <a:srgbClr val="000000"/>
                </a:solidFill>
              </a:rPr>
              <a:t>		</a:t>
            </a:r>
            <a:r>
              <a:rPr lang="en-GB" altLang="el-GR" sz="2800" b="0" dirty="0" err="1" smtClean="0">
                <a:solidFill>
                  <a:srgbClr val="000000"/>
                </a:solidFill>
              </a:rPr>
              <a:t>γραπτά</a:t>
            </a:r>
            <a:r>
              <a:rPr lang="en-GB" altLang="el-GR" sz="2800" b="0" dirty="0" smtClean="0">
                <a:solidFill>
                  <a:srgbClr val="000000"/>
                </a:solidFill>
              </a:rPr>
              <a:t> </a:t>
            </a:r>
            <a:r>
              <a:rPr lang="en-GB" altLang="el-GR" sz="2800" b="0" dirty="0" err="1" smtClean="0">
                <a:solidFill>
                  <a:srgbClr val="000000"/>
                </a:solidFill>
              </a:rPr>
              <a:t>ούτε</a:t>
            </a:r>
            <a:r>
              <a:rPr lang="en-GB" altLang="el-GR" sz="2800" b="0" dirty="0" smtClean="0">
                <a:solidFill>
                  <a:srgbClr val="000000"/>
                </a:solidFill>
              </a:rPr>
              <a:t> </a:t>
            </a:r>
            <a:r>
              <a:rPr lang="en-GB" altLang="el-GR" sz="2800" b="0" dirty="0" err="1" smtClean="0">
                <a:solidFill>
                  <a:srgbClr val="000000"/>
                </a:solidFill>
              </a:rPr>
              <a:t>καν</a:t>
            </a:r>
            <a:r>
              <a:rPr lang="en-GB" altLang="el-GR" sz="2800" b="0" dirty="0" smtClean="0">
                <a:solidFill>
                  <a:srgbClr val="000000"/>
                </a:solidFill>
              </a:rPr>
              <a:t> </a:t>
            </a:r>
            <a:r>
              <a:rPr lang="en-GB" altLang="el-GR" sz="2800" b="0" dirty="0" err="1" smtClean="0">
                <a:solidFill>
                  <a:srgbClr val="000000"/>
                </a:solidFill>
              </a:rPr>
              <a:t>διπλάσια</a:t>
            </a:r>
            <a:r>
              <a:rPr lang="en-GB" altLang="el-GR" sz="2800" b="0" dirty="0" smtClean="0">
                <a:solidFill>
                  <a:srgbClr val="000000"/>
                </a:solidFill>
              </a:rPr>
              <a:t>.</a:t>
            </a:r>
          </a:p>
        </p:txBody>
      </p:sp>
      <p:graphicFrame>
        <p:nvGraphicFramePr>
          <p:cNvPr id="3074" name="Object 3"/>
          <p:cNvGraphicFramePr>
            <a:graphicFrameLocks noChangeAspect="1"/>
          </p:cNvGraphicFramePr>
          <p:nvPr/>
        </p:nvGraphicFramePr>
        <p:xfrm>
          <a:off x="762000" y="1905000"/>
          <a:ext cx="6629400" cy="5018088"/>
        </p:xfrm>
        <a:graphic>
          <a:graphicData uri="http://schemas.openxmlformats.org/presentationml/2006/ole">
            <p:oleObj spid="_x0000_s93186" r:id="rId4" imgW="3594240" imgH="3665880" progId="">
              <p:embed/>
            </p:oleObj>
          </a:graphicData>
        </a:graphic>
      </p:graphicFrame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2,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401763" y="495300"/>
            <a:ext cx="7267575" cy="784225"/>
          </a:xfrm>
        </p:spPr>
        <p:txBody>
          <a:bodyPr lIns="92160" tIns="46080" rIns="92160" bIns="46080" rtlCol="0">
            <a:normAutofit fontScale="90000"/>
          </a:bodyPr>
          <a:lstStyle/>
          <a:p>
            <a:pPr defTabSz="449263" eaLnBrk="1" fontAlgn="auto" hangingPunct="1">
              <a:spcAft>
                <a:spcPts val="0"/>
              </a:spcAft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b="1" smtClean="0">
                <a:solidFill>
                  <a:srgbClr val="000000"/>
                </a:solidFill>
              </a:rPr>
              <a:t/>
            </a:r>
            <a:br>
              <a:rPr lang="en-GB" b="1" smtClean="0">
                <a:solidFill>
                  <a:srgbClr val="000000"/>
                </a:solidFill>
              </a:rPr>
            </a:br>
            <a:endParaRPr lang="en-GB" b="1" smtClean="0">
              <a:solidFill>
                <a:srgbClr val="000000"/>
              </a:solidFill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568152"/>
            <a:ext cx="8812212" cy="5029200"/>
          </a:xfrm>
        </p:spPr>
        <p:txBody>
          <a:bodyPr/>
          <a:lstStyle/>
          <a:p>
            <a:pPr marL="323850" indent="-323850" defTabSz="449263" eaLnBrk="1" hangingPunct="1"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l-GR" altLang="el-GR" b="1" dirty="0" smtClean="0"/>
              <a:t>  </a:t>
            </a:r>
            <a:endParaRPr lang="en-US" altLang="el-GR" b="1" dirty="0" smtClean="0"/>
          </a:p>
          <a:p>
            <a:pPr marL="323850" indent="-323850" defTabSz="449263" eaLnBrk="1" hangingPunct="1"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altLang="el-GR" dirty="0" smtClean="0"/>
              <a:t> </a:t>
            </a:r>
            <a:r>
              <a:rPr lang="el-GR" altLang="el-GR" dirty="0" smtClean="0"/>
              <a:t>	Ιδιαίτερα, τα</a:t>
            </a:r>
            <a:r>
              <a:rPr lang="en-GB" altLang="el-GR" dirty="0" smtClean="0"/>
              <a:t> </a:t>
            </a:r>
            <a:r>
              <a:rPr lang="en-GB" altLang="el-GR" dirty="0" err="1" smtClean="0"/>
              <a:t>τριδιάστατα</a:t>
            </a:r>
            <a:r>
              <a:rPr lang="en-GB" altLang="el-GR" dirty="0" smtClean="0"/>
              <a:t> </a:t>
            </a:r>
            <a:r>
              <a:rPr lang="en-GB" altLang="el-GR" dirty="0" err="1" smtClean="0"/>
              <a:t>κυκλικά</a:t>
            </a:r>
            <a:r>
              <a:rPr lang="en-GB" altLang="el-GR" dirty="0" smtClean="0"/>
              <a:t>  </a:t>
            </a:r>
            <a:r>
              <a:rPr lang="en-GB" altLang="el-GR" dirty="0" err="1" smtClean="0"/>
              <a:t>διαγράμματα</a:t>
            </a:r>
            <a:r>
              <a:rPr lang="el-GR" altLang="el-GR" dirty="0" smtClean="0"/>
              <a:t> </a:t>
            </a:r>
            <a:r>
              <a:rPr lang="en-GB" altLang="el-GR" dirty="0" err="1" smtClean="0"/>
              <a:t>προσφέρονται</a:t>
            </a:r>
            <a:r>
              <a:rPr lang="en-GB" altLang="el-GR" dirty="0" smtClean="0"/>
              <a:t> </a:t>
            </a:r>
            <a:r>
              <a:rPr lang="en-GB" altLang="el-GR" dirty="0" err="1" smtClean="0"/>
              <a:t>για</a:t>
            </a:r>
            <a:r>
              <a:rPr lang="en-GB" altLang="el-GR" dirty="0" smtClean="0"/>
              <a:t>   </a:t>
            </a:r>
            <a:r>
              <a:rPr lang="en-GB" altLang="el-GR" dirty="0" err="1" smtClean="0"/>
              <a:t>λαθεμένες</a:t>
            </a:r>
            <a:r>
              <a:rPr lang="en-GB" altLang="el-GR" dirty="0" smtClean="0"/>
              <a:t>  </a:t>
            </a:r>
            <a:r>
              <a:rPr lang="en-GB" altLang="el-GR" dirty="0" err="1" smtClean="0"/>
              <a:t>εντυπώσεις</a:t>
            </a:r>
            <a:r>
              <a:rPr lang="en-GB" altLang="el-GR" dirty="0" smtClean="0"/>
              <a:t>!        </a:t>
            </a:r>
          </a:p>
          <a:p>
            <a:pPr marL="323850" indent="-323850" defTabSz="449263" eaLnBrk="1" hangingPunct="1"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el-GR" b="1" dirty="0" smtClean="0">
              <a:solidFill>
                <a:srgbClr val="000000"/>
              </a:solidFill>
            </a:endParaRPr>
          </a:p>
          <a:p>
            <a:pPr marL="323850" indent="-323850" defTabSz="449263" eaLnBrk="1" hangingPunct="1">
              <a:spcBef>
                <a:spcPts val="7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l-GR" b="1" dirty="0" smtClean="0"/>
              <a:t>  </a:t>
            </a:r>
          </a:p>
        </p:txBody>
      </p:sp>
      <p:sp>
        <p:nvSpPr>
          <p:cNvPr id="5" name="4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2,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1043608" y="692696"/>
            <a:ext cx="65546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el-GR" sz="4400" b="1" dirty="0" err="1" smtClean="0">
                <a:latin typeface="+mj-lt"/>
                <a:ea typeface="+mj-ea"/>
                <a:cs typeface="+mj-cs"/>
              </a:rPr>
              <a:t>T</a:t>
            </a:r>
            <a:r>
              <a:rPr lang="el-GR" altLang="el-GR" sz="4400" b="1" dirty="0" err="1" smtClean="0">
                <a:latin typeface="+mj-lt"/>
                <a:ea typeface="+mj-ea"/>
                <a:cs typeface="+mj-cs"/>
              </a:rPr>
              <a:t>ριδιάστατα</a:t>
            </a:r>
            <a:r>
              <a:rPr lang="el-GR" altLang="el-GR" sz="4400" b="1" dirty="0" smtClean="0">
                <a:latin typeface="+mj-lt"/>
                <a:ea typeface="+mj-ea"/>
                <a:cs typeface="+mj-cs"/>
              </a:rPr>
              <a:t> κυκλικά  διαγράμματα</a:t>
            </a:r>
            <a:endParaRPr kumimoji="0" lang="el-GR" altLang="el-GR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301625"/>
            <a:ext cx="4970512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l-GR" altLang="el-GR" b="1" dirty="0" smtClean="0"/>
              <a:t>παράδειγμα</a:t>
            </a:r>
          </a:p>
        </p:txBody>
      </p:sp>
      <p:graphicFrame>
        <p:nvGraphicFramePr>
          <p:cNvPr id="4098" name="Object 3"/>
          <p:cNvGraphicFramePr>
            <a:graphicFrameLocks noChangeAspect="1"/>
          </p:cNvGraphicFramePr>
          <p:nvPr>
            <p:ph idx="1"/>
          </p:nvPr>
        </p:nvGraphicFramePr>
        <p:xfrm>
          <a:off x="-527050" y="1685925"/>
          <a:ext cx="9645650" cy="4819650"/>
        </p:xfrm>
        <a:graphic>
          <a:graphicData uri="http://schemas.openxmlformats.org/presentationml/2006/ole">
            <p:oleObj spid="_x0000_s94210" name="Document" r:id="rId3" imgW="4828787" imgH="2412807" progId="Word.Document.8">
              <p:embed/>
            </p:oleObj>
          </a:graphicData>
        </a:graphic>
      </p:graphicFrame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2,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324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l-GR" b="1" dirty="0" smtClean="0"/>
              <a:t>Το </a:t>
            </a:r>
            <a:r>
              <a:rPr lang="el-GR" altLang="el-GR" b="1" dirty="0" err="1" smtClean="0"/>
              <a:t>ραβδόγραμμα</a:t>
            </a:r>
            <a:endParaRPr lang="el-GR" altLang="el-GR" b="1" dirty="0" smtClean="0"/>
          </a:p>
        </p:txBody>
      </p:sp>
      <p:graphicFrame>
        <p:nvGraphicFramePr>
          <p:cNvPr id="5122" name="Object 3"/>
          <p:cNvGraphicFramePr>
            <a:graphicFrameLocks noChangeAspect="1"/>
          </p:cNvGraphicFramePr>
          <p:nvPr>
            <p:ph idx="1"/>
          </p:nvPr>
        </p:nvGraphicFramePr>
        <p:xfrm>
          <a:off x="457200" y="1892300"/>
          <a:ext cx="8228013" cy="3941763"/>
        </p:xfrm>
        <a:graphic>
          <a:graphicData uri="http://schemas.openxmlformats.org/presentationml/2006/ole">
            <p:oleObj spid="_x0000_s95234" name="Document" r:id="rId3" imgW="9312120" imgH="4457160" progId="Word.Document.8">
              <p:embed/>
            </p:oleObj>
          </a:graphicData>
        </a:graphic>
      </p:graphicFrame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2,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637928"/>
            <a:ext cx="8991600" cy="1143000"/>
          </a:xfrm>
        </p:spPr>
        <p:txBody>
          <a:bodyPr/>
          <a:lstStyle/>
          <a:p>
            <a:pPr algn="l" eaLnBrk="1" hangingPunct="1"/>
            <a:r>
              <a:rPr lang="el-GR" altLang="el-GR" sz="2800" b="0" dirty="0" smtClean="0"/>
              <a:t> Στην  </a:t>
            </a:r>
            <a:r>
              <a:rPr lang="el-GR" altLang="el-GR" sz="2800" b="0" dirty="0" err="1" smtClean="0"/>
              <a:t>τριδιάστατη</a:t>
            </a:r>
            <a:r>
              <a:rPr lang="el-GR" altLang="el-GR" sz="2800" b="0" dirty="0" smtClean="0"/>
              <a:t> πίτα υπερεκτιμάται η συμβολή των  αγροτικών  προϊόντων</a:t>
            </a:r>
            <a:r>
              <a:rPr lang="el-GR" altLang="el-GR" sz="3600" b="0" dirty="0" smtClean="0"/>
              <a:t>  </a:t>
            </a:r>
          </a:p>
        </p:txBody>
      </p:sp>
      <p:pic>
        <p:nvPicPr>
          <p:cNvPr id="4096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95400" y="2996902"/>
            <a:ext cx="5670550" cy="3600450"/>
          </a:xfrm>
        </p:spPr>
      </p:pic>
      <p:sp>
        <p:nvSpPr>
          <p:cNvPr id="40964" name="Rectangle 3"/>
          <p:cNvSpPr>
            <a:spLocks noChangeArrowheads="1"/>
          </p:cNvSpPr>
          <p:nvPr/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</a:pPr>
            <a:endParaRPr lang="el-GR" altLang="el-GR" sz="2900"/>
          </a:p>
        </p:txBody>
      </p:sp>
      <p:sp>
        <p:nvSpPr>
          <p:cNvPr id="40965" name="Rectangle 4"/>
          <p:cNvSpPr>
            <a:spLocks noChangeArrowheads="1"/>
          </p:cNvSpPr>
          <p:nvPr/>
        </p:nvSpPr>
        <p:spPr bwMode="auto">
          <a:xfrm>
            <a:off x="468313" y="15573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</a:pPr>
            <a:endParaRPr lang="el-GR" altLang="el-GR" sz="2900"/>
          </a:p>
        </p:txBody>
      </p:sp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4572000" y="2996952"/>
            <a:ext cx="10668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altLang="el-GR">
                <a:latin typeface="Arial" charset="0"/>
              </a:rPr>
              <a:t> 33.1%</a:t>
            </a:r>
          </a:p>
        </p:txBody>
      </p:sp>
      <p:sp>
        <p:nvSpPr>
          <p:cNvPr id="40967" name="Rectangle 7"/>
          <p:cNvSpPr>
            <a:spLocks noChangeArrowheads="1"/>
          </p:cNvSpPr>
          <p:nvPr/>
        </p:nvSpPr>
        <p:spPr bwMode="auto">
          <a:xfrm>
            <a:off x="467544" y="2996952"/>
            <a:ext cx="10668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altLang="el-GR">
                <a:latin typeface="Arial" charset="0"/>
              </a:rPr>
              <a:t>52.4%</a:t>
            </a:r>
          </a:p>
        </p:txBody>
      </p:sp>
      <p:cxnSp>
        <p:nvCxnSpPr>
          <p:cNvPr id="40968" name="AutoShape 9"/>
          <p:cNvCxnSpPr>
            <a:cxnSpLocks noChangeShapeType="1"/>
          </p:cNvCxnSpPr>
          <p:nvPr/>
        </p:nvCxnSpPr>
        <p:spPr bwMode="auto">
          <a:xfrm>
            <a:off x="4130675" y="1524000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40969" name="Line 10"/>
          <p:cNvSpPr>
            <a:spLocks noChangeShapeType="1"/>
          </p:cNvSpPr>
          <p:nvPr/>
        </p:nvSpPr>
        <p:spPr bwMode="auto">
          <a:xfrm flipH="1">
            <a:off x="3491880" y="3429000"/>
            <a:ext cx="1020688" cy="62217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40970" name="Line 11"/>
          <p:cNvSpPr>
            <a:spLocks noChangeShapeType="1"/>
          </p:cNvSpPr>
          <p:nvPr/>
        </p:nvSpPr>
        <p:spPr bwMode="auto">
          <a:xfrm>
            <a:off x="1475656" y="3501008"/>
            <a:ext cx="603920" cy="76619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11" name="10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2,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4"/>
          <p:cNvSpPr txBox="1">
            <a:spLocks noChangeArrowheads="1"/>
          </p:cNvSpPr>
          <p:nvPr/>
        </p:nvSpPr>
        <p:spPr>
          <a:xfrm>
            <a:off x="609600" y="485800"/>
            <a:ext cx="792284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altLang="el-GR" sz="4000" b="1" dirty="0" smtClean="0">
                <a:latin typeface="+mj-lt"/>
                <a:ea typeface="+mj-ea"/>
                <a:cs typeface="+mj-cs"/>
              </a:rPr>
              <a:t>T</a:t>
            </a:r>
            <a:r>
              <a:rPr lang="el-GR" altLang="el-GR" sz="4000" b="1" dirty="0" err="1" smtClean="0">
                <a:latin typeface="+mj-lt"/>
                <a:ea typeface="+mj-ea"/>
                <a:cs typeface="+mj-cs"/>
              </a:rPr>
              <a:t>ρισδιάστατα</a:t>
            </a:r>
            <a:r>
              <a:rPr lang="el-GR" altLang="el-GR" sz="4000" b="1" dirty="0" smtClean="0">
                <a:latin typeface="+mj-lt"/>
                <a:ea typeface="+mj-ea"/>
                <a:cs typeface="+mj-cs"/>
              </a:rPr>
              <a:t> κυκλικά  διαγράμματα</a:t>
            </a:r>
            <a:endParaRPr kumimoji="0" lang="el-GR" altLang="el-GR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err="1" smtClean="0">
                <a:solidFill>
                  <a:srgbClr val="000000"/>
                </a:solidFill>
              </a:rPr>
              <a:t>Ο</a:t>
            </a:r>
            <a:r>
              <a:rPr lang="en-GB" altLang="el-GR" dirty="0" err="1" smtClean="0">
                <a:solidFill>
                  <a:srgbClr val="000000"/>
                </a:solidFill>
              </a:rPr>
              <a:t>νομα</a:t>
            </a:r>
            <a:r>
              <a:rPr lang="el-GR" altLang="el-GR" dirty="0" smtClean="0">
                <a:solidFill>
                  <a:srgbClr val="000000"/>
                </a:solidFill>
              </a:rPr>
              <a:t>σ</a:t>
            </a:r>
            <a:r>
              <a:rPr lang="en-GB" altLang="el-GR" dirty="0" err="1" smtClean="0">
                <a:solidFill>
                  <a:srgbClr val="000000"/>
                </a:solidFill>
              </a:rPr>
              <a:t>τικά</a:t>
            </a:r>
            <a:r>
              <a:rPr lang="en-GB" altLang="el-GR" dirty="0" smtClean="0">
                <a:solidFill>
                  <a:srgbClr val="000000"/>
                </a:solidFill>
              </a:rPr>
              <a:t> </a:t>
            </a:r>
            <a:r>
              <a:rPr lang="en-GB" altLang="el-GR" dirty="0" err="1" smtClean="0">
                <a:solidFill>
                  <a:srgbClr val="000000"/>
                </a:solidFill>
              </a:rPr>
              <a:t>δεδομένα</a:t>
            </a:r>
            <a:endParaRPr lang="el-GR" altLang="el-GR" dirty="0" smtClean="0"/>
          </a:p>
        </p:txBody>
      </p:sp>
      <p:sp>
        <p:nvSpPr>
          <p:cNvPr id="43011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buFont typeface="Arial" charset="0"/>
              <a:buNone/>
            </a:pPr>
            <a:r>
              <a:rPr lang="el-GR" altLang="el-GR" b="1" dirty="0" smtClean="0">
                <a:solidFill>
                  <a:srgbClr val="000000"/>
                </a:solidFill>
              </a:rPr>
              <a:t>    </a:t>
            </a:r>
            <a:r>
              <a:rPr lang="en-GB" altLang="el-GR" b="1" dirty="0" err="1" smtClean="0">
                <a:solidFill>
                  <a:srgbClr val="000000"/>
                </a:solidFill>
              </a:rPr>
              <a:t>Τα</a:t>
            </a:r>
            <a:r>
              <a:rPr lang="en-GB" altLang="el-GR" b="1" dirty="0" smtClean="0">
                <a:solidFill>
                  <a:srgbClr val="000000"/>
                </a:solidFill>
              </a:rPr>
              <a:t> </a:t>
            </a:r>
            <a:r>
              <a:rPr lang="en-GB" altLang="el-GR" b="1" dirty="0" err="1" smtClean="0">
                <a:solidFill>
                  <a:srgbClr val="000000"/>
                </a:solidFill>
              </a:rPr>
              <a:t>ονομα</a:t>
            </a:r>
            <a:r>
              <a:rPr lang="el-GR" altLang="el-GR" b="1" dirty="0" smtClean="0">
                <a:solidFill>
                  <a:srgbClr val="000000"/>
                </a:solidFill>
              </a:rPr>
              <a:t>σ</a:t>
            </a:r>
            <a:r>
              <a:rPr lang="en-GB" altLang="el-GR" b="1" dirty="0" err="1" smtClean="0">
                <a:solidFill>
                  <a:srgbClr val="000000"/>
                </a:solidFill>
              </a:rPr>
              <a:t>τικά</a:t>
            </a:r>
            <a:r>
              <a:rPr lang="en-GB" altLang="el-GR" b="1" dirty="0" smtClean="0">
                <a:solidFill>
                  <a:srgbClr val="000000"/>
                </a:solidFill>
              </a:rPr>
              <a:t> </a:t>
            </a:r>
            <a:r>
              <a:rPr lang="en-GB" altLang="el-GR" b="1" dirty="0" err="1" smtClean="0">
                <a:solidFill>
                  <a:srgbClr val="000000"/>
                </a:solidFill>
              </a:rPr>
              <a:t>δεδομένα</a:t>
            </a:r>
            <a:r>
              <a:rPr lang="en-GB" altLang="el-GR" b="1" dirty="0" smtClean="0">
                <a:solidFill>
                  <a:srgbClr val="000000"/>
                </a:solidFill>
              </a:rPr>
              <a:t> </a:t>
            </a:r>
            <a:r>
              <a:rPr lang="en-GB" altLang="el-GR" dirty="0" err="1" smtClean="0"/>
              <a:t>μπορούν</a:t>
            </a:r>
            <a:r>
              <a:rPr lang="en-GB" altLang="el-GR" dirty="0" smtClean="0"/>
              <a:t> </a:t>
            </a:r>
            <a:r>
              <a:rPr lang="en-GB" altLang="el-GR" dirty="0" err="1" smtClean="0"/>
              <a:t>να</a:t>
            </a:r>
            <a:r>
              <a:rPr lang="en-GB" altLang="el-GR" dirty="0" smtClean="0"/>
              <a:t> </a:t>
            </a:r>
            <a:r>
              <a:rPr lang="en-GB" altLang="el-GR" dirty="0" err="1" smtClean="0"/>
              <a:t>αντιπροσωπευτούν</a:t>
            </a:r>
            <a:r>
              <a:rPr lang="en-GB" altLang="el-GR" dirty="0" smtClean="0"/>
              <a:t> </a:t>
            </a:r>
            <a:r>
              <a:rPr lang="en-GB" altLang="el-GR" dirty="0" err="1" smtClean="0"/>
              <a:t>από</a:t>
            </a:r>
            <a:r>
              <a:rPr lang="en-GB" altLang="el-GR" dirty="0" smtClean="0"/>
              <a:t> </a:t>
            </a:r>
            <a:r>
              <a:rPr lang="en-GB" altLang="el-GR" dirty="0" err="1" smtClean="0"/>
              <a:t>την</a:t>
            </a:r>
            <a:r>
              <a:rPr lang="en-GB" altLang="el-GR" dirty="0" smtClean="0"/>
              <a:t> </a:t>
            </a:r>
            <a:r>
              <a:rPr lang="en-GB" altLang="el-GR" dirty="0" err="1" smtClean="0"/>
              <a:t>τιμή</a:t>
            </a:r>
            <a:r>
              <a:rPr lang="en-GB" altLang="el-GR" dirty="0" smtClean="0"/>
              <a:t> </a:t>
            </a:r>
            <a:r>
              <a:rPr lang="en-GB" altLang="el-GR" dirty="0" err="1" smtClean="0"/>
              <a:t>με</a:t>
            </a:r>
            <a:r>
              <a:rPr lang="en-GB" altLang="el-GR" dirty="0" smtClean="0"/>
              <a:t> </a:t>
            </a:r>
            <a:r>
              <a:rPr lang="en-GB" altLang="el-GR" dirty="0" err="1" smtClean="0"/>
              <a:t>την</a:t>
            </a:r>
            <a:r>
              <a:rPr lang="en-GB" altLang="el-GR" dirty="0" smtClean="0"/>
              <a:t> </a:t>
            </a:r>
            <a:r>
              <a:rPr lang="en-GB" altLang="el-GR" dirty="0" err="1" smtClean="0"/>
              <a:t>μεγαλύτερη</a:t>
            </a:r>
            <a:r>
              <a:rPr lang="en-GB" altLang="el-GR" dirty="0" smtClean="0"/>
              <a:t> </a:t>
            </a:r>
            <a:r>
              <a:rPr lang="en-GB" altLang="el-GR" dirty="0" err="1" smtClean="0"/>
              <a:t>συχνότητα</a:t>
            </a:r>
            <a:r>
              <a:rPr lang="en-GB" altLang="el-GR" dirty="0" smtClean="0"/>
              <a:t> </a:t>
            </a:r>
            <a:r>
              <a:rPr lang="en-GB" altLang="el-GR" dirty="0" err="1" smtClean="0"/>
              <a:t>που</a:t>
            </a:r>
            <a:r>
              <a:rPr lang="en-GB" altLang="el-GR" dirty="0" smtClean="0"/>
              <a:t> </a:t>
            </a:r>
            <a:r>
              <a:rPr lang="en-GB" altLang="el-GR" dirty="0" err="1" smtClean="0"/>
              <a:t>ονομάζεται</a:t>
            </a:r>
            <a:r>
              <a:rPr lang="en-GB" altLang="el-GR" dirty="0" smtClean="0"/>
              <a:t> </a:t>
            </a:r>
            <a:r>
              <a:rPr lang="en-GB" altLang="el-GR" dirty="0" err="1" smtClean="0"/>
              <a:t>επικρατούσα</a:t>
            </a:r>
            <a:r>
              <a:rPr lang="en-GB" altLang="el-GR" dirty="0" smtClean="0"/>
              <a:t> ή </a:t>
            </a:r>
            <a:r>
              <a:rPr lang="en-GB" altLang="el-GR" dirty="0" err="1" smtClean="0"/>
              <a:t>τυπική</a:t>
            </a:r>
            <a:r>
              <a:rPr lang="en-GB" altLang="el-GR" dirty="0" smtClean="0"/>
              <a:t> </a:t>
            </a:r>
            <a:r>
              <a:rPr lang="en-GB" altLang="el-GR" dirty="0" err="1" smtClean="0"/>
              <a:t>τιμή</a:t>
            </a:r>
            <a:r>
              <a:rPr lang="en-GB" altLang="el-GR" dirty="0" smtClean="0"/>
              <a:t> </a:t>
            </a:r>
            <a:r>
              <a:rPr lang="en-GB" altLang="el-GR" dirty="0" err="1" smtClean="0"/>
              <a:t>αρκεί</a:t>
            </a:r>
            <a:r>
              <a:rPr lang="en-GB" altLang="el-GR" dirty="0" smtClean="0"/>
              <a:t>:</a:t>
            </a:r>
            <a:endParaRPr lang="el-GR" altLang="el-GR" dirty="0" smtClean="0"/>
          </a:p>
          <a:p>
            <a:pPr lvl="1"/>
            <a:r>
              <a:rPr lang="en-GB" altLang="el-GR" sz="3000" b="1" dirty="0" err="1" smtClean="0">
                <a:solidFill>
                  <a:srgbClr val="000000"/>
                </a:solidFill>
              </a:rPr>
              <a:t>να</a:t>
            </a:r>
            <a:r>
              <a:rPr lang="en-GB" altLang="el-GR" sz="3000" b="1" dirty="0" smtClean="0">
                <a:solidFill>
                  <a:srgbClr val="000000"/>
                </a:solidFill>
              </a:rPr>
              <a:t> </a:t>
            </a:r>
            <a:r>
              <a:rPr lang="en-GB" altLang="el-GR" sz="3000" b="1" dirty="0" err="1" smtClean="0">
                <a:solidFill>
                  <a:srgbClr val="000000"/>
                </a:solidFill>
              </a:rPr>
              <a:t>είναι</a:t>
            </a:r>
            <a:r>
              <a:rPr lang="en-GB" altLang="el-GR" sz="3000" b="1" dirty="0" smtClean="0">
                <a:solidFill>
                  <a:srgbClr val="000000"/>
                </a:solidFill>
              </a:rPr>
              <a:t> μ</a:t>
            </a:r>
            <a:r>
              <a:rPr lang="el-GR" altLang="el-GR" sz="3000" b="1" dirty="0" smtClean="0">
                <a:solidFill>
                  <a:srgbClr val="000000"/>
                </a:solidFill>
              </a:rPr>
              <a:t>ί</a:t>
            </a:r>
            <a:r>
              <a:rPr lang="en-GB" altLang="el-GR" sz="3000" b="1" dirty="0" smtClean="0">
                <a:solidFill>
                  <a:srgbClr val="000000"/>
                </a:solidFill>
              </a:rPr>
              <a:t>α </a:t>
            </a:r>
            <a:endParaRPr lang="el-GR" altLang="el-GR" sz="3000" b="1" dirty="0" smtClean="0">
              <a:solidFill>
                <a:srgbClr val="000000"/>
              </a:solidFill>
            </a:endParaRPr>
          </a:p>
          <a:p>
            <a:pPr lvl="1">
              <a:buNone/>
            </a:pPr>
            <a:r>
              <a:rPr lang="el-GR" altLang="el-GR" sz="3000" dirty="0" smtClean="0">
                <a:solidFill>
                  <a:srgbClr val="000000"/>
                </a:solidFill>
              </a:rPr>
              <a:t>          και</a:t>
            </a:r>
          </a:p>
          <a:p>
            <a:pPr lvl="1"/>
            <a:r>
              <a:rPr lang="en-GB" altLang="el-GR" sz="3000" b="1" dirty="0" err="1" smtClean="0">
                <a:solidFill>
                  <a:srgbClr val="000000"/>
                </a:solidFill>
              </a:rPr>
              <a:t>να</a:t>
            </a:r>
            <a:r>
              <a:rPr lang="en-GB" altLang="el-GR" sz="3000" b="1" dirty="0" smtClean="0">
                <a:solidFill>
                  <a:srgbClr val="000000"/>
                </a:solidFill>
              </a:rPr>
              <a:t> </a:t>
            </a:r>
            <a:r>
              <a:rPr lang="en-GB" altLang="el-GR" sz="3000" b="1" dirty="0" err="1" smtClean="0">
                <a:solidFill>
                  <a:srgbClr val="000000"/>
                </a:solidFill>
              </a:rPr>
              <a:t>εχει</a:t>
            </a:r>
            <a:r>
              <a:rPr lang="en-GB" altLang="el-GR" sz="3000" b="1" dirty="0" smtClean="0">
                <a:solidFill>
                  <a:srgbClr val="000000"/>
                </a:solidFill>
              </a:rPr>
              <a:t> </a:t>
            </a:r>
            <a:r>
              <a:rPr lang="en-GB" altLang="el-GR" sz="3000" b="1" dirty="0" err="1" smtClean="0">
                <a:solidFill>
                  <a:srgbClr val="000000"/>
                </a:solidFill>
              </a:rPr>
              <a:t>συχνότητα</a:t>
            </a:r>
            <a:r>
              <a:rPr lang="en-GB" altLang="el-GR" sz="3000" b="1" dirty="0" smtClean="0">
                <a:solidFill>
                  <a:srgbClr val="000000"/>
                </a:solidFill>
              </a:rPr>
              <a:t> </a:t>
            </a:r>
            <a:r>
              <a:rPr lang="el-GR" altLang="el-GR" sz="3000" b="1" dirty="0" smtClean="0">
                <a:solidFill>
                  <a:srgbClr val="000000"/>
                </a:solidFill>
              </a:rPr>
              <a:t>αισθητά</a:t>
            </a:r>
            <a:r>
              <a:rPr lang="en-GB" altLang="el-GR" sz="3000" b="1" dirty="0" smtClean="0">
                <a:solidFill>
                  <a:srgbClr val="000000"/>
                </a:solidFill>
              </a:rPr>
              <a:t> </a:t>
            </a:r>
            <a:r>
              <a:rPr lang="el-GR" altLang="el-GR" sz="3000" b="1" dirty="0" smtClean="0">
                <a:solidFill>
                  <a:srgbClr val="000000"/>
                </a:solidFill>
              </a:rPr>
              <a:t>μ</a:t>
            </a:r>
            <a:r>
              <a:rPr lang="en-GB" altLang="el-GR" sz="3000" b="1" dirty="0" err="1" smtClean="0">
                <a:solidFill>
                  <a:srgbClr val="000000"/>
                </a:solidFill>
              </a:rPr>
              <a:t>εγαλύτερη</a:t>
            </a:r>
            <a:r>
              <a:rPr lang="en-GB" altLang="el-GR" sz="3000" b="1" dirty="0" smtClean="0">
                <a:solidFill>
                  <a:srgbClr val="000000"/>
                </a:solidFill>
              </a:rPr>
              <a:t> </a:t>
            </a:r>
            <a:r>
              <a:rPr lang="el-GR" altLang="el-GR" sz="3000" b="1" dirty="0" smtClean="0">
                <a:solidFill>
                  <a:srgbClr val="000000"/>
                </a:solidFill>
              </a:rPr>
              <a:t> </a:t>
            </a:r>
            <a:r>
              <a:rPr lang="en-GB" altLang="el-GR" sz="3000" b="1" dirty="0" err="1" smtClean="0">
                <a:solidFill>
                  <a:srgbClr val="000000"/>
                </a:solidFill>
              </a:rPr>
              <a:t>από</a:t>
            </a:r>
            <a:r>
              <a:rPr lang="en-GB" altLang="el-GR" sz="3000" b="1" dirty="0" smtClean="0">
                <a:solidFill>
                  <a:srgbClr val="000000"/>
                </a:solidFill>
              </a:rPr>
              <a:t> </a:t>
            </a:r>
            <a:r>
              <a:rPr lang="en-GB" altLang="el-GR" sz="3000" b="1" dirty="0" err="1" smtClean="0">
                <a:solidFill>
                  <a:srgbClr val="000000"/>
                </a:solidFill>
              </a:rPr>
              <a:t>τις</a:t>
            </a:r>
            <a:r>
              <a:rPr lang="en-GB" altLang="el-GR" sz="3000" b="1" dirty="0" smtClean="0">
                <a:solidFill>
                  <a:srgbClr val="000000"/>
                </a:solidFill>
              </a:rPr>
              <a:t> </a:t>
            </a:r>
            <a:r>
              <a:rPr lang="en-GB" altLang="el-GR" sz="3000" b="1" dirty="0" err="1" smtClean="0">
                <a:solidFill>
                  <a:srgbClr val="000000"/>
                </a:solidFill>
              </a:rPr>
              <a:t>άλλες</a:t>
            </a:r>
            <a:r>
              <a:rPr lang="en-GB" altLang="el-GR" sz="3000" b="1" dirty="0" smtClean="0">
                <a:solidFill>
                  <a:srgbClr val="000000"/>
                </a:solidFill>
              </a:rPr>
              <a:t>.   </a:t>
            </a:r>
            <a:endParaRPr lang="en-GB" altLang="el-GR" sz="3000" b="1" dirty="0" smtClean="0"/>
          </a:p>
          <a:p>
            <a:pPr eaLnBrk="1" hangingPunct="1">
              <a:buFont typeface="Arial" charset="0"/>
              <a:buNone/>
            </a:pPr>
            <a:r>
              <a:rPr lang="en-GB" altLang="el-GR" b="1" dirty="0" smtClean="0">
                <a:solidFill>
                  <a:srgbClr val="000000"/>
                </a:solidFill>
              </a:rPr>
              <a:t>  </a:t>
            </a:r>
            <a:r>
              <a:rPr lang="el-GR" altLang="el-GR" b="1" dirty="0" smtClean="0">
                <a:solidFill>
                  <a:srgbClr val="000000"/>
                </a:solidFill>
              </a:rPr>
              <a:t>   </a:t>
            </a:r>
            <a:endParaRPr lang="en-GB" altLang="el-GR" dirty="0" smtClean="0">
              <a:solidFill>
                <a:srgbClr val="000000"/>
              </a:solidFill>
            </a:endParaRPr>
          </a:p>
          <a:p>
            <a:pPr eaLnBrk="1" hangingPunct="1"/>
            <a:endParaRPr lang="el-GR" altLang="el-GR" dirty="0" smtClean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2,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219200"/>
            <a:ext cx="3581400" cy="827088"/>
          </a:xfrm>
        </p:spPr>
        <p:txBody>
          <a:bodyPr lIns="0" tIns="0" rIns="0" bIns="0"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u="sng" dirty="0" smtClean="0"/>
              <a:t> </a:t>
            </a:r>
            <a:r>
              <a:rPr lang="el-GR" sz="3200" u="sng" dirty="0" smtClean="0"/>
              <a:t/>
            </a:r>
            <a:br>
              <a:rPr lang="el-GR" sz="3200" u="sng" dirty="0" smtClean="0"/>
            </a:br>
            <a:r>
              <a:rPr lang="el-GR" sz="3600" u="sng" dirty="0" smtClean="0"/>
              <a:t>π</a:t>
            </a:r>
            <a:r>
              <a:rPr lang="en-GB" sz="3600" u="sng" dirty="0" err="1" smtClean="0"/>
              <a:t>αραδείγματα</a:t>
            </a:r>
            <a:r>
              <a:rPr lang="en-GB" sz="3600" u="sng" dirty="0" smtClean="0"/>
              <a:t> </a:t>
            </a:r>
            <a:r>
              <a:rPr lang="en-GB" u="sng" dirty="0" smtClean="0"/>
              <a:t/>
            </a:r>
            <a:br>
              <a:rPr lang="en-GB" u="sng" dirty="0" smtClean="0"/>
            </a:br>
            <a:endParaRPr lang="el-GR" u="sng" dirty="0" smtClean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865313"/>
            <a:ext cx="6907212" cy="4044950"/>
          </a:xfrm>
        </p:spPr>
        <p:txBody>
          <a:bodyPr lIns="90000" tIns="46800" rIns="90000" bIns="46800"/>
          <a:lstStyle/>
          <a:p>
            <a:pPr eaLnBrk="1" hangingPunct="1"/>
            <a:r>
              <a:rPr lang="en-GB" altLang="el-GR" dirty="0" err="1" smtClean="0">
                <a:solidFill>
                  <a:srgbClr val="000000"/>
                </a:solidFill>
              </a:rPr>
              <a:t>στους</a:t>
            </a:r>
            <a:r>
              <a:rPr lang="en-GB" altLang="el-GR" dirty="0" smtClean="0">
                <a:solidFill>
                  <a:srgbClr val="000000"/>
                </a:solidFill>
              </a:rPr>
              <a:t> </a:t>
            </a:r>
            <a:r>
              <a:rPr lang="en-GB" altLang="el-GR" dirty="0" err="1" smtClean="0">
                <a:solidFill>
                  <a:srgbClr val="000000"/>
                </a:solidFill>
              </a:rPr>
              <a:t>κατοίκους</a:t>
            </a:r>
            <a:r>
              <a:rPr lang="en-GB" altLang="el-GR" dirty="0" smtClean="0">
                <a:solidFill>
                  <a:srgbClr val="000000"/>
                </a:solidFill>
              </a:rPr>
              <a:t> </a:t>
            </a:r>
            <a:r>
              <a:rPr lang="en-GB" altLang="el-GR" dirty="0" err="1" smtClean="0">
                <a:solidFill>
                  <a:srgbClr val="000000"/>
                </a:solidFill>
              </a:rPr>
              <a:t>της</a:t>
            </a:r>
            <a:r>
              <a:rPr lang="en-GB" altLang="el-GR" dirty="0" smtClean="0">
                <a:solidFill>
                  <a:srgbClr val="000000"/>
                </a:solidFill>
              </a:rPr>
              <a:t> </a:t>
            </a:r>
            <a:r>
              <a:rPr lang="en-GB" altLang="el-GR" dirty="0" err="1" smtClean="0">
                <a:solidFill>
                  <a:srgbClr val="000000"/>
                </a:solidFill>
              </a:rPr>
              <a:t>Ελλάδας</a:t>
            </a:r>
            <a:r>
              <a:rPr lang="en-GB" altLang="el-GR" dirty="0" smtClean="0">
                <a:solidFill>
                  <a:srgbClr val="000000"/>
                </a:solidFill>
              </a:rPr>
              <a:t> </a:t>
            </a:r>
            <a:r>
              <a:rPr lang="en-GB" altLang="el-GR" dirty="0" err="1" smtClean="0">
                <a:solidFill>
                  <a:srgbClr val="000000"/>
                </a:solidFill>
              </a:rPr>
              <a:t>το</a:t>
            </a:r>
            <a:r>
              <a:rPr lang="en-GB" altLang="el-GR" dirty="0" smtClean="0">
                <a:solidFill>
                  <a:srgbClr val="000000"/>
                </a:solidFill>
              </a:rPr>
              <a:t> </a:t>
            </a:r>
            <a:r>
              <a:rPr lang="en-GB" altLang="el-GR" dirty="0" err="1" smtClean="0">
                <a:solidFill>
                  <a:srgbClr val="000000"/>
                </a:solidFill>
              </a:rPr>
              <a:t>τυπικό</a:t>
            </a:r>
            <a:r>
              <a:rPr lang="en-GB" altLang="el-GR" dirty="0" smtClean="0">
                <a:solidFill>
                  <a:srgbClr val="000000"/>
                </a:solidFill>
              </a:rPr>
              <a:t> </a:t>
            </a:r>
            <a:r>
              <a:rPr lang="en-GB" altLang="el-GR" dirty="0" err="1" smtClean="0">
                <a:solidFill>
                  <a:srgbClr val="000000"/>
                </a:solidFill>
              </a:rPr>
              <a:t>θρήσκευμα</a:t>
            </a:r>
            <a:r>
              <a:rPr lang="en-GB" altLang="el-GR" dirty="0" smtClean="0">
                <a:solidFill>
                  <a:srgbClr val="000000"/>
                </a:solidFill>
              </a:rPr>
              <a:t> </a:t>
            </a:r>
            <a:r>
              <a:rPr lang="en-GB" altLang="el-GR" dirty="0" err="1" smtClean="0">
                <a:solidFill>
                  <a:srgbClr val="000000"/>
                </a:solidFill>
              </a:rPr>
              <a:t>είναι</a:t>
            </a:r>
            <a:r>
              <a:rPr lang="en-GB" altLang="el-GR" dirty="0" smtClean="0">
                <a:solidFill>
                  <a:srgbClr val="000000"/>
                </a:solidFill>
              </a:rPr>
              <a:t> “</a:t>
            </a:r>
            <a:r>
              <a:rPr lang="en-GB" altLang="el-GR" dirty="0" err="1" smtClean="0">
                <a:solidFill>
                  <a:srgbClr val="000000"/>
                </a:solidFill>
              </a:rPr>
              <a:t>χριστιανός</a:t>
            </a:r>
            <a:r>
              <a:rPr lang="en-GB" altLang="el-GR" dirty="0" smtClean="0">
                <a:solidFill>
                  <a:srgbClr val="000000"/>
                </a:solidFill>
              </a:rPr>
              <a:t> </a:t>
            </a:r>
            <a:r>
              <a:rPr lang="en-GB" altLang="el-GR" dirty="0" err="1" smtClean="0">
                <a:solidFill>
                  <a:srgbClr val="000000"/>
                </a:solidFill>
              </a:rPr>
              <a:t>ορθόδοξος</a:t>
            </a:r>
            <a:r>
              <a:rPr lang="en-GB" altLang="el-GR" dirty="0" smtClean="0">
                <a:solidFill>
                  <a:srgbClr val="000000"/>
                </a:solidFill>
              </a:rPr>
              <a:t>”</a:t>
            </a:r>
          </a:p>
          <a:p>
            <a:pPr eaLnBrk="1" hangingPunct="1"/>
            <a:r>
              <a:rPr lang="el-GR" altLang="el-GR" dirty="0" smtClean="0">
                <a:solidFill>
                  <a:srgbClr val="000000"/>
                </a:solidFill>
              </a:rPr>
              <a:t>σ</a:t>
            </a:r>
            <a:r>
              <a:rPr lang="en-GB" altLang="el-GR" dirty="0" err="1" smtClean="0">
                <a:solidFill>
                  <a:srgbClr val="000000"/>
                </a:solidFill>
              </a:rPr>
              <a:t>τους</a:t>
            </a:r>
            <a:r>
              <a:rPr lang="en-GB" altLang="el-GR" dirty="0" smtClean="0">
                <a:solidFill>
                  <a:srgbClr val="000000"/>
                </a:solidFill>
              </a:rPr>
              <a:t> </a:t>
            </a:r>
            <a:r>
              <a:rPr lang="en-GB" altLang="el-GR" dirty="0" err="1" smtClean="0">
                <a:solidFill>
                  <a:srgbClr val="000000"/>
                </a:solidFill>
              </a:rPr>
              <a:t>φοιτητές</a:t>
            </a:r>
            <a:r>
              <a:rPr lang="en-GB" altLang="el-GR" dirty="0" smtClean="0">
                <a:solidFill>
                  <a:srgbClr val="000000"/>
                </a:solidFill>
              </a:rPr>
              <a:t> η </a:t>
            </a:r>
            <a:r>
              <a:rPr lang="en-GB" altLang="el-GR" dirty="0" err="1" smtClean="0">
                <a:solidFill>
                  <a:srgbClr val="000000"/>
                </a:solidFill>
              </a:rPr>
              <a:t>τυπική</a:t>
            </a:r>
            <a:r>
              <a:rPr lang="en-GB" altLang="el-GR" dirty="0" smtClean="0">
                <a:solidFill>
                  <a:srgbClr val="000000"/>
                </a:solidFill>
              </a:rPr>
              <a:t> </a:t>
            </a:r>
            <a:r>
              <a:rPr lang="en-GB" altLang="el-GR" dirty="0" err="1" smtClean="0">
                <a:solidFill>
                  <a:srgbClr val="000000"/>
                </a:solidFill>
              </a:rPr>
              <a:t>οικογενειακή</a:t>
            </a:r>
            <a:r>
              <a:rPr lang="en-GB" altLang="el-GR" dirty="0" smtClean="0">
                <a:solidFill>
                  <a:srgbClr val="000000"/>
                </a:solidFill>
              </a:rPr>
              <a:t> </a:t>
            </a:r>
            <a:r>
              <a:rPr lang="en-GB" altLang="el-GR" dirty="0" err="1" smtClean="0">
                <a:solidFill>
                  <a:srgbClr val="000000"/>
                </a:solidFill>
              </a:rPr>
              <a:t>κατάσταση</a:t>
            </a:r>
            <a:r>
              <a:rPr lang="en-GB" altLang="el-GR" dirty="0" smtClean="0">
                <a:solidFill>
                  <a:srgbClr val="000000"/>
                </a:solidFill>
              </a:rPr>
              <a:t> </a:t>
            </a:r>
            <a:r>
              <a:rPr lang="en-GB" altLang="el-GR" dirty="0" err="1" smtClean="0">
                <a:solidFill>
                  <a:srgbClr val="000000"/>
                </a:solidFill>
              </a:rPr>
              <a:t>είναι</a:t>
            </a:r>
            <a:r>
              <a:rPr lang="en-GB" altLang="el-GR" dirty="0" smtClean="0">
                <a:solidFill>
                  <a:srgbClr val="000000"/>
                </a:solidFill>
              </a:rPr>
              <a:t> “</a:t>
            </a:r>
            <a:r>
              <a:rPr lang="en-GB" altLang="el-GR" dirty="0" err="1" smtClean="0">
                <a:solidFill>
                  <a:srgbClr val="000000"/>
                </a:solidFill>
              </a:rPr>
              <a:t>ανύπαντρος</a:t>
            </a:r>
            <a:r>
              <a:rPr lang="en-GB" altLang="el-GR" dirty="0" smtClean="0">
                <a:solidFill>
                  <a:srgbClr val="000000"/>
                </a:solidFill>
              </a:rPr>
              <a:t>”</a:t>
            </a:r>
          </a:p>
          <a:p>
            <a:pPr eaLnBrk="1" hangingPunct="1">
              <a:buFont typeface="Wingdings" pitchFamily="2" charset="2"/>
              <a:buNone/>
            </a:pPr>
            <a:endParaRPr lang="en-GB" altLang="el-GR" b="1" dirty="0" smtClean="0">
              <a:solidFill>
                <a:srgbClr val="000000"/>
              </a:solidFill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2,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1 - Τίτλος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Ο</a:t>
            </a:r>
            <a:r>
              <a:rPr kumimoji="0" lang="en-GB" altLang="el-GR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νομα</a:t>
            </a:r>
            <a:r>
              <a:rPr kumimoji="0" lang="el-GR" altLang="el-GR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σ</a:t>
            </a:r>
            <a:r>
              <a:rPr kumimoji="0" lang="en-GB" altLang="el-GR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τικά</a:t>
            </a:r>
            <a:r>
              <a:rPr kumimoji="0" lang="en-GB" altLang="el-GR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GB" altLang="el-GR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δεδομένα</a:t>
            </a:r>
            <a:endParaRPr kumimoji="0" lang="el-GR" altLang="el-GR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611560" y="5013176"/>
            <a:ext cx="78488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altLang="el-GR" sz="3200" b="1" u="sng" dirty="0" smtClean="0"/>
              <a:t>προσοχή!  </a:t>
            </a:r>
            <a:r>
              <a:rPr lang="el-GR" altLang="el-GR" sz="3200" dirty="0" smtClean="0"/>
              <a:t>η τυπική τιμή εξαρτάται πολύ από  το είδος της κατηγοριοποίησης</a:t>
            </a:r>
            <a:endParaRPr lang="el-GR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- Τίτλος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/>
          <a:lstStyle/>
          <a:p>
            <a:pPr eaLnBrk="1" hangingPunct="1"/>
            <a:r>
              <a:rPr lang="el-GR" b="1" smtClean="0"/>
              <a:t>Χρηματοδότηση</a:t>
            </a:r>
          </a:p>
        </p:txBody>
      </p:sp>
      <p:sp>
        <p:nvSpPr>
          <p:cNvPr id="29702" name="Content Placeholder 2"/>
          <p:cNvSpPr txBox="1">
            <a:spLocks/>
          </p:cNvSpPr>
          <p:nvPr/>
        </p:nvSpPr>
        <p:spPr bwMode="auto">
          <a:xfrm>
            <a:off x="457200" y="1530350"/>
            <a:ext cx="8229600" cy="377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1313" indent="-341313" algn="just">
              <a:spcBef>
                <a:spcPct val="20000"/>
              </a:spcBef>
              <a:buFont typeface="Arial" charset="0"/>
              <a:buChar char="•"/>
            </a:pPr>
            <a:r>
              <a:rPr lang="el-GR" altLang="el-GR" sz="2000">
                <a:solidFill>
                  <a:srgbClr val="000000"/>
                </a:solidFill>
                <a:latin typeface="Calibri" pitchFamily="34" charset="0"/>
              </a:rPr>
              <a:t>Το έργο υλοποιείται στο πλαίσιο του Επιχειρησιακού Προγράμματος «</a:t>
            </a:r>
            <a:r>
              <a:rPr lang="el-GR" altLang="el-GR" sz="2000" b="1">
                <a:solidFill>
                  <a:srgbClr val="000000"/>
                </a:solidFill>
                <a:latin typeface="Calibri" pitchFamily="34" charset="0"/>
              </a:rPr>
              <a:t>Εκπαίδευση και Δια Βίου Μάθηση</a:t>
            </a:r>
            <a:r>
              <a:rPr lang="el-GR" altLang="el-GR" sz="2000">
                <a:solidFill>
                  <a:srgbClr val="000000"/>
                </a:solidFill>
                <a:latin typeface="Calibri" pitchFamily="34" charset="0"/>
              </a:rPr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1313" indent="-341313" algn="just">
              <a:spcBef>
                <a:spcPct val="20000"/>
              </a:spcBef>
              <a:buFont typeface="Arial" charset="0"/>
              <a:buChar char="•"/>
            </a:pPr>
            <a:r>
              <a:rPr lang="el-GR" altLang="el-GR" sz="2000">
                <a:solidFill>
                  <a:srgbClr val="000000"/>
                </a:solidFill>
                <a:latin typeface="Calibri" pitchFamily="34" charset="0"/>
              </a:rPr>
              <a:t>Το έργο «</a:t>
            </a:r>
            <a:r>
              <a:rPr lang="el-GR" altLang="el-GR" sz="2000" b="1">
                <a:solidFill>
                  <a:srgbClr val="000000"/>
                </a:solidFill>
                <a:latin typeface="Calibri" pitchFamily="34" charset="0"/>
              </a:rPr>
              <a:t>Ανοικτά Ακαδημαϊκά Μαθήματα στο TEI Ηπείρου</a:t>
            </a:r>
            <a:r>
              <a:rPr lang="el-GR" altLang="el-GR" sz="2000">
                <a:solidFill>
                  <a:srgbClr val="000000"/>
                </a:solidFill>
                <a:latin typeface="Calibri" pitchFamily="34" charset="0"/>
              </a:rPr>
              <a:t>» έχει χρηματοδοτήσει μόνο τη αναδιαμόρφωση του εκπαιδευτικού υλικού.</a:t>
            </a:r>
          </a:p>
          <a:p>
            <a:pPr marL="341313" indent="-341313" algn="just">
              <a:spcBef>
                <a:spcPct val="20000"/>
              </a:spcBef>
              <a:buFont typeface="Arial" charset="0"/>
              <a:buChar char="•"/>
            </a:pPr>
            <a:r>
              <a:rPr lang="el-GR" altLang="el-GR" sz="2000">
                <a:solidFill>
                  <a:srgbClr val="000000"/>
                </a:solidFill>
                <a:latin typeface="Calibri" pitchFamily="34" charset="0"/>
              </a:rPr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29703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4592638"/>
            <a:ext cx="6480175" cy="128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</a:t>
            </a:r>
            <a:r>
              <a:rPr lang="el-GR" sz="1200" dirty="0" smtClean="0">
                <a:solidFill>
                  <a:schemeClr val="bg1"/>
                </a:solidFill>
              </a:rPr>
              <a:t>Ενότητα 2, </a:t>
            </a:r>
            <a:r>
              <a:rPr lang="el-GR" sz="1200" dirty="0" smtClean="0">
                <a:solidFill>
                  <a:schemeClr val="bg1"/>
                </a:solidFill>
              </a:rPr>
              <a:t>ΤΜΗΜΑ ΛΟΓΟΘΕΡΑΠΕΙΑΣ,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1 - Τίτλος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>
            <a:noAutofit/>
          </a:bodyPr>
          <a:lstStyle/>
          <a:p>
            <a:pPr lvl="0"/>
            <a:r>
              <a:rPr lang="el-GR" altLang="el-GR" dirty="0" smtClean="0"/>
              <a:t>Ονομαστικά δεδομένα</a:t>
            </a:r>
            <a:br>
              <a:rPr lang="el-GR" altLang="el-GR" dirty="0" smtClean="0"/>
            </a:br>
            <a:endParaRPr lang="el-GR" altLang="el-GR" dirty="0" smtClean="0"/>
          </a:p>
        </p:txBody>
      </p:sp>
      <p:sp>
        <p:nvSpPr>
          <p:cNvPr id="47107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l-GR" altLang="el-GR" b="1" dirty="0" smtClean="0">
                <a:solidFill>
                  <a:srgbClr val="FF3300"/>
                </a:solidFill>
              </a:rPr>
              <a:t>   </a:t>
            </a:r>
            <a:r>
              <a:rPr lang="el-GR" altLang="el-GR" b="1" u="sng" dirty="0" smtClean="0"/>
              <a:t>παράδειγμα</a:t>
            </a:r>
            <a:r>
              <a:rPr lang="el-GR" altLang="el-GR" b="1" dirty="0" smtClean="0">
                <a:solidFill>
                  <a:srgbClr val="FF3300"/>
                </a:solidFill>
              </a:rPr>
              <a:t> </a:t>
            </a:r>
          </a:p>
          <a:p>
            <a:pPr eaLnBrk="1" hangingPunct="1">
              <a:buFont typeface="Arial" charset="0"/>
              <a:buNone/>
            </a:pPr>
            <a:r>
              <a:rPr lang="el-GR" altLang="el-GR" b="1" dirty="0" smtClean="0"/>
              <a:t>   Σε έρευνα των κοινωνικοοικονομικών χαρακτηριστικών των φοιτητών του ΑΠΘ,  το επίπεδο εκπαίδευσης του πατέρα κατηγοριοποιήθηκε ως  </a:t>
            </a:r>
            <a:r>
              <a:rPr lang="el-GR" altLang="el-GR" i="1" dirty="0" smtClean="0"/>
              <a:t>δημοτικό</a:t>
            </a:r>
            <a:r>
              <a:rPr lang="el-GR" altLang="el-GR" b="1" dirty="0" smtClean="0"/>
              <a:t> ,  </a:t>
            </a:r>
            <a:r>
              <a:rPr lang="el-GR" altLang="el-GR" i="1" dirty="0" smtClean="0"/>
              <a:t>γυμνάσιο,</a:t>
            </a:r>
            <a:r>
              <a:rPr lang="el-GR" altLang="el-GR" b="1" dirty="0" smtClean="0"/>
              <a:t>  </a:t>
            </a:r>
            <a:r>
              <a:rPr lang="el-GR" altLang="el-GR" i="1" dirty="0" smtClean="0"/>
              <a:t>λύκειο</a:t>
            </a:r>
            <a:r>
              <a:rPr lang="el-GR" altLang="el-GR" b="1" dirty="0" smtClean="0"/>
              <a:t> ,  </a:t>
            </a:r>
            <a:r>
              <a:rPr lang="el-GR" altLang="el-GR" i="1" dirty="0" smtClean="0"/>
              <a:t>τουλάχιστον ανώτερη </a:t>
            </a:r>
            <a:r>
              <a:rPr lang="el-GR" altLang="el-GR" b="1" dirty="0" smtClean="0"/>
              <a:t>.</a:t>
            </a:r>
            <a:endParaRPr lang="el-GR" altLang="el-GR" dirty="0" smtClean="0"/>
          </a:p>
        </p:txBody>
      </p:sp>
      <p:sp>
        <p:nvSpPr>
          <p:cNvPr id="47108" name="3 - Ορθογώνιο"/>
          <p:cNvSpPr>
            <a:spLocks noChangeArrowheads="1"/>
          </p:cNvSpPr>
          <p:nvPr/>
        </p:nvSpPr>
        <p:spPr bwMode="auto">
          <a:xfrm>
            <a:off x="7848600" y="5791200"/>
            <a:ext cx="1066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altLang="el-GR" b="1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GB" altLang="el-GR" sz="3200">
                <a:solidFill>
                  <a:srgbClr val="FF3300"/>
                </a:solidFill>
                <a:cs typeface="Times New Roman" pitchFamily="18" charset="0"/>
              </a:rPr>
              <a:t>→</a:t>
            </a:r>
            <a:endParaRPr lang="el-GR" altLang="el-GR" sz="3200"/>
          </a:p>
        </p:txBody>
      </p:sp>
      <p:sp>
        <p:nvSpPr>
          <p:cNvPr id="5" name="4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2,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124744"/>
            <a:ext cx="8640960" cy="4525963"/>
          </a:xfrm>
        </p:spPr>
        <p:txBody>
          <a:bodyPr>
            <a:noAutofit/>
          </a:bodyPr>
          <a:lstStyle/>
          <a:p>
            <a:r>
              <a:rPr lang="el-GR" altLang="el-GR" dirty="0" smtClean="0"/>
              <a:t>Η   τυπική τιμή της μεταβλητής «</a:t>
            </a:r>
            <a:r>
              <a:rPr lang="el-GR" altLang="el-GR" b="1" dirty="0" smtClean="0"/>
              <a:t>εκπαίδευση του πατέρα</a:t>
            </a:r>
            <a:r>
              <a:rPr lang="el-GR" altLang="el-GR" dirty="0" smtClean="0"/>
              <a:t>»  ήταν  </a:t>
            </a:r>
            <a:r>
              <a:rPr lang="el-GR" altLang="el-GR" i="1" dirty="0" smtClean="0"/>
              <a:t>λύκειο</a:t>
            </a:r>
            <a:r>
              <a:rPr lang="el-GR" altLang="el-GR" dirty="0" smtClean="0"/>
              <a:t> </a:t>
            </a:r>
            <a:r>
              <a:rPr lang="en-US" altLang="el-GR" dirty="0" smtClean="0"/>
              <a:t>.</a:t>
            </a:r>
          </a:p>
          <a:p>
            <a:r>
              <a:rPr lang="el-GR" altLang="el-GR" dirty="0" smtClean="0"/>
              <a:t>Γι’  αυτούς που οπωσδήποτε σκόπευαν  να κάνουν μεταπτυχιακές σπουδές, η τυπική τιμή της μεταβλητής «</a:t>
            </a:r>
            <a:r>
              <a:rPr lang="el-GR" altLang="el-GR" b="1" dirty="0" smtClean="0"/>
              <a:t>εκπαίδευση του πατέρα</a:t>
            </a:r>
            <a:r>
              <a:rPr lang="el-GR" altLang="el-GR" dirty="0" smtClean="0"/>
              <a:t>» ήταν  </a:t>
            </a:r>
            <a:r>
              <a:rPr lang="el-GR" altLang="el-GR" i="1" dirty="0" smtClean="0"/>
              <a:t>τουλάχιστον </a:t>
            </a:r>
            <a:r>
              <a:rPr lang="el-GR" altLang="el-GR" b="1" i="1" dirty="0" smtClean="0"/>
              <a:t>ανώτερη</a:t>
            </a:r>
            <a:r>
              <a:rPr lang="en-US" altLang="el-GR" i="1" dirty="0" smtClean="0"/>
              <a:t>.</a:t>
            </a:r>
          </a:p>
          <a:p>
            <a:r>
              <a:rPr lang="el-GR" altLang="el-GR" dirty="0" smtClean="0"/>
              <a:t>Σε διαφορετική κατηγοριοποίηση (των ίδιων δεδομένων)  αντί για την κατηγορία  </a:t>
            </a:r>
            <a:r>
              <a:rPr lang="el-GR" altLang="el-GR" i="1" dirty="0" smtClean="0"/>
              <a:t>τουλάχιστον ανώτερη </a:t>
            </a:r>
            <a:r>
              <a:rPr lang="el-GR" altLang="el-GR" dirty="0" smtClean="0"/>
              <a:t>, χρησιμοποιήθηκαν δύο κατηγορίες:  </a:t>
            </a:r>
            <a:r>
              <a:rPr lang="el-GR" altLang="el-GR" b="1" i="1" dirty="0" smtClean="0"/>
              <a:t>ανώτερη-ανώτατη</a:t>
            </a:r>
            <a:r>
              <a:rPr lang="el-GR" altLang="el-GR" b="1" dirty="0" smtClean="0"/>
              <a:t> </a:t>
            </a:r>
            <a:r>
              <a:rPr lang="el-GR" altLang="el-GR" dirty="0" smtClean="0"/>
              <a:t>  και  </a:t>
            </a:r>
            <a:r>
              <a:rPr lang="el-GR" altLang="el-GR" b="1" i="1" dirty="0" smtClean="0"/>
              <a:t>μεταπτυχιακές σπουδές</a:t>
            </a:r>
            <a:endParaRPr lang="el-GR" altLang="el-GR" b="1" dirty="0" smtClean="0"/>
          </a:p>
          <a:p>
            <a:pPr eaLnBrk="1" hangingPunct="1">
              <a:buFont typeface="Arial" charset="0"/>
              <a:buNone/>
            </a:pPr>
            <a:r>
              <a:rPr lang="el-GR" altLang="el-GR" b="1" dirty="0" smtClean="0">
                <a:solidFill>
                  <a:srgbClr val="FF3300"/>
                </a:solidFill>
                <a:cs typeface="Times New Roman" pitchFamily="18" charset="0"/>
              </a:rPr>
              <a:t> </a:t>
            </a:r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2,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Τίτλος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/>
          <a:lstStyle/>
          <a:p>
            <a:r>
              <a:rPr lang="el-GR" dirty="0" smtClean="0"/>
              <a:t>Ονομαστικά δεδομένα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567333"/>
            <a:ext cx="8640960" cy="4525963"/>
          </a:xfrm>
        </p:spPr>
        <p:txBody>
          <a:bodyPr>
            <a:noAutofit/>
          </a:bodyPr>
          <a:lstStyle/>
          <a:p>
            <a:r>
              <a:rPr lang="el-GR" altLang="el-GR" dirty="0" smtClean="0"/>
              <a:t>Οι τιμές είναι είτε </a:t>
            </a:r>
            <a:r>
              <a:rPr lang="el-GR" altLang="el-GR" b="1" dirty="0" smtClean="0"/>
              <a:t>κατηγορίες</a:t>
            </a:r>
            <a:r>
              <a:rPr lang="el-GR" altLang="el-GR" dirty="0" smtClean="0"/>
              <a:t> σε διάταξη είτε ακέραιοι αριθμοί που δηλώνουν </a:t>
            </a:r>
            <a:r>
              <a:rPr lang="el-GR" altLang="el-GR" b="1" dirty="0" smtClean="0"/>
              <a:t>κατάταξη </a:t>
            </a:r>
          </a:p>
          <a:p>
            <a:pPr eaLnBrk="1" hangingPunct="1">
              <a:buFont typeface="Arial" charset="0"/>
              <a:buNone/>
            </a:pPr>
            <a:r>
              <a:rPr lang="el-GR" altLang="el-GR" b="1" dirty="0" smtClean="0">
                <a:solidFill>
                  <a:srgbClr val="FF3300"/>
                </a:solidFill>
                <a:cs typeface="Times New Roman" pitchFamily="18" charset="0"/>
              </a:rPr>
              <a:t> </a:t>
            </a:r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2,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Τίτλος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/>
          <a:lstStyle/>
          <a:p>
            <a:r>
              <a:rPr lang="el-GR" dirty="0" smtClean="0"/>
              <a:t>Διατακτικά Δεδομένα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268760"/>
            <a:ext cx="7086600" cy="1143000"/>
          </a:xfrm>
        </p:spPr>
        <p:txBody>
          <a:bodyPr/>
          <a:lstStyle/>
          <a:p>
            <a:pPr algn="l" eaLnBrk="1" hangingPunct="1"/>
            <a:r>
              <a:rPr lang="el-GR" altLang="el-GR" sz="3200" b="1" dirty="0" smtClean="0"/>
              <a:t>Κατανομές συχνοτήτων για διατακτικά δεδομένα: 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431429"/>
            <a:ext cx="8229600" cy="45259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l-GR" altLang="el-GR" b="1" dirty="0" smtClean="0">
                <a:solidFill>
                  <a:srgbClr val="000000"/>
                </a:solidFill>
                <a:cs typeface="Times New Roman" pitchFamily="18" charset="0"/>
              </a:rPr>
              <a:t>  </a:t>
            </a:r>
            <a:r>
              <a:rPr lang="en-GB" altLang="el-GR" b="1" dirty="0" smtClean="0">
                <a:solidFill>
                  <a:srgbClr val="FF3300"/>
                </a:solidFill>
                <a:cs typeface="Times New Roman" pitchFamily="18" charset="0"/>
              </a:rPr>
              <a:t>→</a:t>
            </a:r>
            <a:r>
              <a:rPr lang="el-GR" altLang="el-GR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GB" altLang="el-GR" b="1" dirty="0" err="1" smtClean="0">
                <a:solidFill>
                  <a:srgbClr val="000000"/>
                </a:solidFill>
              </a:rPr>
              <a:t>κατανο</a:t>
            </a:r>
            <a:r>
              <a:rPr lang="el-GR" altLang="el-GR" b="1" dirty="0" err="1" smtClean="0">
                <a:solidFill>
                  <a:srgbClr val="000000"/>
                </a:solidFill>
              </a:rPr>
              <a:t>μή</a:t>
            </a:r>
            <a:r>
              <a:rPr lang="en-GB" altLang="el-GR" b="1" dirty="0" smtClean="0">
                <a:solidFill>
                  <a:srgbClr val="000000"/>
                </a:solidFill>
              </a:rPr>
              <a:t> </a:t>
            </a:r>
            <a:r>
              <a:rPr lang="en-GB" altLang="el-GR" b="1" dirty="0" err="1" smtClean="0">
                <a:solidFill>
                  <a:srgbClr val="000000"/>
                </a:solidFill>
              </a:rPr>
              <a:t>συχνοτήτων</a:t>
            </a:r>
            <a:endParaRPr lang="en-GB" altLang="el-GR" b="1" dirty="0" smtClean="0">
              <a:solidFill>
                <a:srgbClr val="0000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GB" altLang="el-GR" b="1" dirty="0" smtClean="0">
                <a:solidFill>
                  <a:srgbClr val="000000"/>
                </a:solidFill>
              </a:rPr>
              <a:t>  </a:t>
            </a:r>
            <a:r>
              <a:rPr lang="en-GB" altLang="el-GR" b="1" dirty="0" smtClean="0">
                <a:solidFill>
                  <a:srgbClr val="FF3300"/>
                </a:solidFill>
                <a:cs typeface="Times New Roman" pitchFamily="18" charset="0"/>
              </a:rPr>
              <a:t>→</a:t>
            </a:r>
            <a:r>
              <a:rPr lang="en-GB" altLang="el-GR" b="1" dirty="0" smtClean="0">
                <a:solidFill>
                  <a:srgbClr val="000000"/>
                </a:solidFill>
              </a:rPr>
              <a:t> </a:t>
            </a:r>
            <a:r>
              <a:rPr lang="en-GB" altLang="el-GR" b="1" dirty="0" err="1" smtClean="0">
                <a:solidFill>
                  <a:srgbClr val="000000"/>
                </a:solidFill>
              </a:rPr>
              <a:t>κατανομ</a:t>
            </a:r>
            <a:r>
              <a:rPr lang="el-GR" altLang="el-GR" b="1" dirty="0" smtClean="0">
                <a:solidFill>
                  <a:srgbClr val="000000"/>
                </a:solidFill>
              </a:rPr>
              <a:t>ή</a:t>
            </a:r>
            <a:r>
              <a:rPr lang="en-GB" altLang="el-GR" b="1" dirty="0" smtClean="0">
                <a:solidFill>
                  <a:srgbClr val="000000"/>
                </a:solidFill>
              </a:rPr>
              <a:t> </a:t>
            </a:r>
            <a:r>
              <a:rPr lang="en-GB" altLang="el-GR" b="1" dirty="0" err="1" smtClean="0">
                <a:solidFill>
                  <a:srgbClr val="000000"/>
                </a:solidFill>
              </a:rPr>
              <a:t>σχετικών</a:t>
            </a:r>
            <a:r>
              <a:rPr lang="en-GB" altLang="el-GR" b="1" dirty="0" smtClean="0">
                <a:solidFill>
                  <a:srgbClr val="000000"/>
                </a:solidFill>
              </a:rPr>
              <a:t> </a:t>
            </a:r>
            <a:r>
              <a:rPr lang="en-GB" altLang="el-GR" b="1" dirty="0" err="1" smtClean="0">
                <a:solidFill>
                  <a:srgbClr val="000000"/>
                </a:solidFill>
              </a:rPr>
              <a:t>συχνοτήτων</a:t>
            </a:r>
            <a:endParaRPr lang="el-GR" altLang="el-GR" b="1" dirty="0" smtClean="0">
              <a:solidFill>
                <a:srgbClr val="0000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l-GR" altLang="el-GR" b="1" dirty="0" smtClean="0">
                <a:solidFill>
                  <a:srgbClr val="FF3300"/>
                </a:solidFill>
                <a:cs typeface="Times New Roman" pitchFamily="18" charset="0"/>
              </a:rPr>
              <a:t>  </a:t>
            </a:r>
            <a:r>
              <a:rPr lang="en-GB" altLang="el-GR" b="1" dirty="0" smtClean="0">
                <a:solidFill>
                  <a:srgbClr val="FF3300"/>
                </a:solidFill>
                <a:cs typeface="Times New Roman" pitchFamily="18" charset="0"/>
              </a:rPr>
              <a:t>→ </a:t>
            </a:r>
            <a:r>
              <a:rPr lang="el-GR" altLang="el-GR" b="1" dirty="0" err="1" smtClean="0"/>
              <a:t>επι</a:t>
            </a:r>
            <a:r>
              <a:rPr lang="el-GR" altLang="el-GR" b="1" dirty="0" smtClean="0"/>
              <a:t> τοις εκατό</a:t>
            </a:r>
            <a:r>
              <a:rPr lang="el-GR" altLang="el-GR" b="1" dirty="0" smtClean="0">
                <a:cs typeface="Times New Roman" pitchFamily="18" charset="0"/>
              </a:rPr>
              <a:t> </a:t>
            </a:r>
            <a:r>
              <a:rPr lang="el-GR" altLang="el-GR" b="1" dirty="0" smtClean="0"/>
              <a:t>ποσοστιαία </a:t>
            </a:r>
            <a:r>
              <a:rPr lang="en-GB" altLang="el-GR" b="1" dirty="0" err="1" smtClean="0"/>
              <a:t>κατανομή</a:t>
            </a:r>
            <a:endParaRPr lang="en-GB" altLang="el-GR" b="1" dirty="0" smtClean="0">
              <a:solidFill>
                <a:srgbClr val="000000"/>
              </a:solidFill>
            </a:endParaRPr>
          </a:p>
          <a:p>
            <a:pPr eaLnBrk="1" hangingPunct="1">
              <a:spcBef>
                <a:spcPts val="700"/>
              </a:spcBef>
              <a:buFont typeface="Wingdings" pitchFamily="2" charset="2"/>
              <a:buNone/>
            </a:pPr>
            <a:r>
              <a:rPr lang="en-GB" altLang="el-GR" sz="2500" b="1" dirty="0" smtClean="0">
                <a:solidFill>
                  <a:srgbClr val="23FF23"/>
                </a:solidFill>
              </a:rPr>
              <a:t>   </a:t>
            </a:r>
            <a:r>
              <a:rPr lang="en-GB" altLang="el-GR" sz="2500" i="1" u="sng" dirty="0" err="1" smtClean="0"/>
              <a:t>αλλά</a:t>
            </a:r>
            <a:r>
              <a:rPr lang="en-GB" altLang="el-GR" sz="2500" i="1" u="sng" dirty="0" smtClean="0"/>
              <a:t> </a:t>
            </a:r>
            <a:r>
              <a:rPr lang="en-GB" altLang="el-GR" sz="2500" i="1" u="sng" dirty="0" err="1" smtClean="0"/>
              <a:t>και</a:t>
            </a:r>
            <a:r>
              <a:rPr lang="en-GB" altLang="el-GR" sz="2500" b="1" dirty="0" smtClean="0"/>
              <a:t> </a:t>
            </a:r>
          </a:p>
          <a:p>
            <a:pPr eaLnBrk="1" hangingPunct="1">
              <a:spcBef>
                <a:spcPts val="900"/>
              </a:spcBef>
              <a:buFont typeface="Wingdings" pitchFamily="2" charset="2"/>
              <a:buNone/>
            </a:pPr>
            <a:r>
              <a:rPr lang="en-GB" altLang="el-GR" sz="2500" b="1" dirty="0" smtClean="0"/>
              <a:t>  </a:t>
            </a:r>
            <a:r>
              <a:rPr lang="en-GB" altLang="el-GR" b="1" dirty="0" smtClean="0">
                <a:solidFill>
                  <a:srgbClr val="FF3300"/>
                </a:solidFill>
                <a:cs typeface="Times New Roman" pitchFamily="18" charset="0"/>
              </a:rPr>
              <a:t>→</a:t>
            </a:r>
            <a:r>
              <a:rPr lang="en-GB" altLang="el-GR" b="1" dirty="0" smtClean="0">
                <a:solidFill>
                  <a:srgbClr val="000000"/>
                </a:solidFill>
              </a:rPr>
              <a:t> </a:t>
            </a:r>
            <a:r>
              <a:rPr lang="en-GB" altLang="el-GR" b="1" dirty="0" err="1" smtClean="0">
                <a:solidFill>
                  <a:srgbClr val="000000"/>
                </a:solidFill>
              </a:rPr>
              <a:t>κατανομ</a:t>
            </a:r>
            <a:r>
              <a:rPr lang="el-GR" altLang="el-GR" b="1" dirty="0" smtClean="0">
                <a:solidFill>
                  <a:srgbClr val="000000"/>
                </a:solidFill>
              </a:rPr>
              <a:t>ή</a:t>
            </a:r>
            <a:r>
              <a:rPr lang="en-GB" altLang="el-GR" b="1" dirty="0" smtClean="0">
                <a:solidFill>
                  <a:srgbClr val="000000"/>
                </a:solidFill>
              </a:rPr>
              <a:t> </a:t>
            </a:r>
            <a:r>
              <a:rPr lang="en-GB" altLang="el-GR" b="1" dirty="0" err="1" smtClean="0">
                <a:solidFill>
                  <a:srgbClr val="000000"/>
                </a:solidFill>
              </a:rPr>
              <a:t>αθροιστικών</a:t>
            </a:r>
            <a:r>
              <a:rPr lang="en-GB" altLang="el-GR" b="1" dirty="0" smtClean="0">
                <a:solidFill>
                  <a:srgbClr val="000000"/>
                </a:solidFill>
              </a:rPr>
              <a:t> </a:t>
            </a:r>
            <a:r>
              <a:rPr lang="en-GB" altLang="el-GR" b="1" dirty="0" err="1" smtClean="0">
                <a:solidFill>
                  <a:srgbClr val="000000"/>
                </a:solidFill>
              </a:rPr>
              <a:t>συχνοτήτων</a:t>
            </a:r>
            <a:r>
              <a:rPr lang="en-GB" altLang="el-GR" sz="3300" b="1" dirty="0" smtClean="0">
                <a:solidFill>
                  <a:srgbClr val="000000"/>
                </a:solidFill>
              </a:rPr>
              <a:t> </a:t>
            </a:r>
          </a:p>
          <a:p>
            <a:pPr eaLnBrk="1" hangingPunct="1">
              <a:spcBef>
                <a:spcPts val="900"/>
              </a:spcBef>
              <a:buFont typeface="Wingdings" pitchFamily="2" charset="2"/>
              <a:buNone/>
            </a:pPr>
            <a:endParaRPr lang="en-GB" altLang="el-GR" sz="3300" b="1" dirty="0" smtClean="0">
              <a:solidFill>
                <a:srgbClr val="000000"/>
              </a:solidFill>
            </a:endParaRPr>
          </a:p>
          <a:p>
            <a:pPr eaLnBrk="1" hangingPunct="1">
              <a:spcBef>
                <a:spcPts val="700"/>
              </a:spcBef>
              <a:buFont typeface="Wingdings" pitchFamily="2" charset="2"/>
              <a:buNone/>
            </a:pPr>
            <a:r>
              <a:rPr lang="en-GB" altLang="el-GR" sz="2500" b="1" dirty="0" smtClean="0"/>
              <a:t>       </a:t>
            </a:r>
            <a:endParaRPr lang="el-GR" altLang="el-GR" b="1" dirty="0" smtClean="0"/>
          </a:p>
          <a:p>
            <a:pPr eaLnBrk="1" hangingPunct="1">
              <a:buFont typeface="Wingdings" pitchFamily="2" charset="2"/>
              <a:buNone/>
            </a:pPr>
            <a:endParaRPr lang="el-GR" altLang="el-GR" b="1" u="sng" dirty="0" smtClean="0"/>
          </a:p>
          <a:p>
            <a:pPr eaLnBrk="1" hangingPunct="1">
              <a:buFont typeface="Wingdings" pitchFamily="2" charset="2"/>
              <a:buNone/>
            </a:pPr>
            <a:endParaRPr lang="en-GB" altLang="el-GR" sz="2500" b="1" dirty="0" smtClean="0"/>
          </a:p>
          <a:p>
            <a:pPr eaLnBrk="1" hangingPunct="1"/>
            <a:endParaRPr lang="el-GR" altLang="el-GR" dirty="0" smtClean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2,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7 - Τίτλος"/>
          <p:cNvSpPr txBox="1">
            <a:spLocks/>
          </p:cNvSpPr>
          <p:nvPr/>
        </p:nvSpPr>
        <p:spPr>
          <a:xfrm>
            <a:off x="457200" y="19776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Διατακτικά Δεδομένα</a:t>
            </a:r>
            <a:endParaRPr kumimoji="0" lang="el-GR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0"/>
            <a:ext cx="7632700" cy="2530476"/>
          </a:xfrm>
        </p:spPr>
        <p:txBody>
          <a:bodyPr lIns="92160" tIns="46080" rIns="92160" bIns="46080" rtlCol="0">
            <a:normAutofit fontScale="90000"/>
          </a:bodyPr>
          <a:lstStyle/>
          <a:p>
            <a:pPr algn="l" defTabSz="449263" eaLnBrk="1" fontAlgn="auto" hangingPunct="1">
              <a:spcAft>
                <a:spcPts val="0"/>
              </a:spcAft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2400" b="1" dirty="0" smtClean="0">
                <a:solidFill>
                  <a:srgbClr val="000000"/>
                </a:solidFill>
              </a:rPr>
              <a:t/>
            </a:r>
            <a:br>
              <a:rPr lang="en-GB" sz="2400" b="1" dirty="0" smtClean="0">
                <a:solidFill>
                  <a:srgbClr val="000000"/>
                </a:solidFill>
              </a:rPr>
            </a:br>
            <a:r>
              <a:rPr lang="el-GR" sz="2400" b="1" dirty="0" smtClean="0">
                <a:solidFill>
                  <a:srgbClr val="000000"/>
                </a:solidFill>
              </a:rPr>
              <a:t/>
            </a:r>
            <a:br>
              <a:rPr lang="el-GR" sz="2400" b="1" dirty="0" smtClean="0">
                <a:solidFill>
                  <a:srgbClr val="000000"/>
                </a:solidFill>
              </a:rPr>
            </a:br>
            <a:r>
              <a:rPr lang="el-GR" sz="2400" b="1" dirty="0" smtClean="0">
                <a:solidFill>
                  <a:srgbClr val="000000"/>
                </a:solidFill>
              </a:rPr>
              <a:t/>
            </a:r>
            <a:br>
              <a:rPr lang="el-GR" sz="2400" b="1" dirty="0" smtClean="0">
                <a:solidFill>
                  <a:srgbClr val="000000"/>
                </a:solidFill>
              </a:rPr>
            </a:br>
            <a:r>
              <a:rPr lang="en-US" sz="2400" b="1" dirty="0" smtClean="0">
                <a:solidFill>
                  <a:srgbClr val="000000"/>
                </a:solidFill>
              </a:rPr>
              <a:t/>
            </a:r>
            <a:br>
              <a:rPr lang="en-US" sz="2400" b="1" dirty="0" smtClean="0">
                <a:solidFill>
                  <a:srgbClr val="000000"/>
                </a:solidFill>
              </a:rPr>
            </a:br>
            <a:r>
              <a:rPr lang="en-US" sz="2400" dirty="0" smtClean="0">
                <a:solidFill>
                  <a:srgbClr val="000000"/>
                </a:solidFill>
              </a:rPr>
              <a:t/>
            </a:r>
            <a:br>
              <a:rPr lang="en-US" sz="2400" dirty="0" smtClean="0">
                <a:solidFill>
                  <a:srgbClr val="000000"/>
                </a:solidFill>
              </a:rPr>
            </a:br>
            <a:r>
              <a:rPr lang="el-GR" sz="3600" dirty="0" smtClean="0"/>
              <a:t>Γραφικές παραστάσεις για διατακτικά δεδομένα</a:t>
            </a:r>
            <a:r>
              <a:rPr lang="en-US" sz="3600" dirty="0" smtClean="0"/>
              <a:t>:</a:t>
            </a:r>
            <a:r>
              <a:rPr lang="el-GR" sz="2400" b="1" u="sng" dirty="0" smtClean="0">
                <a:solidFill>
                  <a:srgbClr val="FF3300"/>
                </a:solidFill>
              </a:rPr>
              <a:t/>
            </a:r>
            <a:br>
              <a:rPr lang="el-GR" sz="2400" b="1" u="sng" dirty="0" smtClean="0">
                <a:solidFill>
                  <a:srgbClr val="FF3300"/>
                </a:solidFill>
              </a:rPr>
            </a:br>
            <a:endParaRPr lang="en-GB" sz="2400" b="1" u="sng" dirty="0" smtClean="0">
              <a:solidFill>
                <a:srgbClr val="FF3300"/>
              </a:solidFill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2508274"/>
            <a:ext cx="7947025" cy="3729038"/>
          </a:xfrm>
        </p:spPr>
        <p:txBody>
          <a:bodyPr lIns="90000" tIns="46800" rIns="90000" bIns="46800"/>
          <a:lstStyle/>
          <a:p>
            <a:pPr marL="323850" indent="-323850" defTabSz="449263" eaLnBrk="1" hangingPunct="1">
              <a:spcBef>
                <a:spcPts val="9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l-GR" altLang="el-GR" sz="2500" b="1" dirty="0" smtClean="0"/>
              <a:t>    </a:t>
            </a:r>
            <a:r>
              <a:rPr lang="el-GR" altLang="el-GR" b="1" dirty="0" smtClean="0"/>
              <a:t>Μπορούμε να χρησιμοποιήσουμε και  κυκλικά διαγράμματα </a:t>
            </a:r>
          </a:p>
          <a:p>
            <a:pPr marL="323850" indent="-323850" defTabSz="449263" eaLnBrk="1" hangingPunct="1">
              <a:spcBef>
                <a:spcPts val="9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l-GR" altLang="el-GR" dirty="0" smtClean="0"/>
              <a:t>   </a:t>
            </a:r>
            <a:r>
              <a:rPr lang="el-GR" altLang="el-GR" i="1" dirty="0" smtClean="0"/>
              <a:t>όμως, </a:t>
            </a:r>
          </a:p>
          <a:p>
            <a:pPr marL="323850" indent="-323850" defTabSz="449263" eaLnBrk="1" hangingPunct="1">
              <a:spcBef>
                <a:spcPts val="9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l-GR" altLang="el-GR" b="1" dirty="0" smtClean="0"/>
              <a:t>   τα </a:t>
            </a:r>
            <a:r>
              <a:rPr lang="en-GB" altLang="el-GR" b="1" dirty="0" smtClean="0"/>
              <a:t> </a:t>
            </a:r>
            <a:r>
              <a:rPr lang="en-GB" altLang="el-GR" b="1" dirty="0" err="1" smtClean="0"/>
              <a:t>ραβδογράμματα</a:t>
            </a:r>
            <a:r>
              <a:rPr lang="el-GR" altLang="el-GR" b="1" dirty="0" smtClean="0"/>
              <a:t> είναι προτιμότερα γιατί απεικονίζουν και τη σχέση διάταξης</a:t>
            </a:r>
            <a:endParaRPr lang="en-GB" altLang="el-GR" b="1" dirty="0" smtClean="0"/>
          </a:p>
          <a:p>
            <a:pPr marL="323850" indent="-323850" defTabSz="449263" eaLnBrk="1" hangingPunct="1">
              <a:spcBef>
                <a:spcPts val="9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el-GR" sz="3300" b="1" dirty="0" smtClean="0"/>
          </a:p>
        </p:txBody>
      </p:sp>
      <p:sp>
        <p:nvSpPr>
          <p:cNvPr id="4" name="7 - Τίτλος"/>
          <p:cNvSpPr txBox="1">
            <a:spLocks/>
          </p:cNvSpPr>
          <p:nvPr/>
        </p:nvSpPr>
        <p:spPr>
          <a:xfrm>
            <a:off x="457200" y="19776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Διατακτικά Δεδομένα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838200"/>
            <a:ext cx="7262813" cy="1344613"/>
          </a:xfrm>
        </p:spPr>
        <p:txBody>
          <a:bodyPr lIns="0" tIns="0" rIns="0" bIns="0"/>
          <a:lstStyle/>
          <a:p>
            <a:pPr eaLnBrk="1" hangingPunct="1"/>
            <a:r>
              <a:rPr lang="el-GR" altLang="el-GR" sz="2400" b="1" smtClean="0">
                <a:solidFill>
                  <a:srgbClr val="0033CC"/>
                </a:solidFill>
              </a:rPr>
              <a:t/>
            </a:r>
            <a:br>
              <a:rPr lang="el-GR" altLang="el-GR" sz="2400" b="1" smtClean="0">
                <a:solidFill>
                  <a:srgbClr val="0033CC"/>
                </a:solidFill>
              </a:rPr>
            </a:br>
            <a:endParaRPr lang="el-GR" altLang="el-GR" sz="2400" b="1" smtClean="0">
              <a:solidFill>
                <a:srgbClr val="0033CC"/>
              </a:solidFill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0" y="1560338"/>
            <a:ext cx="9144000" cy="5253038"/>
          </a:xfrm>
        </p:spPr>
        <p:txBody>
          <a:bodyPr lIns="90000" tIns="46800" rIns="90000" bIns="46800"/>
          <a:lstStyle/>
          <a:p>
            <a:pPr eaLnBrk="1" hangingPunct="1">
              <a:spcBef>
                <a:spcPts val="900"/>
              </a:spcBef>
              <a:buFont typeface="Wingdings" pitchFamily="2" charset="2"/>
              <a:buNone/>
            </a:pPr>
            <a:r>
              <a:rPr lang="en-GB" altLang="el-GR" sz="3300" dirty="0" smtClean="0"/>
              <a:t>  </a:t>
            </a:r>
            <a:endParaRPr lang="el-GR" altLang="el-GR" sz="3300" dirty="0" smtClean="0"/>
          </a:p>
          <a:p>
            <a:pPr eaLnBrk="1" hangingPunct="1">
              <a:spcBef>
                <a:spcPts val="900"/>
              </a:spcBef>
              <a:buFont typeface="Wingdings" pitchFamily="2" charset="2"/>
              <a:buNone/>
            </a:pPr>
            <a:r>
              <a:rPr lang="el-GR" altLang="el-GR" sz="3300" dirty="0" smtClean="0"/>
              <a:t>            </a:t>
            </a:r>
            <a:r>
              <a:rPr lang="en-GB" altLang="el-GR" b="1" dirty="0" err="1" smtClean="0">
                <a:solidFill>
                  <a:srgbClr val="000000"/>
                </a:solidFill>
              </a:rPr>
              <a:t>Τα</a:t>
            </a:r>
            <a:r>
              <a:rPr lang="en-GB" altLang="el-GR" b="1" dirty="0" smtClean="0">
                <a:solidFill>
                  <a:srgbClr val="000000"/>
                </a:solidFill>
              </a:rPr>
              <a:t> </a:t>
            </a:r>
            <a:r>
              <a:rPr lang="en-GB" altLang="el-GR" b="1" dirty="0" err="1" smtClean="0">
                <a:solidFill>
                  <a:srgbClr val="000000"/>
                </a:solidFill>
              </a:rPr>
              <a:t>διατακτικα</a:t>
            </a:r>
            <a:r>
              <a:rPr lang="en-GB" altLang="el-GR" b="1" dirty="0" smtClean="0">
                <a:solidFill>
                  <a:srgbClr val="000000"/>
                </a:solidFill>
              </a:rPr>
              <a:t> </a:t>
            </a:r>
            <a:r>
              <a:rPr lang="en-GB" altLang="el-GR" b="1" dirty="0" err="1" smtClean="0">
                <a:solidFill>
                  <a:srgbClr val="000000"/>
                </a:solidFill>
              </a:rPr>
              <a:t>δεδομένα</a:t>
            </a:r>
            <a:r>
              <a:rPr lang="en-GB" altLang="el-GR" b="1" dirty="0" smtClean="0">
                <a:solidFill>
                  <a:srgbClr val="000000"/>
                </a:solidFill>
              </a:rPr>
              <a:t> </a:t>
            </a:r>
            <a:endParaRPr lang="el-GR" altLang="el-GR" b="1" dirty="0" smtClean="0">
              <a:solidFill>
                <a:srgbClr val="000000"/>
              </a:solidFill>
            </a:endParaRPr>
          </a:p>
          <a:p>
            <a:pPr eaLnBrk="1" hangingPunct="1">
              <a:spcBef>
                <a:spcPts val="900"/>
              </a:spcBef>
              <a:buFont typeface="Wingdings" pitchFamily="2" charset="2"/>
              <a:buNone/>
            </a:pPr>
            <a:r>
              <a:rPr lang="el-GR" altLang="el-GR" b="1" dirty="0" smtClean="0">
                <a:solidFill>
                  <a:srgbClr val="000000"/>
                </a:solidFill>
              </a:rPr>
              <a:t>            </a:t>
            </a:r>
            <a:r>
              <a:rPr lang="en-GB" altLang="el-GR" dirty="0" err="1" smtClean="0">
                <a:solidFill>
                  <a:srgbClr val="000000"/>
                </a:solidFill>
              </a:rPr>
              <a:t>μπορούν</a:t>
            </a:r>
            <a:r>
              <a:rPr lang="en-GB" altLang="el-GR" dirty="0" smtClean="0">
                <a:solidFill>
                  <a:srgbClr val="000000"/>
                </a:solidFill>
              </a:rPr>
              <a:t> </a:t>
            </a:r>
            <a:r>
              <a:rPr lang="en-GB" altLang="el-GR" dirty="0" err="1" smtClean="0">
                <a:solidFill>
                  <a:srgbClr val="000000"/>
                </a:solidFill>
              </a:rPr>
              <a:t>να</a:t>
            </a:r>
            <a:r>
              <a:rPr lang="el-GR" altLang="el-GR" dirty="0" smtClean="0">
                <a:solidFill>
                  <a:srgbClr val="000000"/>
                </a:solidFill>
              </a:rPr>
              <a:t> </a:t>
            </a:r>
            <a:r>
              <a:rPr lang="en-GB" altLang="el-GR" dirty="0" err="1" smtClean="0">
                <a:solidFill>
                  <a:srgbClr val="000000"/>
                </a:solidFill>
              </a:rPr>
              <a:t>αντιπροσωπευτούν</a:t>
            </a:r>
            <a:r>
              <a:rPr lang="en-GB" altLang="el-GR" dirty="0" smtClean="0">
                <a:solidFill>
                  <a:srgbClr val="000000"/>
                </a:solidFill>
              </a:rPr>
              <a:t> </a:t>
            </a:r>
            <a:r>
              <a:rPr lang="en-GB" altLang="el-GR" dirty="0" err="1" smtClean="0">
                <a:solidFill>
                  <a:srgbClr val="000000"/>
                </a:solidFill>
              </a:rPr>
              <a:t>από</a:t>
            </a:r>
            <a:r>
              <a:rPr lang="en-GB" altLang="el-GR" dirty="0" smtClean="0">
                <a:solidFill>
                  <a:srgbClr val="000000"/>
                </a:solidFill>
              </a:rPr>
              <a:t> </a:t>
            </a:r>
            <a:r>
              <a:rPr lang="en-GB" altLang="el-GR" dirty="0" err="1" smtClean="0">
                <a:solidFill>
                  <a:srgbClr val="000000"/>
                </a:solidFill>
              </a:rPr>
              <a:t>την</a:t>
            </a:r>
            <a:r>
              <a:rPr lang="en-GB" altLang="el-GR" dirty="0" smtClean="0">
                <a:solidFill>
                  <a:srgbClr val="000000"/>
                </a:solidFill>
              </a:rPr>
              <a:t>   </a:t>
            </a:r>
            <a:endParaRPr lang="el-GR" altLang="el-GR" dirty="0" smtClean="0">
              <a:solidFill>
                <a:srgbClr val="000000"/>
              </a:solidFill>
            </a:endParaRPr>
          </a:p>
          <a:p>
            <a:pPr eaLnBrk="1" hangingPunct="1">
              <a:spcBef>
                <a:spcPts val="900"/>
              </a:spcBef>
              <a:buFont typeface="Arial" charset="0"/>
              <a:buNone/>
            </a:pPr>
            <a:r>
              <a:rPr lang="el-GR" altLang="el-GR" b="1" dirty="0" smtClean="0">
                <a:cs typeface="Times New Roman" pitchFamily="18" charset="0"/>
              </a:rPr>
              <a:t> </a:t>
            </a:r>
            <a:r>
              <a:rPr lang="en-GB" altLang="el-GR" b="1" dirty="0" smtClean="0">
                <a:cs typeface="Times New Roman" pitchFamily="18" charset="0"/>
              </a:rPr>
              <a:t> </a:t>
            </a:r>
            <a:r>
              <a:rPr lang="el-GR" altLang="el-GR" b="1" dirty="0" smtClean="0"/>
              <a:t>               </a:t>
            </a:r>
            <a:r>
              <a:rPr lang="en-GB" altLang="el-GR" b="1" dirty="0" smtClean="0"/>
              <a:t>•</a:t>
            </a:r>
            <a:r>
              <a:rPr lang="el-GR" altLang="el-GR" b="1" dirty="0" smtClean="0"/>
              <a:t> </a:t>
            </a:r>
            <a:r>
              <a:rPr lang="en-GB" altLang="el-GR" b="1" dirty="0" err="1" smtClean="0"/>
              <a:t>επικρατούσα</a:t>
            </a:r>
            <a:r>
              <a:rPr lang="en-GB" altLang="el-GR" b="1" dirty="0" smtClean="0"/>
              <a:t> ή </a:t>
            </a:r>
            <a:r>
              <a:rPr lang="en-GB" altLang="el-GR" b="1" dirty="0" err="1" smtClean="0"/>
              <a:t>τυπική</a:t>
            </a:r>
            <a:r>
              <a:rPr lang="en-GB" altLang="el-GR" b="1" dirty="0" smtClean="0"/>
              <a:t> </a:t>
            </a:r>
            <a:r>
              <a:rPr lang="en-GB" altLang="el-GR" b="1" dirty="0" err="1" smtClean="0"/>
              <a:t>τιμή</a:t>
            </a:r>
            <a:r>
              <a:rPr lang="en-GB" altLang="el-GR" b="1" dirty="0" smtClean="0"/>
              <a:t> </a:t>
            </a:r>
          </a:p>
          <a:p>
            <a:pPr eaLnBrk="1" hangingPunct="1">
              <a:spcBef>
                <a:spcPts val="900"/>
              </a:spcBef>
              <a:buFont typeface="Wingdings" pitchFamily="2" charset="2"/>
              <a:buNone/>
            </a:pPr>
            <a:r>
              <a:rPr lang="en-GB" altLang="el-GR" b="1" dirty="0" smtClean="0"/>
              <a:t>  </a:t>
            </a:r>
            <a:r>
              <a:rPr lang="el-GR" altLang="el-GR" b="1" dirty="0" smtClean="0"/>
              <a:t>           </a:t>
            </a:r>
            <a:r>
              <a:rPr lang="en-GB" altLang="el-GR" dirty="0" err="1" smtClean="0"/>
              <a:t>αλλ</a:t>
            </a:r>
            <a:r>
              <a:rPr lang="el-GR" altLang="el-GR" dirty="0" smtClean="0"/>
              <a:t>ά</a:t>
            </a:r>
            <a:r>
              <a:rPr lang="en-GB" altLang="el-GR" dirty="0" smtClean="0"/>
              <a:t> </a:t>
            </a:r>
            <a:r>
              <a:rPr lang="en-GB" altLang="el-GR" dirty="0" err="1" smtClean="0"/>
              <a:t>και</a:t>
            </a:r>
            <a:r>
              <a:rPr lang="en-GB" altLang="el-GR" dirty="0" smtClean="0"/>
              <a:t> </a:t>
            </a:r>
            <a:r>
              <a:rPr lang="en-GB" altLang="el-GR" dirty="0" err="1" smtClean="0"/>
              <a:t>τη</a:t>
            </a:r>
            <a:r>
              <a:rPr lang="el-GR" altLang="el-GR" dirty="0" smtClean="0"/>
              <a:t> </a:t>
            </a:r>
          </a:p>
          <a:p>
            <a:pPr eaLnBrk="1" hangingPunct="1">
              <a:spcBef>
                <a:spcPts val="900"/>
              </a:spcBef>
              <a:buFont typeface="Arial" charset="0"/>
              <a:buNone/>
            </a:pPr>
            <a:r>
              <a:rPr lang="en-GB" altLang="el-GR" b="1" dirty="0" smtClean="0"/>
              <a:t> </a:t>
            </a:r>
            <a:r>
              <a:rPr lang="el-GR" altLang="el-GR" b="1" dirty="0" smtClean="0"/>
              <a:t>               </a:t>
            </a:r>
            <a:r>
              <a:rPr lang="en-GB" altLang="el-GR" b="1" dirty="0" smtClean="0"/>
              <a:t>•</a:t>
            </a:r>
            <a:r>
              <a:rPr lang="el-GR" altLang="el-GR" b="1" dirty="0" smtClean="0"/>
              <a:t> δ</a:t>
            </a:r>
            <a:r>
              <a:rPr lang="en-GB" altLang="el-GR" b="1" dirty="0" err="1" smtClean="0"/>
              <a:t>ιάμεση</a:t>
            </a:r>
            <a:r>
              <a:rPr lang="en-GB" altLang="el-GR" b="1" dirty="0" smtClean="0"/>
              <a:t> </a:t>
            </a:r>
            <a:r>
              <a:rPr lang="en-GB" altLang="el-GR" b="1" dirty="0" err="1" smtClean="0"/>
              <a:t>τιμή</a:t>
            </a:r>
            <a:endParaRPr lang="en-GB" altLang="el-GR" b="1" dirty="0" smtClean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2,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7 - Τίτλος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Διατακτικά Δεδομένα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2400" b="1" smtClean="0"/>
              <a:t/>
            </a:r>
            <a:br>
              <a:rPr lang="el-GR" altLang="el-GR" sz="2400" b="1" smtClean="0"/>
            </a:br>
            <a:r>
              <a:rPr lang="el-GR" altLang="el-GR" sz="2400" b="1" smtClean="0"/>
              <a:t>  </a:t>
            </a:r>
            <a:r>
              <a:rPr lang="el-GR" altLang="el-GR" sz="2400" b="1" smtClean="0">
                <a:solidFill>
                  <a:srgbClr val="FF3300"/>
                </a:solidFill>
              </a:rPr>
              <a:t> </a:t>
            </a:r>
            <a:endParaRPr lang="el-GR" altLang="el-GR" sz="2400" b="1" smtClean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838200"/>
            <a:ext cx="8229600" cy="5516563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l-GR" dirty="0" smtClean="0"/>
              <a:t> 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l-GR" sz="3500" u="sng" dirty="0" smtClean="0"/>
              <a:t>   </a:t>
            </a:r>
            <a:r>
              <a:rPr lang="el-GR" sz="3500" b="1" u="sng" dirty="0" smtClean="0"/>
              <a:t>παράδειγμα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b="1" dirty="0" smtClean="0">
                <a:solidFill>
                  <a:srgbClr val="FF3300"/>
                </a:solidFill>
              </a:rPr>
              <a:t>    </a:t>
            </a:r>
            <a:r>
              <a:rPr lang="el-GR" sz="3500" dirty="0" smtClean="0"/>
              <a:t>Στην επόμενη διαφάνεια δίνονται οι κατανομές (συχνοτήτων,…..) των 850 παρατηρήσεων της μεταβλητής «επίπεδο εκπαίδευσης  850 δανειοληπτών της  τράπεζας Χ»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b="1" dirty="0" smtClean="0"/>
              <a:t>  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l-GR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b="1" dirty="0" smtClean="0"/>
              <a:t>        			</a:t>
            </a:r>
            <a:endParaRPr lang="el-GR" sz="2200" dirty="0" smtClean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l-GR" dirty="0" smtClean="0"/>
              <a:t> </a:t>
            </a:r>
          </a:p>
        </p:txBody>
      </p:sp>
      <p:sp>
        <p:nvSpPr>
          <p:cNvPr id="6" name="5 - Επεξήγηση με στρογγυλεμένο παραλληλόγραμμο"/>
          <p:cNvSpPr/>
          <p:nvPr/>
        </p:nvSpPr>
        <p:spPr>
          <a:xfrm>
            <a:off x="304800" y="4724400"/>
            <a:ext cx="4267200" cy="1524000"/>
          </a:xfrm>
          <a:prstGeom prst="wedgeRoundRectCallout">
            <a:avLst>
              <a:gd name="adj1" fmla="val -56920"/>
              <a:gd name="adj2" fmla="val 81203"/>
              <a:gd name="adj3" fmla="val 1666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l-GR" sz="2800" b="1" dirty="0">
                <a:solidFill>
                  <a:schemeClr val="tx1"/>
                </a:solidFill>
              </a:rPr>
              <a:t>  </a:t>
            </a:r>
          </a:p>
          <a:p>
            <a:pPr>
              <a:defRPr/>
            </a:pPr>
            <a:r>
              <a:rPr lang="el-GR" sz="2000" b="1" dirty="0">
                <a:solidFill>
                  <a:schemeClr val="tx1"/>
                </a:solidFill>
              </a:rPr>
              <a:t>Σε ποια περίπτωση αυτές οι παρατηρήσεις θα ήταν ο στατιστικός πληθυσμός και σε ποια το δείγμα;</a:t>
            </a:r>
          </a:p>
          <a:p>
            <a:pPr>
              <a:defRPr/>
            </a:pPr>
            <a:endParaRPr lang="el-GR" sz="2000" b="1" dirty="0">
              <a:solidFill>
                <a:schemeClr val="tx1"/>
              </a:solidFill>
            </a:endParaRPr>
          </a:p>
          <a:p>
            <a:pPr>
              <a:defRPr/>
            </a:pPr>
            <a:endParaRPr lang="el-GR" sz="2000" b="1" dirty="0">
              <a:solidFill>
                <a:schemeClr val="tx1"/>
              </a:solidFill>
            </a:endParaRPr>
          </a:p>
        </p:txBody>
      </p:sp>
      <p:sp>
        <p:nvSpPr>
          <p:cNvPr id="7" name="7 - Τίτλος"/>
          <p:cNvSpPr txBox="1">
            <a:spLocks/>
          </p:cNvSpPr>
          <p:nvPr/>
        </p:nvSpPr>
        <p:spPr>
          <a:xfrm>
            <a:off x="457200" y="19776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Διατακτικά Δεδομένα</a:t>
            </a:r>
          </a:p>
        </p:txBody>
      </p:sp>
      <p:sp>
        <p:nvSpPr>
          <p:cNvPr id="8" name="7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2,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4"/>
          <p:cNvGraphicFramePr>
            <a:graphicFrameLocks noChangeAspect="1"/>
          </p:cNvGraphicFramePr>
          <p:nvPr>
            <p:ph sz="half" idx="4294967295"/>
          </p:nvPr>
        </p:nvGraphicFramePr>
        <p:xfrm>
          <a:off x="0" y="2132856"/>
          <a:ext cx="9078913" cy="3824287"/>
        </p:xfrm>
        <a:graphic>
          <a:graphicData uri="http://schemas.openxmlformats.org/presentationml/2006/ole">
            <p:oleObj spid="_x0000_s96258" name="Document" r:id="rId3" imgW="4959810" imgH="2089155" progId="Word.Document.8">
              <p:embed/>
            </p:oleObj>
          </a:graphicData>
        </a:graphic>
      </p:graphicFrame>
      <p:sp>
        <p:nvSpPr>
          <p:cNvPr id="3" name="7 - Τίτλος"/>
          <p:cNvSpPr txBox="1">
            <a:spLocks/>
          </p:cNvSpPr>
          <p:nvPr/>
        </p:nvSpPr>
        <p:spPr>
          <a:xfrm>
            <a:off x="457200" y="19776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Διατακτικά Δεδομένα</a:t>
            </a:r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2,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701675"/>
            <a:ext cx="8569325" cy="1344613"/>
          </a:xfrm>
        </p:spPr>
        <p:txBody>
          <a:bodyPr lIns="0" tIns="0" rIns="0" bIns="0"/>
          <a:lstStyle/>
          <a:p>
            <a:pPr eaLnBrk="1" hangingPunct="1"/>
            <a:r>
              <a:rPr lang="el-GR" altLang="el-GR" sz="3200" b="1" smtClean="0"/>
              <a:t>Το ραβδόγραμμα της κατανομής συχνοτήτων</a:t>
            </a:r>
          </a:p>
        </p:txBody>
      </p:sp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6375" y="2133600"/>
            <a:ext cx="5568950" cy="4454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" name="7 - Τίτλος"/>
          <p:cNvSpPr txBox="1">
            <a:spLocks/>
          </p:cNvSpPr>
          <p:nvPr/>
        </p:nvSpPr>
        <p:spPr>
          <a:xfrm>
            <a:off x="457200" y="19776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Διατακτικά Δεδομένα</a:t>
            </a:r>
          </a:p>
        </p:txBody>
      </p:sp>
      <p:sp>
        <p:nvSpPr>
          <p:cNvPr id="5" name="4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2,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01675"/>
            <a:ext cx="7772400" cy="822325"/>
          </a:xfrm>
        </p:spPr>
        <p:txBody>
          <a:bodyPr lIns="0" tIns="0" rIns="0" bIns="0">
            <a:normAutofit fontScale="90000"/>
          </a:bodyPr>
          <a:lstStyle/>
          <a:p>
            <a:pPr eaLnBrk="1" hangingPunct="1"/>
            <a:r>
              <a:rPr lang="el-GR" altLang="el-GR" sz="3200" dirty="0" smtClean="0"/>
              <a:t/>
            </a:r>
            <a:br>
              <a:rPr lang="el-GR" altLang="el-GR" sz="3200" dirty="0" smtClean="0"/>
            </a:br>
            <a:r>
              <a:rPr lang="el-GR" altLang="el-GR" sz="3200" dirty="0" smtClean="0"/>
              <a:t>Το </a:t>
            </a:r>
            <a:r>
              <a:rPr lang="el-GR" altLang="el-GR" sz="3200" dirty="0" err="1" smtClean="0"/>
              <a:t>ραβδόγραμμα</a:t>
            </a:r>
            <a:r>
              <a:rPr lang="el-GR" altLang="el-GR" sz="3200" dirty="0" smtClean="0"/>
              <a:t> της αθροιστικής κατανομής  </a:t>
            </a:r>
          </a:p>
        </p:txBody>
      </p:sp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641475"/>
            <a:ext cx="6477000" cy="4683125"/>
          </a:xfrm>
          <a:prstGeom prst="rect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</p:pic>
      <p:sp>
        <p:nvSpPr>
          <p:cNvPr id="4" name="7 - Τίτλος"/>
          <p:cNvSpPr txBox="1">
            <a:spLocks/>
          </p:cNvSpPr>
          <p:nvPr/>
        </p:nvSpPr>
        <p:spPr>
          <a:xfrm>
            <a:off x="457200" y="19776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Διατακτικά Δεδομένα</a:t>
            </a:r>
          </a:p>
        </p:txBody>
      </p:sp>
      <p:sp>
        <p:nvSpPr>
          <p:cNvPr id="5" name="4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2,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l-GR" b="1" dirty="0" smtClean="0">
                <a:latin typeface="+mn-lt"/>
              </a:rPr>
              <a:t>Σκοποί  ενότητας</a:t>
            </a:r>
            <a:endParaRPr lang="el-GR" b="1" dirty="0">
              <a:latin typeface="+mn-lt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2,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51520" y="1529572"/>
            <a:ext cx="8445624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E</a:t>
            </a:r>
            <a:r>
              <a:rPr lang="el-GR" sz="3200" dirty="0" err="1" smtClean="0"/>
              <a:t>πεξεργασία</a:t>
            </a:r>
            <a:r>
              <a:rPr lang="el-GR" sz="3200" dirty="0" smtClean="0"/>
              <a:t> δειγματικών δεδομένων με σκοπό την εξαγωγή συμπερασμάτων για τον πληθυσμό.</a:t>
            </a:r>
            <a:endParaRPr lang="en-US" sz="3200" dirty="0" smtClean="0"/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Παρατηρήσεις ποιοτικών – ποσοτικών μεταβλητών μέσω πινάκων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Ερμηνεία-ανάλυση ονομαστικών  δεδομένων μέσω γραφικών παραστάσεων.</a:t>
            </a:r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Η τυπική εκπαίδευση αυτών των δανειοληπτών είναι το </a:t>
            </a:r>
            <a:r>
              <a:rPr lang="en-US" altLang="el-GR" dirty="0" smtClean="0"/>
              <a:t>“</a:t>
            </a:r>
            <a:r>
              <a:rPr lang="el-GR" altLang="el-GR" b="1" i="1" dirty="0" smtClean="0"/>
              <a:t>δημοτικό</a:t>
            </a:r>
            <a:r>
              <a:rPr lang="en-US" altLang="el-GR" dirty="0" smtClean="0"/>
              <a:t>”</a:t>
            </a:r>
            <a:endParaRPr lang="el-GR" altLang="el-GR" dirty="0" smtClean="0"/>
          </a:p>
          <a:p>
            <a:pPr eaLnBrk="1" hangingPunct="1"/>
            <a:r>
              <a:rPr lang="el-GR" altLang="el-GR" dirty="0" smtClean="0"/>
              <a:t>Ομοίως η διάμεση τιμή είναι το </a:t>
            </a:r>
            <a:r>
              <a:rPr lang="en-US" altLang="el-GR" dirty="0" smtClean="0"/>
              <a:t>“</a:t>
            </a:r>
            <a:r>
              <a:rPr lang="el-GR" altLang="el-GR" b="1" i="1" dirty="0" smtClean="0"/>
              <a:t>δημοτικ</a:t>
            </a:r>
            <a:r>
              <a:rPr lang="el-GR" altLang="el-GR" b="1" dirty="0" smtClean="0"/>
              <a:t>ό</a:t>
            </a:r>
            <a:r>
              <a:rPr lang="en-US" altLang="el-GR" dirty="0" smtClean="0"/>
              <a:t>”</a:t>
            </a:r>
            <a:r>
              <a:rPr lang="el-GR" altLang="el-GR" dirty="0" smtClean="0"/>
              <a:t> αφού οι μισοί δανειολήπτες έχουν εκπαίδευση μέχρι το δημοτικό και οι μισοί δημοτικό κι επάνω</a:t>
            </a:r>
          </a:p>
        </p:txBody>
      </p:sp>
      <p:sp>
        <p:nvSpPr>
          <p:cNvPr id="4" name="7 - Τίτλος"/>
          <p:cNvSpPr txBox="1">
            <a:spLocks/>
          </p:cNvSpPr>
          <p:nvPr/>
        </p:nvSpPr>
        <p:spPr>
          <a:xfrm>
            <a:off x="457200" y="19776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Διατακτικά Δεδομένα</a:t>
            </a:r>
          </a:p>
        </p:txBody>
      </p:sp>
      <p:sp>
        <p:nvSpPr>
          <p:cNvPr id="5" name="4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2,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 - Τίτλος"/>
          <p:cNvSpPr txBox="1">
            <a:spLocks/>
          </p:cNvSpPr>
          <p:nvPr/>
        </p:nvSpPr>
        <p:spPr>
          <a:xfrm>
            <a:off x="457200" y="19776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Διατακτικά Δεδομένα</a:t>
            </a:r>
          </a:p>
        </p:txBody>
      </p:sp>
      <p:sp>
        <p:nvSpPr>
          <p:cNvPr id="5" name="4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2,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Επεξήγηση με σύννεφο"/>
          <p:cNvSpPr/>
          <p:nvPr/>
        </p:nvSpPr>
        <p:spPr>
          <a:xfrm>
            <a:off x="395536" y="1484784"/>
            <a:ext cx="7924800" cy="3813175"/>
          </a:xfrm>
          <a:prstGeom prst="cloudCallout">
            <a:avLst>
              <a:gd name="adj1" fmla="val -32675"/>
              <a:gd name="adj2" fmla="val 6380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l-GR" sz="3200" b="1" dirty="0">
                <a:solidFill>
                  <a:schemeClr val="tx1"/>
                </a:solidFill>
              </a:rPr>
              <a:t>Γενικά, πώς προσδιορίζω τη διάμεσο στα διατακτικά δεδομένα;</a:t>
            </a:r>
            <a:endParaRPr lang="el-GR" sz="3200" dirty="0">
              <a:solidFill>
                <a:schemeClr val="tx1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 - Τίτλος"/>
          <p:cNvSpPr txBox="1">
            <a:spLocks/>
          </p:cNvSpPr>
          <p:nvPr/>
        </p:nvSpPr>
        <p:spPr>
          <a:xfrm>
            <a:off x="457200" y="19776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Διατακτικά Δεδομένα</a:t>
            </a:r>
          </a:p>
        </p:txBody>
      </p:sp>
      <p:sp>
        <p:nvSpPr>
          <p:cNvPr id="5" name="4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2,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Επεξήγηση με σύννεφο"/>
          <p:cNvSpPr/>
          <p:nvPr/>
        </p:nvSpPr>
        <p:spPr>
          <a:xfrm>
            <a:off x="1331640" y="1628800"/>
            <a:ext cx="7162800" cy="3276600"/>
          </a:xfrm>
          <a:prstGeom prst="cloudCallout">
            <a:avLst>
              <a:gd name="adj1" fmla="val -62322"/>
              <a:gd name="adj2" fmla="val -4852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spcBef>
                <a:spcPts val="900"/>
              </a:spcBef>
              <a:defRPr/>
            </a:pPr>
            <a:r>
              <a:rPr lang="en-GB" sz="3600" b="1" dirty="0" err="1">
                <a:solidFill>
                  <a:schemeClr val="tx1"/>
                </a:solidFill>
              </a:rPr>
              <a:t>Είναι</a:t>
            </a:r>
            <a:r>
              <a:rPr lang="en-GB" sz="3600" b="1" dirty="0">
                <a:solidFill>
                  <a:schemeClr val="tx1"/>
                </a:solidFill>
              </a:rPr>
              <a:t> η </a:t>
            </a:r>
            <a:r>
              <a:rPr lang="en-GB" sz="3600" b="1" dirty="0" err="1">
                <a:solidFill>
                  <a:schemeClr val="tx1"/>
                </a:solidFill>
              </a:rPr>
              <a:t>τιμή</a:t>
            </a:r>
            <a:r>
              <a:rPr lang="en-GB" sz="3600" b="1" dirty="0">
                <a:solidFill>
                  <a:schemeClr val="tx1"/>
                </a:solidFill>
              </a:rPr>
              <a:t> </a:t>
            </a:r>
            <a:r>
              <a:rPr lang="en-GB" sz="3600" b="1" dirty="0" err="1">
                <a:solidFill>
                  <a:schemeClr val="tx1"/>
                </a:solidFill>
              </a:rPr>
              <a:t>της</a:t>
            </a:r>
            <a:r>
              <a:rPr lang="en-GB" sz="3600" b="1" dirty="0">
                <a:solidFill>
                  <a:schemeClr val="tx1"/>
                </a:solidFill>
              </a:rPr>
              <a:t> </a:t>
            </a:r>
            <a:r>
              <a:rPr lang="en-GB" sz="3600" b="1" dirty="0" err="1">
                <a:solidFill>
                  <a:schemeClr val="tx1"/>
                </a:solidFill>
              </a:rPr>
              <a:t>μεσαίας</a:t>
            </a:r>
            <a:r>
              <a:rPr lang="el-GR" sz="3600" b="1" dirty="0">
                <a:solidFill>
                  <a:schemeClr val="tx1"/>
                </a:solidFill>
              </a:rPr>
              <a:t> </a:t>
            </a:r>
            <a:r>
              <a:rPr lang="en-GB" sz="3600" b="1" dirty="0" err="1">
                <a:solidFill>
                  <a:schemeClr val="tx1"/>
                </a:solidFill>
              </a:rPr>
              <a:t>παρατήρησης</a:t>
            </a:r>
            <a:r>
              <a:rPr lang="el-GR" sz="3600" b="1" dirty="0">
                <a:solidFill>
                  <a:schemeClr val="tx1"/>
                </a:solidFill>
              </a:rPr>
              <a:t>  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/>
          <a:lstStyle/>
          <a:p>
            <a:pPr eaLnBrk="1" hangingPunct="1"/>
            <a:r>
              <a:rPr lang="el-GR" altLang="el-GR" sz="2400" b="1" smtClean="0"/>
              <a:t/>
            </a:r>
            <a:br>
              <a:rPr lang="el-GR" altLang="el-GR" sz="2400" b="1" smtClean="0"/>
            </a:br>
            <a:endParaRPr lang="el-GR" altLang="el-GR" sz="2400" b="1" i="1" smtClean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464220"/>
            <a:ext cx="8991600" cy="3836988"/>
          </a:xfrm>
        </p:spPr>
        <p:txBody>
          <a:bodyPr/>
          <a:lstStyle/>
          <a:p>
            <a:pPr eaLnBrk="1" hangingPunct="1">
              <a:spcBef>
                <a:spcPts val="900"/>
              </a:spcBef>
              <a:buFont typeface="Arial" charset="0"/>
              <a:buNone/>
            </a:pPr>
            <a:r>
              <a:rPr lang="en-US" altLang="el-GR" b="1" dirty="0" smtClean="0">
                <a:solidFill>
                  <a:srgbClr val="000000"/>
                </a:solidFill>
              </a:rPr>
              <a:t>     </a:t>
            </a:r>
            <a:r>
              <a:rPr lang="el-GR" altLang="el-GR" dirty="0" smtClean="0"/>
              <a:t>Για να τη  βρούμε </a:t>
            </a:r>
            <a:r>
              <a:rPr lang="en-US" altLang="el-GR" dirty="0" smtClean="0"/>
              <a:t>(</a:t>
            </a:r>
            <a:r>
              <a:rPr lang="el-GR" altLang="el-GR" i="1" dirty="0" smtClean="0"/>
              <a:t>σε στάδια</a:t>
            </a:r>
            <a:r>
              <a:rPr lang="el-GR" altLang="el-GR" dirty="0" smtClean="0"/>
              <a:t>):</a:t>
            </a:r>
            <a:endParaRPr lang="en-GB" altLang="el-GR" dirty="0" smtClean="0"/>
          </a:p>
          <a:p>
            <a:pPr eaLnBrk="1" hangingPunct="1">
              <a:spcBef>
                <a:spcPts val="900"/>
              </a:spcBef>
              <a:buFont typeface="Wingdings" pitchFamily="2" charset="2"/>
              <a:buNone/>
            </a:pPr>
            <a:r>
              <a:rPr lang="en-GB" altLang="el-GR" dirty="0" smtClean="0"/>
              <a:t>       </a:t>
            </a:r>
            <a:r>
              <a:rPr lang="el-GR" altLang="el-GR" dirty="0" smtClean="0"/>
              <a:t>α.</a:t>
            </a:r>
            <a:r>
              <a:rPr lang="en-GB" altLang="el-GR" dirty="0" smtClean="0"/>
              <a:t> </a:t>
            </a:r>
            <a:r>
              <a:rPr lang="el-GR" altLang="el-GR" dirty="0" smtClean="0"/>
              <a:t>(</a:t>
            </a:r>
            <a:r>
              <a:rPr lang="el-GR" altLang="el-GR" i="1" dirty="0" err="1" smtClean="0"/>
              <a:t>Ξανα</a:t>
            </a:r>
            <a:r>
              <a:rPr lang="el-GR" altLang="el-GR" dirty="0" smtClean="0"/>
              <a:t>)γράφουμε τις παρατηρήσεις σε 		  αύξουσα σειρά </a:t>
            </a:r>
          </a:p>
          <a:p>
            <a:pPr eaLnBrk="1" hangingPunct="1">
              <a:spcBef>
                <a:spcPts val="900"/>
              </a:spcBef>
              <a:buFont typeface="Wingdings" pitchFamily="2" charset="2"/>
              <a:buNone/>
            </a:pPr>
            <a:r>
              <a:rPr lang="en-GB" altLang="el-GR" dirty="0" smtClean="0"/>
              <a:t>       </a:t>
            </a:r>
            <a:r>
              <a:rPr lang="el-GR" altLang="el-GR" dirty="0" smtClean="0"/>
              <a:t>β. βρίσκουμε τη</a:t>
            </a:r>
            <a:r>
              <a:rPr lang="en-GB" altLang="el-GR" dirty="0" smtClean="0"/>
              <a:t> </a:t>
            </a:r>
            <a:r>
              <a:rPr lang="en-GB" altLang="el-GR" dirty="0" err="1" smtClean="0"/>
              <a:t>μεσαία</a:t>
            </a:r>
            <a:r>
              <a:rPr lang="en-GB" altLang="el-GR" dirty="0" smtClean="0"/>
              <a:t> </a:t>
            </a:r>
            <a:r>
              <a:rPr lang="en-GB" altLang="el-GR" dirty="0" err="1" smtClean="0"/>
              <a:t>θέση</a:t>
            </a:r>
            <a:r>
              <a:rPr lang="en-GB" altLang="el-GR" dirty="0" smtClean="0"/>
              <a:t> </a:t>
            </a:r>
            <a:r>
              <a:rPr lang="el-GR" altLang="el-GR" dirty="0" smtClean="0"/>
              <a:t>   </a:t>
            </a:r>
            <a:endParaRPr lang="en-US" altLang="el-GR" dirty="0" smtClean="0"/>
          </a:p>
          <a:p>
            <a:pPr eaLnBrk="1" hangingPunct="1">
              <a:spcBef>
                <a:spcPts val="900"/>
              </a:spcBef>
              <a:buFont typeface="Wingdings" pitchFamily="2" charset="2"/>
              <a:buNone/>
            </a:pPr>
            <a:r>
              <a:rPr lang="el-GR" altLang="el-GR" dirty="0" smtClean="0"/>
              <a:t>       γ. διάμεσος είναι η </a:t>
            </a:r>
            <a:r>
              <a:rPr lang="en-GB" altLang="el-GR" dirty="0" err="1" smtClean="0"/>
              <a:t>τιμή</a:t>
            </a:r>
            <a:r>
              <a:rPr lang="en-GB" altLang="el-GR" dirty="0" smtClean="0"/>
              <a:t>  </a:t>
            </a:r>
            <a:r>
              <a:rPr lang="el-GR" altLang="el-GR" dirty="0" smtClean="0"/>
              <a:t>της αντίστοιχης 		 παρατήρησης</a:t>
            </a:r>
            <a:endParaRPr lang="en-GB" altLang="el-GR" dirty="0" smtClean="0"/>
          </a:p>
          <a:p>
            <a:pPr eaLnBrk="1" hangingPunct="1">
              <a:spcBef>
                <a:spcPts val="900"/>
              </a:spcBef>
              <a:buFont typeface="Wingdings" pitchFamily="2" charset="2"/>
              <a:buNone/>
            </a:pPr>
            <a:endParaRPr lang="en-GB" altLang="el-GR" b="1" dirty="0" smtClean="0">
              <a:solidFill>
                <a:srgbClr val="000000"/>
              </a:solidFill>
            </a:endParaRPr>
          </a:p>
          <a:p>
            <a:pPr eaLnBrk="1" hangingPunct="1"/>
            <a:endParaRPr lang="el-GR" altLang="el-GR" dirty="0" smtClean="0"/>
          </a:p>
        </p:txBody>
      </p:sp>
      <p:sp>
        <p:nvSpPr>
          <p:cNvPr id="5" name="4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2,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l-GR" altLang="el-GR" b="1" smtClean="0"/>
              <a:t>    Πιο ειδικά, έστω οτι το πλήθος των παρατηρήσεων είναι </a:t>
            </a:r>
            <a:r>
              <a:rPr lang="en-GB" altLang="el-GR" b="1" smtClean="0">
                <a:solidFill>
                  <a:srgbClr val="FF0000"/>
                </a:solidFill>
              </a:rPr>
              <a:t>n</a:t>
            </a:r>
            <a:r>
              <a:rPr lang="el-GR" altLang="el-GR" b="1" smtClean="0"/>
              <a:t>.</a:t>
            </a:r>
            <a:r>
              <a:rPr lang="el-GR" altLang="el-GR" b="1" smtClean="0">
                <a:solidFill>
                  <a:srgbClr val="FF0066"/>
                </a:solidFill>
              </a:rPr>
              <a:t>   </a:t>
            </a:r>
            <a:r>
              <a:rPr lang="el-GR" altLang="el-GR" b="1" smtClean="0"/>
              <a:t>Δ</a:t>
            </a:r>
            <a:r>
              <a:rPr lang="el-GR" altLang="el-GR" b="1" smtClean="0">
                <a:solidFill>
                  <a:srgbClr val="000000"/>
                </a:solidFill>
              </a:rPr>
              <a:t>ιακρίνουμε:</a:t>
            </a:r>
            <a:endParaRPr lang="el-GR" altLang="el-GR" smtClean="0"/>
          </a:p>
          <a:p>
            <a:pPr eaLnBrk="1" hangingPunct="1"/>
            <a:endParaRPr lang="el-GR" altLang="el-GR" smtClean="0"/>
          </a:p>
        </p:txBody>
      </p:sp>
      <p:sp>
        <p:nvSpPr>
          <p:cNvPr id="6" name="5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2,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412776"/>
            <a:ext cx="6907212" cy="4044950"/>
          </a:xfrm>
        </p:spPr>
        <p:txBody>
          <a:bodyPr lIns="90000" tIns="46800" rIns="90000" bIns="46800"/>
          <a:lstStyle/>
          <a:p>
            <a:pPr eaLnBrk="1" hangingPunct="1"/>
            <a:r>
              <a:rPr lang="el-GR" altLang="el-GR" b="1" u="sng" dirty="0" smtClean="0"/>
              <a:t>ή </a:t>
            </a:r>
            <a:r>
              <a:rPr lang="en-GB" altLang="el-GR" b="1" u="sng" dirty="0" err="1" smtClean="0"/>
              <a:t>ζυγό</a:t>
            </a:r>
            <a:r>
              <a:rPr lang="el-GR" altLang="el-GR" b="1" u="sng" dirty="0" smtClean="0"/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el-GR" altLang="el-GR" b="1" dirty="0" smtClean="0"/>
              <a:t>   </a:t>
            </a:r>
            <a:r>
              <a:rPr lang="el-GR" altLang="el-GR" dirty="0" smtClean="0"/>
              <a:t>Διάμεσος είναι το </a:t>
            </a:r>
            <a:r>
              <a:rPr lang="el-GR" altLang="el-GR" dirty="0" err="1" smtClean="0"/>
              <a:t>ημιάθροισμα</a:t>
            </a:r>
            <a:r>
              <a:rPr lang="el-GR" altLang="el-GR" dirty="0" smtClean="0"/>
              <a:t> των παρατηρήσεων που βρίσκονται στη θέση </a:t>
            </a:r>
            <a:r>
              <a:rPr lang="en-US" altLang="el-GR" dirty="0" smtClean="0"/>
              <a:t>n</a:t>
            </a:r>
            <a:r>
              <a:rPr lang="el-GR" altLang="el-GR" dirty="0" smtClean="0"/>
              <a:t>/2 και (</a:t>
            </a:r>
            <a:r>
              <a:rPr lang="en-US" altLang="el-GR" dirty="0" smtClean="0"/>
              <a:t>n</a:t>
            </a:r>
            <a:r>
              <a:rPr lang="el-GR" altLang="el-GR" dirty="0" smtClean="0"/>
              <a:t>+1)/2. </a:t>
            </a:r>
          </a:p>
        </p:txBody>
      </p:sp>
      <p:sp>
        <p:nvSpPr>
          <p:cNvPr id="5" name="4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2,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53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0"/>
            <a:ext cx="7543800" cy="5791200"/>
          </a:xfrm>
        </p:spPr>
        <p:txBody>
          <a:bodyPr lIns="0" tIns="0" rIns="0" bIns="0"/>
          <a:lstStyle/>
          <a:p>
            <a:pPr algn="l" eaLnBrk="1" hangingPunct="1"/>
            <a:r>
              <a:rPr lang="el-GR" altLang="el-GR" sz="2400" u="sng" dirty="0" smtClean="0"/>
              <a:t/>
            </a:r>
            <a:br>
              <a:rPr lang="el-GR" altLang="el-GR" sz="2400" u="sng" dirty="0" smtClean="0"/>
            </a:br>
            <a:r>
              <a:rPr lang="en-GB" altLang="el-GR" sz="3200" b="1" dirty="0" err="1" smtClean="0">
                <a:solidFill>
                  <a:srgbClr val="FF0000"/>
                </a:solidFill>
              </a:rPr>
              <a:t>Παράδειγμα</a:t>
            </a:r>
            <a:r>
              <a:rPr lang="en-GB" altLang="el-GR" sz="2400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l-GR" altLang="el-GR" sz="2400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br>
              <a:rPr lang="el-GR" altLang="el-GR" sz="240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l-GR" altLang="el-GR" sz="2400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l-GR" altLang="el-GR" sz="240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GB" altLang="el-GR" sz="3200" b="1" dirty="0" err="1" smtClean="0">
                <a:solidFill>
                  <a:srgbClr val="000000"/>
                </a:solidFill>
              </a:rPr>
              <a:t>Στον</a:t>
            </a:r>
            <a:r>
              <a:rPr lang="en-GB" altLang="el-GR" sz="3200" b="1" dirty="0" smtClean="0">
                <a:solidFill>
                  <a:srgbClr val="000000"/>
                </a:solidFill>
              </a:rPr>
              <a:t> </a:t>
            </a:r>
            <a:r>
              <a:rPr lang="en-GB" altLang="el-GR" sz="3200" b="1" dirty="0" err="1" smtClean="0">
                <a:solidFill>
                  <a:srgbClr val="000000"/>
                </a:solidFill>
              </a:rPr>
              <a:t>πίνακα</a:t>
            </a:r>
            <a:r>
              <a:rPr lang="en-GB" altLang="el-GR" sz="3200" b="1" dirty="0" smtClean="0">
                <a:solidFill>
                  <a:srgbClr val="000000"/>
                </a:solidFill>
              </a:rPr>
              <a:t> </a:t>
            </a:r>
            <a:r>
              <a:rPr lang="el-GR" altLang="el-GR" sz="3200" b="1" dirty="0" smtClean="0">
                <a:solidFill>
                  <a:srgbClr val="000000"/>
                </a:solidFill>
              </a:rPr>
              <a:t> </a:t>
            </a:r>
            <a:r>
              <a:rPr lang="en-GB" altLang="el-GR" sz="3200" b="1" dirty="0" smtClean="0">
                <a:solidFill>
                  <a:srgbClr val="000000"/>
                </a:solidFill>
              </a:rPr>
              <a:t> </a:t>
            </a:r>
            <a:r>
              <a:rPr lang="el-GR" altLang="el-GR" sz="3200" b="1" dirty="0" smtClean="0">
                <a:solidFill>
                  <a:srgbClr val="000000"/>
                </a:solidFill>
              </a:rPr>
              <a:t>της επόμενη διαφάνειας </a:t>
            </a:r>
            <a:r>
              <a:rPr lang="en-GB" altLang="el-GR" sz="3200" b="1" dirty="0" err="1" smtClean="0">
                <a:solidFill>
                  <a:srgbClr val="000000"/>
                </a:solidFill>
              </a:rPr>
              <a:t>δίνεται</a:t>
            </a:r>
            <a:r>
              <a:rPr lang="en-GB" altLang="el-GR" sz="3200" b="1" dirty="0" smtClean="0">
                <a:solidFill>
                  <a:srgbClr val="000000"/>
                </a:solidFill>
              </a:rPr>
              <a:t> η </a:t>
            </a:r>
            <a:r>
              <a:rPr lang="en-GB" altLang="el-GR" sz="3200" b="1" dirty="0" err="1" smtClean="0">
                <a:solidFill>
                  <a:srgbClr val="000000"/>
                </a:solidFill>
              </a:rPr>
              <a:t>βαθμολογία</a:t>
            </a:r>
            <a:r>
              <a:rPr lang="en-GB" altLang="el-GR" sz="3200" b="1" dirty="0" smtClean="0">
                <a:solidFill>
                  <a:srgbClr val="000000"/>
                </a:solidFill>
              </a:rPr>
              <a:t> </a:t>
            </a:r>
            <a:r>
              <a:rPr lang="en-GB" altLang="el-GR" sz="3200" b="1" dirty="0" err="1" smtClean="0">
                <a:solidFill>
                  <a:srgbClr val="000000"/>
                </a:solidFill>
              </a:rPr>
              <a:t>ενός</a:t>
            </a:r>
            <a:r>
              <a:rPr lang="en-GB" altLang="el-GR" sz="3200" b="1" dirty="0" smtClean="0">
                <a:solidFill>
                  <a:srgbClr val="000000"/>
                </a:solidFill>
              </a:rPr>
              <a:t> </a:t>
            </a:r>
            <a:r>
              <a:rPr lang="en-GB" altLang="el-GR" sz="3200" b="1" dirty="0" err="1" smtClean="0">
                <a:solidFill>
                  <a:srgbClr val="000000"/>
                </a:solidFill>
              </a:rPr>
              <a:t>διδάσκοντα</a:t>
            </a:r>
            <a:r>
              <a:rPr lang="en-GB" altLang="el-GR" sz="3200" b="1" dirty="0" smtClean="0">
                <a:solidFill>
                  <a:srgbClr val="000000"/>
                </a:solidFill>
              </a:rPr>
              <a:t> </a:t>
            </a:r>
            <a:r>
              <a:rPr lang="en-GB" altLang="el-GR" sz="3200" b="1" dirty="0" err="1" smtClean="0">
                <a:solidFill>
                  <a:srgbClr val="000000"/>
                </a:solidFill>
              </a:rPr>
              <a:t>απο</a:t>
            </a:r>
            <a:r>
              <a:rPr lang="en-GB" altLang="el-GR" sz="3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GB" altLang="el-GR" sz="3200" b="1" dirty="0" smtClean="0">
                <a:solidFill>
                  <a:srgbClr val="000000"/>
                </a:solidFill>
              </a:rPr>
              <a:t> </a:t>
            </a:r>
            <a:r>
              <a:rPr lang="en-GB" altLang="el-GR" sz="3200" b="1" dirty="0" smtClean="0">
                <a:solidFill>
                  <a:srgbClr val="000000"/>
                </a:solidFill>
                <a:cs typeface="Times New Roman" pitchFamily="18" charset="0"/>
              </a:rPr>
              <a:t> 20 </a:t>
            </a:r>
            <a:r>
              <a:rPr lang="en-GB" altLang="el-GR" sz="3200" b="1" dirty="0" err="1" smtClean="0">
                <a:solidFill>
                  <a:srgbClr val="000000"/>
                </a:solidFill>
              </a:rPr>
              <a:t>φοιτητές</a:t>
            </a:r>
            <a:r>
              <a:rPr lang="en-GB" altLang="el-GR" sz="3200" b="1" dirty="0" smtClean="0">
                <a:solidFill>
                  <a:srgbClr val="000000"/>
                </a:solidFill>
              </a:rPr>
              <a:t> </a:t>
            </a:r>
            <a:r>
              <a:rPr lang="en-GB" altLang="el-GR" sz="3200" b="1" dirty="0" err="1" smtClean="0">
                <a:solidFill>
                  <a:srgbClr val="000000"/>
                </a:solidFill>
              </a:rPr>
              <a:t>σε</a:t>
            </a:r>
            <a:r>
              <a:rPr lang="en-GB" altLang="el-GR" sz="3200" b="1" dirty="0" smtClean="0">
                <a:solidFill>
                  <a:srgbClr val="000000"/>
                </a:solidFill>
              </a:rPr>
              <a:t> </a:t>
            </a:r>
            <a:r>
              <a:rPr lang="en-GB" altLang="el-GR" sz="3200" b="1" dirty="0" err="1" smtClean="0">
                <a:solidFill>
                  <a:srgbClr val="000000"/>
                </a:solidFill>
              </a:rPr>
              <a:t>μια</a:t>
            </a:r>
            <a:r>
              <a:rPr lang="en-GB" altLang="el-GR" sz="3200" b="1" dirty="0" smtClean="0">
                <a:solidFill>
                  <a:srgbClr val="000000"/>
                </a:solidFill>
              </a:rPr>
              <a:t> </a:t>
            </a:r>
            <a:r>
              <a:rPr lang="en-GB" altLang="el-GR" sz="3200" b="1" dirty="0" err="1" smtClean="0">
                <a:solidFill>
                  <a:srgbClr val="000000"/>
                </a:solidFill>
              </a:rPr>
              <a:t>κλίμακα</a:t>
            </a:r>
            <a:r>
              <a:rPr lang="en-GB" altLang="el-GR" sz="3200" b="1" dirty="0" smtClean="0">
                <a:solidFill>
                  <a:srgbClr val="000000"/>
                </a:solidFill>
              </a:rPr>
              <a:t> </a:t>
            </a:r>
            <a:r>
              <a:rPr lang="en-GB" altLang="el-GR" sz="3200" b="1" dirty="0" err="1" smtClean="0">
                <a:solidFill>
                  <a:srgbClr val="000000"/>
                </a:solidFill>
              </a:rPr>
              <a:t>από</a:t>
            </a:r>
            <a:r>
              <a:rPr lang="en-GB" altLang="el-GR" sz="3200" b="1" dirty="0" smtClean="0">
                <a:solidFill>
                  <a:srgbClr val="000000"/>
                </a:solidFill>
              </a:rPr>
              <a:t> </a:t>
            </a:r>
            <a:r>
              <a:rPr lang="en-GB" altLang="el-GR" sz="3200" b="1" dirty="0" err="1" smtClean="0">
                <a:solidFill>
                  <a:srgbClr val="000000"/>
                </a:solidFill>
              </a:rPr>
              <a:t>το</a:t>
            </a:r>
            <a:r>
              <a:rPr lang="en-GB" altLang="el-GR" sz="3200" b="1" dirty="0" smtClean="0">
                <a:solidFill>
                  <a:srgbClr val="000000"/>
                </a:solidFill>
              </a:rPr>
              <a:t> </a:t>
            </a:r>
            <a:r>
              <a:rPr lang="en-GB" altLang="el-GR" sz="3200" b="1" dirty="0" smtClean="0">
                <a:solidFill>
                  <a:srgbClr val="000000"/>
                </a:solidFill>
                <a:cs typeface="Times New Roman" pitchFamily="18" charset="0"/>
              </a:rPr>
              <a:t> 1</a:t>
            </a:r>
            <a:r>
              <a:rPr lang="el-GR" altLang="el-GR" sz="3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GB" altLang="el-GR" sz="3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GB" altLang="el-GR" sz="3200" b="1" dirty="0" err="1" smtClean="0">
                <a:solidFill>
                  <a:srgbClr val="000000"/>
                </a:solidFill>
              </a:rPr>
              <a:t>για</a:t>
            </a:r>
            <a:r>
              <a:rPr lang="en-GB" altLang="el-GR" sz="3200" b="1" dirty="0" smtClean="0">
                <a:solidFill>
                  <a:srgbClr val="000000"/>
                </a:solidFill>
              </a:rPr>
              <a:t> </a:t>
            </a:r>
            <a:r>
              <a:rPr lang="en-GB" altLang="el-GR" sz="3200" b="1" dirty="0" err="1" smtClean="0">
                <a:solidFill>
                  <a:srgbClr val="000000"/>
                </a:solidFill>
              </a:rPr>
              <a:t>το</a:t>
            </a:r>
            <a:r>
              <a:rPr lang="en-GB" altLang="el-GR" sz="3200" b="1" dirty="0" smtClean="0">
                <a:solidFill>
                  <a:srgbClr val="000000"/>
                </a:solidFill>
              </a:rPr>
              <a:t> “</a:t>
            </a:r>
            <a:r>
              <a:rPr lang="en-GB" altLang="el-GR" sz="3200" b="1" dirty="0" err="1" smtClean="0">
                <a:solidFill>
                  <a:srgbClr val="000000"/>
                </a:solidFill>
              </a:rPr>
              <a:t>κακός</a:t>
            </a:r>
            <a:r>
              <a:rPr lang="en-GB" altLang="el-GR" sz="3200" b="1" dirty="0" smtClean="0">
                <a:solidFill>
                  <a:srgbClr val="000000"/>
                </a:solidFill>
              </a:rPr>
              <a:t>”, </a:t>
            </a:r>
            <a:r>
              <a:rPr lang="en-GB" altLang="el-GR" sz="3200" b="1" dirty="0" err="1" smtClean="0">
                <a:solidFill>
                  <a:srgbClr val="000000"/>
                </a:solidFill>
              </a:rPr>
              <a:t>ως</a:t>
            </a:r>
            <a:r>
              <a:rPr lang="en-GB" altLang="el-GR" sz="3200" b="1" dirty="0" smtClean="0">
                <a:solidFill>
                  <a:srgbClr val="000000"/>
                </a:solidFill>
              </a:rPr>
              <a:t> </a:t>
            </a:r>
            <a:r>
              <a:rPr lang="en-GB" altLang="el-GR" sz="3200" b="1" dirty="0" err="1" smtClean="0">
                <a:solidFill>
                  <a:srgbClr val="000000"/>
                </a:solidFill>
              </a:rPr>
              <a:t>το</a:t>
            </a:r>
            <a:r>
              <a:rPr lang="en-GB" altLang="el-GR" sz="3200" b="1" dirty="0" smtClean="0">
                <a:solidFill>
                  <a:srgbClr val="000000"/>
                </a:solidFill>
                <a:cs typeface="Times New Roman" pitchFamily="18" charset="0"/>
              </a:rPr>
              <a:t> 7</a:t>
            </a:r>
            <a:r>
              <a:rPr lang="el-GR" altLang="el-GR" sz="3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GB" altLang="el-GR" sz="3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GB" altLang="el-GR" sz="3200" b="1" dirty="0" err="1" smtClean="0">
                <a:solidFill>
                  <a:srgbClr val="000000"/>
                </a:solidFill>
              </a:rPr>
              <a:t>για</a:t>
            </a:r>
            <a:r>
              <a:rPr lang="en-GB" altLang="el-GR" sz="3200" b="1" dirty="0" smtClean="0">
                <a:solidFill>
                  <a:srgbClr val="000000"/>
                </a:solidFill>
              </a:rPr>
              <a:t> </a:t>
            </a:r>
            <a:r>
              <a:rPr lang="en-GB" altLang="el-GR" sz="3200" b="1" dirty="0" err="1" smtClean="0">
                <a:solidFill>
                  <a:srgbClr val="000000"/>
                </a:solidFill>
              </a:rPr>
              <a:t>το</a:t>
            </a:r>
            <a:r>
              <a:rPr lang="en-GB" altLang="el-GR" sz="3200" b="1" dirty="0" smtClean="0">
                <a:solidFill>
                  <a:srgbClr val="000000"/>
                </a:solidFill>
              </a:rPr>
              <a:t>  “</a:t>
            </a:r>
            <a:r>
              <a:rPr lang="en-GB" altLang="el-GR" sz="3200" b="1" dirty="0" err="1" smtClean="0">
                <a:solidFill>
                  <a:srgbClr val="000000"/>
                </a:solidFill>
              </a:rPr>
              <a:t>εξαιρετικός</a:t>
            </a:r>
            <a:r>
              <a:rPr lang="en-GB" altLang="el-GR" sz="3200" b="1" dirty="0" smtClean="0">
                <a:solidFill>
                  <a:srgbClr val="000000"/>
                </a:solidFill>
              </a:rPr>
              <a:t>”</a:t>
            </a:r>
            <a:endParaRPr lang="el-GR" altLang="el-GR" sz="2400" b="1" dirty="0" smtClean="0">
              <a:solidFill>
                <a:srgbClr val="000000"/>
              </a:solidFill>
            </a:endParaRPr>
          </a:p>
        </p:txBody>
      </p:sp>
      <p:sp>
        <p:nvSpPr>
          <p:cNvPr id="66563" name="Rectangle 54"/>
          <p:cNvSpPr>
            <a:spLocks noGrp="1" noChangeArrowheads="1"/>
          </p:cNvSpPr>
          <p:nvPr>
            <p:ph type="body" idx="4294967295"/>
          </p:nvPr>
        </p:nvSpPr>
        <p:spPr>
          <a:xfrm flipH="1" flipV="1">
            <a:off x="0" y="0"/>
            <a:ext cx="252413" cy="476250"/>
          </a:xfrm>
        </p:spPr>
        <p:txBody>
          <a:bodyPr lIns="90000" tIns="46800" rIns="90000" bIns="46800"/>
          <a:lstStyle/>
          <a:p>
            <a:pPr algn="just" eaLnBrk="1" hangingPunct="1">
              <a:lnSpc>
                <a:spcPct val="80000"/>
              </a:lnSpc>
              <a:spcBef>
                <a:spcPct val="0"/>
              </a:spcBef>
              <a:buClr>
                <a:srgbClr val="FFFFFF"/>
              </a:buClr>
              <a:buFont typeface="Wingdings" pitchFamily="2" charset="2"/>
              <a:buNone/>
            </a:pPr>
            <a:r>
              <a:rPr lang="en-GB" altLang="el-GR" sz="500" b="1" smtClean="0">
                <a:solidFill>
                  <a:srgbClr val="23FF23"/>
                </a:solidFill>
              </a:rPr>
              <a:t>     </a:t>
            </a:r>
            <a:endParaRPr lang="en-GB" altLang="el-GR" sz="700" b="1" smtClean="0">
              <a:solidFill>
                <a:srgbClr val="000000"/>
              </a:solidFill>
            </a:endParaRPr>
          </a:p>
          <a:p>
            <a:pPr algn="just" eaLnBrk="1" hangingPunct="1">
              <a:lnSpc>
                <a:spcPct val="80000"/>
              </a:lnSpc>
              <a:spcBef>
                <a:spcPct val="0"/>
              </a:spcBef>
              <a:buClr>
                <a:srgbClr val="000000"/>
              </a:buClr>
              <a:buFont typeface="Wingdings" pitchFamily="2" charset="2"/>
              <a:buNone/>
            </a:pPr>
            <a:r>
              <a:rPr lang="en-GB" altLang="el-GR" sz="600" b="1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</a:p>
          <a:p>
            <a:pPr algn="just" eaLnBrk="1" hangingPunct="1">
              <a:lnSpc>
                <a:spcPct val="80000"/>
              </a:lnSpc>
              <a:spcBef>
                <a:spcPct val="0"/>
              </a:spcBef>
              <a:buClr>
                <a:srgbClr val="000000"/>
              </a:buClr>
              <a:buFont typeface="Wingdings" pitchFamily="2" charset="2"/>
              <a:buNone/>
            </a:pPr>
            <a:endParaRPr lang="en-GB" altLang="el-GR" sz="600" b="1" smtClean="0">
              <a:solidFill>
                <a:srgbClr val="000000"/>
              </a:solidFill>
            </a:endParaRPr>
          </a:p>
          <a:p>
            <a:pPr algn="just" eaLnBrk="1" hangingPunct="1">
              <a:lnSpc>
                <a:spcPct val="80000"/>
              </a:lnSpc>
              <a:spcBef>
                <a:spcPct val="0"/>
              </a:spcBef>
              <a:buClr>
                <a:srgbClr val="FFFFFF"/>
              </a:buClr>
              <a:buFont typeface="Wingdings" pitchFamily="2" charset="2"/>
              <a:buNone/>
            </a:pPr>
            <a:endParaRPr lang="en-GB" altLang="el-GR" sz="600" b="1" smtClean="0"/>
          </a:p>
          <a:p>
            <a:pPr algn="just" eaLnBrk="1" hangingPunct="1">
              <a:lnSpc>
                <a:spcPct val="80000"/>
              </a:lnSpc>
              <a:spcBef>
                <a:spcPct val="0"/>
              </a:spcBef>
              <a:buClr>
                <a:srgbClr val="FFFFFF"/>
              </a:buClr>
              <a:buFont typeface="Wingdings" pitchFamily="2" charset="2"/>
              <a:buNone/>
            </a:pPr>
            <a:r>
              <a:rPr lang="en-GB" altLang="el-GR" sz="600" i="1" smtClean="0">
                <a:cs typeface="Times New Roman" pitchFamily="18" charset="0"/>
              </a:rPr>
              <a:t> 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</a:pPr>
            <a:endParaRPr lang="en-GB" altLang="el-GR" sz="600" i="1" smtClean="0">
              <a:cs typeface="Times New Roman" pitchFamily="18" charset="0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2,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3"/>
          <p:cNvGraphicFramePr>
            <a:graphicFrameLocks noChangeAspect="1"/>
          </p:cNvGraphicFramePr>
          <p:nvPr>
            <p:ph idx="4294967295"/>
          </p:nvPr>
        </p:nvGraphicFramePr>
        <p:xfrm>
          <a:off x="0" y="1066800"/>
          <a:ext cx="9110663" cy="4030663"/>
        </p:xfrm>
        <a:graphic>
          <a:graphicData uri="http://schemas.openxmlformats.org/presentationml/2006/ole">
            <p:oleObj spid="_x0000_s97282" name="Document" r:id="rId3" imgW="5232588" imgH="2314523" progId="Word.Document.8">
              <p:embed/>
            </p:oleObj>
          </a:graphicData>
        </a:graphic>
      </p:graphicFrame>
      <p:cxnSp>
        <p:nvCxnSpPr>
          <p:cNvPr id="4" name="3 - Ευθύγραμμο βέλος σύνδεσης"/>
          <p:cNvCxnSpPr/>
          <p:nvPr/>
        </p:nvCxnSpPr>
        <p:spPr>
          <a:xfrm>
            <a:off x="5715000" y="3048000"/>
            <a:ext cx="762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- Ευθύγραμμο βέλος σύνδεσης"/>
          <p:cNvCxnSpPr/>
          <p:nvPr/>
        </p:nvCxnSpPr>
        <p:spPr>
          <a:xfrm rot="10800000">
            <a:off x="2133600" y="3048000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4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2,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2 - Υπότιτλος"/>
          <p:cNvSpPr>
            <a:spLocks noGrp="1"/>
          </p:cNvSpPr>
          <p:nvPr>
            <p:ph type="subTitle" idx="4294967295"/>
          </p:nvPr>
        </p:nvSpPr>
        <p:spPr>
          <a:xfrm>
            <a:off x="457200" y="1628800"/>
            <a:ext cx="7391400" cy="35052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l-GR" altLang="el-GR" dirty="0" smtClean="0"/>
              <a:t>  Έχουμε:</a:t>
            </a:r>
          </a:p>
          <a:p>
            <a:r>
              <a:rPr lang="el-GR" altLang="el-GR" dirty="0" smtClean="0"/>
              <a:t> </a:t>
            </a:r>
            <a:r>
              <a:rPr lang="en-US" altLang="el-GR" dirty="0" smtClean="0"/>
              <a:t>n/2=10</a:t>
            </a:r>
            <a:r>
              <a:rPr lang="el-GR" altLang="el-GR" dirty="0" smtClean="0"/>
              <a:t> και στη 10</a:t>
            </a:r>
            <a:r>
              <a:rPr lang="el-GR" altLang="el-GR" baseline="30000" dirty="0" smtClean="0"/>
              <a:t>η</a:t>
            </a:r>
            <a:r>
              <a:rPr lang="el-GR" altLang="el-GR" dirty="0" smtClean="0"/>
              <a:t> θέση είναι η τιμή 2 </a:t>
            </a:r>
          </a:p>
          <a:p>
            <a:r>
              <a:rPr lang="el-GR" altLang="el-GR" dirty="0" smtClean="0"/>
              <a:t>(</a:t>
            </a:r>
            <a:r>
              <a:rPr lang="en-US" altLang="el-GR" dirty="0" smtClean="0"/>
              <a:t>n/2</a:t>
            </a:r>
            <a:r>
              <a:rPr lang="el-GR" altLang="el-GR" dirty="0" smtClean="0"/>
              <a:t>)+1=11 και την ενδέκατη θέση είναι η τιμή 3</a:t>
            </a:r>
          </a:p>
        </p:txBody>
      </p:sp>
      <p:sp>
        <p:nvSpPr>
          <p:cNvPr id="3" name="2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2,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1 - Τίτλος"/>
          <p:cNvSpPr>
            <a:spLocks noGrp="1"/>
          </p:cNvSpPr>
          <p:nvPr>
            <p:ph type="ctrTitle" idx="4294967295"/>
          </p:nvPr>
        </p:nvSpPr>
        <p:spPr>
          <a:xfrm>
            <a:off x="533400" y="533400"/>
            <a:ext cx="7848600" cy="5486400"/>
          </a:xfrm>
        </p:spPr>
        <p:txBody>
          <a:bodyPr/>
          <a:lstStyle/>
          <a:p>
            <a:pPr algn="l" eaLnBrk="1" hangingPunct="1"/>
            <a:r>
              <a:rPr lang="el-GR" altLang="el-GR" sz="3200" b="0" dirty="0" smtClean="0"/>
              <a:t>Στην περίπτωση αυτή </a:t>
            </a:r>
            <a:br>
              <a:rPr lang="el-GR" altLang="el-GR" sz="3200" b="0" dirty="0" smtClean="0"/>
            </a:br>
            <a:r>
              <a:rPr lang="el-GR" altLang="el-GR" sz="3200" b="0" dirty="0" smtClean="0"/>
              <a:t> </a:t>
            </a:r>
            <a:r>
              <a:rPr lang="en-GB" altLang="el-GR" sz="3200" b="0" dirty="0" smtClean="0">
                <a:solidFill>
                  <a:srgbClr val="FF3300"/>
                </a:solidFill>
                <a:cs typeface="Times New Roman" pitchFamily="18" charset="0"/>
              </a:rPr>
              <a:t>→ </a:t>
            </a:r>
            <a:r>
              <a:rPr lang="el-GR" altLang="el-GR" sz="3200" b="0" dirty="0" smtClean="0"/>
              <a:t>είτε θα πούμε   ότι  διάμεσος είναι η τιμή    	(2+3)/2=2.5 </a:t>
            </a:r>
            <a:br>
              <a:rPr lang="el-GR" altLang="el-GR" sz="3200" b="0" dirty="0" smtClean="0"/>
            </a:br>
            <a:r>
              <a:rPr lang="el-GR" altLang="el-GR" sz="3200" b="0" dirty="0" smtClean="0"/>
              <a:t> </a:t>
            </a:r>
            <a:r>
              <a:rPr lang="en-GB" altLang="el-GR" sz="3200" b="0" dirty="0" smtClean="0">
                <a:solidFill>
                  <a:srgbClr val="FF3300"/>
                </a:solidFill>
                <a:cs typeface="Times New Roman" pitchFamily="18" charset="0"/>
              </a:rPr>
              <a:t>→ </a:t>
            </a:r>
            <a:r>
              <a:rPr lang="el-GR" altLang="el-GR" sz="3200" b="0" dirty="0" smtClean="0"/>
              <a:t>είτε θα την προσδιορίσουμε λεκτικά:</a:t>
            </a:r>
            <a:br>
              <a:rPr lang="el-GR" altLang="el-GR" sz="3200" b="0" dirty="0" smtClean="0"/>
            </a:br>
            <a:r>
              <a:rPr lang="el-GR" altLang="el-GR" sz="3200" b="0" dirty="0" smtClean="0"/>
              <a:t>	"</a:t>
            </a:r>
            <a:r>
              <a:rPr lang="en-GB" altLang="el-GR" sz="3200" b="0" dirty="0" smtClean="0">
                <a:solidFill>
                  <a:srgbClr val="000000"/>
                </a:solidFill>
              </a:rPr>
              <a:t>Η </a:t>
            </a:r>
            <a:r>
              <a:rPr lang="en-GB" altLang="el-GR" sz="3200" b="0" dirty="0" err="1" smtClean="0">
                <a:solidFill>
                  <a:srgbClr val="000000"/>
                </a:solidFill>
              </a:rPr>
              <a:t>βαθμολογία</a:t>
            </a:r>
            <a:r>
              <a:rPr lang="en-GB" altLang="el-GR" sz="3200" b="0" dirty="0" smtClean="0">
                <a:solidFill>
                  <a:srgbClr val="000000"/>
                </a:solidFill>
              </a:rPr>
              <a:t> </a:t>
            </a:r>
            <a:r>
              <a:rPr lang="en-GB" altLang="el-GR" sz="3200" b="0" dirty="0" err="1" smtClean="0">
                <a:solidFill>
                  <a:srgbClr val="000000"/>
                </a:solidFill>
              </a:rPr>
              <a:t>των</a:t>
            </a:r>
            <a:r>
              <a:rPr lang="en-GB" altLang="el-GR" sz="3200" b="0" dirty="0" smtClean="0">
                <a:solidFill>
                  <a:srgbClr val="000000"/>
                </a:solidFill>
              </a:rPr>
              <a:t> </a:t>
            </a:r>
            <a:r>
              <a:rPr lang="en-GB" altLang="el-GR" sz="3200" b="0" dirty="0" err="1" smtClean="0">
                <a:solidFill>
                  <a:srgbClr val="000000"/>
                </a:solidFill>
              </a:rPr>
              <a:t>μισών</a:t>
            </a:r>
            <a:r>
              <a:rPr lang="en-GB" altLang="el-GR" sz="3200" b="0" dirty="0" smtClean="0">
                <a:solidFill>
                  <a:srgbClr val="000000"/>
                </a:solidFill>
              </a:rPr>
              <a:t> </a:t>
            </a:r>
            <a:r>
              <a:rPr lang="en-GB" altLang="el-GR" sz="3200" b="0" dirty="0" err="1" smtClean="0">
                <a:solidFill>
                  <a:srgbClr val="000000"/>
                </a:solidFill>
              </a:rPr>
              <a:t>φοιτητών</a:t>
            </a:r>
            <a:r>
              <a:rPr lang="en-GB" altLang="el-GR" sz="3200" b="0" dirty="0" smtClean="0">
                <a:solidFill>
                  <a:srgbClr val="000000"/>
                </a:solidFill>
              </a:rPr>
              <a:t> </a:t>
            </a:r>
            <a:r>
              <a:rPr lang="el-GR" altLang="el-GR" sz="3200" b="0" dirty="0" smtClean="0">
                <a:solidFill>
                  <a:srgbClr val="000000"/>
                </a:solidFill>
              </a:rPr>
              <a:t>	</a:t>
            </a:r>
            <a:r>
              <a:rPr lang="en-GB" altLang="el-GR" sz="3200" b="0" dirty="0" err="1" smtClean="0">
                <a:solidFill>
                  <a:srgbClr val="000000"/>
                </a:solidFill>
              </a:rPr>
              <a:t>ήταν</a:t>
            </a:r>
            <a:r>
              <a:rPr lang="en-GB" altLang="el-GR" sz="3200" b="0" dirty="0" smtClean="0">
                <a:solidFill>
                  <a:srgbClr val="000000"/>
                </a:solidFill>
              </a:rPr>
              <a:t> </a:t>
            </a:r>
            <a:r>
              <a:rPr lang="en-GB" altLang="el-GR" sz="3200" b="0" dirty="0" err="1" smtClean="0">
                <a:solidFill>
                  <a:srgbClr val="000000"/>
                </a:solidFill>
              </a:rPr>
              <a:t>μέχρι</a:t>
            </a:r>
            <a:r>
              <a:rPr lang="en-GB" altLang="el-GR" sz="3200" b="0" dirty="0" smtClean="0">
                <a:solidFill>
                  <a:srgbClr val="000000"/>
                </a:solidFill>
              </a:rPr>
              <a:t> </a:t>
            </a:r>
            <a:r>
              <a:rPr lang="el-GR" altLang="el-GR" sz="3200" b="0" dirty="0" smtClean="0">
                <a:solidFill>
                  <a:srgbClr val="000000"/>
                </a:solidFill>
              </a:rPr>
              <a:t>και </a:t>
            </a:r>
            <a:r>
              <a:rPr lang="en-GB" altLang="el-GR" sz="3200" b="0" dirty="0" err="1" smtClean="0">
                <a:solidFill>
                  <a:srgbClr val="000000"/>
                </a:solidFill>
              </a:rPr>
              <a:t>το</a:t>
            </a:r>
            <a:r>
              <a:rPr lang="en-GB" altLang="el-GR" sz="3200" b="0" dirty="0" smtClean="0">
                <a:solidFill>
                  <a:srgbClr val="000000"/>
                </a:solidFill>
              </a:rPr>
              <a:t> 2 </a:t>
            </a:r>
            <a:r>
              <a:rPr lang="en-GB" altLang="el-GR" sz="3200" b="0" dirty="0" err="1" smtClean="0">
                <a:solidFill>
                  <a:srgbClr val="000000"/>
                </a:solidFill>
              </a:rPr>
              <a:t>και</a:t>
            </a:r>
            <a:r>
              <a:rPr lang="en-GB" altLang="el-GR" sz="3200" b="0" dirty="0" smtClean="0">
                <a:solidFill>
                  <a:srgbClr val="000000"/>
                </a:solidFill>
              </a:rPr>
              <a:t> </a:t>
            </a:r>
            <a:r>
              <a:rPr lang="en-GB" altLang="el-GR" sz="3200" b="0" dirty="0" err="1" smtClean="0">
                <a:solidFill>
                  <a:srgbClr val="000000"/>
                </a:solidFill>
              </a:rPr>
              <a:t>των</a:t>
            </a:r>
            <a:r>
              <a:rPr lang="en-GB" altLang="el-GR" sz="3200" b="0" dirty="0" smtClean="0">
                <a:solidFill>
                  <a:srgbClr val="000000"/>
                </a:solidFill>
              </a:rPr>
              <a:t> </a:t>
            </a:r>
            <a:r>
              <a:rPr lang="en-GB" altLang="el-GR" sz="3200" b="0" dirty="0" err="1" smtClean="0">
                <a:solidFill>
                  <a:srgbClr val="000000"/>
                </a:solidFill>
              </a:rPr>
              <a:t>μισών</a:t>
            </a:r>
            <a:r>
              <a:rPr lang="en-GB" altLang="el-GR" sz="3200" b="0" dirty="0" smtClean="0">
                <a:solidFill>
                  <a:srgbClr val="000000"/>
                </a:solidFill>
              </a:rPr>
              <a:t> </a:t>
            </a:r>
            <a:r>
              <a:rPr lang="en-GB" altLang="el-GR" sz="3200" b="0" dirty="0" err="1" smtClean="0">
                <a:solidFill>
                  <a:srgbClr val="000000"/>
                </a:solidFill>
              </a:rPr>
              <a:t>από</a:t>
            </a:r>
            <a:r>
              <a:rPr lang="en-GB" altLang="el-GR" sz="3200" b="0" dirty="0" smtClean="0">
                <a:solidFill>
                  <a:srgbClr val="000000"/>
                </a:solidFill>
              </a:rPr>
              <a:t> </a:t>
            </a:r>
            <a:r>
              <a:rPr lang="el-GR" altLang="el-GR" sz="3200" b="0" dirty="0" smtClean="0">
                <a:solidFill>
                  <a:srgbClr val="000000"/>
                </a:solidFill>
              </a:rPr>
              <a:t>	</a:t>
            </a:r>
            <a:r>
              <a:rPr lang="en-GB" altLang="el-GR" sz="3200" b="0" dirty="0" err="1" smtClean="0">
                <a:solidFill>
                  <a:srgbClr val="000000"/>
                </a:solidFill>
              </a:rPr>
              <a:t>το</a:t>
            </a:r>
            <a:r>
              <a:rPr lang="en-GB" altLang="el-GR" sz="3200" b="0" dirty="0" smtClean="0">
                <a:solidFill>
                  <a:srgbClr val="000000"/>
                </a:solidFill>
              </a:rPr>
              <a:t> 3 </a:t>
            </a:r>
            <a:r>
              <a:rPr lang="en-GB" altLang="el-GR" sz="3200" b="0" dirty="0" err="1" smtClean="0">
                <a:solidFill>
                  <a:srgbClr val="000000"/>
                </a:solidFill>
              </a:rPr>
              <a:t>και</a:t>
            </a:r>
            <a:r>
              <a:rPr lang="en-GB" altLang="el-GR" sz="3200" b="0" dirty="0" smtClean="0">
                <a:solidFill>
                  <a:srgbClr val="000000"/>
                </a:solidFill>
              </a:rPr>
              <a:t> </a:t>
            </a:r>
            <a:r>
              <a:rPr lang="en-GB" altLang="el-GR" sz="3200" b="0" dirty="0" err="1" smtClean="0">
                <a:solidFill>
                  <a:srgbClr val="000000"/>
                </a:solidFill>
              </a:rPr>
              <a:t>πάνω</a:t>
            </a:r>
            <a:r>
              <a:rPr lang="en-GB" altLang="el-GR" sz="3200" b="0" dirty="0" smtClean="0">
                <a:solidFill>
                  <a:srgbClr val="000000"/>
                </a:solidFill>
              </a:rPr>
              <a:t>!” </a:t>
            </a:r>
            <a:endParaRPr lang="el-GR" altLang="el-GR" sz="3200" b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l-GR" b="1" dirty="0" smtClean="0">
                <a:latin typeface="+mn-lt"/>
              </a:rPr>
              <a:t>Περιεχόμενα  ενότητας</a:t>
            </a:r>
            <a:endParaRPr lang="el-GR" b="1" dirty="0">
              <a:latin typeface="+mn-lt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2,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51520" y="1529572"/>
            <a:ext cx="8445624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/>
              <a:t>Περιγραφική Στατιστική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Ποσοτικές μεταβλητές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Ποιοτικές μεταβλητές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Πίνακες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Γραφικές Παραστάσεις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Ονομαστικά δεδομένα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Διατακτικά Δεδομένα</a:t>
            </a:r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268760"/>
            <a:ext cx="6907213" cy="4046537"/>
          </a:xfrm>
        </p:spPr>
        <p:txBody>
          <a:bodyPr lIns="90000" tIns="46800" rIns="90000" bIns="46800"/>
          <a:lstStyle/>
          <a:p>
            <a:pPr eaLnBrk="1" hangingPunct="1">
              <a:buFont typeface="Wingdings" pitchFamily="2" charset="2"/>
              <a:buNone/>
            </a:pPr>
            <a:endParaRPr lang="el-GR" altLang="el-GR" sz="3300" b="1" dirty="0" smtClean="0">
              <a:cs typeface="Times New Roman" pitchFamily="18" charset="0"/>
            </a:endParaRPr>
          </a:p>
          <a:p>
            <a:r>
              <a:rPr lang="el-GR" altLang="el-GR" b="1" dirty="0" smtClean="0"/>
              <a:t>   </a:t>
            </a:r>
            <a:r>
              <a:rPr lang="el-GR" altLang="el-GR" b="1" u="sng" dirty="0" smtClean="0"/>
              <a:t>ή</a:t>
            </a:r>
            <a:r>
              <a:rPr lang="en-GB" altLang="el-GR" b="1" u="sng" dirty="0" smtClean="0"/>
              <a:t> </a:t>
            </a:r>
            <a:r>
              <a:rPr lang="en-GB" altLang="el-GR" b="1" u="sng" dirty="0" err="1" smtClean="0"/>
              <a:t>μονό</a:t>
            </a:r>
            <a:endParaRPr lang="en-GB" altLang="el-GR" b="1" u="sng" dirty="0" smtClean="0"/>
          </a:p>
          <a:p>
            <a:pPr eaLnBrk="1" hangingPunct="1">
              <a:spcBef>
                <a:spcPts val="700"/>
              </a:spcBef>
              <a:buFont typeface="Wingdings" pitchFamily="2" charset="2"/>
              <a:buNone/>
            </a:pPr>
            <a:r>
              <a:rPr lang="en-GB" altLang="el-GR" b="1" dirty="0" smtClean="0">
                <a:solidFill>
                  <a:srgbClr val="23FF23"/>
                </a:solidFill>
              </a:rPr>
              <a:t>   </a:t>
            </a:r>
            <a:r>
              <a:rPr lang="el-GR" altLang="el-GR" b="1" dirty="0" smtClean="0">
                <a:solidFill>
                  <a:srgbClr val="23FF23"/>
                </a:solidFill>
              </a:rPr>
              <a:t> </a:t>
            </a:r>
            <a:r>
              <a:rPr lang="el-GR" altLang="el-GR" b="1" dirty="0" smtClean="0">
                <a:solidFill>
                  <a:srgbClr val="000000"/>
                </a:solidFill>
              </a:rPr>
              <a:t>Δ</a:t>
            </a:r>
            <a:r>
              <a:rPr lang="en-GB" altLang="el-GR" b="1" dirty="0" err="1" smtClean="0">
                <a:solidFill>
                  <a:srgbClr val="000000"/>
                </a:solidFill>
              </a:rPr>
              <a:t>ιάμεσος</a:t>
            </a:r>
            <a:r>
              <a:rPr lang="en-GB" altLang="el-GR" b="1" dirty="0" smtClean="0">
                <a:solidFill>
                  <a:srgbClr val="000000"/>
                </a:solidFill>
              </a:rPr>
              <a:t> </a:t>
            </a:r>
            <a:r>
              <a:rPr lang="en-GB" altLang="el-GR" dirty="0" smtClean="0">
                <a:cs typeface="Times New Roman" pitchFamily="18" charset="0"/>
              </a:rPr>
              <a:t>→</a:t>
            </a:r>
            <a:r>
              <a:rPr lang="en-GB" altLang="el-GR" dirty="0" smtClean="0">
                <a:solidFill>
                  <a:srgbClr val="000000"/>
                </a:solidFill>
              </a:rPr>
              <a:t> η </a:t>
            </a:r>
            <a:r>
              <a:rPr lang="en-GB" altLang="el-GR" dirty="0" err="1" smtClean="0">
                <a:solidFill>
                  <a:srgbClr val="000000"/>
                </a:solidFill>
              </a:rPr>
              <a:t>τιμή</a:t>
            </a:r>
            <a:r>
              <a:rPr lang="en-GB" altLang="el-GR" dirty="0" smtClean="0">
                <a:solidFill>
                  <a:srgbClr val="000000"/>
                </a:solidFill>
              </a:rPr>
              <a:t> </a:t>
            </a:r>
            <a:r>
              <a:rPr lang="en-GB" altLang="el-GR" dirty="0" err="1" smtClean="0">
                <a:solidFill>
                  <a:srgbClr val="000000"/>
                </a:solidFill>
              </a:rPr>
              <a:t>της</a:t>
            </a:r>
            <a:r>
              <a:rPr lang="en-GB" altLang="el-GR" dirty="0" smtClean="0">
                <a:solidFill>
                  <a:srgbClr val="000000"/>
                </a:solidFill>
              </a:rPr>
              <a:t> </a:t>
            </a:r>
            <a:r>
              <a:rPr lang="en-GB" altLang="el-GR" dirty="0" err="1" smtClean="0">
                <a:solidFill>
                  <a:srgbClr val="000000"/>
                </a:solidFill>
              </a:rPr>
              <a:t>παρατήρησης</a:t>
            </a:r>
            <a:r>
              <a:rPr lang="en-GB" altLang="el-GR" dirty="0" smtClean="0">
                <a:solidFill>
                  <a:srgbClr val="000000"/>
                </a:solidFill>
              </a:rPr>
              <a:t> </a:t>
            </a:r>
            <a:r>
              <a:rPr lang="el-GR" altLang="el-GR" dirty="0" smtClean="0">
                <a:solidFill>
                  <a:srgbClr val="000000"/>
                </a:solidFill>
              </a:rPr>
              <a:t>που βρίσκεται στη θέση </a:t>
            </a:r>
            <a:r>
              <a:rPr lang="en-GB" altLang="el-GR" dirty="0" smtClean="0">
                <a:solidFill>
                  <a:srgbClr val="000000"/>
                </a:solidFill>
              </a:rPr>
              <a:t>(n+1)/2</a:t>
            </a:r>
          </a:p>
          <a:p>
            <a:pPr eaLnBrk="1" hangingPunct="1">
              <a:spcBef>
                <a:spcPts val="700"/>
              </a:spcBef>
              <a:buFont typeface="Wingdings" pitchFamily="2" charset="2"/>
              <a:buNone/>
            </a:pPr>
            <a:endParaRPr lang="en-GB" altLang="el-GR" b="1" dirty="0" smtClean="0">
              <a:solidFill>
                <a:srgbClr val="000000"/>
              </a:solidFill>
            </a:endParaRPr>
          </a:p>
          <a:p>
            <a:pPr eaLnBrk="1" hangingPunct="1">
              <a:spcBef>
                <a:spcPts val="700"/>
              </a:spcBef>
              <a:buFont typeface="Wingdings" pitchFamily="2" charset="2"/>
              <a:buNone/>
            </a:pPr>
            <a:endParaRPr lang="en-GB" altLang="el-GR" sz="2500" b="1" dirty="0" smtClean="0">
              <a:solidFill>
                <a:srgbClr val="000000"/>
              </a:solidFill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2,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76872"/>
            <a:ext cx="8763000" cy="1143000"/>
          </a:xfrm>
        </p:spPr>
        <p:txBody>
          <a:bodyPr lIns="0" tIns="0" rIns="0" bIns="0">
            <a:normAutofit fontScale="90000"/>
          </a:bodyPr>
          <a:lstStyle/>
          <a:p>
            <a:pPr algn="l" eaLnBrk="1" hangingPunct="1"/>
            <a:r>
              <a:rPr lang="el-GR" altLang="el-GR" sz="3600" u="sng" dirty="0" smtClean="0"/>
              <a:t>π</a:t>
            </a:r>
            <a:r>
              <a:rPr lang="en-GB" altLang="el-GR" sz="3600" u="sng" dirty="0" err="1" smtClean="0"/>
              <a:t>αράδειγμα</a:t>
            </a:r>
            <a:r>
              <a:rPr lang="el-GR" altLang="el-GR" sz="3600" u="sng" dirty="0" smtClean="0"/>
              <a:t> </a:t>
            </a:r>
            <a:r>
              <a:rPr lang="en-GB" altLang="el-GR" sz="3600" u="sng" dirty="0" smtClean="0"/>
              <a:t> </a:t>
            </a:r>
            <a:r>
              <a:rPr lang="en-GB" altLang="el-GR" sz="3600" b="0" dirty="0" err="1" smtClean="0">
                <a:solidFill>
                  <a:srgbClr val="000000"/>
                </a:solidFill>
              </a:rPr>
              <a:t>Zητήθηκε</a:t>
            </a:r>
            <a:r>
              <a:rPr lang="en-GB" altLang="el-GR" sz="3600" b="0" dirty="0" smtClean="0">
                <a:solidFill>
                  <a:srgbClr val="000000"/>
                </a:solidFill>
              </a:rPr>
              <a:t> </a:t>
            </a:r>
            <a:r>
              <a:rPr lang="en-GB" altLang="el-GR" sz="3600" b="0" dirty="0" err="1" smtClean="0">
                <a:solidFill>
                  <a:srgbClr val="000000"/>
                </a:solidFill>
              </a:rPr>
              <a:t>από</a:t>
            </a:r>
            <a:r>
              <a:rPr lang="en-GB" altLang="el-GR" sz="3600" b="0" dirty="0" smtClean="0">
                <a:solidFill>
                  <a:srgbClr val="000000"/>
                </a:solidFill>
              </a:rPr>
              <a:t> 11 </a:t>
            </a:r>
            <a:r>
              <a:rPr lang="en-GB" altLang="el-GR" sz="3600" b="0" dirty="0" err="1" smtClean="0">
                <a:solidFill>
                  <a:srgbClr val="000000"/>
                </a:solidFill>
              </a:rPr>
              <a:t>αθλητικούς</a:t>
            </a:r>
            <a:r>
              <a:rPr lang="en-GB" altLang="el-GR" sz="3600" b="0" dirty="0" smtClean="0">
                <a:solidFill>
                  <a:srgbClr val="000000"/>
                </a:solidFill>
              </a:rPr>
              <a:t> </a:t>
            </a:r>
            <a:r>
              <a:rPr lang="en-GB" altLang="el-GR" sz="3600" b="0" dirty="0" err="1" smtClean="0">
                <a:solidFill>
                  <a:srgbClr val="000000"/>
                </a:solidFill>
              </a:rPr>
              <a:t>συντάκτες</a:t>
            </a:r>
            <a:r>
              <a:rPr lang="en-GB" altLang="el-GR" sz="3600" b="0" dirty="0" smtClean="0">
                <a:solidFill>
                  <a:srgbClr val="000000"/>
                </a:solidFill>
              </a:rPr>
              <a:t> </a:t>
            </a:r>
            <a:r>
              <a:rPr lang="en-GB" altLang="el-GR" sz="3600" b="0" dirty="0" err="1" smtClean="0">
                <a:solidFill>
                  <a:srgbClr val="000000"/>
                </a:solidFill>
              </a:rPr>
              <a:t>να</a:t>
            </a:r>
            <a:r>
              <a:rPr lang="en-GB" altLang="el-GR" sz="3600" b="0" dirty="0" smtClean="0">
                <a:solidFill>
                  <a:srgbClr val="000000"/>
                </a:solidFill>
              </a:rPr>
              <a:t> </a:t>
            </a:r>
            <a:r>
              <a:rPr lang="en-GB" altLang="el-GR" sz="3600" b="0" dirty="0" err="1" smtClean="0">
                <a:solidFill>
                  <a:srgbClr val="000000"/>
                </a:solidFill>
              </a:rPr>
              <a:t>βαθμολογήσουν</a:t>
            </a:r>
            <a:r>
              <a:rPr lang="en-GB" altLang="el-GR" sz="3600" b="0" dirty="0" smtClean="0">
                <a:solidFill>
                  <a:srgbClr val="000000"/>
                </a:solidFill>
              </a:rPr>
              <a:t> </a:t>
            </a:r>
            <a:r>
              <a:rPr lang="en-GB" altLang="el-GR" sz="3600" b="0" dirty="0" err="1" smtClean="0">
                <a:solidFill>
                  <a:srgbClr val="000000"/>
                </a:solidFill>
              </a:rPr>
              <a:t>έναν</a:t>
            </a:r>
            <a:r>
              <a:rPr lang="en-GB" altLang="el-GR" sz="3600" b="0" dirty="0" smtClean="0">
                <a:solidFill>
                  <a:srgbClr val="000000"/>
                </a:solidFill>
              </a:rPr>
              <a:t> </a:t>
            </a:r>
            <a:r>
              <a:rPr lang="en-GB" altLang="el-GR" sz="3600" b="0" dirty="0" err="1" smtClean="0">
                <a:solidFill>
                  <a:srgbClr val="000000"/>
                </a:solidFill>
              </a:rPr>
              <a:t>προπονητή</a:t>
            </a:r>
            <a:r>
              <a:rPr lang="en-GB" altLang="el-GR" sz="3600" b="0" dirty="0" smtClean="0">
                <a:solidFill>
                  <a:srgbClr val="000000"/>
                </a:solidFill>
              </a:rPr>
              <a:t> </a:t>
            </a:r>
            <a:r>
              <a:rPr lang="en-GB" altLang="el-GR" sz="3600" b="0" dirty="0" err="1" smtClean="0">
                <a:solidFill>
                  <a:srgbClr val="000000"/>
                </a:solidFill>
              </a:rPr>
              <a:t>σε</a:t>
            </a:r>
            <a:r>
              <a:rPr lang="en-GB" altLang="el-GR" sz="3600" b="0" dirty="0" smtClean="0">
                <a:solidFill>
                  <a:srgbClr val="000000"/>
                </a:solidFill>
              </a:rPr>
              <a:t> </a:t>
            </a:r>
            <a:r>
              <a:rPr lang="en-GB" altLang="el-GR" sz="3600" b="0" dirty="0" err="1" smtClean="0">
                <a:solidFill>
                  <a:srgbClr val="000000"/>
                </a:solidFill>
              </a:rPr>
              <a:t>μια</a:t>
            </a:r>
            <a:r>
              <a:rPr lang="en-GB" altLang="el-GR" sz="3600" b="0" dirty="0" smtClean="0">
                <a:solidFill>
                  <a:srgbClr val="000000"/>
                </a:solidFill>
              </a:rPr>
              <a:t> </a:t>
            </a:r>
            <a:r>
              <a:rPr lang="en-GB" altLang="el-GR" sz="3600" b="0" dirty="0" err="1" smtClean="0">
                <a:solidFill>
                  <a:srgbClr val="000000"/>
                </a:solidFill>
              </a:rPr>
              <a:t>κλίμακα</a:t>
            </a:r>
            <a:r>
              <a:rPr lang="en-GB" altLang="el-GR" sz="3600" b="0" dirty="0" smtClean="0">
                <a:solidFill>
                  <a:srgbClr val="000000"/>
                </a:solidFill>
              </a:rPr>
              <a:t> </a:t>
            </a:r>
            <a:r>
              <a:rPr lang="en-GB" altLang="el-GR" sz="3600" b="0" dirty="0" err="1" smtClean="0">
                <a:solidFill>
                  <a:srgbClr val="000000"/>
                </a:solidFill>
              </a:rPr>
              <a:t>από</a:t>
            </a:r>
            <a:r>
              <a:rPr lang="en-GB" altLang="el-GR" sz="3600" b="0" dirty="0" smtClean="0">
                <a:solidFill>
                  <a:srgbClr val="000000"/>
                </a:solidFill>
              </a:rPr>
              <a:t> </a:t>
            </a:r>
            <a:r>
              <a:rPr lang="en-GB" altLang="el-GR" sz="3600" b="0" dirty="0" err="1" smtClean="0">
                <a:solidFill>
                  <a:srgbClr val="000000"/>
                </a:solidFill>
              </a:rPr>
              <a:t>το</a:t>
            </a:r>
            <a:r>
              <a:rPr lang="en-GB" altLang="el-GR" sz="3600" b="0" dirty="0" smtClean="0">
                <a:solidFill>
                  <a:srgbClr val="000000"/>
                </a:solidFill>
              </a:rPr>
              <a:t> 1 </a:t>
            </a:r>
            <a:r>
              <a:rPr lang="en-GB" altLang="el-GR" sz="3600" b="0" dirty="0" err="1" smtClean="0">
                <a:solidFill>
                  <a:srgbClr val="000000"/>
                </a:solidFill>
              </a:rPr>
              <a:t>ως</a:t>
            </a:r>
            <a:r>
              <a:rPr lang="en-GB" altLang="el-GR" sz="3600" b="0" dirty="0" smtClean="0">
                <a:solidFill>
                  <a:srgbClr val="000000"/>
                </a:solidFill>
              </a:rPr>
              <a:t> </a:t>
            </a:r>
            <a:r>
              <a:rPr lang="en-GB" altLang="el-GR" sz="3600" b="0" dirty="0" err="1" smtClean="0">
                <a:solidFill>
                  <a:srgbClr val="000000"/>
                </a:solidFill>
              </a:rPr>
              <a:t>το</a:t>
            </a:r>
            <a:r>
              <a:rPr lang="en-GB" altLang="el-GR" sz="3600" b="0" dirty="0" smtClean="0">
                <a:solidFill>
                  <a:srgbClr val="000000"/>
                </a:solidFill>
              </a:rPr>
              <a:t> 10 </a:t>
            </a:r>
            <a:r>
              <a:rPr lang="en-GB" altLang="el-GR" sz="3600" b="0" dirty="0" err="1" smtClean="0">
                <a:solidFill>
                  <a:srgbClr val="000000"/>
                </a:solidFill>
              </a:rPr>
              <a:t>και</a:t>
            </a:r>
            <a:r>
              <a:rPr lang="en-GB" altLang="el-GR" sz="3600" b="0" dirty="0" smtClean="0">
                <a:solidFill>
                  <a:srgbClr val="000000"/>
                </a:solidFill>
              </a:rPr>
              <a:t> </a:t>
            </a:r>
            <a:r>
              <a:rPr lang="en-GB" altLang="el-GR" sz="3600" b="0" dirty="0" err="1" smtClean="0">
                <a:solidFill>
                  <a:srgbClr val="000000"/>
                </a:solidFill>
              </a:rPr>
              <a:t>είχαμε</a:t>
            </a:r>
            <a:r>
              <a:rPr lang="en-GB" altLang="el-GR" sz="3600" b="0" dirty="0" smtClean="0">
                <a:solidFill>
                  <a:srgbClr val="000000"/>
                </a:solidFill>
              </a:rPr>
              <a:t> </a:t>
            </a:r>
            <a:r>
              <a:rPr lang="en-GB" altLang="el-GR" sz="3600" b="0" dirty="0" err="1" smtClean="0">
                <a:solidFill>
                  <a:srgbClr val="000000"/>
                </a:solidFill>
              </a:rPr>
              <a:t>τα</a:t>
            </a:r>
            <a:r>
              <a:rPr lang="en-GB" altLang="el-GR" sz="3600" b="0" dirty="0" smtClean="0">
                <a:solidFill>
                  <a:srgbClr val="000000"/>
                </a:solidFill>
              </a:rPr>
              <a:t> </a:t>
            </a:r>
            <a:r>
              <a:rPr lang="en-GB" altLang="el-GR" sz="3600" b="0" dirty="0" err="1" smtClean="0">
                <a:solidFill>
                  <a:srgbClr val="000000"/>
                </a:solidFill>
              </a:rPr>
              <a:t>ακόλουθα</a:t>
            </a:r>
            <a:r>
              <a:rPr lang="en-GB" altLang="el-GR" sz="3600" b="0" dirty="0" smtClean="0">
                <a:solidFill>
                  <a:srgbClr val="000000"/>
                </a:solidFill>
              </a:rPr>
              <a:t> </a:t>
            </a:r>
            <a:r>
              <a:rPr lang="en-GB" altLang="el-GR" sz="3600" b="0" dirty="0" err="1" smtClean="0">
                <a:solidFill>
                  <a:srgbClr val="000000"/>
                </a:solidFill>
              </a:rPr>
              <a:t>αποτελέσματα</a:t>
            </a:r>
            <a:r>
              <a:rPr lang="en-GB" altLang="el-GR" sz="1800" b="1" dirty="0" smtClean="0">
                <a:solidFill>
                  <a:srgbClr val="000000"/>
                </a:solidFill>
              </a:rPr>
              <a:t/>
            </a:r>
            <a:br>
              <a:rPr lang="en-GB" altLang="el-GR" sz="1800" b="1" dirty="0" smtClean="0">
                <a:solidFill>
                  <a:srgbClr val="000000"/>
                </a:solidFill>
              </a:rPr>
            </a:br>
            <a:endParaRPr lang="el-GR" altLang="el-GR" sz="1800" b="1" dirty="0" smtClean="0">
              <a:solidFill>
                <a:srgbClr val="000000"/>
              </a:solidFill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2,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70013" y="1827213"/>
            <a:ext cx="3589337" cy="4114800"/>
          </a:xfrm>
        </p:spPr>
        <p:txBody>
          <a:bodyPr lIns="90000" tIns="46800" rIns="90000" bIns="46800"/>
          <a:lstStyle/>
          <a:p>
            <a:pPr algn="just" eaLnBrk="1" hangingPunct="1">
              <a:spcBef>
                <a:spcPts val="600"/>
              </a:spcBef>
              <a:buFont typeface="Wingdings" pitchFamily="2" charset="2"/>
              <a:buNone/>
            </a:pPr>
            <a:r>
              <a:rPr lang="en-GB" altLang="el-GR" sz="1900" b="1" smtClean="0">
                <a:solidFill>
                  <a:srgbClr val="FF0066"/>
                </a:solidFill>
              </a:rPr>
              <a:t> </a:t>
            </a:r>
            <a:r>
              <a:rPr lang="en-GB" altLang="el-GR" sz="1900" b="1" smtClean="0">
                <a:solidFill>
                  <a:srgbClr val="23FF23"/>
                </a:solidFill>
              </a:rPr>
              <a:t>  </a:t>
            </a:r>
            <a:endParaRPr lang="en-GB" altLang="el-GR" sz="1900" b="1" smtClean="0">
              <a:solidFill>
                <a:srgbClr val="000000"/>
              </a:solidFill>
            </a:endParaRPr>
          </a:p>
          <a:p>
            <a:pPr eaLnBrk="1" hangingPunct="1">
              <a:spcBef>
                <a:spcPts val="600"/>
              </a:spcBef>
              <a:buFont typeface="Wingdings" pitchFamily="2" charset="2"/>
              <a:buNone/>
            </a:pPr>
            <a:endParaRPr lang="en-GB" altLang="el-GR" sz="1900" b="1" smtClean="0">
              <a:solidFill>
                <a:srgbClr val="000000"/>
              </a:solidFill>
            </a:endParaRPr>
          </a:p>
        </p:txBody>
      </p:sp>
      <p:graphicFrame>
        <p:nvGraphicFramePr>
          <p:cNvPr id="8194" name="Object 75"/>
          <p:cNvGraphicFramePr>
            <a:graphicFrameLocks noChangeAspect="1"/>
          </p:cNvGraphicFramePr>
          <p:nvPr>
            <p:ph sz="half" idx="2"/>
          </p:nvPr>
        </p:nvGraphicFramePr>
        <p:xfrm>
          <a:off x="683568" y="908720"/>
          <a:ext cx="7912100" cy="5545633"/>
        </p:xfrm>
        <a:graphic>
          <a:graphicData uri="http://schemas.openxmlformats.org/presentationml/2006/ole">
            <p:oleObj spid="_x0000_s230402" name="Document" r:id="rId4" imgW="5554095" imgH="3286198" progId="Word.Document.8">
              <p:embed/>
            </p:oleObj>
          </a:graphicData>
        </a:graphic>
      </p:graphicFrame>
      <p:sp>
        <p:nvSpPr>
          <p:cNvPr id="5" name="4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2,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Επεξήγηση με σύννεφο"/>
          <p:cNvSpPr/>
          <p:nvPr/>
        </p:nvSpPr>
        <p:spPr>
          <a:xfrm>
            <a:off x="838200" y="1371600"/>
            <a:ext cx="7467600" cy="4343400"/>
          </a:xfrm>
          <a:prstGeom prst="cloud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l-GR" dirty="0"/>
              <a:t> </a:t>
            </a:r>
            <a:r>
              <a:rPr lang="el-GR" sz="2800" b="1" dirty="0">
                <a:solidFill>
                  <a:schemeClr val="tx1"/>
                </a:solidFill>
              </a:rPr>
              <a:t>Οι βαθμοί είναι στην πραγματικότητα αριθμοί κατάταξης. </a:t>
            </a:r>
            <a:r>
              <a:rPr lang="el-GR" sz="2800" b="1" dirty="0" err="1">
                <a:solidFill>
                  <a:schemeClr val="tx1"/>
                </a:solidFill>
              </a:rPr>
              <a:t>Ετσι</a:t>
            </a:r>
            <a:r>
              <a:rPr lang="el-GR" sz="2800" b="1" dirty="0">
                <a:solidFill>
                  <a:schemeClr val="tx1"/>
                </a:solidFill>
              </a:rPr>
              <a:t> π.χ. κατά τη βαθμολόγηση, η διαφορά του 2 από το 1 μπορεί  να μην είναι ίση με τη διαφορά του 10 από το 9 (</a:t>
            </a:r>
            <a:r>
              <a:rPr lang="el-GR" sz="2800" i="1" dirty="0">
                <a:solidFill>
                  <a:schemeClr val="tx1"/>
                </a:solidFill>
              </a:rPr>
              <a:t>βλέπε και σελ.34</a:t>
            </a:r>
            <a:r>
              <a:rPr lang="el-GR" sz="2800" b="1" dirty="0">
                <a:solidFill>
                  <a:schemeClr val="tx1"/>
                </a:solidFill>
              </a:rPr>
              <a:t>)</a:t>
            </a:r>
            <a:endParaRPr lang="el-GR" b="1" dirty="0">
              <a:solidFill>
                <a:schemeClr val="tx1"/>
              </a:solidFill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2,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l-GR" altLang="el-GR" b="1" dirty="0" smtClean="0"/>
              <a:t>    </a:t>
            </a:r>
            <a:r>
              <a:rPr lang="el-GR" altLang="el-GR" dirty="0" smtClean="0"/>
              <a:t>Επειδή</a:t>
            </a:r>
            <a:r>
              <a:rPr lang="el-GR" altLang="el-GR" dirty="0" smtClean="0">
                <a:solidFill>
                  <a:srgbClr val="23FF23"/>
                </a:solidFill>
              </a:rPr>
              <a:t> </a:t>
            </a:r>
            <a:r>
              <a:rPr lang="en-GB" altLang="el-GR" dirty="0" smtClean="0">
                <a:solidFill>
                  <a:srgbClr val="000000"/>
                </a:solidFill>
              </a:rPr>
              <a:t>n</a:t>
            </a:r>
            <a:r>
              <a:rPr lang="el-GR" altLang="el-GR" dirty="0" smtClean="0">
                <a:solidFill>
                  <a:srgbClr val="000000"/>
                </a:solidFill>
              </a:rPr>
              <a:t>=11 είναι μονός αριθμός βρίσκουμε τη διάμεσο ως εξής:</a:t>
            </a:r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2,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066800"/>
            <a:ext cx="8077200" cy="5064125"/>
          </a:xfrm>
        </p:spPr>
        <p:txBody>
          <a:bodyPr lIns="90000" tIns="46800" rIns="90000" bIns="46800"/>
          <a:lstStyle/>
          <a:p>
            <a:pPr marL="323850" indent="-323850" defTabSz="449263"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l-GR" dirty="0" smtClean="0"/>
              <a:t> </a:t>
            </a:r>
            <a:r>
              <a:rPr lang="el-GR" altLang="el-GR" dirty="0" smtClean="0"/>
              <a:t>Θέση: </a:t>
            </a:r>
            <a:r>
              <a:rPr lang="en-GB" altLang="el-GR" dirty="0" smtClean="0">
                <a:solidFill>
                  <a:srgbClr val="000000"/>
                </a:solidFill>
                <a:cs typeface="Times New Roman" pitchFamily="18" charset="0"/>
              </a:rPr>
              <a:t>(n+1)/2</a:t>
            </a:r>
            <a:r>
              <a:rPr lang="en-GB" altLang="el-GR" dirty="0" smtClean="0">
                <a:solidFill>
                  <a:srgbClr val="000000"/>
                </a:solidFill>
              </a:rPr>
              <a:t>=6</a:t>
            </a:r>
            <a:r>
              <a:rPr lang="el-GR" altLang="el-GR" baseline="30000" dirty="0" smtClean="0">
                <a:solidFill>
                  <a:srgbClr val="000000"/>
                </a:solidFill>
              </a:rPr>
              <a:t>η</a:t>
            </a:r>
            <a:r>
              <a:rPr lang="el-GR" altLang="el-GR" dirty="0" smtClean="0">
                <a:solidFill>
                  <a:srgbClr val="000000"/>
                </a:solidFill>
              </a:rPr>
              <a:t>   </a:t>
            </a:r>
            <a:endParaRPr lang="en-GB" altLang="el-GR" dirty="0" smtClean="0">
              <a:solidFill>
                <a:srgbClr val="000000"/>
              </a:solidFill>
            </a:endParaRPr>
          </a:p>
          <a:p>
            <a:pPr marL="323850" indent="-323850" defTabSz="449263"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l-GR" altLang="el-GR" dirty="0" smtClean="0">
                <a:solidFill>
                  <a:srgbClr val="000000"/>
                </a:solidFill>
              </a:rPr>
              <a:t> </a:t>
            </a:r>
            <a:r>
              <a:rPr lang="en-GB" altLang="el-GR" dirty="0" smtClean="0">
                <a:solidFill>
                  <a:srgbClr val="000000"/>
                </a:solidFill>
              </a:rPr>
              <a:t>Η 6</a:t>
            </a:r>
            <a:r>
              <a:rPr lang="el-GR" altLang="el-GR" baseline="30000" dirty="0" smtClean="0">
                <a:solidFill>
                  <a:srgbClr val="000000"/>
                </a:solidFill>
              </a:rPr>
              <a:t>η</a:t>
            </a:r>
            <a:r>
              <a:rPr lang="el-GR" altLang="el-GR" dirty="0" smtClean="0">
                <a:solidFill>
                  <a:srgbClr val="000000"/>
                </a:solidFill>
              </a:rPr>
              <a:t>  </a:t>
            </a:r>
            <a:r>
              <a:rPr lang="en-GB" altLang="el-GR" dirty="0" smtClean="0">
                <a:solidFill>
                  <a:srgbClr val="000000"/>
                </a:solidFill>
              </a:rPr>
              <a:t> </a:t>
            </a:r>
            <a:r>
              <a:rPr lang="en-GB" altLang="el-GR" dirty="0" err="1" smtClean="0">
                <a:solidFill>
                  <a:srgbClr val="000000"/>
                </a:solidFill>
              </a:rPr>
              <a:t>παρατήρηση</a:t>
            </a:r>
            <a:r>
              <a:rPr lang="en-GB" altLang="el-GR" dirty="0" smtClean="0">
                <a:solidFill>
                  <a:srgbClr val="000000"/>
                </a:solidFill>
              </a:rPr>
              <a:t> </a:t>
            </a:r>
            <a:r>
              <a:rPr lang="en-GB" altLang="el-GR" dirty="0" err="1" smtClean="0">
                <a:solidFill>
                  <a:srgbClr val="000000"/>
                </a:solidFill>
              </a:rPr>
              <a:t>έχει</a:t>
            </a:r>
            <a:r>
              <a:rPr lang="en-GB" altLang="el-GR" dirty="0" smtClean="0">
                <a:solidFill>
                  <a:srgbClr val="000000"/>
                </a:solidFill>
              </a:rPr>
              <a:t> </a:t>
            </a:r>
            <a:r>
              <a:rPr lang="en-GB" altLang="el-GR" dirty="0" err="1" smtClean="0">
                <a:solidFill>
                  <a:srgbClr val="000000"/>
                </a:solidFill>
              </a:rPr>
              <a:t>την</a:t>
            </a:r>
            <a:r>
              <a:rPr lang="en-GB" altLang="el-GR" dirty="0" smtClean="0">
                <a:solidFill>
                  <a:srgbClr val="000000"/>
                </a:solidFill>
              </a:rPr>
              <a:t> </a:t>
            </a:r>
            <a:r>
              <a:rPr lang="en-GB" altLang="el-GR" dirty="0" err="1" smtClean="0">
                <a:solidFill>
                  <a:srgbClr val="000000"/>
                </a:solidFill>
              </a:rPr>
              <a:t>τιμή</a:t>
            </a:r>
            <a:r>
              <a:rPr lang="en-GB" altLang="el-GR" dirty="0" smtClean="0">
                <a:solidFill>
                  <a:srgbClr val="000000"/>
                </a:solidFill>
              </a:rPr>
              <a:t> 4</a:t>
            </a:r>
          </a:p>
          <a:p>
            <a:pPr marL="323850" indent="-323850" defTabSz="449263" eaLnBrk="1" hangingPunct="1"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l-GR" dirty="0" smtClean="0">
                <a:solidFill>
                  <a:srgbClr val="000000"/>
                </a:solidFill>
              </a:rPr>
              <a:t> </a:t>
            </a:r>
            <a:r>
              <a:rPr lang="el-GR" altLang="el-GR" dirty="0" smtClean="0">
                <a:solidFill>
                  <a:srgbClr val="000000"/>
                </a:solidFill>
              </a:rPr>
              <a:t>      Αυτό μπορεί να δηλωθεί ως</a:t>
            </a:r>
            <a:r>
              <a:rPr lang="en-GB" altLang="el-GR" dirty="0" smtClean="0">
                <a:solidFill>
                  <a:srgbClr val="000000"/>
                </a:solidFill>
              </a:rPr>
              <a:t>:</a:t>
            </a:r>
            <a:r>
              <a:rPr lang="el-GR" altLang="el-GR" dirty="0" smtClean="0">
                <a:solidFill>
                  <a:srgbClr val="000000"/>
                </a:solidFill>
              </a:rPr>
              <a:t> </a:t>
            </a:r>
            <a:endParaRPr lang="en-US" altLang="el-GR" dirty="0" smtClean="0">
              <a:solidFill>
                <a:srgbClr val="000000"/>
              </a:solidFill>
            </a:endParaRPr>
          </a:p>
          <a:p>
            <a:pPr marL="323850" indent="-323850" defTabSz="449263" eaLnBrk="1" hangingPunct="1"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altLang="el-GR" dirty="0" smtClean="0">
                <a:solidFill>
                  <a:srgbClr val="000000"/>
                </a:solidFill>
              </a:rPr>
              <a:t>“</a:t>
            </a:r>
            <a:r>
              <a:rPr lang="el-GR" altLang="el-GR" dirty="0" smtClean="0">
                <a:solidFill>
                  <a:srgbClr val="000000"/>
                </a:solidFill>
              </a:rPr>
              <a:t> </a:t>
            </a:r>
            <a:r>
              <a:rPr lang="en-GB" altLang="el-GR" dirty="0" err="1" smtClean="0">
                <a:solidFill>
                  <a:srgbClr val="000000"/>
                </a:solidFill>
              </a:rPr>
              <a:t>οι</a:t>
            </a:r>
            <a:r>
              <a:rPr lang="en-GB" altLang="el-GR" dirty="0" smtClean="0">
                <a:solidFill>
                  <a:srgbClr val="000000"/>
                </a:solidFill>
              </a:rPr>
              <a:t> </a:t>
            </a:r>
            <a:r>
              <a:rPr lang="en-GB" altLang="el-GR" dirty="0" err="1" smtClean="0">
                <a:solidFill>
                  <a:srgbClr val="000000"/>
                </a:solidFill>
              </a:rPr>
              <a:t>μισοί</a:t>
            </a:r>
            <a:r>
              <a:rPr lang="en-GB" altLang="el-GR" dirty="0" smtClean="0">
                <a:solidFill>
                  <a:srgbClr val="000000"/>
                </a:solidFill>
              </a:rPr>
              <a:t> </a:t>
            </a:r>
            <a:r>
              <a:rPr lang="en-GB" altLang="el-GR" dirty="0" err="1" smtClean="0">
                <a:solidFill>
                  <a:srgbClr val="000000"/>
                </a:solidFill>
              </a:rPr>
              <a:t>συντάκτες</a:t>
            </a:r>
            <a:r>
              <a:rPr lang="en-GB" altLang="el-GR" dirty="0" smtClean="0">
                <a:solidFill>
                  <a:srgbClr val="000000"/>
                </a:solidFill>
              </a:rPr>
              <a:t> </a:t>
            </a:r>
            <a:r>
              <a:rPr lang="en-GB" altLang="el-GR" dirty="0" err="1" smtClean="0">
                <a:solidFill>
                  <a:srgbClr val="000000"/>
                </a:solidFill>
              </a:rPr>
              <a:t>είχαν</a:t>
            </a:r>
            <a:r>
              <a:rPr lang="en-GB" altLang="el-GR" dirty="0" smtClean="0">
                <a:solidFill>
                  <a:srgbClr val="000000"/>
                </a:solidFill>
              </a:rPr>
              <a:t> </a:t>
            </a:r>
            <a:r>
              <a:rPr lang="en-GB" altLang="el-GR" dirty="0" err="1" smtClean="0">
                <a:solidFill>
                  <a:srgbClr val="000000"/>
                </a:solidFill>
              </a:rPr>
              <a:t>δώσει</a:t>
            </a:r>
            <a:r>
              <a:rPr lang="en-GB" altLang="el-GR" dirty="0" smtClean="0">
                <a:solidFill>
                  <a:srgbClr val="000000"/>
                </a:solidFill>
              </a:rPr>
              <a:t> </a:t>
            </a:r>
            <a:r>
              <a:rPr lang="en-GB" altLang="el-GR" dirty="0" err="1" smtClean="0">
                <a:solidFill>
                  <a:srgbClr val="000000"/>
                </a:solidFill>
              </a:rPr>
              <a:t>βαθμολογία</a:t>
            </a:r>
            <a:r>
              <a:rPr lang="el-GR" altLang="el-GR" dirty="0" smtClean="0">
                <a:solidFill>
                  <a:srgbClr val="000000"/>
                </a:solidFill>
              </a:rPr>
              <a:t> πάνω </a:t>
            </a:r>
            <a:r>
              <a:rPr lang="el-GR" altLang="el-GR" dirty="0" err="1" smtClean="0">
                <a:solidFill>
                  <a:srgbClr val="000000"/>
                </a:solidFill>
              </a:rPr>
              <a:t>απο</a:t>
            </a:r>
            <a:r>
              <a:rPr lang="el-GR" altLang="el-GR" dirty="0" smtClean="0">
                <a:solidFill>
                  <a:srgbClr val="000000"/>
                </a:solidFill>
              </a:rPr>
              <a:t> 4</a:t>
            </a:r>
            <a:r>
              <a:rPr lang="en-GB" altLang="el-GR" dirty="0" smtClean="0">
                <a:solidFill>
                  <a:srgbClr val="000000"/>
                </a:solidFill>
              </a:rPr>
              <a:t>”</a:t>
            </a:r>
            <a:endParaRPr lang="el-GR" altLang="el-GR" dirty="0" smtClean="0">
              <a:solidFill>
                <a:srgbClr val="000000"/>
              </a:solidFill>
            </a:endParaRPr>
          </a:p>
          <a:p>
            <a:pPr marL="323850" indent="-323850" defTabSz="449263" eaLnBrk="1" hangingPunct="1"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l-GR" altLang="el-GR" dirty="0" smtClean="0">
                <a:solidFill>
                  <a:srgbClr val="000000"/>
                </a:solidFill>
              </a:rPr>
              <a:t>  είτε ως  </a:t>
            </a:r>
          </a:p>
          <a:p>
            <a:pPr marL="323850" indent="-323850" defTabSz="449263" eaLnBrk="1" hangingPunct="1"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altLang="el-GR" dirty="0" smtClean="0">
                <a:solidFill>
                  <a:srgbClr val="000000"/>
                </a:solidFill>
              </a:rPr>
              <a:t>“</a:t>
            </a:r>
            <a:r>
              <a:rPr lang="el-GR" altLang="el-GR" dirty="0" smtClean="0">
                <a:solidFill>
                  <a:srgbClr val="000000"/>
                </a:solidFill>
              </a:rPr>
              <a:t> </a:t>
            </a:r>
            <a:r>
              <a:rPr lang="en-GB" altLang="el-GR" dirty="0" err="1" smtClean="0">
                <a:solidFill>
                  <a:srgbClr val="000000"/>
                </a:solidFill>
              </a:rPr>
              <a:t>οι</a:t>
            </a:r>
            <a:r>
              <a:rPr lang="en-GB" altLang="el-GR" dirty="0" smtClean="0">
                <a:solidFill>
                  <a:srgbClr val="000000"/>
                </a:solidFill>
              </a:rPr>
              <a:t> </a:t>
            </a:r>
            <a:r>
              <a:rPr lang="en-GB" altLang="el-GR" dirty="0" err="1" smtClean="0">
                <a:solidFill>
                  <a:srgbClr val="000000"/>
                </a:solidFill>
              </a:rPr>
              <a:t>μισοί</a:t>
            </a:r>
            <a:r>
              <a:rPr lang="en-GB" altLang="el-GR" dirty="0" smtClean="0">
                <a:solidFill>
                  <a:srgbClr val="000000"/>
                </a:solidFill>
              </a:rPr>
              <a:t> </a:t>
            </a:r>
            <a:r>
              <a:rPr lang="en-GB" altLang="el-GR" dirty="0" err="1" smtClean="0">
                <a:solidFill>
                  <a:srgbClr val="000000"/>
                </a:solidFill>
              </a:rPr>
              <a:t>συντάκτες</a:t>
            </a:r>
            <a:r>
              <a:rPr lang="en-GB" altLang="el-GR" dirty="0" smtClean="0">
                <a:solidFill>
                  <a:srgbClr val="000000"/>
                </a:solidFill>
              </a:rPr>
              <a:t> </a:t>
            </a:r>
            <a:r>
              <a:rPr lang="en-GB" altLang="el-GR" dirty="0" err="1" smtClean="0">
                <a:solidFill>
                  <a:srgbClr val="000000"/>
                </a:solidFill>
              </a:rPr>
              <a:t>είχαν</a:t>
            </a:r>
            <a:r>
              <a:rPr lang="en-GB" altLang="el-GR" dirty="0" smtClean="0">
                <a:solidFill>
                  <a:srgbClr val="000000"/>
                </a:solidFill>
              </a:rPr>
              <a:t> </a:t>
            </a:r>
            <a:r>
              <a:rPr lang="en-GB" altLang="el-GR" dirty="0" err="1" smtClean="0">
                <a:solidFill>
                  <a:srgbClr val="000000"/>
                </a:solidFill>
              </a:rPr>
              <a:t>δώσει</a:t>
            </a:r>
            <a:r>
              <a:rPr lang="en-GB" altLang="el-GR" dirty="0" smtClean="0">
                <a:solidFill>
                  <a:srgbClr val="000000"/>
                </a:solidFill>
              </a:rPr>
              <a:t> </a:t>
            </a:r>
            <a:r>
              <a:rPr lang="en-GB" altLang="el-GR" dirty="0" err="1" smtClean="0">
                <a:solidFill>
                  <a:srgbClr val="000000"/>
                </a:solidFill>
              </a:rPr>
              <a:t>βαθμολογία</a:t>
            </a:r>
            <a:r>
              <a:rPr lang="en-GB" altLang="el-GR" dirty="0" smtClean="0">
                <a:solidFill>
                  <a:srgbClr val="000000"/>
                </a:solidFill>
              </a:rPr>
              <a:t> </a:t>
            </a:r>
            <a:r>
              <a:rPr lang="el-GR" altLang="el-GR" dirty="0" smtClean="0">
                <a:solidFill>
                  <a:srgbClr val="000000"/>
                </a:solidFill>
              </a:rPr>
              <a:t>κάτω </a:t>
            </a:r>
            <a:r>
              <a:rPr lang="el-GR" altLang="el-GR" dirty="0" err="1" smtClean="0">
                <a:solidFill>
                  <a:srgbClr val="000000"/>
                </a:solidFill>
              </a:rPr>
              <a:t>απο</a:t>
            </a:r>
            <a:r>
              <a:rPr lang="el-GR" altLang="el-GR" dirty="0" smtClean="0">
                <a:solidFill>
                  <a:srgbClr val="000000"/>
                </a:solidFill>
              </a:rPr>
              <a:t> </a:t>
            </a:r>
            <a:r>
              <a:rPr lang="en-GB" altLang="el-GR" dirty="0" smtClean="0">
                <a:solidFill>
                  <a:srgbClr val="000000"/>
                </a:solidFill>
              </a:rPr>
              <a:t>4”</a:t>
            </a:r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2,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533400"/>
            <a:ext cx="7848600" cy="58674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l-GR" altLang="el-GR" b="1" smtClean="0"/>
              <a:t>    </a:t>
            </a:r>
          </a:p>
          <a:p>
            <a:pPr eaLnBrk="1" hangingPunct="1">
              <a:buFont typeface="Arial" charset="0"/>
              <a:buNone/>
            </a:pPr>
            <a:r>
              <a:rPr lang="el-GR" altLang="el-GR" smtClean="0"/>
              <a:t>    </a:t>
            </a:r>
            <a:r>
              <a:rPr lang="en-GB" altLang="el-GR" smtClean="0">
                <a:solidFill>
                  <a:srgbClr val="FF3300"/>
                </a:solidFill>
              </a:rPr>
              <a:t>☼</a:t>
            </a:r>
            <a:r>
              <a:rPr lang="el-GR" altLang="el-GR" i="1" smtClean="0">
                <a:solidFill>
                  <a:srgbClr val="FF3300"/>
                </a:solidFill>
              </a:rPr>
              <a:t>σημείωσε!</a:t>
            </a:r>
            <a:endParaRPr lang="el-GR" altLang="el-GR" i="1" smtClean="0"/>
          </a:p>
          <a:p>
            <a:pPr eaLnBrk="1" hangingPunct="1">
              <a:buFont typeface="Arial" charset="0"/>
              <a:buNone/>
            </a:pPr>
            <a:r>
              <a:rPr lang="el-GR" altLang="el-GR" b="1" smtClean="0"/>
              <a:t>    Στα δεδομένα αυτά η επικρατούσα τιμή είναι το 1 που όμως δεν είναι αντιπροσωπευτική </a:t>
            </a:r>
            <a:r>
              <a:rPr lang="el-GR" altLang="el-GR" i="1" smtClean="0"/>
              <a:t>(γιατί;)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7" y="609600"/>
            <a:ext cx="8136904" cy="835025"/>
          </a:xfrm>
        </p:spPr>
        <p:txBody>
          <a:bodyPr>
            <a:noAutofit/>
          </a:bodyPr>
          <a:lstStyle/>
          <a:p>
            <a:pPr algn="l" eaLnBrk="1" hangingPunct="1"/>
            <a:r>
              <a:rPr lang="el-GR" altLang="el-GR" sz="4000" dirty="0" smtClean="0"/>
              <a:t>Πηγή συχνού λάθους στις εξετάσεις  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2057400"/>
            <a:ext cx="8077200" cy="4068763"/>
          </a:xfrm>
        </p:spPr>
        <p:txBody>
          <a:bodyPr/>
          <a:lstStyle/>
          <a:p>
            <a:pPr eaLnBrk="1" hangingPunct="1"/>
            <a:r>
              <a:rPr lang="el-GR" altLang="el-GR" dirty="0" smtClean="0"/>
              <a:t>Για να προσδιοριστεί η τιμή της μεσαίας παρατήρησης πρέπει να προηγηθεί διάταξη των παρατηρήσεων </a:t>
            </a:r>
          </a:p>
          <a:p>
            <a:r>
              <a:rPr lang="el-GR" altLang="el-GR" dirty="0" smtClean="0"/>
              <a:t>Διάμεσος  δεν είναι η μεσαία θέση αλλά η τιμή της αντίστοιχης  παρατήρησης   </a:t>
            </a:r>
          </a:p>
          <a:p>
            <a:pPr eaLnBrk="1" hangingPunct="1"/>
            <a:endParaRPr lang="el-GR" altLang="el-GR" dirty="0" smtClean="0"/>
          </a:p>
        </p:txBody>
      </p:sp>
      <p:sp>
        <p:nvSpPr>
          <p:cNvPr id="5" name="4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2,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6425" cy="1905000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l-GR" sz="4000" b="1" dirty="0" err="1" smtClean="0"/>
              <a:t>Διμεταβλητά</a:t>
            </a:r>
            <a:r>
              <a:rPr lang="el-GR" altLang="el-GR" sz="4000" b="1" dirty="0" smtClean="0"/>
              <a:t> κατηγορικά δεδομένα </a:t>
            </a:r>
            <a:br>
              <a:rPr lang="el-GR" altLang="el-GR" sz="4000" b="1" dirty="0" smtClean="0"/>
            </a:br>
            <a:r>
              <a:rPr lang="el-GR" altLang="el-GR" sz="4000" b="1" dirty="0" smtClean="0"/>
              <a:t>Πίνακες διπλής εισόδου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971800"/>
            <a:ext cx="8229600" cy="3154363"/>
          </a:xfrm>
        </p:spPr>
        <p:txBody>
          <a:bodyPr/>
          <a:lstStyle/>
          <a:p>
            <a:pPr eaLnBrk="1" hangingPunct="1">
              <a:spcBef>
                <a:spcPts val="1000"/>
              </a:spcBef>
              <a:buFont typeface="Wingdings" pitchFamily="2" charset="2"/>
              <a:buNone/>
            </a:pPr>
            <a:r>
              <a:rPr lang="el-GR" altLang="el-GR" dirty="0" smtClean="0"/>
              <a:t>   Ταξινομούν στατιστικές μονάδες –δείγματος ή πληθυσμού- ως προς δύο χαρακτηριστικά</a:t>
            </a:r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2,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 παράδειγμα </a:t>
            </a:r>
            <a:endParaRPr lang="el-GR" altLang="el-GR" b="1" dirty="0" smtClean="0"/>
          </a:p>
        </p:txBody>
      </p:sp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l-GR" altLang="el-GR" b="1" dirty="0" smtClean="0"/>
              <a:t>Οι </a:t>
            </a:r>
            <a:r>
              <a:rPr lang="el-GR" altLang="el-GR" b="1" dirty="0" smtClean="0"/>
              <a:t>τριακόσιοι εργαζόμενοι της επιχείρησης ΑΛΦΑ ταξινομήθηκαν στον ακόλουθο πίνακα ανάλογα με το φύλο και τα χρόνια της εκπαίδευσής τους.</a:t>
            </a:r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2,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>
                <a:latin typeface="+mn-lt"/>
              </a:rPr>
              <a:t>Χρήση Διατάξεων</a:t>
            </a:r>
            <a:endParaRPr lang="el-GR" sz="4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227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7620000" cy="1066800"/>
          </a:xfrm>
        </p:spPr>
        <p:txBody>
          <a:bodyPr>
            <a:noAutofit/>
          </a:bodyPr>
          <a:lstStyle/>
          <a:p>
            <a:pPr eaLnBrk="1" hangingPunct="1"/>
            <a:r>
              <a:rPr lang="el-GR" altLang="el-GR" b="1" dirty="0" err="1" smtClean="0"/>
              <a:t>Διμεταβλητός</a:t>
            </a:r>
            <a:r>
              <a:rPr lang="el-GR" altLang="el-GR" b="1" dirty="0" smtClean="0"/>
              <a:t> πίνακας συχνοτήτων</a:t>
            </a:r>
          </a:p>
        </p:txBody>
      </p:sp>
      <p:graphicFrame>
        <p:nvGraphicFramePr>
          <p:cNvPr id="9218" name="Object 6"/>
          <p:cNvGraphicFramePr>
            <a:graphicFrameLocks noChangeAspect="1"/>
          </p:cNvGraphicFramePr>
          <p:nvPr>
            <p:ph idx="1"/>
          </p:nvPr>
        </p:nvGraphicFramePr>
        <p:xfrm>
          <a:off x="34925" y="2433414"/>
          <a:ext cx="9109075" cy="3371850"/>
        </p:xfrm>
        <a:graphic>
          <a:graphicData uri="http://schemas.openxmlformats.org/presentationml/2006/ole">
            <p:oleObj spid="_x0000_s99330" name="Document" r:id="rId3" imgW="4828787" imgH="1787104" progId="Word.Document.8">
              <p:embed/>
            </p:oleObj>
          </a:graphicData>
        </a:graphic>
      </p:graphicFrame>
      <p:sp>
        <p:nvSpPr>
          <p:cNvPr id="9220" name="Line 7"/>
          <p:cNvSpPr>
            <a:spLocks noChangeShapeType="1"/>
          </p:cNvSpPr>
          <p:nvPr/>
        </p:nvSpPr>
        <p:spPr bwMode="auto">
          <a:xfrm>
            <a:off x="2971800" y="2204864"/>
            <a:ext cx="2209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9221" name="Line 10"/>
          <p:cNvSpPr>
            <a:spLocks noChangeShapeType="1"/>
          </p:cNvSpPr>
          <p:nvPr/>
        </p:nvSpPr>
        <p:spPr bwMode="auto">
          <a:xfrm>
            <a:off x="838200" y="30480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6" name="5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2,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0" y="990600"/>
            <a:ext cx="6705600" cy="1066800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l-GR" sz="3200" b="1" dirty="0" smtClean="0"/>
              <a:t>ή, σε ποσοστιαίες συχνότητες, </a:t>
            </a:r>
          </a:p>
        </p:txBody>
      </p:sp>
      <p:graphicFrame>
        <p:nvGraphicFramePr>
          <p:cNvPr id="10242" name="Object 3"/>
          <p:cNvGraphicFramePr>
            <a:graphicFrameLocks noChangeAspect="1"/>
          </p:cNvGraphicFramePr>
          <p:nvPr>
            <p:ph idx="1"/>
          </p:nvPr>
        </p:nvGraphicFramePr>
        <p:xfrm>
          <a:off x="11113" y="2133600"/>
          <a:ext cx="8967787" cy="3319463"/>
        </p:xfrm>
        <a:graphic>
          <a:graphicData uri="http://schemas.openxmlformats.org/presentationml/2006/ole">
            <p:oleObj spid="_x0000_s100354" name="Document" r:id="rId3" imgW="4828787" imgH="1787104" progId="Word.Document.8">
              <p:embed/>
            </p:oleObj>
          </a:graphicData>
        </a:graphic>
      </p:graphicFrame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2,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413792"/>
            <a:ext cx="746564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l-GR" altLang="el-GR" b="1" dirty="0" smtClean="0"/>
              <a:t>Το ποσοστιαίο </a:t>
            </a:r>
            <a:r>
              <a:rPr lang="el-GR" altLang="el-GR" b="1" dirty="0" err="1" smtClean="0"/>
              <a:t>ραβδόγραμμα</a:t>
            </a:r>
            <a:endParaRPr lang="el-GR" altLang="el-GR" b="1" dirty="0" smtClean="0"/>
          </a:p>
        </p:txBody>
      </p:sp>
      <p:pic>
        <p:nvPicPr>
          <p:cNvPr id="79875" name="Picture 4" descr="2-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1484784"/>
            <a:ext cx="8610600" cy="5183187"/>
          </a:xfrm>
        </p:spPr>
      </p:pic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2,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548680"/>
            <a:ext cx="85344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l-GR" altLang="el-GR" dirty="0" smtClean="0"/>
              <a:t>Τ</a:t>
            </a:r>
            <a:r>
              <a:rPr lang="el-GR" altLang="el-GR" b="1" dirty="0" smtClean="0"/>
              <a:t>ο </a:t>
            </a:r>
            <a:r>
              <a:rPr lang="el-GR" altLang="el-GR" b="1" dirty="0" err="1" smtClean="0"/>
              <a:t>τριδιάστατο</a:t>
            </a:r>
            <a:r>
              <a:rPr lang="el-GR" altLang="el-GR" b="1" dirty="0" smtClean="0"/>
              <a:t> </a:t>
            </a:r>
            <a:r>
              <a:rPr lang="el-GR" altLang="el-GR" b="1" dirty="0" err="1" smtClean="0"/>
              <a:t>ραβδόγραμμα</a:t>
            </a:r>
            <a:endParaRPr lang="el-GR" altLang="el-GR" dirty="0" smtClean="0"/>
          </a:p>
        </p:txBody>
      </p:sp>
      <p:pic>
        <p:nvPicPr>
          <p:cNvPr id="80899" name="Picture 4" descr="2-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90600" y="1897063"/>
            <a:ext cx="7924800" cy="4656137"/>
          </a:xfrm>
        </p:spPr>
      </p:pic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2,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Rectangle 3"/>
          <p:cNvSpPr>
            <a:spLocks noGrp="1" noChangeArrowheads="1"/>
          </p:cNvSpPr>
          <p:nvPr>
            <p:ph idx="1"/>
          </p:nvPr>
        </p:nvSpPr>
        <p:spPr>
          <a:xfrm>
            <a:off x="35496" y="1412776"/>
            <a:ext cx="8534400" cy="4044950"/>
          </a:xfrm>
        </p:spPr>
        <p:txBody>
          <a:bodyPr/>
          <a:lstStyle/>
          <a:p>
            <a:pPr marL="609600" indent="-609600" defTabSz="449263" eaLnBrk="1" hangingPunct="1">
              <a:spcBef>
                <a:spcPts val="450"/>
              </a:spcBef>
              <a:buFont typeface="Wingdings" pitchFamily="2" charset="2"/>
              <a:buNone/>
              <a:defRPr/>
            </a:pPr>
            <a:endParaRPr lang="el-GR" dirty="0" smtClean="0">
              <a:solidFill>
                <a:srgbClr val="FF0066"/>
              </a:solidFill>
            </a:endParaRPr>
          </a:p>
          <a:p>
            <a:pPr marL="609600" indent="-609600" defTabSz="449263" eaLnBrk="1" hangingPunct="1">
              <a:spcBef>
                <a:spcPts val="450"/>
              </a:spcBef>
              <a:buClr>
                <a:schemeClr val="tx1"/>
              </a:buClr>
              <a:buNone/>
              <a:defRPr/>
            </a:pPr>
            <a:r>
              <a:rPr lang="el-GR" dirty="0" smtClean="0">
                <a:latin typeface="+mj-lt"/>
              </a:rPr>
              <a:t>      </a:t>
            </a:r>
            <a:r>
              <a:rPr lang="el-GR" b="1" dirty="0" smtClean="0">
                <a:latin typeface="+mj-lt"/>
              </a:rPr>
              <a:t>1</a:t>
            </a:r>
            <a:r>
              <a:rPr lang="el-GR" dirty="0" smtClean="0">
                <a:latin typeface="+mj-lt"/>
              </a:rPr>
              <a:t>. Μαζί με τα  ποσοστά να αναφέρεται και η </a:t>
            </a:r>
            <a:r>
              <a:rPr lang="el-GR" u="sng" dirty="0" smtClean="0">
                <a:latin typeface="+mj-lt"/>
              </a:rPr>
              <a:t>βάση </a:t>
            </a:r>
            <a:r>
              <a:rPr lang="el-GR" dirty="0" smtClean="0">
                <a:latin typeface="+mj-lt"/>
              </a:rPr>
              <a:t>δηλαδή ο συνολικός αριθμός των παρατηρήσεων στις οποίες αναφέρονται </a:t>
            </a:r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2,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Ποσοστά</a:t>
            </a:r>
            <a:endParaRPr lang="el-G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827213"/>
            <a:ext cx="8839200" cy="411480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spcBef>
                <a:spcPts val="450"/>
              </a:spcBef>
              <a:buFont typeface="Wingdings" pitchFamily="2" charset="2"/>
              <a:buNone/>
              <a:defRPr/>
            </a:pPr>
            <a:r>
              <a:rPr lang="el-GR" b="1" dirty="0" smtClean="0">
                <a:latin typeface="+mj-lt"/>
              </a:rPr>
              <a:t>2. Προσοχή στη βάση: </a:t>
            </a:r>
          </a:p>
          <a:p>
            <a:pPr marL="609600" indent="-609600" eaLnBrk="1" hangingPunct="1">
              <a:lnSpc>
                <a:spcPct val="80000"/>
              </a:lnSpc>
              <a:spcBef>
                <a:spcPts val="450"/>
              </a:spcBef>
              <a:buFont typeface="Wingdings" pitchFamily="2" charset="2"/>
              <a:buNone/>
              <a:defRPr/>
            </a:pPr>
            <a:endParaRPr lang="el-GR" b="1" dirty="0" smtClean="0">
              <a:latin typeface="+mj-lt"/>
            </a:endParaRPr>
          </a:p>
          <a:p>
            <a:pPr marL="609600" indent="-609600" eaLnBrk="1" hangingPunct="1">
              <a:lnSpc>
                <a:spcPct val="80000"/>
              </a:lnSpc>
              <a:spcBef>
                <a:spcPts val="450"/>
              </a:spcBef>
              <a:buFont typeface="Wingdings" pitchFamily="2" charset="2"/>
              <a:buNone/>
              <a:defRPr/>
            </a:pPr>
            <a:r>
              <a:rPr lang="el-GR" b="1" dirty="0" smtClean="0">
                <a:latin typeface="+mj-lt"/>
              </a:rPr>
              <a:t>  </a:t>
            </a:r>
            <a:r>
              <a:rPr lang="el-GR" sz="2400" b="1" dirty="0" err="1" smtClean="0">
                <a:latin typeface="+mj-lt"/>
              </a:rPr>
              <a:t>●</a:t>
            </a:r>
            <a:r>
              <a:rPr lang="el-GR" dirty="0" err="1" smtClean="0">
                <a:latin typeface="+mj-lt"/>
              </a:rPr>
              <a:t>Το</a:t>
            </a:r>
            <a:r>
              <a:rPr lang="el-GR" dirty="0" smtClean="0">
                <a:latin typeface="+mj-lt"/>
              </a:rPr>
              <a:t> ποσοστό των γυναικών  που καπνίζουν </a:t>
            </a:r>
          </a:p>
          <a:p>
            <a:pPr marL="609600" indent="-609600" eaLnBrk="1" hangingPunct="1">
              <a:lnSpc>
                <a:spcPct val="80000"/>
              </a:lnSpc>
              <a:spcBef>
                <a:spcPts val="450"/>
              </a:spcBef>
              <a:buFont typeface="Wingdings" pitchFamily="2" charset="2"/>
              <a:buNone/>
              <a:defRPr/>
            </a:pPr>
            <a:r>
              <a:rPr lang="el-GR" dirty="0" smtClean="0">
                <a:latin typeface="+mj-lt"/>
              </a:rPr>
              <a:t>     ―&gt; βάση είναι το πλήθος των  γυναικών</a:t>
            </a:r>
          </a:p>
          <a:p>
            <a:pPr marL="609600" indent="-609600" eaLnBrk="1" hangingPunct="1">
              <a:lnSpc>
                <a:spcPct val="80000"/>
              </a:lnSpc>
              <a:spcBef>
                <a:spcPts val="450"/>
              </a:spcBef>
              <a:buFont typeface="Wingdings" pitchFamily="2" charset="2"/>
              <a:buNone/>
              <a:defRPr/>
            </a:pPr>
            <a:endParaRPr lang="el-GR" dirty="0" smtClean="0">
              <a:latin typeface="+mj-lt"/>
            </a:endParaRPr>
          </a:p>
          <a:p>
            <a:pPr marL="609600" indent="-609600" eaLnBrk="1" hangingPunct="1">
              <a:lnSpc>
                <a:spcPct val="80000"/>
              </a:lnSpc>
              <a:spcBef>
                <a:spcPts val="450"/>
              </a:spcBef>
              <a:buFont typeface="Wingdings" pitchFamily="2" charset="2"/>
              <a:buNone/>
              <a:defRPr/>
            </a:pPr>
            <a:r>
              <a:rPr lang="el-GR" dirty="0" smtClean="0">
                <a:latin typeface="+mj-lt"/>
              </a:rPr>
              <a:t>  </a:t>
            </a:r>
            <a:r>
              <a:rPr lang="el-GR" dirty="0" err="1" smtClean="0">
                <a:latin typeface="+mj-lt"/>
              </a:rPr>
              <a:t>●Το</a:t>
            </a:r>
            <a:r>
              <a:rPr lang="el-GR" dirty="0" smtClean="0">
                <a:latin typeface="+mj-lt"/>
              </a:rPr>
              <a:t> ποσοστό των καπνιστών που είναι γυναίκες ―&gt; βάση  είναι το πλήθος των    καπνιστών</a:t>
            </a:r>
          </a:p>
          <a:p>
            <a:pPr marL="609600" indent="-609600" eaLnBrk="1" hangingPunct="1">
              <a:lnSpc>
                <a:spcPct val="80000"/>
              </a:lnSpc>
              <a:spcBef>
                <a:spcPts val="450"/>
              </a:spcBef>
              <a:buFontTx/>
              <a:buAutoNum type="arabicPeriod"/>
              <a:defRPr/>
            </a:pPr>
            <a:endParaRPr lang="en-GB" b="1" dirty="0" smtClean="0">
              <a:latin typeface="Arial" charset="0"/>
            </a:endParaRPr>
          </a:p>
          <a:p>
            <a:pPr marL="609600" indent="-609600" eaLnBrk="1" hangingPunct="1">
              <a:lnSpc>
                <a:spcPct val="80000"/>
              </a:lnSpc>
              <a:defRPr/>
            </a:pPr>
            <a:endParaRPr lang="el-GR" dirty="0" smtClean="0">
              <a:latin typeface="Arial" charset="0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2,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dirty="0" smtClean="0"/>
              <a:t>Ποσοστά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914400"/>
            <a:ext cx="8077200" cy="5562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l-GR" altLang="el-GR" b="1" dirty="0" smtClean="0">
              <a:solidFill>
                <a:srgbClr val="FF0066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el-GR" altLang="el-GR" b="1" dirty="0" smtClean="0">
              <a:solidFill>
                <a:srgbClr val="FF0066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l-GR" altLang="el-GR" b="1" dirty="0" smtClean="0"/>
              <a:t>3. </a:t>
            </a:r>
            <a:r>
              <a:rPr lang="el-GR" altLang="el-GR" dirty="0" smtClean="0"/>
              <a:t>Ποσοστά με διαφορετική βάση δεν αθροίζονται</a:t>
            </a:r>
          </a:p>
          <a:p>
            <a:pPr eaLnBrk="1" hangingPunct="1">
              <a:buFont typeface="Wingdings" pitchFamily="2" charset="2"/>
              <a:buNone/>
            </a:pPr>
            <a:endParaRPr lang="el-GR" altLang="el-GR" b="1" dirty="0" smtClean="0">
              <a:latin typeface="Arial" charset="0"/>
            </a:endParaRPr>
          </a:p>
        </p:txBody>
      </p:sp>
      <p:sp>
        <p:nvSpPr>
          <p:cNvPr id="3" name="2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2,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6 - Τίτλος"/>
          <p:cNvSpPr txBox="1">
            <a:spLocks/>
          </p:cNvSpPr>
          <p:nvPr/>
        </p:nvSpPr>
        <p:spPr>
          <a:xfrm>
            <a:off x="457200" y="629816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Ποσοστά</a:t>
            </a:r>
            <a:endParaRPr kumimoji="0" lang="el-GR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l-GR" b="1" dirty="0" smtClean="0">
                <a:latin typeface="Arial" charset="0"/>
              </a:rPr>
              <a:t>4</a:t>
            </a:r>
            <a:r>
              <a:rPr lang="el-GR" b="1" dirty="0" smtClean="0">
                <a:latin typeface="+mj-lt"/>
              </a:rPr>
              <a:t>. </a:t>
            </a:r>
            <a:r>
              <a:rPr lang="el-GR" dirty="0" smtClean="0">
                <a:latin typeface="+mj-lt"/>
              </a:rPr>
              <a:t>Όταν η καθαρή αξία </a:t>
            </a:r>
            <a:r>
              <a:rPr lang="el-GR" dirty="0" err="1" smtClean="0">
                <a:latin typeface="+mj-lt"/>
              </a:rPr>
              <a:t>ενος</a:t>
            </a:r>
            <a:r>
              <a:rPr lang="el-GR" dirty="0" smtClean="0">
                <a:latin typeface="+mj-lt"/>
              </a:rPr>
              <a:t> προϊόντος ισούται με 100ευρώ και το ΦΠΑ με 23% η τιμή του θα ισούται με 123.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l-GR" dirty="0" smtClean="0">
                <a:latin typeface="+mj-lt"/>
              </a:rPr>
              <a:t>    Αν τα συνολικά έσοδα </a:t>
            </a:r>
            <a:r>
              <a:rPr lang="el-GR" dirty="0" err="1" smtClean="0">
                <a:latin typeface="+mj-lt"/>
              </a:rPr>
              <a:t>απο</a:t>
            </a:r>
            <a:r>
              <a:rPr lang="el-GR" dirty="0" smtClean="0">
                <a:latin typeface="+mj-lt"/>
              </a:rPr>
              <a:t> την πώλησή του είναι 100000 ευρώ στην εφορία θα αποδοθεί ΦΠΑ όχι 23000 αλλά 18699.18ευρώ</a:t>
            </a:r>
          </a:p>
          <a:p>
            <a:pPr eaLnBrk="1" hangingPunct="1">
              <a:defRPr/>
            </a:pPr>
            <a:endParaRPr lang="el-GR" dirty="0" smtClean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2,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dirty="0" smtClean="0"/>
              <a:t>Ποσοστά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/>
          <a:lstStyle/>
          <a:p>
            <a:pPr eaLnBrk="1" hangingPunct="1"/>
            <a:r>
              <a:rPr lang="el-GR" altLang="el-GR" dirty="0" smtClean="0"/>
              <a:t>Ποσοστά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l-GR" b="1" dirty="0" smtClean="0">
                <a:latin typeface="+mj-lt"/>
              </a:rPr>
              <a:t>5. </a:t>
            </a:r>
            <a:r>
              <a:rPr lang="en-GB" dirty="0" err="1" smtClean="0">
                <a:solidFill>
                  <a:srgbClr val="000000"/>
                </a:solidFill>
              </a:rPr>
              <a:t>Αν</a:t>
            </a:r>
            <a:r>
              <a:rPr lang="en-GB" dirty="0" smtClean="0">
                <a:solidFill>
                  <a:srgbClr val="000000"/>
                </a:solidFill>
              </a:rPr>
              <a:t> </a:t>
            </a:r>
            <a:r>
              <a:rPr lang="en-GB" dirty="0" err="1" smtClean="0">
                <a:solidFill>
                  <a:srgbClr val="000000"/>
                </a:solidFill>
              </a:rPr>
              <a:t>μια</a:t>
            </a:r>
            <a:r>
              <a:rPr lang="en-GB" dirty="0" smtClean="0">
                <a:solidFill>
                  <a:srgbClr val="000000"/>
                </a:solidFill>
              </a:rPr>
              <a:t> </a:t>
            </a:r>
            <a:r>
              <a:rPr lang="en-GB" dirty="0" err="1" smtClean="0">
                <a:solidFill>
                  <a:srgbClr val="000000"/>
                </a:solidFill>
              </a:rPr>
              <a:t>επιχείρηση</a:t>
            </a:r>
            <a:r>
              <a:rPr lang="en-GB" dirty="0" smtClean="0">
                <a:solidFill>
                  <a:srgbClr val="000000"/>
                </a:solidFill>
              </a:rPr>
              <a:t> </a:t>
            </a:r>
            <a:r>
              <a:rPr lang="en-GB" dirty="0" err="1" smtClean="0">
                <a:solidFill>
                  <a:srgbClr val="000000"/>
                </a:solidFill>
              </a:rPr>
              <a:t>είχε</a:t>
            </a:r>
            <a:r>
              <a:rPr lang="en-GB" dirty="0" smtClean="0">
                <a:solidFill>
                  <a:srgbClr val="000000"/>
                </a:solidFill>
              </a:rPr>
              <a:t>  </a:t>
            </a:r>
            <a:r>
              <a:rPr lang="en-GB" dirty="0" err="1" smtClean="0">
                <a:solidFill>
                  <a:srgbClr val="000000"/>
                </a:solidFill>
              </a:rPr>
              <a:t>ποσοστό</a:t>
            </a:r>
            <a:r>
              <a:rPr lang="en-GB" dirty="0" smtClean="0">
                <a:solidFill>
                  <a:srgbClr val="000000"/>
                </a:solidFill>
              </a:rPr>
              <a:t> </a:t>
            </a:r>
            <a:r>
              <a:rPr lang="en-GB" dirty="0" err="1" smtClean="0">
                <a:solidFill>
                  <a:srgbClr val="000000"/>
                </a:solidFill>
              </a:rPr>
              <a:t>κέρδους</a:t>
            </a:r>
            <a:r>
              <a:rPr lang="en-GB" dirty="0" smtClean="0">
                <a:solidFill>
                  <a:srgbClr val="000000"/>
                </a:solidFill>
              </a:rPr>
              <a:t> 15% </a:t>
            </a:r>
            <a:r>
              <a:rPr lang="en-GB" dirty="0" err="1" smtClean="0">
                <a:solidFill>
                  <a:srgbClr val="000000"/>
                </a:solidFill>
              </a:rPr>
              <a:t>και</a:t>
            </a:r>
            <a:r>
              <a:rPr lang="en-GB" dirty="0" smtClean="0">
                <a:solidFill>
                  <a:srgbClr val="000000"/>
                </a:solidFill>
              </a:rPr>
              <a:t> </a:t>
            </a:r>
            <a:r>
              <a:rPr lang="en-GB" dirty="0" err="1" smtClean="0">
                <a:solidFill>
                  <a:srgbClr val="000000"/>
                </a:solidFill>
              </a:rPr>
              <a:t>την</a:t>
            </a:r>
            <a:r>
              <a:rPr lang="en-GB" dirty="0" smtClean="0">
                <a:solidFill>
                  <a:srgbClr val="000000"/>
                </a:solidFill>
              </a:rPr>
              <a:t> </a:t>
            </a:r>
            <a:r>
              <a:rPr lang="en-GB" dirty="0" err="1" smtClean="0">
                <a:solidFill>
                  <a:srgbClr val="000000"/>
                </a:solidFill>
              </a:rPr>
              <a:t>επόμενη</a:t>
            </a:r>
            <a:r>
              <a:rPr lang="en-GB" dirty="0" smtClean="0">
                <a:solidFill>
                  <a:srgbClr val="000000"/>
                </a:solidFill>
              </a:rPr>
              <a:t> </a:t>
            </a:r>
            <a:r>
              <a:rPr lang="en-GB" dirty="0" err="1" smtClean="0">
                <a:solidFill>
                  <a:srgbClr val="000000"/>
                </a:solidFill>
              </a:rPr>
              <a:t>χρονιά</a:t>
            </a:r>
            <a:r>
              <a:rPr lang="en-GB" dirty="0" smtClean="0">
                <a:solidFill>
                  <a:srgbClr val="000000"/>
                </a:solidFill>
              </a:rPr>
              <a:t> </a:t>
            </a:r>
            <a:r>
              <a:rPr lang="en-GB" dirty="0" err="1" smtClean="0">
                <a:solidFill>
                  <a:srgbClr val="000000"/>
                </a:solidFill>
              </a:rPr>
              <a:t>ποσοστό</a:t>
            </a:r>
            <a:r>
              <a:rPr lang="en-GB" dirty="0" smtClean="0">
                <a:solidFill>
                  <a:srgbClr val="000000"/>
                </a:solidFill>
              </a:rPr>
              <a:t> </a:t>
            </a:r>
            <a:r>
              <a:rPr lang="en-GB" dirty="0" err="1" smtClean="0">
                <a:solidFill>
                  <a:srgbClr val="000000"/>
                </a:solidFill>
              </a:rPr>
              <a:t>κέρδους</a:t>
            </a:r>
            <a:r>
              <a:rPr lang="en-GB" dirty="0" smtClean="0">
                <a:solidFill>
                  <a:srgbClr val="000000"/>
                </a:solidFill>
              </a:rPr>
              <a:t> 30% </a:t>
            </a:r>
            <a:r>
              <a:rPr lang="en-GB" dirty="0" err="1" smtClean="0">
                <a:solidFill>
                  <a:srgbClr val="000000"/>
                </a:solidFill>
              </a:rPr>
              <a:t>αυτό</a:t>
            </a:r>
            <a:r>
              <a:rPr lang="en-GB" dirty="0" smtClean="0">
                <a:solidFill>
                  <a:srgbClr val="000000"/>
                </a:solidFill>
              </a:rPr>
              <a:t> </a:t>
            </a:r>
            <a:r>
              <a:rPr lang="en-GB" dirty="0" err="1" smtClean="0">
                <a:solidFill>
                  <a:srgbClr val="000000"/>
                </a:solidFill>
              </a:rPr>
              <a:t>σημαίνει</a:t>
            </a:r>
            <a:r>
              <a:rPr lang="en-GB" dirty="0" smtClean="0">
                <a:solidFill>
                  <a:srgbClr val="000000"/>
                </a:solidFill>
              </a:rPr>
              <a:t> </a:t>
            </a:r>
            <a:r>
              <a:rPr lang="el-GR" dirty="0" smtClean="0">
                <a:solidFill>
                  <a:srgbClr val="000000"/>
                </a:solidFill>
              </a:rPr>
              <a:t>διπλασιασμό </a:t>
            </a:r>
            <a:r>
              <a:rPr lang="en-GB" dirty="0" err="1" smtClean="0">
                <a:solidFill>
                  <a:srgbClr val="000000"/>
                </a:solidFill>
              </a:rPr>
              <a:t>του</a:t>
            </a:r>
            <a:r>
              <a:rPr lang="en-GB" dirty="0" smtClean="0">
                <a:solidFill>
                  <a:srgbClr val="000000"/>
                </a:solidFill>
              </a:rPr>
              <a:t> </a:t>
            </a:r>
            <a:r>
              <a:rPr lang="en-GB" dirty="0" err="1" smtClean="0">
                <a:solidFill>
                  <a:srgbClr val="000000"/>
                </a:solidFill>
              </a:rPr>
              <a:t>ποσοστού</a:t>
            </a:r>
            <a:r>
              <a:rPr lang="en-GB" dirty="0" smtClean="0">
                <a:solidFill>
                  <a:srgbClr val="000000"/>
                </a:solidFill>
              </a:rPr>
              <a:t> </a:t>
            </a:r>
            <a:r>
              <a:rPr lang="en-GB" dirty="0" err="1" smtClean="0">
                <a:solidFill>
                  <a:srgbClr val="000000"/>
                </a:solidFill>
              </a:rPr>
              <a:t>κέρδους</a:t>
            </a:r>
            <a:r>
              <a:rPr lang="en-GB" dirty="0" smtClean="0">
                <a:solidFill>
                  <a:srgbClr val="000000"/>
                </a:solidFill>
              </a:rPr>
              <a:t> </a:t>
            </a:r>
            <a:r>
              <a:rPr lang="el-GR" dirty="0" smtClean="0">
                <a:solidFill>
                  <a:srgbClr val="000000"/>
                </a:solidFill>
              </a:rPr>
              <a:t>ή αύξηση του ποσοστού του κέρδους </a:t>
            </a:r>
            <a:r>
              <a:rPr lang="en-GB" dirty="0" err="1" smtClean="0">
                <a:solidFill>
                  <a:srgbClr val="000000"/>
                </a:solidFill>
              </a:rPr>
              <a:t>κατά</a:t>
            </a:r>
            <a:r>
              <a:rPr lang="en-GB" dirty="0" smtClean="0">
                <a:solidFill>
                  <a:srgbClr val="000000"/>
                </a:solidFill>
              </a:rPr>
              <a:t> </a:t>
            </a:r>
            <a:r>
              <a:rPr lang="el-GR" dirty="0" smtClean="0">
                <a:solidFill>
                  <a:srgbClr val="000000"/>
                </a:solidFill>
              </a:rPr>
              <a:t>100</a:t>
            </a:r>
            <a:r>
              <a:rPr lang="en-GB" dirty="0" smtClean="0">
                <a:solidFill>
                  <a:srgbClr val="000000"/>
                </a:solidFill>
              </a:rPr>
              <a:t>%</a:t>
            </a:r>
            <a:r>
              <a:rPr lang="el-GR" dirty="0" smtClean="0">
                <a:solidFill>
                  <a:srgbClr val="000000"/>
                </a:solidFill>
              </a:rPr>
              <a:t> (μα όχι αύξηση  των κερδών κατά το !)</a:t>
            </a:r>
            <a:endParaRPr lang="en-GB" dirty="0" smtClean="0">
              <a:solidFill>
                <a:srgbClr val="000000"/>
              </a:solidFill>
            </a:endParaRPr>
          </a:p>
          <a:p>
            <a:pPr eaLnBrk="1" hangingPunct="1">
              <a:defRPr/>
            </a:pPr>
            <a:endParaRPr lang="el-GR" dirty="0" smtClean="0">
              <a:latin typeface="Arial" charset="0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2,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6559550"/>
            <a:ext cx="62865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DB116AAB-93E3-4041-84FC-C7AC93EFAFCB}" type="slidenum">
              <a:rPr lang="el-GR" altLang="el-GR">
                <a:solidFill>
                  <a:schemeClr val="bg1"/>
                </a:solidFill>
              </a:rPr>
              <a:pPr/>
              <a:t>79</a:t>
            </a:fld>
            <a:endParaRPr lang="el-GR" altLang="el-GR">
              <a:solidFill>
                <a:schemeClr val="bg1"/>
              </a:solidFill>
            </a:endParaRPr>
          </a:p>
        </p:txBody>
      </p:sp>
      <p:sp>
        <p:nvSpPr>
          <p:cNvPr id="79875" name="Rectangle 14"/>
          <p:cNvSpPr>
            <a:spLocks noChangeArrowheads="1"/>
          </p:cNvSpPr>
          <p:nvPr/>
        </p:nvSpPr>
        <p:spPr bwMode="auto">
          <a:xfrm>
            <a:off x="2317750" y="2894013"/>
            <a:ext cx="4572000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9" rIns="91436" bIns="45719">
            <a:spAutoFit/>
          </a:bodyPr>
          <a:lstStyle/>
          <a:p>
            <a:pPr algn="ctr"/>
            <a:r>
              <a:rPr lang="el-GR" sz="5500" b="1"/>
              <a:t>Σημειώματα</a:t>
            </a:r>
          </a:p>
        </p:txBody>
      </p:sp>
      <p:sp>
        <p:nvSpPr>
          <p:cNvPr id="5" name="4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</a:t>
            </a:r>
            <a:r>
              <a:rPr lang="el-GR" sz="1200" b="1" dirty="0" smtClean="0">
                <a:solidFill>
                  <a:schemeClr val="bg1"/>
                </a:solidFill>
              </a:rPr>
              <a:t>2, </a:t>
            </a:r>
            <a:r>
              <a:rPr lang="el-GR" sz="1200" b="1" dirty="0" smtClean="0">
                <a:solidFill>
                  <a:schemeClr val="bg1"/>
                </a:solidFill>
              </a:rPr>
              <a:t>ΤΜΗΜΑ ΛΟΓΟΘΕΡΑΠΕΙΑΣ, </a:t>
            </a:r>
          </a:p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ΤΕΙ ΗΠΕΙΡΟΥ- 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>
                <a:latin typeface="+mn-lt"/>
              </a:rPr>
              <a:t>Στατιστική και λογισμικά στις επιστήμες συμπεριφοράς </a:t>
            </a:r>
            <a:endParaRPr lang="el-GR" dirty="0">
              <a:latin typeface="+mn-lt"/>
            </a:endParaRPr>
          </a:p>
        </p:txBody>
      </p:sp>
      <p:sp>
        <p:nvSpPr>
          <p:cNvPr id="5" name="Υπότιτλος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smtClean="0">
                <a:latin typeface="+mn-lt"/>
              </a:rPr>
              <a:t>Περιγραφική Στατιστική Ι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66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l-GR" dirty="0" smtClean="0">
                <a:latin typeface="+mn-lt"/>
              </a:rPr>
              <a:t>Σημείωμα Αναφοράς</a:t>
            </a:r>
            <a:endParaRPr lang="el-GR" b="1" dirty="0">
              <a:latin typeface="+mn-lt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</a:t>
            </a:r>
            <a:r>
              <a:rPr lang="el-GR" sz="1200" dirty="0" smtClean="0">
                <a:solidFill>
                  <a:schemeClr val="bg1"/>
                </a:solidFill>
              </a:rPr>
              <a:t>2</a:t>
            </a:r>
            <a:r>
              <a:rPr lang="el-GR" sz="1200" dirty="0" smtClean="0">
                <a:solidFill>
                  <a:schemeClr val="bg1"/>
                </a:solidFill>
              </a:rPr>
              <a:t>, </a:t>
            </a:r>
            <a:r>
              <a:rPr lang="el-GR" sz="1200" dirty="0" smtClean="0">
                <a:solidFill>
                  <a:schemeClr val="bg1"/>
                </a:solidFill>
              </a:rPr>
              <a:t>ΤΜΗΜΑ ΛΟΓΟΘΕΡΑΠΕΙΑΣ,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67544" y="1412776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47675" indent="-447675" algn="just">
              <a:lnSpc>
                <a:spcPts val="2065"/>
              </a:lnSpc>
              <a:buClr>
                <a:srgbClr val="000000"/>
              </a:buClr>
              <a:buSzPts val="1200"/>
            </a:pPr>
            <a:endParaRPr lang="el-GR" sz="1400" dirty="0" smtClean="0"/>
          </a:p>
          <a:p>
            <a:pPr lvl="0" algn="just"/>
            <a:r>
              <a:rPr lang="el-GR" sz="2400" dirty="0" err="1" smtClean="0">
                <a:solidFill>
                  <a:prstClr val="white">
                    <a:lumMod val="50000"/>
                  </a:prstClr>
                </a:solidFill>
              </a:rPr>
              <a:t>Copyright</a:t>
            </a:r>
            <a:r>
              <a:rPr lang="el-GR" sz="2400" dirty="0" smtClean="0">
                <a:solidFill>
                  <a:prstClr val="white">
                    <a:lumMod val="50000"/>
                  </a:prstClr>
                </a:solidFill>
              </a:rPr>
              <a:t> Τεχνολογικό Ίδρυμα Ηπείρου. Γεράσιμος Μελετίου.</a:t>
            </a:r>
          </a:p>
          <a:p>
            <a:pPr algn="just"/>
            <a:r>
              <a:rPr lang="el-GR" sz="2400" dirty="0" smtClean="0">
                <a:solidFill>
                  <a:srgbClr val="7F7F7F"/>
                </a:solidFill>
                <a:latin typeface="Calibri" pitchFamily="34" charset="0"/>
              </a:rPr>
              <a:t>Στατιστική και λογισμικά στις επιστήμες της συμπεριφοράς.</a:t>
            </a:r>
          </a:p>
          <a:p>
            <a:pPr algn="just"/>
            <a:r>
              <a:rPr lang="el-GR" sz="2400" dirty="0" smtClean="0">
                <a:solidFill>
                  <a:srgbClr val="7F7F7F"/>
                </a:solidFill>
                <a:latin typeface="Calibri" pitchFamily="34" charset="0"/>
              </a:rPr>
              <a:t>Έκδοση: 1.0 Ιωάννινα, 2015. </a:t>
            </a:r>
            <a:endParaRPr lang="el-GR" sz="2400" smtClean="0">
              <a:solidFill>
                <a:srgbClr val="7F7F7F"/>
              </a:solidFill>
              <a:latin typeface="Calibri" pitchFamily="34" charset="0"/>
            </a:endParaRPr>
          </a:p>
          <a:p>
            <a:pPr algn="just"/>
            <a:r>
              <a:rPr lang="el-GR" sz="2400" smtClean="0">
                <a:solidFill>
                  <a:srgbClr val="7F7F7F"/>
                </a:solidFill>
                <a:latin typeface="Calibri" pitchFamily="34" charset="0"/>
              </a:rPr>
              <a:t>Διαθέσιμο </a:t>
            </a:r>
            <a:r>
              <a:rPr lang="el-GR" sz="2400" dirty="0" smtClean="0">
                <a:solidFill>
                  <a:srgbClr val="7F7F7F"/>
                </a:solidFill>
                <a:latin typeface="Calibri" pitchFamily="34" charset="0"/>
              </a:rPr>
              <a:t>από τη δικτυακή διεύθυνση:</a:t>
            </a:r>
          </a:p>
          <a:p>
            <a:pPr lvl="0" algn="just"/>
            <a:r>
              <a:rPr lang="en-US" sz="2400" dirty="0" smtClean="0">
                <a:solidFill>
                  <a:prstClr val="white">
                    <a:lumMod val="50000"/>
                  </a:prstClr>
                </a:solidFill>
                <a:hlinkClick r:id="rId4"/>
              </a:rPr>
              <a:t>http://eclass.teiep.gr/courses/LOGO100/</a:t>
            </a:r>
            <a:endParaRPr lang="el-GR" sz="2400" dirty="0" smtClean="0">
              <a:solidFill>
                <a:prstClr val="white">
                  <a:lumMod val="50000"/>
                </a:prstClr>
              </a:solidFill>
            </a:endParaRPr>
          </a:p>
          <a:p>
            <a:pPr lvl="0" algn="just"/>
            <a:endParaRPr lang="en-US" sz="1400" dirty="0" smtClean="0"/>
          </a:p>
          <a:p>
            <a:pPr marL="447675" indent="-447675" algn="just">
              <a:lnSpc>
                <a:spcPts val="2065"/>
              </a:lnSpc>
              <a:buClr>
                <a:srgbClr val="000000"/>
              </a:buClr>
              <a:buSzPts val="1200"/>
            </a:pPr>
            <a:endParaRPr lang="en-US" sz="1400" dirty="0" smtClean="0"/>
          </a:p>
          <a:p>
            <a:pPr marL="447675" lvl="0" indent="-447675" algn="just">
              <a:lnSpc>
                <a:spcPts val="2065"/>
              </a:lnSpc>
              <a:buClr>
                <a:srgbClr val="000000"/>
              </a:buClr>
              <a:buSzPts val="1200"/>
            </a:pPr>
            <a:endParaRPr lang="el-GR" sz="1400" dirty="0">
              <a:solidFill>
                <a:prstClr val="white">
                  <a:lumMod val="50000"/>
                </a:prstClr>
              </a:solidFill>
              <a:ea typeface="Arial Unicode MS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l-GR" dirty="0" smtClean="0">
                <a:latin typeface="+mn-lt"/>
              </a:rPr>
              <a:t>Σημείωμα </a:t>
            </a:r>
            <a:r>
              <a:rPr lang="el-GR" dirty="0" err="1" smtClean="0">
                <a:latin typeface="+mn-lt"/>
              </a:rPr>
              <a:t>Αδειοδότησης</a:t>
            </a:r>
            <a:endParaRPr lang="el-GR" b="1" dirty="0">
              <a:latin typeface="+mn-lt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</a:t>
            </a:r>
            <a:r>
              <a:rPr lang="el-GR" sz="1200" b="1" dirty="0" smtClean="0">
                <a:solidFill>
                  <a:schemeClr val="bg1"/>
                </a:solidFill>
              </a:rPr>
              <a:t>2, </a:t>
            </a:r>
            <a:r>
              <a:rPr lang="el-GR" sz="1200" b="1" dirty="0" smtClean="0">
                <a:solidFill>
                  <a:schemeClr val="bg1"/>
                </a:solidFill>
              </a:rPr>
              <a:t>ΤΜΗΜΑ ΛΟΓΟΘΕΡΑΠΕΙΑΣ, </a:t>
            </a:r>
          </a:p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ΤΕΙ ΗΠΕΙΡΟΥ- 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"/>
          <p:cNvSpPr/>
          <p:nvPr/>
        </p:nvSpPr>
        <p:spPr>
          <a:xfrm>
            <a:off x="467544" y="2132856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pic>
        <p:nvPicPr>
          <p:cNvPr id="9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5938" y="4149081"/>
            <a:ext cx="1581685" cy="461161"/>
          </a:xfrm>
          <a:prstGeom prst="rect">
            <a:avLst/>
          </a:prstGeom>
        </p:spPr>
      </p:pic>
      <p:sp>
        <p:nvSpPr>
          <p:cNvPr id="10" name="Rectangle 3"/>
          <p:cNvSpPr/>
          <p:nvPr/>
        </p:nvSpPr>
        <p:spPr>
          <a:xfrm>
            <a:off x="539552" y="5085185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sp>
        <p:nvSpPr>
          <p:cNvPr id="13" name="Rectangle 2"/>
          <p:cNvSpPr/>
          <p:nvPr/>
        </p:nvSpPr>
        <p:spPr>
          <a:xfrm>
            <a:off x="683569" y="6165304"/>
            <a:ext cx="633499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14" name="Rectangle 11"/>
          <p:cNvSpPr/>
          <p:nvPr/>
        </p:nvSpPr>
        <p:spPr>
          <a:xfrm>
            <a:off x="827586" y="6237312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Τίτλος 1"/>
          <p:cNvSpPr>
            <a:spLocks noGrp="1"/>
          </p:cNvSpPr>
          <p:nvPr>
            <p:ph type="title"/>
          </p:nvPr>
        </p:nvSpPr>
        <p:spPr bwMode="auto">
          <a:xfrm>
            <a:off x="467544" y="332656"/>
            <a:ext cx="8061325" cy="12080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l-GR" b="1" dirty="0" smtClean="0">
                <a:latin typeface="Calibri" pitchFamily="34" charset="0"/>
              </a:rPr>
              <a:t>Διατήρηση Σημειωμάτων</a:t>
            </a:r>
          </a:p>
        </p:txBody>
      </p:sp>
      <p:sp>
        <p:nvSpPr>
          <p:cNvPr id="168" name="Rectangle 167"/>
          <p:cNvSpPr/>
          <p:nvPr/>
        </p:nvSpPr>
        <p:spPr>
          <a:xfrm>
            <a:off x="617538" y="1412875"/>
            <a:ext cx="7766050" cy="4092575"/>
          </a:xfrm>
          <a:prstGeom prst="rect">
            <a:avLst/>
          </a:prstGeom>
        </p:spPr>
        <p:txBody>
          <a:bodyPr lIns="91436" tIns="45719" rIns="91436" bIns="45719">
            <a:spAutoFit/>
          </a:bodyPr>
          <a:lstStyle/>
          <a:p>
            <a:pPr algn="just">
              <a:defRPr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Οποιαδήποτε  αναπαραγωγή ή διασκευή του υλικού θα πρέπει  να συμπεριλαμβάνει:</a:t>
            </a:r>
          </a:p>
          <a:p>
            <a:pPr algn="just">
              <a:defRPr/>
            </a:pPr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  <a:defRPr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Αναφοράς</a:t>
            </a:r>
          </a:p>
          <a:p>
            <a:pPr marL="342886" indent="-342886" algn="just">
              <a:buFont typeface="Arial" pitchFamily="34" charset="0"/>
              <a:buChar char="•"/>
              <a:defRPr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 Σημείωμα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Αδειοδότησης</a:t>
            </a:r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  <a:defRPr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τη Δήλωση Διατήρησης Σημειωμάτων</a:t>
            </a:r>
          </a:p>
          <a:p>
            <a:pPr marL="342886" indent="-342886" algn="just">
              <a:buFont typeface="Arial" pitchFamily="34" charset="0"/>
              <a:buChar char="•"/>
              <a:defRPr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Χρήσης Έργων Τρίτων (εφόσον υπάρχει) </a:t>
            </a:r>
          </a:p>
          <a:p>
            <a:pPr algn="just">
              <a:defRPr/>
            </a:pPr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algn="just">
              <a:defRPr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μαζί με τους συνοδευόμενους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υπερσυνδέσμους</a:t>
            </a: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7" name="6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</a:t>
            </a:r>
            <a:r>
              <a:rPr lang="el-GR" sz="1200" b="1" dirty="0" smtClean="0">
                <a:solidFill>
                  <a:schemeClr val="bg1"/>
                </a:solidFill>
              </a:rPr>
              <a:t>2, </a:t>
            </a:r>
            <a:r>
              <a:rPr lang="el-GR" sz="1200" b="1" dirty="0" smtClean="0">
                <a:solidFill>
                  <a:schemeClr val="bg1"/>
                </a:solidFill>
              </a:rPr>
              <a:t>ΤΜΗΜΑ ΛΟΓΟΘΕΡΑΠΕΙΑΣ, </a:t>
            </a:r>
          </a:p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ΤΕΙ ΗΠΕΙΡΟΥ- 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ΣΤΑΤΙΣΤΙΚΗ &amp; ΛΟΓΙΣΜΙΚΑ ΣΤΙΣ ΕΠΙΣΤΗΜΕΣ ΣΥΜΠΕΡΙΦΟΡΑΣ, </a:t>
            </a:r>
            <a:r>
              <a:rPr lang="el-GR" sz="1200" b="1" dirty="0" smtClean="0">
                <a:solidFill>
                  <a:schemeClr val="bg1"/>
                </a:solidFill>
              </a:rPr>
              <a:t>Ενότητα 2, </a:t>
            </a:r>
            <a:r>
              <a:rPr lang="el-GR" sz="1200" b="1" dirty="0" smtClean="0">
                <a:solidFill>
                  <a:schemeClr val="bg1"/>
                </a:solidFill>
              </a:rPr>
              <a:t>ΤΜΗΜΑ </a:t>
            </a:r>
            <a:r>
              <a:rPr lang="el-GR" sz="1200" b="1" dirty="0" smtClean="0">
                <a:solidFill>
                  <a:schemeClr val="bg1"/>
                </a:solidFill>
              </a:rPr>
              <a:t>ΛΟΓΟΘΕΡΑΠΕΙΑΣ, </a:t>
            </a:r>
            <a:endParaRPr lang="el-GR" sz="1200" b="1" dirty="0" smtClean="0">
              <a:solidFill>
                <a:schemeClr val="bg1"/>
              </a:solidFill>
            </a:endParaRPr>
          </a:p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ΤΕΙ ΗΠΕΙΡΟΥ- 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1763688" y="2996952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5" name="Rectangle 12"/>
          <p:cNvSpPr/>
          <p:nvPr/>
        </p:nvSpPr>
        <p:spPr>
          <a:xfrm>
            <a:off x="1547664" y="4221089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err="1" smtClean="0"/>
              <a:t>Βαΐτσα</a:t>
            </a:r>
            <a:r>
              <a:rPr lang="el-GR" sz="2900" b="1" dirty="0" smtClean="0"/>
              <a:t> </a:t>
            </a:r>
            <a:r>
              <a:rPr lang="el-GR" sz="2900" b="1" dirty="0" err="1" smtClean="0"/>
              <a:t>Τσακστάρα</a:t>
            </a:r>
            <a:endParaRPr lang="el-GR" sz="2900" b="1" dirty="0"/>
          </a:p>
          <a:p>
            <a:pPr algn="r"/>
            <a:r>
              <a:rPr lang="el-GR" sz="2900" dirty="0" smtClean="0"/>
              <a:t>Ιωάννινα, 2015</a:t>
            </a:r>
            <a:endParaRPr lang="el-GR" sz="2900" dirty="0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8" y="5589241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20274" y="5661249"/>
            <a:ext cx="1581685" cy="4611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3"/>
          <p:cNvSpPr>
            <a:spLocks noChangeArrowheads="1"/>
          </p:cNvSpPr>
          <p:nvPr/>
        </p:nvSpPr>
        <p:spPr bwMode="auto">
          <a:xfrm>
            <a:off x="228600" y="1981200"/>
            <a:ext cx="8686800" cy="403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>
              <a:buFont typeface="Wingdings" pitchFamily="2" charset="2"/>
              <a:buChar char="§"/>
            </a:pPr>
            <a:endParaRPr lang="el-GR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04451" name="Rectangle 4"/>
          <p:cNvSpPr>
            <a:spLocks noChangeArrowheads="1"/>
          </p:cNvSpPr>
          <p:nvPr/>
        </p:nvSpPr>
        <p:spPr bwMode="auto">
          <a:xfrm>
            <a:off x="381000" y="560388"/>
            <a:ext cx="8382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4000" b="1" dirty="0">
                <a:solidFill>
                  <a:srgbClr val="000000"/>
                </a:solidFill>
                <a:latin typeface="Calibri" pitchFamily="34" charset="0"/>
              </a:rPr>
              <a:t>Βιβλιογραφία</a:t>
            </a:r>
            <a:endParaRPr lang="en-US" sz="4000" b="1" dirty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0" y="0"/>
            <a:ext cx="9144000" cy="461963"/>
          </a:xfrm>
          <a:prstGeom prst="rect">
            <a:avLst/>
          </a:prstGeom>
          <a:solidFill>
            <a:srgbClr val="1F497D"/>
          </a:solidFill>
        </p:spPr>
        <p:txBody>
          <a:bodyPr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2, ΤΜΗΜΑ </a:t>
            </a:r>
            <a:r>
              <a:rPr lang="el-GR" sz="1200" b="1" dirty="0" smtClean="0">
                <a:solidFill>
                  <a:schemeClr val="bg1"/>
                </a:solidFill>
              </a:rPr>
              <a:t>ΛΟΓΟΘΕΡΑΠΕΙΑΣ, </a:t>
            </a:r>
            <a:endParaRPr lang="el-GR" sz="1200" b="1" dirty="0" smtClean="0">
              <a:solidFill>
                <a:schemeClr val="bg1"/>
              </a:solidFill>
            </a:endParaRPr>
          </a:p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ΤΕΙ ΗΠΕΙΡΟΥ- 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445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11188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350" y="0"/>
            <a:ext cx="75565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Θέση περιεχομένου 2"/>
          <p:cNvSpPr txBox="1">
            <a:spLocks/>
          </p:cNvSpPr>
          <p:nvPr/>
        </p:nvSpPr>
        <p:spPr>
          <a:xfrm>
            <a:off x="438150" y="1300163"/>
            <a:ext cx="8239125" cy="3208957"/>
          </a:xfrm>
          <a:prstGeom prst="rect">
            <a:avLst/>
          </a:prstGeom>
        </p:spPr>
        <p:txBody>
          <a:bodyPr/>
          <a:lstStyle/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Ζαχαροπούλου, Χ. (2009) Στατιστική Μέθοδοι - εφαρμογές (τόμος 1 και 2) </a:t>
            </a: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 </a:t>
            </a: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Τσάντας, Ν., Χρ. </a:t>
            </a:r>
            <a:r>
              <a:rPr lang="el-GR" sz="1400" kern="0" dirty="0" err="1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Μωυσιάδης</a:t>
            </a: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 Ν. </a:t>
            </a:r>
            <a:r>
              <a:rPr lang="el-GR" sz="1400" kern="0" dirty="0" err="1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Μπαγιάτης</a:t>
            </a: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 και Θ. </a:t>
            </a:r>
            <a:r>
              <a:rPr lang="el-GR" sz="1400" kern="0" dirty="0" err="1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Χατζηπαντελής</a:t>
            </a: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 (1999) Ανάλυση δεδομένων με τη βοήθεια στατιστικών πακέτων : SPSS 7.5, Excel 97, S-</a:t>
            </a:r>
            <a:r>
              <a:rPr lang="el-GR" sz="1400" kern="0" dirty="0" err="1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Plus</a:t>
            </a: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 3.3. Θεσσαλονίκη: Εκδόσεις Ζήτη. </a:t>
            </a:r>
          </a:p>
          <a:p>
            <a:pPr marL="447675" indent="-447675" algn="just" eaLnBrk="0" hangingPunct="0">
              <a:lnSpc>
                <a:spcPts val="2065"/>
              </a:lnSpc>
              <a:buClr>
                <a:srgbClr val="000000"/>
              </a:buClr>
              <a:buSzPts val="1200"/>
              <a:defRPr/>
            </a:pPr>
            <a:endParaRPr lang="el-GR" sz="1400" dirty="0" smtClean="0"/>
          </a:p>
          <a:p>
            <a:pPr marL="447675" indent="-447675" algn="just" eaLnBrk="0" hangingPunct="0">
              <a:lnSpc>
                <a:spcPts val="2065"/>
              </a:lnSpc>
              <a:buClr>
                <a:srgbClr val="000000"/>
              </a:buClr>
              <a:buSzPts val="1200"/>
              <a:defRPr/>
            </a:pPr>
            <a:r>
              <a:rPr lang="el-GR" sz="1400" dirty="0" smtClean="0"/>
              <a:t> M.R. </a:t>
            </a:r>
            <a:r>
              <a:rPr lang="el-GR" sz="1400" dirty="0" err="1" smtClean="0"/>
              <a:t>Spiegel</a:t>
            </a:r>
            <a:r>
              <a:rPr lang="el-GR" sz="1400" dirty="0" smtClean="0"/>
              <a:t>: Πιθανότητες και Στατιστική (</a:t>
            </a:r>
            <a:r>
              <a:rPr lang="el-GR" sz="1400" dirty="0" err="1" smtClean="0"/>
              <a:t>Schaum’s</a:t>
            </a:r>
            <a:r>
              <a:rPr lang="el-GR" sz="1400" dirty="0" smtClean="0"/>
              <a:t> </a:t>
            </a:r>
            <a:r>
              <a:rPr lang="el-GR" sz="1400" dirty="0" err="1" smtClean="0"/>
              <a:t>Outline</a:t>
            </a:r>
            <a:r>
              <a:rPr lang="el-GR" sz="1400" dirty="0" smtClean="0"/>
              <a:t> </a:t>
            </a:r>
            <a:r>
              <a:rPr lang="el-GR" sz="1400" dirty="0" err="1" smtClean="0"/>
              <a:t>Series</a:t>
            </a:r>
            <a:r>
              <a:rPr lang="el-GR" sz="1400" dirty="0" smtClean="0"/>
              <a:t>), ελληνική μετάφραση Αθήνα, ΕΣΠΙ 1977 </a:t>
            </a: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>
                <a:latin typeface="+mn-lt"/>
              </a:rPr>
              <a:t>Τέλος Ενότητας</a:t>
            </a:r>
            <a:endParaRPr lang="el-GR" dirty="0">
              <a:latin typeface="+mn-lt"/>
            </a:endParaRPr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9" y="5827936"/>
            <a:ext cx="1581685" cy="553393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5733256"/>
            <a:ext cx="3240360" cy="771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2,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altLang="el-GR" dirty="0" smtClean="0"/>
              <a:t/>
            </a:r>
            <a:br>
              <a:rPr lang="el-GR" altLang="el-GR" dirty="0" smtClean="0"/>
            </a:br>
            <a:r>
              <a:rPr lang="el-GR" altLang="el-GR" dirty="0" smtClean="0"/>
              <a:t>Περιγραφική Στατιστική</a:t>
            </a:r>
            <a:br>
              <a:rPr lang="el-GR" altLang="el-GR" dirty="0" smtClean="0"/>
            </a:br>
            <a:endParaRPr lang="el-GR" b="1" dirty="0">
              <a:latin typeface="+mn-lt"/>
            </a:endParaRPr>
          </a:p>
        </p:txBody>
      </p:sp>
      <p:sp>
        <p:nvSpPr>
          <p:cNvPr id="15" name="Rectangle 2"/>
          <p:cNvSpPr>
            <a:spLocks noGrp="1" noChangeArrowheads="1"/>
          </p:cNvSpPr>
          <p:nvPr>
            <p:ph idx="1"/>
          </p:nvPr>
        </p:nvSpPr>
        <p:spPr>
          <a:xfrm>
            <a:off x="395536" y="1639341"/>
            <a:ext cx="8229600" cy="4525963"/>
          </a:xfrm>
        </p:spPr>
        <p:txBody>
          <a:bodyPr>
            <a:noAutofit/>
          </a:bodyPr>
          <a:lstStyle/>
          <a:p>
            <a:pPr>
              <a:buNone/>
              <a:defRPr/>
            </a:pPr>
            <a:r>
              <a:rPr lang="el-GR" dirty="0" smtClean="0"/>
              <a:t>    Είναι όλες οι  στατιστικές τεχνικές οι οποίες εφαρμόζονται στα δεδομένα με σκοπό την: </a:t>
            </a:r>
          </a:p>
          <a:p>
            <a:pPr marL="971550" lvl="1" indent="-514350">
              <a:buAutoNum type="arabicPeriod"/>
              <a:defRPr/>
            </a:pPr>
            <a:r>
              <a:rPr lang="el-GR" b="1" dirty="0" smtClean="0"/>
              <a:t>ΟΡΓΑΝΩΣΗ</a:t>
            </a:r>
            <a:r>
              <a:rPr lang="el-GR" dirty="0" smtClean="0"/>
              <a:t> </a:t>
            </a:r>
            <a:r>
              <a:rPr lang="en-US" dirty="0" smtClean="0"/>
              <a:t>   </a:t>
            </a:r>
            <a:r>
              <a:rPr lang="en-GB" dirty="0" smtClean="0"/>
              <a:t>→</a:t>
            </a:r>
            <a:r>
              <a:rPr lang="el-GR" dirty="0" smtClean="0"/>
              <a:t> πίνακες ή κατανομές                               			     </a:t>
            </a:r>
            <a:r>
              <a:rPr lang="en-US" dirty="0" smtClean="0"/>
              <a:t>      </a:t>
            </a:r>
            <a:r>
              <a:rPr lang="el-GR" dirty="0" smtClean="0"/>
              <a:t> συχνοτήτων</a:t>
            </a:r>
          </a:p>
          <a:p>
            <a:pPr marL="971550" lvl="1" indent="-514350">
              <a:buAutoNum type="arabicPeriod"/>
              <a:defRPr/>
            </a:pPr>
            <a:r>
              <a:rPr lang="el-GR" b="1" dirty="0" smtClean="0"/>
              <a:t>ΠΑΡΟΥΣΙΑΣΗ</a:t>
            </a:r>
            <a:r>
              <a:rPr lang="el-GR" dirty="0" smtClean="0"/>
              <a:t> </a:t>
            </a:r>
            <a:r>
              <a:rPr lang="en-GB" dirty="0" smtClean="0"/>
              <a:t>→</a:t>
            </a:r>
            <a:r>
              <a:rPr lang="el-GR" dirty="0" smtClean="0"/>
              <a:t> γραφικές παραστάσεις</a:t>
            </a:r>
          </a:p>
          <a:p>
            <a:pPr marL="971550" lvl="1" indent="-514350">
              <a:buAutoNum type="arabicPeriod"/>
              <a:defRPr/>
            </a:pPr>
            <a:r>
              <a:rPr lang="el-GR" b="1" dirty="0" smtClean="0"/>
              <a:t>ΠΕΡΙΛΗΠΤΙΚΗ ΠΕΡΙΓΡΑΦΗ </a:t>
            </a:r>
            <a:r>
              <a:rPr lang="el-GR" dirty="0" smtClean="0"/>
              <a:t>με αριθμητικά    μέτρα </a:t>
            </a:r>
          </a:p>
          <a:p>
            <a:pPr marL="1371600" lvl="2" indent="-514350">
              <a:defRPr/>
            </a:pPr>
            <a:r>
              <a:rPr lang="el-GR" b="1" dirty="0" smtClean="0"/>
              <a:t> θέσης</a:t>
            </a:r>
          </a:p>
          <a:p>
            <a:pPr marL="1371600" lvl="2" indent="-514350">
              <a:defRPr/>
            </a:pPr>
            <a:r>
              <a:rPr lang="el-GR" b="1" dirty="0" smtClean="0"/>
              <a:t>Διασποράς</a:t>
            </a:r>
          </a:p>
          <a:p>
            <a:pPr marL="1371600" lvl="2" indent="-514350">
              <a:defRPr/>
            </a:pPr>
            <a:r>
              <a:rPr lang="el-GR" b="1" dirty="0" smtClean="0"/>
              <a:t>λοξότητας</a:t>
            </a:r>
          </a:p>
          <a:p>
            <a:pPr>
              <a:buNone/>
              <a:defRPr/>
            </a:pPr>
            <a:r>
              <a:rPr lang="el-GR" b="1" dirty="0" smtClean="0"/>
              <a:t>				  </a:t>
            </a:r>
            <a:r>
              <a:rPr lang="el-GR" b="1" dirty="0" smtClean="0">
                <a:solidFill>
                  <a:srgbClr val="FF0000"/>
                </a:solidFill>
              </a:rPr>
              <a:t>◘</a:t>
            </a:r>
            <a:r>
              <a:rPr lang="el-GR" b="1" dirty="0" smtClean="0"/>
              <a:t> .........</a:t>
            </a:r>
          </a:p>
          <a:p>
            <a:pPr lvl="1">
              <a:buNone/>
              <a:defRPr/>
            </a:pPr>
            <a:endParaRPr lang="el-GR" dirty="0" smtClean="0"/>
          </a:p>
          <a:p>
            <a:pPr eaLnBrk="1" hangingPunct="1">
              <a:buNone/>
            </a:pPr>
            <a:endParaRPr lang="el-GR" altLang="el-GR" dirty="0" smtClean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2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701</TotalTime>
  <Words>3559</Words>
  <Application>Microsoft Office PowerPoint</Application>
  <PresentationFormat>Προβολή στην οθόνη (4:3)</PresentationFormat>
  <Paragraphs>557</Paragraphs>
  <Slides>85</Slides>
  <Notes>24</Notes>
  <HiddenSlides>0</HiddenSlides>
  <MMClips>0</MMClips>
  <ScaleCrop>false</ScaleCrop>
  <HeadingPairs>
    <vt:vector size="6" baseType="variant">
      <vt:variant>
        <vt:lpstr>Θέμα</vt:lpstr>
      </vt:variant>
      <vt:variant>
        <vt:i4>3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85</vt:i4>
      </vt:variant>
    </vt:vector>
  </HeadingPairs>
  <TitlesOfParts>
    <vt:vector size="89" baseType="lpstr">
      <vt:lpstr>Θέμα του Office</vt:lpstr>
      <vt:lpstr>1_Θέμα του Office</vt:lpstr>
      <vt:lpstr>2_Θέμα του Office</vt:lpstr>
      <vt:lpstr>Document</vt:lpstr>
      <vt:lpstr>Στατιστική και λογισμικά στις επιστήμες συμπεριφοράς </vt:lpstr>
      <vt:lpstr>Διαφάνεια 2</vt:lpstr>
      <vt:lpstr>Άδειες Χρήσης</vt:lpstr>
      <vt:lpstr>Χρηματοδότηση</vt:lpstr>
      <vt:lpstr>Σκοποί  ενότητας</vt:lpstr>
      <vt:lpstr>Περιεχόμενα  ενότητας</vt:lpstr>
      <vt:lpstr>Χρήση Διατάξεων</vt:lpstr>
      <vt:lpstr>Στατιστική και λογισμικά στις επιστήμες συμπεριφοράς </vt:lpstr>
      <vt:lpstr> Περιγραφική Στατιστική </vt:lpstr>
      <vt:lpstr> Περιγραφική Στατιστική </vt:lpstr>
      <vt:lpstr>Ι. Το είδος της μεταβλητής</vt:lpstr>
      <vt:lpstr> Περιγραφική Στατιστική </vt:lpstr>
      <vt:lpstr> Περιγραφική Στατιστική </vt:lpstr>
      <vt:lpstr>ΙΙ. Κλίμακα μέτρησης  </vt:lpstr>
      <vt:lpstr> Περιγραφική Στατιστική </vt:lpstr>
      <vt:lpstr>Διαφάνεια 16</vt:lpstr>
      <vt:lpstr> Περιγραφική Στατιστική </vt:lpstr>
      <vt:lpstr>Κλίμακα μέτρησης απλοποιημένη</vt:lpstr>
      <vt:lpstr> Περιγραφική Στατιστική </vt:lpstr>
      <vt:lpstr> παράδειγμα </vt:lpstr>
      <vt:lpstr> Δεδομένα πληθυσμού </vt:lpstr>
      <vt:lpstr> Δειγματικά Δεδομένα </vt:lpstr>
      <vt:lpstr> Δειγματικά Δεδομένα </vt:lpstr>
      <vt:lpstr>Κατανομές συχνοτήτων &amp; Γραφικές παραστάσεις</vt:lpstr>
      <vt:lpstr>Γραφικές παραστάσεις για ονομαστικά δεδομένα</vt:lpstr>
      <vt:lpstr>παράδειγμα</vt:lpstr>
      <vt:lpstr>Το ραβδόγραμμα </vt:lpstr>
      <vt:lpstr>H πίτα</vt:lpstr>
      <vt:lpstr> Η πίτα της ποσοστιαίας κατανομής των   γραπτών στη Στατιστική Ι,  ανάλογα   με την κατεύθυνση στο Λύκειο.  Τμήμα ΟΕ του ΑΠΘ, Ιούνιος 2004  σημειώστε:   - THEOR=Θεωρητική - SCIEN=Θετική - TECHNO=Τεχνολογική - Το τέταρτο κομμάτι της πίτας είναι τα γραπτά     παλαιότερων συστημάτων εισαγωγής και αυτά που δεν προσδιόριζαν  κατεύθυνση </vt:lpstr>
      <vt:lpstr>Διαφάνεια 30</vt:lpstr>
      <vt:lpstr>Η πίτα (ή κυκλικό διάγραμμα) της ποσοστιαίας  κατανομής των γραπτών στα δυο φύλα (τα   ίδια γραπτά με το προηγούμενο παράδειγμα)</vt:lpstr>
      <vt:lpstr>Η γραφική παράσταση μπορεί να παραπλανήσει.</vt:lpstr>
      <vt:lpstr>     δείτε την κλίμακα! το ύψος υπερτετραπλάσιο- τα   γραπτά ούτε καν διπλάσια.</vt:lpstr>
      <vt:lpstr> </vt:lpstr>
      <vt:lpstr>παράδειγμα</vt:lpstr>
      <vt:lpstr>Το ραβδόγραμμα</vt:lpstr>
      <vt:lpstr> Στην  τριδιάστατη πίτα υπερεκτιμάται η συμβολή των  αγροτικών  προϊόντων  </vt:lpstr>
      <vt:lpstr>Ονομαστικά δεδομένα</vt:lpstr>
      <vt:lpstr>  παραδείγματα  </vt:lpstr>
      <vt:lpstr>Ονομαστικά δεδομένα </vt:lpstr>
      <vt:lpstr>Ονομαστικά δεδομένα</vt:lpstr>
      <vt:lpstr>Διατακτικά Δεδομένα</vt:lpstr>
      <vt:lpstr>Κατανομές συχνοτήτων για διατακτικά δεδομένα: </vt:lpstr>
      <vt:lpstr>     Γραφικές παραστάσεις για διατακτικά δεδομένα: </vt:lpstr>
      <vt:lpstr> </vt:lpstr>
      <vt:lpstr>    </vt:lpstr>
      <vt:lpstr>Διαφάνεια 47</vt:lpstr>
      <vt:lpstr>Το ραβδόγραμμα της κατανομής συχνοτήτων</vt:lpstr>
      <vt:lpstr> Το ραβδόγραμμα της αθροιστικής κατανομής  </vt:lpstr>
      <vt:lpstr>Διαφάνεια 50</vt:lpstr>
      <vt:lpstr>Διαφάνεια 51</vt:lpstr>
      <vt:lpstr>Διαφάνεια 52</vt:lpstr>
      <vt:lpstr> </vt:lpstr>
      <vt:lpstr>Διαφάνεια 54</vt:lpstr>
      <vt:lpstr>Διαφάνεια 55</vt:lpstr>
      <vt:lpstr> Παράδειγμα    Στον πίνακα   της επόμενη διαφάνειας δίνεται η βαθμολογία ενός διδάσκοντα απο   20 φοιτητές σε μια κλίμακα από το  1  για το “κακός”, ως το 7  για το  “εξαιρετικός”</vt:lpstr>
      <vt:lpstr>Διαφάνεια 57</vt:lpstr>
      <vt:lpstr>Διαφάνεια 58</vt:lpstr>
      <vt:lpstr>Στην περίπτωση αυτή   → είτε θα πούμε   ότι  διάμεσος είναι η τιμή     (2+3)/2=2.5   → είτε θα την προσδιορίσουμε λεκτικά:  "Η βαθμολογία των μισών φοιτητών  ήταν μέχρι και το 2 και των μισών από  το 3 και πάνω!” </vt:lpstr>
      <vt:lpstr>Διαφάνεια 60</vt:lpstr>
      <vt:lpstr>παράδειγμα  Zητήθηκε από 11 αθλητικούς συντάκτες να βαθμολογήσουν έναν προπονητή σε μια κλίμακα από το 1 ως το 10 και είχαμε τα ακόλουθα αποτελέσματα </vt:lpstr>
      <vt:lpstr>Διαφάνεια 62</vt:lpstr>
      <vt:lpstr>Διαφάνεια 63</vt:lpstr>
      <vt:lpstr>Διαφάνεια 64</vt:lpstr>
      <vt:lpstr>Διαφάνεια 65</vt:lpstr>
      <vt:lpstr>Διαφάνεια 66</vt:lpstr>
      <vt:lpstr>Πηγή συχνού λάθους στις εξετάσεις  </vt:lpstr>
      <vt:lpstr>Διμεταβλητά κατηγορικά δεδομένα  Πίνακες διπλής εισόδου</vt:lpstr>
      <vt:lpstr> παράδειγμα </vt:lpstr>
      <vt:lpstr>Διμεταβλητός πίνακας συχνοτήτων</vt:lpstr>
      <vt:lpstr>ή, σε ποσοστιαίες συχνότητες, </vt:lpstr>
      <vt:lpstr>Το ποσοστιαίο ραβδόγραμμα</vt:lpstr>
      <vt:lpstr>Το τριδιάστατο ραβδόγραμμα</vt:lpstr>
      <vt:lpstr>Ποσοστά</vt:lpstr>
      <vt:lpstr>Ποσοστά</vt:lpstr>
      <vt:lpstr>Διαφάνεια 76</vt:lpstr>
      <vt:lpstr>Ποσοστά</vt:lpstr>
      <vt:lpstr>Ποσοστά</vt:lpstr>
      <vt:lpstr>Διαφάνεια 79</vt:lpstr>
      <vt:lpstr>Σημείωμα Αναφοράς</vt:lpstr>
      <vt:lpstr>Σημείωμα Αδειοδότησης</vt:lpstr>
      <vt:lpstr>Διατήρηση Σημειωμάτων</vt:lpstr>
      <vt:lpstr>Διαφάνεια 83</vt:lpstr>
      <vt:lpstr>Διαφάνεια 84</vt:lpstr>
      <vt:lpstr>Τέλος Ενότητας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Συστήματα Τηλεκπαίδευσης</dc:title>
  <dc:creator>vaitsa</dc:creator>
  <cp:lastModifiedBy>Vaitsa Tsakstara</cp:lastModifiedBy>
  <cp:revision>124</cp:revision>
  <dcterms:created xsi:type="dcterms:W3CDTF">2015-04-14T16:45:01Z</dcterms:created>
  <dcterms:modified xsi:type="dcterms:W3CDTF">2015-07-19T16:39:40Z</dcterms:modified>
</cp:coreProperties>
</file>