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9" r:id="rId3"/>
    <p:sldId id="257" r:id="rId4"/>
    <p:sldId id="259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37" r:id="rId27"/>
    <p:sldId id="459" r:id="rId28"/>
    <p:sldId id="461" r:id="rId29"/>
    <p:sldId id="462" r:id="rId30"/>
    <p:sldId id="460" r:id="rId31"/>
    <p:sldId id="291" r:id="rId32"/>
    <p:sldId id="292" r:id="rId33"/>
    <p:sldId id="293" r:id="rId34"/>
    <p:sldId id="280" r:id="rId35"/>
  </p:sldIdLst>
  <p:sldSz cx="9144000" cy="5715000" type="screen16x10"/>
  <p:notesSz cx="6858000" cy="9144000"/>
  <p:custDataLst>
    <p:tags r:id="rId3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325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137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555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648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10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837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1675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405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907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27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7928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869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458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492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423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86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310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817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256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47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94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12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74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004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92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20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n-US" sz="1000" b="1" baseline="0" dirty="0" smtClean="0">
                <a:solidFill>
                  <a:schemeClr val="bg1"/>
                </a:solidFill>
              </a:rPr>
              <a:t>I</a:t>
            </a:r>
            <a:r>
              <a:rPr lang="el-GR" sz="1000" b="1" dirty="0" smtClean="0">
                <a:solidFill>
                  <a:schemeClr val="bg1"/>
                </a:solidFill>
              </a:rPr>
              <a:t> – Βάσεις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Δεδομένων (2/2)</a:t>
            </a:r>
            <a:r>
              <a:rPr lang="el-GR" sz="1000" b="1" dirty="0" smtClean="0">
                <a:solidFill>
                  <a:schemeClr val="bg1"/>
                </a:solidFill>
              </a:rPr>
              <a:t>, Τμήμα Χρηματοοικονομικής &amp; Ελεγκτικής,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</a:t>
            </a:r>
            <a:r>
              <a:rPr lang="en-US" dirty="0" smtClean="0"/>
              <a:t>II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8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Βάσεις </a:t>
            </a:r>
            <a:r>
              <a:rPr lang="el-GR" sz="2800" b="1" dirty="0" smtClean="0"/>
              <a:t>Δεδομένων (2/2)</a:t>
            </a:r>
            <a:endParaRPr lang="en-US" sz="2800" b="1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l-GR" sz="2800" dirty="0" smtClean="0"/>
              <a:t>Δρ</a:t>
            </a:r>
            <a:r>
              <a:rPr lang="el-GR" sz="2800" dirty="0"/>
              <a:t>. Γκόγκος Χρήστος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2494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Ξένο κλειδί </a:t>
            </a:r>
            <a:r>
              <a:rPr lang="el-GR" dirty="0" smtClean="0"/>
              <a:t>(</a:t>
            </a:r>
            <a:r>
              <a:rPr lang="el-GR" dirty="0"/>
              <a:t>παράδειγμα ακεραιότητας αναφορών)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54" y="1488778"/>
            <a:ext cx="3464209" cy="288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17340"/>
            <a:ext cx="453301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099259"/>
            <a:ext cx="3847082" cy="254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640060" y="434629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Δεν μπορεί να εισαχθεί εγγραφή στον πίνακα «ΚΛΗΣΕΙΣ» που να μην αντιστοιχεί σε συνδρομητή. Ο αριθμός 6987654327 δεν υπάρχει στον πίνακα των συνδρομητών </a:t>
            </a:r>
            <a:endParaRPr lang="el-GR" sz="1400" dirty="0"/>
          </a:p>
        </p:txBody>
      </p:sp>
      <p:sp>
        <p:nvSpPr>
          <p:cNvPr id="10" name="9 - Δεξιό βέλος"/>
          <p:cNvSpPr/>
          <p:nvPr/>
        </p:nvSpPr>
        <p:spPr>
          <a:xfrm rot="18197717">
            <a:off x="4674675" y="4656966"/>
            <a:ext cx="857256" cy="363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Σχέσεις ένα προς πολλά (1:Ν)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755576" y="1273324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σχέση 1:Ν είναι η πλέον συνηθισμένη. 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Μια σχέση ένα προς πολλά από τον πίνακα Α στον πίνακα Β σημαίνει ότι: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μια εγγραφή του πίνακα Α μπορεί να έχει πολλές </a:t>
            </a:r>
            <a:r>
              <a:rPr kumimoji="0" lang="el-G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συσχετιζόμενες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εγγραφές στον πίνακα Β και κάθε εγγραφή του πίνακα Β σχετίζεται με μια μόνο εγγραφή του πίνακα Α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4 - Θέση περιεχομένου"/>
          <p:cNvSpPr txBox="1">
            <a:spLocks/>
          </p:cNvSpPr>
          <p:nvPr/>
        </p:nvSpPr>
        <p:spPr>
          <a:xfrm>
            <a:off x="4358312" y="1273323"/>
            <a:ext cx="3965448" cy="115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Σχέση ανάμεσα σε τμήματα και υπαλλήλους. Κάθε τμήμα έχει πολλούς υπαλλήλους. Κάθε υπάλληλος ανήκει σε ένα τμήμα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38244"/>
              </p:ext>
            </p:extLst>
          </p:nvPr>
        </p:nvGraphicFramePr>
        <p:xfrm>
          <a:off x="4285160" y="2497460"/>
          <a:ext cx="4038600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Visio" r:id="rId4" imgW="3481730" imgH="2072030" progId="Visio.Drawing.11">
                  <p:embed/>
                </p:oleObj>
              </mc:Choice>
              <mc:Fallback>
                <p:oleObj name="Visio" r:id="rId4" imgW="3481730" imgH="2072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160" y="2497460"/>
                        <a:ext cx="4038600" cy="2403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6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Σχέσεις πολλά προς πολλά (Μ:Ν)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13" name="3 - Θέση περιεχομένου"/>
          <p:cNvSpPr txBox="1">
            <a:spLocks/>
          </p:cNvSpPr>
          <p:nvPr/>
        </p:nvSpPr>
        <p:spPr>
          <a:xfrm>
            <a:off x="753240" y="1200370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Μια σχέση πολλά προς πολλά από τον πίνακα Α στον πίνακα Β σημαίνει ότι: Μια εγγραφή του πίνακα Α μπορεί να έχει πολλές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συσχετιζόμενες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εγγραφές στον πίνακα Β και μια εγγραφή του πίνακα Β μπορεί να έχει πολλές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συσχετιζόμενες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εγγραφές στον πίνακα Α.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σχέσεις πολλά προς πολλά δεν μπορούν να μεταφραστούν απευθείας σε σχεσιακούς πίνακες αλλά θα πρέπει να μετατραπούν σε δύο ή περισσότερες σχέσεις ένα προς πολλά χρησιμοποιώντας ενδιάμεσους πίνακες συσχέτισης.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4 - Θέση περιεχομένου"/>
          <p:cNvSpPr txBox="1">
            <a:spLocks/>
          </p:cNvSpPr>
          <p:nvPr/>
        </p:nvSpPr>
        <p:spPr>
          <a:xfrm>
            <a:off x="4355976" y="1200369"/>
            <a:ext cx="3960258" cy="12970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Σχέση ανάμεσα σε υπαλλήλους και εργολαβίες. Ένας υπάλληλος μπορεί να συμμετάσχει σε πολλές εργολαβίες. Μία εργολαβία μπορεί να έχει πολλούς υπαλλήλους.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251912"/>
              </p:ext>
            </p:extLst>
          </p:nvPr>
        </p:nvGraphicFramePr>
        <p:xfrm>
          <a:off x="4355794" y="2713484"/>
          <a:ext cx="3960440" cy="285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Visio" r:id="rId4" imgW="4851502" imgH="3493313" progId="Visio.Drawing.11">
                  <p:embed/>
                </p:oleObj>
              </mc:Choice>
              <mc:Fallback>
                <p:oleObj name="Visio" r:id="rId4" imgW="4851502" imgH="34933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794" y="2713484"/>
                        <a:ext cx="3960440" cy="28519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7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Σχέσεις ένα προς ένα (1:1)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611560" y="1201316"/>
            <a:ext cx="3672408" cy="349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σχέση 1:1 χρησιμοποιείται σπάνια.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Μια σχέση ένα προς ένα από τον πίνακα Α στον πίνακα Β σημαίνει ότι: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για κάθε εγγραφή του πίνακα Α μπορεί να υπάρχει μία και μόνο μια σχετική εγγραφή στον πίνακα Β. Για κάθε εγγραφή του πίνακα  Β ομοίως μπορεί να υπάρχει μια μόνο σχετική εγγραφή στον πίνακα Α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Δημιουργείται προσθέτοντας το πρωτεύον κλειδί κάθε πίνακα ως ξένο κλειδί στον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συσχετιζόμενο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πίνακα.</a:t>
            </a:r>
          </a:p>
        </p:txBody>
      </p:sp>
      <p:sp>
        <p:nvSpPr>
          <p:cNvPr id="10" name="4 - Θέση περιεχομένου"/>
          <p:cNvSpPr txBox="1">
            <a:spLocks/>
          </p:cNvSpPr>
          <p:nvPr/>
        </p:nvSpPr>
        <p:spPr>
          <a:xfrm>
            <a:off x="4214295" y="1201315"/>
            <a:ext cx="3862261" cy="1368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Σχέση ανάμεσα σε υπαλλήλους και γραφεία. Για κάθε υπάλληλο υπάρχει ένα μοναδικό γραφείο και για κάθε γραφείο υπάρχει ένας μοναδικός υπάλληλος.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88753"/>
              </p:ext>
            </p:extLst>
          </p:nvPr>
        </p:nvGraphicFramePr>
        <p:xfrm>
          <a:off x="4283968" y="2813481"/>
          <a:ext cx="3935413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Visio" r:id="rId4" imgW="3826764" imgH="2130742" progId="Visio.Drawing.11">
                  <p:embed/>
                </p:oleObj>
              </mc:Choice>
              <mc:Fallback>
                <p:oleObj name="Visio" r:id="rId4" imgW="3826764" imgH="21307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813481"/>
                        <a:ext cx="3935413" cy="219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7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Κανονικοποίηση</a:t>
            </a:r>
            <a:r>
              <a:rPr lang="el-GR" dirty="0"/>
              <a:t> (</a:t>
            </a:r>
            <a:r>
              <a:rPr lang="en-US" dirty="0"/>
              <a:t>normalization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</a:rPr>
              <a:t>Τεχνική σχεδίασης που χρησιμοποιείται για τον σχεδιασμό σχεσιακών βάσεων δεδομένων. </a:t>
            </a:r>
            <a:endParaRPr lang="en-US" sz="2400" dirty="0">
              <a:solidFill>
                <a:srgbClr val="3E3D2D"/>
              </a:solidFill>
            </a:endParaRP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</a:rPr>
              <a:t>Στόχος της </a:t>
            </a:r>
            <a:r>
              <a:rPr lang="el-GR" sz="2400" dirty="0" err="1">
                <a:solidFill>
                  <a:srgbClr val="3E3D2D"/>
                </a:solidFill>
              </a:rPr>
              <a:t>κανονικοποίησης</a:t>
            </a:r>
            <a:r>
              <a:rPr lang="el-GR" sz="2400" dirty="0">
                <a:solidFill>
                  <a:srgbClr val="3E3D2D"/>
                </a:solidFill>
              </a:rPr>
              <a:t> είναι η δημιουργία πινάκων χωρίς πλεονασμό δεδομένων οι οποίοι να μπορούν να διαχειριστούν με ορθότητα και συνέπεια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2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Συναρτησιακές εξαρτήσεις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200" dirty="0">
                <a:solidFill>
                  <a:srgbClr val="3E3D2D"/>
                </a:solidFill>
              </a:rPr>
              <a:t>Μια στήλη Υ ενός σχεσιακού πίνακα </a:t>
            </a:r>
            <a:r>
              <a:rPr lang="en-US" sz="2200" dirty="0">
                <a:solidFill>
                  <a:srgbClr val="3E3D2D"/>
                </a:solidFill>
              </a:rPr>
              <a:t>R </a:t>
            </a:r>
            <a:r>
              <a:rPr lang="el-GR" sz="2200" dirty="0">
                <a:solidFill>
                  <a:srgbClr val="3E3D2D"/>
                </a:solidFill>
              </a:rPr>
              <a:t>λέγεται ότι είναι συναρτησιακά εξαρτώμενη από μια άλλη στήλη Χ του πίνακα </a:t>
            </a:r>
            <a:r>
              <a:rPr lang="en-US" sz="2200" dirty="0">
                <a:solidFill>
                  <a:srgbClr val="3E3D2D"/>
                </a:solidFill>
              </a:rPr>
              <a:t>R</a:t>
            </a:r>
            <a:r>
              <a:rPr lang="el-GR" sz="2200" dirty="0">
                <a:solidFill>
                  <a:srgbClr val="3E3D2D"/>
                </a:solidFill>
              </a:rPr>
              <a:t> αν και μόνο αν κάθε τιμή του Χ αντιστοιχείται ακριβώς με μια τιμή του Υ σε μια δεδομένη χρονική στιγμή</a:t>
            </a:r>
          </a:p>
          <a:p>
            <a:pPr lvl="0" indent="-274320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200" dirty="0">
                <a:solidFill>
                  <a:srgbClr val="3E3D2D"/>
                </a:solidFill>
              </a:rPr>
              <a:t>Συναρτησιακή εξάρτηση της στήλης Υ από την στήλη Χ σημαίνει ότι τιμές της στήλης Χ καθορίζουν τις τιμές που λαμβάνει η στήλη Υ</a:t>
            </a:r>
          </a:p>
          <a:p>
            <a:pPr lvl="0" indent="-274320">
              <a:lnSpc>
                <a:spcPct val="9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200" dirty="0">
                <a:solidFill>
                  <a:srgbClr val="3E3D2D"/>
                </a:solidFill>
              </a:rPr>
              <a:t>Αν η στήλη Χ είναι πρωτεύον κλειδί τότε όλες οι στήλες του σχεσιακού πίνακα </a:t>
            </a:r>
            <a:r>
              <a:rPr lang="en-US" sz="2200" dirty="0">
                <a:solidFill>
                  <a:srgbClr val="3E3D2D"/>
                </a:solidFill>
              </a:rPr>
              <a:t>R</a:t>
            </a:r>
            <a:r>
              <a:rPr lang="el-GR" sz="2200" dirty="0">
                <a:solidFill>
                  <a:srgbClr val="3E3D2D"/>
                </a:solidFill>
              </a:rPr>
              <a:t> πρέπει να είναι συναρτησιακά εξαρτώμενες από την στήλη Χ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2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err="1"/>
              <a:t>κανονικοποίησης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9" name="4 - Θέση περιεχομένου"/>
          <p:cNvSpPr txBox="1">
            <a:spLocks/>
          </p:cNvSpPr>
          <p:nvPr/>
        </p:nvSpPr>
        <p:spPr>
          <a:xfrm>
            <a:off x="395536" y="1247358"/>
            <a:ext cx="3672408" cy="4202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Πρόβλημα: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Μια εταιρεία (</a:t>
            </a:r>
            <a:r>
              <a:rPr kumimoji="0" lang="el-G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company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λαμβάνει εξαρτήματα (</a:t>
            </a:r>
            <a:r>
              <a:rPr kumimoji="0" lang="el-G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parts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από έναν αριθμό προμηθευτών (</a:t>
            </a:r>
            <a:r>
              <a:rPr kumimoji="0" lang="el-G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suppliers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Κάθε προμηθευτής εδρεύει σε μια πόλη.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Κάθε πόλη μπορεί να έχει περισσότερους από ένα προμηθευτές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κάθε πόλη έχει έναν κωδικό κατάστασης (status).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Κάθε προμηθευτής μπορεί να παρέχει πολλά εξαρτήματα.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5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επιχείρηση αποφασίζει να αποθηκεύσει τα δεδομένα σε ένα απλό πίνακα FIRST με πεδία</a:t>
            </a:r>
            <a:b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FIRST(s#, status, </a:t>
            </a:r>
            <a:r>
              <a:rPr kumimoji="0" lang="el-GR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</a:t>
            </a: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p#, </a:t>
            </a:r>
            <a:r>
              <a:rPr kumimoji="0" lang="el-GR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qty</a:t>
            </a: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όπου: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s#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Κωδικός του προμηθευτή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</a:t>
            </a: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Πόλη στην οποία βρίσκεται ο προμηθευτής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p#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Κωδικός του εξαρτήματος που προμηθεύεται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qty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Αριθμός από προϊόντα τα οποία έχουν προμηθευτεί μέχρι σήμερα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67944" y="1210799"/>
            <a:ext cx="4198378" cy="3096344"/>
          </a:xfrm>
          <a:prstGeom prst="rect">
            <a:avLst/>
          </a:prstGeom>
        </p:spPr>
      </p:pic>
      <p:sp>
        <p:nvSpPr>
          <p:cNvPr id="11" name="7 - TextBox"/>
          <p:cNvSpPr txBox="1"/>
          <p:nvPr/>
        </p:nvSpPr>
        <p:spPr>
          <a:xfrm>
            <a:off x="4283968" y="4314599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Τα πεδία 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s#,p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αποτελούν από κοινού το πρωτεύον κλειδί δηλαδή δεν μπορούν να υπάρχουν 2 εγγραφές με ίδιες τιμές και στα 2 αυτά πεδία</a:t>
            </a:r>
          </a:p>
        </p:txBody>
      </p:sp>
    </p:spTree>
    <p:extLst>
      <p:ext uri="{BB962C8B-B14F-4D97-AF65-F5344CB8AC3E}">
        <p14:creationId xmlns:p14="http://schemas.microsoft.com/office/powerpoint/2010/main" val="11117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Πρώτη κανονική μορφή (1</a:t>
            </a:r>
            <a:r>
              <a:rPr lang="en-US" dirty="0"/>
              <a:t>NF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3918191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Για να είναι ένας πίνακας σε 1NF </a:t>
            </a:r>
            <a:r>
              <a:rPr lang="el-GR" sz="2000" b="1" dirty="0">
                <a:solidFill>
                  <a:srgbClr val="3E3D2D"/>
                </a:solidFill>
              </a:rPr>
              <a:t>κάθε στήλη για κάθε εγγραφή θα πρέπει να έχει μια μόνο ατομική τιμή</a:t>
            </a:r>
            <a:endParaRPr lang="el-GR" sz="2000" dirty="0">
              <a:solidFill>
                <a:srgbClr val="3E3D2D"/>
              </a:solidFill>
            </a:endParaRP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Για να μην ήταν σε 1</a:t>
            </a:r>
            <a:r>
              <a:rPr lang="en-US" sz="2000" dirty="0">
                <a:solidFill>
                  <a:srgbClr val="3E3D2D"/>
                </a:solidFill>
              </a:rPr>
              <a:t>NF </a:t>
            </a:r>
            <a:r>
              <a:rPr lang="el-GR" sz="2000" dirty="0">
                <a:solidFill>
                  <a:srgbClr val="3E3D2D"/>
                </a:solidFill>
              </a:rPr>
              <a:t>θα μπορούσε μια εγγραφή να περιείχε τα δεδομένα</a:t>
            </a:r>
            <a:r>
              <a:rPr lang="en-US" sz="2000" dirty="0">
                <a:solidFill>
                  <a:srgbClr val="3E3D2D"/>
                </a:solidFill>
              </a:rPr>
              <a:t> “20 OK” </a:t>
            </a:r>
            <a:r>
              <a:rPr lang="el-GR" sz="2000" dirty="0">
                <a:solidFill>
                  <a:srgbClr val="3E3D2D"/>
                </a:solidFill>
              </a:rPr>
              <a:t>ενώ κάποια άλλη το </a:t>
            </a:r>
            <a:r>
              <a:rPr lang="en-US" sz="2000" dirty="0">
                <a:solidFill>
                  <a:srgbClr val="3E3D2D"/>
                </a:solidFill>
              </a:rPr>
              <a:t>“20  NOT OK” </a:t>
            </a:r>
            <a:r>
              <a:rPr lang="el-GR" sz="2000" dirty="0">
                <a:solidFill>
                  <a:srgbClr val="3E3D2D"/>
                </a:solidFill>
              </a:rPr>
              <a:t>δηλαδή να ήταν κωδικοποιημένες στο ίδιο πεδίο περισσότερες από μια πληροφορίες</a:t>
            </a:r>
            <a:endParaRPr lang="en-US" sz="2000" dirty="0">
              <a:solidFill>
                <a:srgbClr val="3E3D2D"/>
              </a:solidFill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489348"/>
            <a:ext cx="4393652" cy="324036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686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Πλεονασμός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611560" y="1417340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ίδια πληροφορία επαναλαμβάνεται σε περισσότερα από ένα σημεία στην ΒΔ.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πληροφορία για την πόλη του κάθε προμηθευτή και την κατάσταση της πόλης του προμηθευτή επαναλαμβάνονται για κάθε εξάρτημα που προμηθευόμαστε.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4 - Θέση περιεχομένου"/>
          <p:cNvSpPr txBox="1">
            <a:spLocks/>
          </p:cNvSpPr>
          <p:nvPr/>
        </p:nvSpPr>
        <p:spPr>
          <a:xfrm>
            <a:off x="4141144" y="1273323"/>
            <a:ext cx="3887288" cy="1835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 πλεονασμός οδηγεί στις ανωμαλίες ενημέρωσης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INSERT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Ένας νέος προμηθευτής δεν μπορεί να προστεθεί μέχρι να προμηθεύσει ένα εξάρτημα.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DELETE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 διαγράψουμε μια εγγραφή χάνονται και οι πληροφορίες για τον προμηθευτή.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 ο προμηθευτής 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s1 </a:t>
            </a:r>
            <a:r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μεταφερθεί από το Λονδίνο στην Νέα Υόρκη τότε 6 γραμμές θα πρέπει να ενημερωθούν.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3152" y="3165546"/>
            <a:ext cx="3817491" cy="231788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414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Δεύτερη κανονική μορφή (2</a:t>
            </a:r>
            <a:r>
              <a:rPr lang="en-US" dirty="0"/>
              <a:t>NF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611560" y="1410043"/>
            <a:ext cx="3634688" cy="3851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Ένας σχεσιακός πίνακας είναι σε 2NF αν είναι σε 1NF και κάθε στήλη που δεν είναι κλειδί εξαρτάται πλήρως από το πρωτεύον κλειδί στο σύνολό του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 πίνακας FIRST </a:t>
            </a: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δεν είναι σε 2NF διότι τα πεδία status και city είναι συναρτησιακά εξαρτώμενα από το τμήμα s#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του σύνθετου κλειδιού (s#,p#)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Ειδικότερα ισχύουν οι ακόλουθες συναρτησιακές εξαρτήσεις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s# 	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city, status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	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status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(s#, p#)	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qty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589507"/>
            <a:ext cx="3933296" cy="290084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965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352928" cy="270234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Τμήμα </a:t>
            </a:r>
            <a:r>
              <a:rPr lang="el-GR" sz="2400" dirty="0"/>
              <a:t>Χρηματοοικονομικής &amp; </a:t>
            </a:r>
            <a:r>
              <a:rPr lang="el-GR" sz="2400" dirty="0" smtClean="0"/>
              <a:t>Ελεγκτικής (Παράρτημα Πρέβεζας)</a:t>
            </a:r>
            <a:endParaRPr lang="el-GR" sz="2400" dirty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Ι</a:t>
            </a:r>
            <a:r>
              <a:rPr lang="en-US" b="1" dirty="0" smtClean="0"/>
              <a:t>I</a:t>
            </a:r>
            <a:endParaRPr lang="el-GR" b="1" dirty="0" smtClean="0"/>
          </a:p>
          <a:p>
            <a:pPr lvl="0" algn="l"/>
            <a:r>
              <a:rPr lang="el-GR" sz="2800" b="1" dirty="0" smtClean="0"/>
              <a:t>Ενότητα 8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/>
              <a:t> </a:t>
            </a:r>
            <a:r>
              <a:rPr lang="el-GR" sz="2800" dirty="0"/>
              <a:t>Βάσεις </a:t>
            </a:r>
            <a:r>
              <a:rPr lang="el-GR" sz="2800" dirty="0" smtClean="0"/>
              <a:t>Δεδομένων (2/2)</a:t>
            </a:r>
            <a:endParaRPr lang="en-US" sz="2800" dirty="0" smtClean="0"/>
          </a:p>
          <a:p>
            <a:pPr lvl="0" algn="l"/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/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. Γκόγκος Χρήστος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Διαδικασία μετατροπής ενός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πίνακα </a:t>
            </a:r>
            <a:r>
              <a:rPr lang="el-GR" dirty="0"/>
              <a:t>σε 2NF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683568" y="1561356"/>
            <a:ext cx="3419856" cy="3923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Αναγνώριση στηλών από τις οποίες εξαρτώνται άλλες στήλες.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Δημιουργία ενός νέου πίνακα για κάθε στήλη Χ από την οποία εξαρτώνται άλλες στήλες, ο οποίος να περιέχει και τα εξαρτώμενα πεδία τα οποία αφαιρούνται από τον αρχικό πίνακα. Πρωτεύον κλειδί του νέου πίνακα είναι η στήλη Χ.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Στον αρχικό πίνακα διατηρείται η στήλη Χ που πλέον έχει το ρόλο του ξένου κλειδιού.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9176" y="1452788"/>
            <a:ext cx="3528392" cy="1991120"/>
          </a:xfrm>
          <a:prstGeom prst="rect">
            <a:avLst/>
          </a:prstGeom>
          <a:noFill/>
          <a:ln/>
        </p:spPr>
      </p:pic>
      <p:sp>
        <p:nvSpPr>
          <p:cNvPr id="11" name="6 - TextBox"/>
          <p:cNvSpPr txBox="1"/>
          <p:nvPr/>
        </p:nvSpPr>
        <p:spPr>
          <a:xfrm>
            <a:off x="4213152" y="3324996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Τα πεδία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και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city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εξαρτώνται από το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πεδίο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s#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δηλαδή η τιμή τους προσδιορίζεται από αυτό το πεδίο και το πεδίο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s#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δεν είναι πρωτεύον κλειδί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Άρα δημιουργείται νέος πίνακας με πρωτεύον κλειδί το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s#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και πεδία το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και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s#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είναι ξένο κλειδί στον πίνακα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PARTS</a:t>
            </a:r>
            <a:endParaRPr kumimoji="0" lang="el-GR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2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Προβλήματα που εξακολουθούν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να </a:t>
            </a:r>
            <a:r>
              <a:rPr lang="el-GR" dirty="0"/>
              <a:t>υπάρχουν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827584" y="1514382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INSERT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Το γεγονός ότι μια πόλη έχει συγκεκριμένο status (Rome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50) δεν μπορεί να εισαχθεί μέχρι να βρεθεί προμηθευτής για την πόλη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DELETE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Η διαγραφή οποιασδήποτε εγγραφής στον πίνακα SECOND καταστρέφει την πληροφορία για το status της πόλης καθώς και την συσχέτιση ανάμεσα στον προμηθευτή και στην πόλη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5694" y="1981878"/>
            <a:ext cx="4210889" cy="2376263"/>
          </a:xfrm>
          <a:prstGeom prst="rect">
            <a:avLst/>
          </a:prstGeom>
          <a:noFill/>
          <a:ln/>
        </p:spPr>
      </p:pic>
      <p:sp>
        <p:nvSpPr>
          <p:cNvPr id="11" name="6 - TextBox"/>
          <p:cNvSpPr txBox="1"/>
          <p:nvPr/>
        </p:nvSpPr>
        <p:spPr>
          <a:xfrm>
            <a:off x="5869336" y="154983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2NF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61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Τρίτη κανονική μορφή (3</a:t>
            </a:r>
            <a:r>
              <a:rPr lang="en-US" dirty="0"/>
              <a:t>NF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12" name="3 - Θέση περιεχομένου"/>
          <p:cNvSpPr txBox="1">
            <a:spLocks/>
          </p:cNvSpPr>
          <p:nvPr/>
        </p:nvSpPr>
        <p:spPr>
          <a:xfrm>
            <a:off x="827584" y="1345332"/>
            <a:ext cx="3419856" cy="3995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Ένας σχεσιακός πίνακας είναι σε 3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 είναι ήδη σε 2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κάθε στήλη που δεν είναι κλειδί εξαρτάται μόνο από το πρωτεύον κλειδί.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συναρτησιακές εξαρτήσεις στον πίνακα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είναι: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SECOND.s#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SECOND.status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SECOND.s#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SECOND.city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SECOND.city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SECOND.status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1184" y="1596804"/>
            <a:ext cx="3419475" cy="1929657"/>
          </a:xfrm>
          <a:prstGeom prst="rect">
            <a:avLst/>
          </a:prstGeom>
          <a:noFill/>
          <a:ln/>
        </p:spPr>
      </p:pic>
      <p:sp>
        <p:nvSpPr>
          <p:cNvPr id="14" name="6 - TextBox"/>
          <p:cNvSpPr txBox="1"/>
          <p:nvPr/>
        </p:nvSpPr>
        <p:spPr>
          <a:xfrm>
            <a:off x="5869336" y="123676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2NF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1184" y="4045076"/>
            <a:ext cx="3384376" cy="1408841"/>
          </a:xfrm>
          <a:prstGeom prst="rect">
            <a:avLst/>
          </a:prstGeom>
        </p:spPr>
      </p:pic>
      <p:sp>
        <p:nvSpPr>
          <p:cNvPr id="16" name="8 - TextBox"/>
          <p:cNvSpPr txBox="1"/>
          <p:nvPr/>
        </p:nvSpPr>
        <p:spPr>
          <a:xfrm>
            <a:off x="5941344" y="368503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3NF</a:t>
            </a:r>
            <a:endParaRPr kumimoji="0" lang="el-G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9 - Δεξιό βέλος"/>
          <p:cNvSpPr/>
          <p:nvPr/>
        </p:nvSpPr>
        <p:spPr>
          <a:xfrm rot="4403036">
            <a:off x="4943660" y="2956991"/>
            <a:ext cx="1357363" cy="432048"/>
          </a:xfrm>
          <a:prstGeom prst="rightArrow">
            <a:avLst/>
          </a:prstGeom>
          <a:solidFill>
            <a:srgbClr val="94C600"/>
          </a:solidFill>
          <a:ln w="15875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2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28865"/>
            <a:ext cx="8568952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Διαδικασία μετατροπής πίνακα σε </a:t>
            </a:r>
            <a:r>
              <a:rPr lang="en-US" dirty="0"/>
              <a:t>3NF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467544" y="1203180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Αναγνώριση κάθε στήλης Χ που </a:t>
            </a:r>
            <a:r>
              <a:rPr kumimoji="0" lang="el-GR" sz="2400" b="1" i="0" u="sng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δεν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ανήκει στο κλειδί και των στηλών που εξαρτώνται από αυτή.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Δημιουργία ενός νέου πίνακα για κάθε στήλη Χ σε συνδυασμό με τα πεδία που εξαρτώνται από αυτή τα οποία αφαιρούνται από τον αρχικό πίνακα. Η στήλη Χ γίνεται το πρωτεύον κλειδί του νέου πίνακα και ξένο κλειδί για τον αρχικό πίνακα.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69136" y="1238628"/>
            <a:ext cx="3805574" cy="1584176"/>
          </a:xfrm>
          <a:prstGeom prst="rect">
            <a:avLst/>
          </a:prstGeom>
        </p:spPr>
      </p:pic>
      <p:sp>
        <p:nvSpPr>
          <p:cNvPr id="11" name="6 - TextBox"/>
          <p:cNvSpPr txBox="1"/>
          <p:nvPr/>
        </p:nvSpPr>
        <p:spPr>
          <a:xfrm>
            <a:off x="3997128" y="296682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Το πεδίο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city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δεν ανήκει στο κλειδί του πίνακα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SECOND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και από αυτό εξαρτάται το πεδίο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Αφαιρείται το πεδίο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από τον πίνακα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SECOND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ο οποίος μετονομάζεται σε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SUPPLIER_CITY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Δημιουργείται νέος πίνακας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CITY_STATUS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με πρωτεύον κλειδί το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city 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και πεδίο το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</a:t>
            </a:r>
            <a:endParaRPr kumimoji="0" lang="el-GR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80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της 3</a:t>
            </a:r>
            <a:r>
              <a:rPr lang="en-US" dirty="0"/>
              <a:t>NF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971600" y="1273324"/>
            <a:ext cx="3419856" cy="2411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Δεν υπάρχει πλεονάζουσα πληροφορία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Κέρδος σε χωρητικότητα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των ανωμαλιών ενημέρωσης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4 - Θέση περιεχομένου"/>
          <p:cNvSpPr txBox="1">
            <a:spLocks/>
          </p:cNvSpPr>
          <p:nvPr/>
        </p:nvSpPr>
        <p:spPr>
          <a:xfrm>
            <a:off x="4574336" y="1273322"/>
            <a:ext cx="3419856" cy="4067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Insert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Το γεγονός ότι η πόλη Rome έχει κατάσταση 50 μπορεί να προστεθεί χωρίς να υπάρχει προμηθευτής από την συγκεκριμένη πόλη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Delete.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πληροφορία για τα εξαρτήματα τα οποία έχουν προμηθευτεί μπορούν να διαγραφούν χωρίς να χαθεί η πληροφορία για τον προμηθευτή ή την πόλη.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αλλαγή της πόλης ενός προμηθευτή ή της κατάστασης μιας πόλης απαιτεί την ενημέρωση μόνο μιας γραμμής.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4800" y="3757044"/>
            <a:ext cx="307461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28865"/>
            <a:ext cx="8568952" cy="952500"/>
          </a:xfrm>
        </p:spPr>
        <p:txBody>
          <a:bodyPr>
            <a:normAutofit/>
          </a:bodyPr>
          <a:lstStyle/>
          <a:p>
            <a:r>
              <a:rPr lang="el-GR" sz="3600" dirty="0"/>
              <a:t>Σχεσιακό μοντέλο παραδείγματος σε </a:t>
            </a:r>
            <a:r>
              <a:rPr lang="en-US" sz="3600" dirty="0"/>
              <a:t>3NF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>
          <a:xfrm>
            <a:off x="611560" y="1345332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σχέση ανάμεσα στο πίνακα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SUPPLIER_CITY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στον πίνακα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PARTS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είναι ένα προς πολλά.</a:t>
            </a:r>
          </a:p>
          <a:p>
            <a:pPr marL="34290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σχέση ανάμεσα στο πίνακα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CITY_STATUS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στον πίνακα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SUPPLIER_CITY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είναι ένα προς πολλά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1570"/>
              </p:ext>
            </p:extLst>
          </p:nvPr>
        </p:nvGraphicFramePr>
        <p:xfrm>
          <a:off x="4214169" y="1956845"/>
          <a:ext cx="3830852" cy="205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4" imgW="3637483" imgH="1945843" progId="Visio.Drawing.11">
                  <p:embed/>
                </p:oleObj>
              </mc:Choice>
              <mc:Fallback>
                <p:oleObj name="Visio" r:id="rId4" imgW="3637483" imgH="194584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169" y="1956845"/>
                        <a:ext cx="3830852" cy="2050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3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σχεσιακού σχήματος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6" name="6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468268" y="1114926"/>
            <a:ext cx="3888432" cy="424847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l-GR" b="1" dirty="0" err="1" smtClean="0"/>
              <a:t>Course=Μαθήματα</a:t>
            </a:r>
            <a:endParaRPr lang="el-GR" b="1" dirty="0" smtClean="0"/>
          </a:p>
          <a:p>
            <a:pPr lvl="1"/>
            <a:r>
              <a:rPr lang="el-GR" dirty="0" smtClean="0"/>
              <a:t>π.χ. Πληροφορική 2</a:t>
            </a:r>
          </a:p>
          <a:p>
            <a:r>
              <a:rPr lang="el-GR" b="1" dirty="0" err="1" smtClean="0"/>
              <a:t>CoursePart=Τμήμα</a:t>
            </a:r>
            <a:r>
              <a:rPr lang="el-GR" b="1" dirty="0" smtClean="0"/>
              <a:t> μαθήματος </a:t>
            </a:r>
            <a:r>
              <a:rPr lang="el-GR" dirty="0" smtClean="0"/>
              <a:t>(Θεωρία, Εργαστήριο ή Ασκήσεις Πράξεις)</a:t>
            </a:r>
          </a:p>
          <a:p>
            <a:pPr lvl="1"/>
            <a:r>
              <a:rPr lang="el-GR" dirty="0" smtClean="0"/>
              <a:t>π.χ. Πληροφορική 2 Εργαστήριο</a:t>
            </a:r>
          </a:p>
          <a:p>
            <a:r>
              <a:rPr lang="el-GR" b="1" dirty="0" err="1" smtClean="0"/>
              <a:t>CoursePartClass</a:t>
            </a:r>
            <a:r>
              <a:rPr lang="el-GR" dirty="0" err="1" smtClean="0"/>
              <a:t>=Τάξεις</a:t>
            </a:r>
            <a:r>
              <a:rPr lang="el-GR" dirty="0" smtClean="0"/>
              <a:t> στις οποίες διδάσκεται το τμήμα μαθήματος (π.χ. ένα τμήμα μαθήματος μπορεί να διδάσκεται σε πολλά τμήματα φοιτητών)</a:t>
            </a:r>
          </a:p>
          <a:p>
            <a:pPr lvl="1"/>
            <a:r>
              <a:rPr lang="el-GR" dirty="0" smtClean="0"/>
              <a:t>π.χ. Πληροφορική 2 Τμήμα Ε1</a:t>
            </a:r>
          </a:p>
          <a:p>
            <a:r>
              <a:rPr lang="el-GR" b="1" dirty="0" err="1" smtClean="0"/>
              <a:t>Lecturer</a:t>
            </a:r>
            <a:r>
              <a:rPr lang="el-GR" b="1" dirty="0" smtClean="0"/>
              <a:t> </a:t>
            </a:r>
            <a:r>
              <a:rPr lang="el-GR" dirty="0" smtClean="0"/>
              <a:t>= Καθηγητής</a:t>
            </a:r>
          </a:p>
          <a:p>
            <a:pPr lvl="1"/>
            <a:r>
              <a:rPr lang="el-GR" dirty="0" smtClean="0"/>
              <a:t>π.χ. Γκόγκος Χρήστος</a:t>
            </a:r>
          </a:p>
          <a:p>
            <a:r>
              <a:rPr lang="el-GR" b="1" dirty="0" err="1" smtClean="0"/>
              <a:t>Contract</a:t>
            </a:r>
            <a:r>
              <a:rPr lang="el-GR" b="1" dirty="0" smtClean="0"/>
              <a:t> </a:t>
            </a:r>
            <a:r>
              <a:rPr lang="el-GR" dirty="0" smtClean="0"/>
              <a:t>= Ανάθεση καθηγητή σε Τάξη</a:t>
            </a:r>
          </a:p>
          <a:p>
            <a:pPr lvl="1"/>
            <a:r>
              <a:rPr lang="el-GR" dirty="0" smtClean="0"/>
              <a:t>Πληροφορική 2 Τμήμα Ε1, Γκόγκος</a:t>
            </a:r>
          </a:p>
          <a:p>
            <a:r>
              <a:rPr lang="el-GR" b="1" dirty="0" err="1" smtClean="0"/>
              <a:t>Classroom</a:t>
            </a:r>
            <a:r>
              <a:rPr lang="el-GR" dirty="0" smtClean="0"/>
              <a:t> =Αίθουσα</a:t>
            </a:r>
          </a:p>
          <a:p>
            <a:pPr lvl="1"/>
            <a:r>
              <a:rPr lang="el-GR" dirty="0" smtClean="0"/>
              <a:t>π.χ. ΕΡΓ_Η/Υ_4</a:t>
            </a:r>
          </a:p>
          <a:p>
            <a:r>
              <a:rPr lang="el-GR" b="1" dirty="0" err="1" smtClean="0"/>
              <a:t>Lecture</a:t>
            </a:r>
            <a:r>
              <a:rPr lang="el-GR" dirty="0" smtClean="0"/>
              <a:t> =Διδασκαλία</a:t>
            </a:r>
          </a:p>
          <a:p>
            <a:pPr lvl="1"/>
            <a:r>
              <a:rPr lang="el-GR" dirty="0" smtClean="0"/>
              <a:t>π.χ. Πληροφορική 2 Τμήμα Ε1, Πέμπτη, 09:00-12:00</a:t>
            </a:r>
          </a:p>
          <a:p>
            <a:r>
              <a:rPr lang="el-GR" b="1" dirty="0" smtClean="0"/>
              <a:t>CP_CR</a:t>
            </a:r>
            <a:r>
              <a:rPr lang="el-GR" dirty="0" smtClean="0"/>
              <a:t> =Πίνακας συσχέτισης ανάμεσα σε τμήμα μαθήματος και σε αίθουσα. Υποδηλώνει ποια μαθήματα μπορούν να γίνουν σε ποιες αίθουσες.</a:t>
            </a:r>
          </a:p>
          <a:p>
            <a:pPr lvl="1"/>
            <a:r>
              <a:rPr lang="el-GR" dirty="0" smtClean="0"/>
              <a:t>π.χ. Πληροφορική 2 Εργαστήριο, ΕΡΓ_Η/Υ_4</a:t>
            </a:r>
          </a:p>
          <a:p>
            <a:endParaRPr lang="el-GR" dirty="0"/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5376071"/>
              </p:ext>
            </p:extLst>
          </p:nvPr>
        </p:nvGraphicFramePr>
        <p:xfrm>
          <a:off x="4212684" y="1588354"/>
          <a:ext cx="4347477" cy="31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Visio" r:id="rId4" imgW="6753758" imgH="4912462" progId="Visio.Drawing.11">
                  <p:embed/>
                </p:oleObj>
              </mc:Choice>
              <mc:Fallback>
                <p:oleObj name="Visio" r:id="rId4" imgW="6753758" imgH="49124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684" y="1588354"/>
                        <a:ext cx="4347477" cy="31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9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γλώσσα </a:t>
            </a:r>
            <a:r>
              <a:rPr lang="en-US" dirty="0"/>
              <a:t>SQL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827584" y="1345332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SQL = (Structured Query Language).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Δημιουργήθηκε από την εταιρεία ΙΒΜ το 1975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Είναι μια γλώσσα ερωτημάτων (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queries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για την προσπέλαση και την τροποποίηση των δεδομένων σε σχεσιακές ΒΔ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Μερικές εντολές της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SQL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είναι οι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insert, update, delete, select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w3resource.com/sql/sql-root-images/select-synta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193" y="1530119"/>
            <a:ext cx="3419475" cy="312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4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Κατανεμημένες ΒΔ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5574375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Πρόκειται για ΒΔ που αποτελούνται από 2 ή περισσότερα αρχεία δεδομένων που βρίσκονται απομακρυσμένα μεταξύ τους και τα οποία συνδέονται μέσω ενός δικτύου υπολογιστών.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Οι χρήστες της ΒΔ μπορούν να προσπελάσουν τα δεδομένα χωρίς να απαιτείται</a:t>
            </a:r>
            <a:r>
              <a:rPr lang="en-US" sz="2000" dirty="0">
                <a:solidFill>
                  <a:srgbClr val="3E3D2D"/>
                </a:solidFill>
              </a:rPr>
              <a:t> </a:t>
            </a:r>
            <a:r>
              <a:rPr lang="el-GR" sz="2000" dirty="0">
                <a:solidFill>
                  <a:srgbClr val="3E3D2D"/>
                </a:solidFill>
              </a:rPr>
              <a:t>να επικοινωνήσουν μεταξύ τους όλα τα επιμέρους αρχεία. 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Ωστόσο περιοδικά θα πρέπει το ΣΔΒΔ να συγχρονίζει τις διάσπαρτες ΒΔ για να διασφαλίζει ότι περιέχουν συνεπή δεδομένα</a:t>
            </a:r>
            <a:r>
              <a:rPr lang="en-US" sz="2000" dirty="0">
                <a:solidFill>
                  <a:srgbClr val="3E3D2D"/>
                </a:solidFill>
              </a:rPr>
              <a:t>.</a:t>
            </a:r>
            <a:endParaRPr lang="el-GR" sz="2000" dirty="0">
              <a:solidFill>
                <a:srgbClr val="3E3D2D"/>
              </a:solidFill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5" name="Picture 2" descr="serv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7420"/>
            <a:ext cx="2232248" cy="1733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2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bm.com/developerworks/data/library/techarticle/0206brown/images/ch5_fig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16" y="1993404"/>
            <a:ext cx="4004824" cy="2286015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Αντικειμενοστραφείς ΒΔ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5214335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700" dirty="0">
                <a:solidFill>
                  <a:srgbClr val="3E3D2D"/>
                </a:solidFill>
              </a:rPr>
              <a:t>Οι περισσότερες γλώσσες προγραμματισμού σήμερα είναι αντικειμενοστραφείς (</a:t>
            </a:r>
            <a:r>
              <a:rPr lang="en-US" sz="1700" dirty="0">
                <a:solidFill>
                  <a:srgbClr val="3E3D2D"/>
                </a:solidFill>
              </a:rPr>
              <a:t>Java, C++, C# </a:t>
            </a:r>
            <a:r>
              <a:rPr lang="el-GR" sz="1700" dirty="0" err="1">
                <a:solidFill>
                  <a:srgbClr val="3E3D2D"/>
                </a:solidFill>
              </a:rPr>
              <a:t>κλπ</a:t>
            </a:r>
            <a:r>
              <a:rPr lang="el-GR" sz="1700" dirty="0">
                <a:solidFill>
                  <a:srgbClr val="3E3D2D"/>
                </a:solidFill>
              </a:rPr>
              <a:t>)</a:t>
            </a:r>
            <a:r>
              <a:rPr lang="en-US" sz="1700" dirty="0">
                <a:solidFill>
                  <a:srgbClr val="3E3D2D"/>
                </a:solidFill>
              </a:rPr>
              <a:t>. </a:t>
            </a:r>
            <a:endParaRPr lang="el-GR" sz="1700" dirty="0">
              <a:solidFill>
                <a:srgbClr val="3E3D2D"/>
              </a:solidFill>
            </a:endParaRP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700" dirty="0">
                <a:solidFill>
                  <a:srgbClr val="3E3D2D"/>
                </a:solidFill>
              </a:rPr>
              <a:t>Οι αντικειμενοστραφείς ΒΔ δημιουργήθηκαν με σκοπό την ευκολότερη αλληλεπίδραση με αντικειμενοστραφείς γλώσσες προγραμματισμού.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700" dirty="0">
                <a:solidFill>
                  <a:srgbClr val="3E3D2D"/>
                </a:solidFill>
              </a:rPr>
              <a:t>Οι αντικειμενοστραφείς ΒΔ ακολουθούν ένα μοντέλο αναπαράστασης πληροφοριών ως αντικείμενα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700" dirty="0">
                <a:solidFill>
                  <a:srgbClr val="3E3D2D"/>
                </a:solidFill>
              </a:rPr>
              <a:t>Τα αντικείμενα μπορούν να αντιστοιχούν σε αντικείμενα του πραγματικού κόσμου (π.χ. αυτοκίνητο, πελάτης, τραπεζικός λογαριασμός)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700" dirty="0">
                <a:solidFill>
                  <a:srgbClr val="3E3D2D"/>
                </a:solidFill>
              </a:rPr>
              <a:t>Τα αντικείμενα στην ολότητά τους μπορούν να αποθηκευτούν και να ανακληθούν από την ΒΔ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12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B., </a:t>
            </a: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Σταυρακούδης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Α. Εισαγωγή στις υπολογιστικές μεθόδους για τις οικονομικές και επιχειρησιακές σπουδές. Κλειδάριθμος (2012)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Ταμπακάς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Β. Εισαγωγής τις βάσεις δεδομένων. Εκδότης Β. </a:t>
            </a: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Ταμπακάς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(2009)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Γιαννακουδάκης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Σχεδιασμός και διαχείριση Βάσεων Δεδομένων. Εκδόσεις Ευγενία Σ. Μπένου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Πληροφοριακά συστήματα επιχειρήσεων II. </a:t>
            </a: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Πολλάλης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Γιαννακόπουλος, Δημόπουλος. Εκδόσεις Σταμούλη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14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eclass.teiep.gr/OpenClass/courses/ACC137/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Βάσεις </a:t>
            </a:r>
            <a:r>
              <a:rPr lang="el-GR" dirty="0" smtClean="0"/>
              <a:t>Δεδομένων (2/2)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Σχεδιασμός ΒΔ –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μοντέλο </a:t>
            </a:r>
            <a:r>
              <a:rPr lang="el-GR" dirty="0"/>
              <a:t>οντοτήτων συσχετίσεων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>
          <a:xfrm>
            <a:off x="899592" y="1492657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Το 1970 o E.F. Codd έθεσε τις βάσεις για την ανάπτυξη του σχεσιακού μοντέλου σχεδίασης των βάσεων δεδομένων.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Στο μοντέλο αυτό υπήρχαν οι έννοιες των 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σχέσεων</a:t>
            </a: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των 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πλειάδων </a:t>
            </a: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των 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χαρακτηριστικών </a:t>
            </a: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οι οποίες σήμερα ονομάζονται συνήθως οντότητες ή πίνακες, εγγραφές ή γραμμές και ιδιότητες ή πεδία ή στήλες.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4 - Θέση περιεχομένου"/>
          <p:cNvSpPr txBox="1">
            <a:spLocks/>
          </p:cNvSpPr>
          <p:nvPr/>
        </p:nvSpPr>
        <p:spPr>
          <a:xfrm>
            <a:off x="4502328" y="1492656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Το σχεσιακό μοντέλο είναι μια μοντελοποίηση των δεδομένων που αντιμετωπίζει τον πραγματικό κόσμο ως ένα σύνολο από οντότητες και συσχετίσεις μεταξύ των οντοτήτων.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οντότητες είναι έννοιες (πραγματικές ή αφηρημένες) για τις οποίες συλλέγονται πληροφορίες.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ιδιότητες είναι χαρακτηριστικά που περιγράφουν τις οντότητες.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4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Χαρακτηριστικά – ιδιότητες πινάκων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Οι τιμές είναι ατομικές</a:t>
            </a:r>
            <a:r>
              <a:rPr lang="en-US" sz="2000" dirty="0">
                <a:solidFill>
                  <a:srgbClr val="3E3D2D"/>
                </a:solidFill>
              </a:rPr>
              <a:t>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Οι τιμές στις στήλες είναι του ίδιου τύπου</a:t>
            </a:r>
            <a:r>
              <a:rPr lang="en-US" sz="2000" dirty="0">
                <a:solidFill>
                  <a:srgbClr val="3E3D2D"/>
                </a:solidFill>
              </a:rPr>
              <a:t>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Κάθε γραμμή είναι μοναδική</a:t>
            </a:r>
            <a:r>
              <a:rPr lang="en-US" sz="2000" dirty="0">
                <a:solidFill>
                  <a:srgbClr val="3E3D2D"/>
                </a:solidFill>
              </a:rPr>
              <a:t>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Η σειρά των στηλών δεν είναι σημαντική</a:t>
            </a:r>
            <a:r>
              <a:rPr lang="en-US" sz="2000" dirty="0">
                <a:solidFill>
                  <a:srgbClr val="3E3D2D"/>
                </a:solidFill>
              </a:rPr>
              <a:t>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Η σειρά των γραμμών δεν είναι σημαντική</a:t>
            </a:r>
            <a:r>
              <a:rPr lang="en-US" sz="2000" dirty="0">
                <a:solidFill>
                  <a:srgbClr val="3E3D2D"/>
                </a:solidFill>
              </a:rPr>
              <a:t>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Κάθε στήλη ενός πίνακα πρέπει να έχει μοναδικό  όνομα.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0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Πρωτεύον κλειδί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4998311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Το πρωτεύον κλειδί είναι ένα ή περισσότερα πεδία του πίνακα που η τιμή τους προσδιορίζει μοναδικά μια εγγραφή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Δεν είναι δυνατόν δύο εγγραφές του ίδιου πίνακα να έχουν το ίδιο πρωτεύον κλειδί.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Χρησιμοποιείται στις σχέσεις του με τους άλλους πίνακες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Ένα πρωτεύον κλειδί δεν μπορεί να είναι NULL (KENO)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8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8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5" name="Picture 2" descr="https://cdn1.iconfinder.com/data/icons/BRILLIANT/database/png/400/primary_k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81365"/>
            <a:ext cx="3419475" cy="341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1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Πρωτεύον κλειδί (παράδειγμα)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71043"/>
            <a:ext cx="3752539" cy="299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7 - TextBox"/>
          <p:cNvSpPr txBox="1"/>
          <p:nvPr/>
        </p:nvSpPr>
        <p:spPr>
          <a:xfrm>
            <a:off x="4740735" y="4143466"/>
            <a:ext cx="394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Δεν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μπορούν να υπάρξουν στην βάση 2 εγγραφές με το ίδιο πρωτεύον κλειδί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633364"/>
            <a:ext cx="45986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35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Ξένα κλειδιά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</a:rPr>
              <a:t>Είναι ένα σύνολο από μια ή περισσότερες στήλες ενός πίνακα που δεν προσδιορίζουν μοναδικά τις εγγραφές του πίνακα αλλά χρησιμοποιούνται ως σύνδεσμος με αντίστοιχες στήλες σε άλλους πίνακες.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85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4815</TotalTime>
  <Words>2286</Words>
  <Application>Microsoft Office PowerPoint</Application>
  <PresentationFormat>Προβολή στην οθόνη (16:10)</PresentationFormat>
  <Paragraphs>257</Paragraphs>
  <Slides>34</Slides>
  <Notes>34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2" baseType="lpstr">
      <vt:lpstr>Arial Unicode MS</vt:lpstr>
      <vt:lpstr>Arial</vt:lpstr>
      <vt:lpstr>Calibri</vt:lpstr>
      <vt:lpstr>Times New Roman</vt:lpstr>
      <vt:lpstr>Wingdings</vt:lpstr>
      <vt:lpstr>Wingdings 2</vt:lpstr>
      <vt:lpstr>Θέμα του Office</vt:lpstr>
      <vt:lpstr>Visio</vt:lpstr>
      <vt:lpstr>Πληροφορική II</vt:lpstr>
      <vt:lpstr>Παρουσίαση του PowerPoint</vt:lpstr>
      <vt:lpstr>Άδειες Χρήσης</vt:lpstr>
      <vt:lpstr>Χρηματοδότηση</vt:lpstr>
      <vt:lpstr>Σχεδιασμός ΒΔ –  μοντέλο οντοτήτων συσχετίσεων</vt:lpstr>
      <vt:lpstr>Χαρακτηριστικά – ιδιότητες πινάκων</vt:lpstr>
      <vt:lpstr>Πρωτεύον κλειδί</vt:lpstr>
      <vt:lpstr>Πρωτεύον κλειδί (παράδειγμα)</vt:lpstr>
      <vt:lpstr>Ξένα κλειδιά</vt:lpstr>
      <vt:lpstr>Ξένο κλειδί (παράδειγμα ακεραιότητας αναφορών)</vt:lpstr>
      <vt:lpstr>Σχέσεις ένα προς πολλά (1:Ν)</vt:lpstr>
      <vt:lpstr>Σχέσεις πολλά προς πολλά (Μ:Ν)</vt:lpstr>
      <vt:lpstr>Σχέσεις ένα προς ένα (1:1)</vt:lpstr>
      <vt:lpstr>Κανονικοποίηση (normalization)</vt:lpstr>
      <vt:lpstr>Συναρτησιακές εξαρτήσεις</vt:lpstr>
      <vt:lpstr>Παράδειγμα κανονικοποίησης</vt:lpstr>
      <vt:lpstr>Πρώτη κανονική μορφή (1NF)</vt:lpstr>
      <vt:lpstr>Πλεονασμός</vt:lpstr>
      <vt:lpstr>Δεύτερη κανονική μορφή (2NF)</vt:lpstr>
      <vt:lpstr>Διαδικασία μετατροπής ενός  πίνακα σε 2NF</vt:lpstr>
      <vt:lpstr>Προβλήματα που εξακολουθούν  να υπάρχουν </vt:lpstr>
      <vt:lpstr>Τρίτη κανονική μορφή (3NF)</vt:lpstr>
      <vt:lpstr>Διαδικασία μετατροπής πίνακα σε 3NF</vt:lpstr>
      <vt:lpstr>Πλεονεκτήματα της 3NF</vt:lpstr>
      <vt:lpstr>Σχεσιακό μοντέλο παραδείγματος σε 3NF</vt:lpstr>
      <vt:lpstr>Παράδειγμα σχεσιακού σχήματος </vt:lpstr>
      <vt:lpstr>Η γλώσσα SQL</vt:lpstr>
      <vt:lpstr>Κατανεμημένες ΒΔ</vt:lpstr>
      <vt:lpstr>Αντικειμενοστραφείς ΒΔ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314</cp:revision>
  <dcterms:created xsi:type="dcterms:W3CDTF">2012-09-06T09:03:05Z</dcterms:created>
  <dcterms:modified xsi:type="dcterms:W3CDTF">2015-09-23T17:58:53Z</dcterms:modified>
</cp:coreProperties>
</file>