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6"/>
  </p:notesMasterIdLst>
  <p:handoutMasterIdLst>
    <p:handoutMasterId r:id="rId47"/>
  </p:handoutMasterIdLst>
  <p:sldIdLst>
    <p:sldId id="256" r:id="rId3"/>
    <p:sldId id="289" r:id="rId4"/>
    <p:sldId id="257" r:id="rId5"/>
    <p:sldId id="259" r:id="rId6"/>
    <p:sldId id="261" r:id="rId7"/>
    <p:sldId id="262" r:id="rId8"/>
    <p:sldId id="265" r:id="rId9"/>
    <p:sldId id="392" r:id="rId10"/>
    <p:sldId id="393" r:id="rId11"/>
    <p:sldId id="394" r:id="rId12"/>
    <p:sldId id="395" r:id="rId13"/>
    <p:sldId id="396" r:id="rId14"/>
    <p:sldId id="397" r:id="rId15"/>
    <p:sldId id="296" r:id="rId16"/>
    <p:sldId id="398" r:id="rId17"/>
    <p:sldId id="399" r:id="rId18"/>
    <p:sldId id="297" r:id="rId19"/>
    <p:sldId id="401" r:id="rId20"/>
    <p:sldId id="402" r:id="rId21"/>
    <p:sldId id="333" r:id="rId22"/>
    <p:sldId id="404" r:id="rId23"/>
    <p:sldId id="405" r:id="rId24"/>
    <p:sldId id="406" r:id="rId25"/>
    <p:sldId id="407" r:id="rId26"/>
    <p:sldId id="334" r:id="rId27"/>
    <p:sldId id="408" r:id="rId28"/>
    <p:sldId id="409" r:id="rId29"/>
    <p:sldId id="410" r:id="rId30"/>
    <p:sldId id="411" r:id="rId31"/>
    <p:sldId id="336" r:id="rId32"/>
    <p:sldId id="412" r:id="rId33"/>
    <p:sldId id="413" r:id="rId34"/>
    <p:sldId id="414" r:id="rId35"/>
    <p:sldId id="337" r:id="rId36"/>
    <p:sldId id="423" r:id="rId37"/>
    <p:sldId id="424" r:id="rId38"/>
    <p:sldId id="425" r:id="rId39"/>
    <p:sldId id="426" r:id="rId40"/>
    <p:sldId id="292" r:id="rId41"/>
    <p:sldId id="293" r:id="rId42"/>
    <p:sldId id="294" r:id="rId43"/>
    <p:sldId id="295" r:id="rId44"/>
    <p:sldId id="280" r:id="rId45"/>
  </p:sldIdLst>
  <p:sldSz cx="9144000" cy="5715000" type="screen16x10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21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49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62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11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23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18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28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58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52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347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828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24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47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914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68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25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Περιγραφική Στατιστική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ΙΙ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</a:t>
            </a:r>
            <a:r>
              <a:rPr lang="el-GR" sz="900" dirty="0">
                <a:solidFill>
                  <a:schemeClr val="bg1"/>
                </a:solidFill>
              </a:rPr>
              <a:t>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Περιγραφική Στατιστική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ΙΙ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Περιγραφική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Στατιστική Ι</a:t>
            </a:r>
            <a:r>
              <a:rPr lang="en-US" sz="2800" b="1" dirty="0" smtClean="0"/>
              <a:t>I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78876" y="4288247"/>
            <a:ext cx="5486400" cy="845840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Το </a:t>
            </a:r>
            <a:r>
              <a:rPr lang="el-GR" sz="2400" dirty="0" err="1"/>
              <a:t>ραβδόγραμμα</a:t>
            </a:r>
            <a:r>
              <a:rPr lang="el-GR" sz="2400" dirty="0"/>
              <a:t> της κατανομής (με το </a:t>
            </a:r>
            <a:r>
              <a:rPr lang="en-US" sz="2400" dirty="0" smtClean="0"/>
              <a:t>Excel</a:t>
            </a:r>
            <a:r>
              <a:rPr lang="en-US" sz="2400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15432"/>
              </p:ext>
            </p:extLst>
          </p:nvPr>
        </p:nvGraphicFramePr>
        <p:xfrm>
          <a:off x="2523908" y="1176711"/>
          <a:ext cx="3996337" cy="312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Chart" r:id="rId4" imgW="3200400" imgH="2758345" progId="Excel.Chart.8">
                  <p:embed followColorScheme="full"/>
                </p:oleObj>
              </mc:Choice>
              <mc:Fallback>
                <p:oleObj name="Chart" r:id="rId4" imgW="3200400" imgH="2758345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908" y="1176711"/>
                        <a:ext cx="3996337" cy="3120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dirty="0" err="1" smtClean="0"/>
              <a:t>ραβδόγραμμα</a:t>
            </a:r>
            <a:r>
              <a:rPr lang="el-GR" sz="2400" dirty="0" smtClean="0"/>
              <a:t> της κατανομής (με το </a:t>
            </a:r>
            <a:r>
              <a:rPr lang="en-US" sz="2400" dirty="0" smtClean="0"/>
              <a:t>SPSS)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9" name="Picture 4" descr="2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182000"/>
            <a:ext cx="4522855" cy="3147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1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dirty="0" err="1" smtClean="0"/>
              <a:t>ραβδόγραμμα</a:t>
            </a:r>
            <a:r>
              <a:rPr lang="el-GR" sz="2400" dirty="0" smtClean="0"/>
              <a:t> σχετικών συχνοτήτων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r>
              <a:rPr lang="en-US" dirty="0" smtClean="0"/>
              <a:t> (3)</a:t>
            </a:r>
            <a:endParaRPr lang="el-GR" dirty="0"/>
          </a:p>
        </p:txBody>
      </p:sp>
      <p:pic>
        <p:nvPicPr>
          <p:cNvPr id="7" name="Picture 4" descr="2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8113" y="1046345"/>
            <a:ext cx="4927773" cy="338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3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l-GR" dirty="0"/>
              <a:t>Η βαθμολογία στο μάθημα Στατιστική ΙΙ. Τμήμα ΟΕ του ΑΠΘ, Ιούνιος 2006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pic>
        <p:nvPicPr>
          <p:cNvPr id="7" name="Picture 3" descr="2-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3782" y="1024727"/>
            <a:ext cx="4983411" cy="3502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 smtClean="0"/>
              <a:t>Γενικά</a:t>
            </a:r>
            <a:r>
              <a:rPr lang="el-GR" altLang="el-GR" sz="2800" dirty="0"/>
              <a:t>, η κατανομή της βαθμολογίας</a:t>
            </a:r>
            <a:r>
              <a:rPr lang="en-US" altLang="el-GR" sz="2800" dirty="0"/>
              <a:t> </a:t>
            </a:r>
            <a:r>
              <a:rPr lang="el-GR" altLang="el-GR" sz="2800" dirty="0"/>
              <a:t>θεωρείται εντάξει όταν είναι συμμετρική. Δεξιά λοξότητα είναι ένδειξη ότι τα θέματα ήταν δύσκολα ενώ η αριστερή λοξότητα ότι τα θέματα ήταν πολύ εύκολα. </a:t>
            </a:r>
            <a:endParaRPr lang="el-GR" altLang="el-GR" sz="2800" dirty="0" smtClean="0"/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προηγούμενο γράφημα  αντανακλά την τάση του διδάσκοντα να “σπρώχνει” το </a:t>
            </a:r>
            <a:r>
              <a:rPr lang="el-GR" altLang="el-GR" sz="2800" dirty="0" err="1"/>
              <a:t>αντιδημοφιλές</a:t>
            </a:r>
            <a:r>
              <a:rPr lang="el-GR" altLang="el-GR" sz="2800" dirty="0"/>
              <a:t> 4 προς το 3 ή στο 5! (τα θέματα ήταν δύσκολα;)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6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Αθροιστική συχνότητα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αθροιστική συχνότητα που αντιστοιχεί στην τιμή        συμβολίζεται με      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και  είναι το πλήθος των παρατηρήσεων που έχουν τιμή μέχρι </a:t>
            </a:r>
            <a:r>
              <a:rPr lang="el-GR" altLang="el-GR" sz="2800" dirty="0" smtClean="0"/>
              <a:t>και </a:t>
            </a:r>
          </a:p>
          <a:p>
            <a:pPr marL="0" indent="0">
              <a:buNone/>
            </a:pPr>
            <a:r>
              <a:rPr lang="el-GR" altLang="el-GR" sz="2800" dirty="0"/>
              <a:t>Ισχύει </a:t>
            </a:r>
            <a:r>
              <a:rPr lang="en-US" altLang="el-GR" sz="2800" dirty="0"/>
              <a:t> </a:t>
            </a:r>
            <a:r>
              <a:rPr lang="el-GR" altLang="el-GR" sz="2800" dirty="0" smtClean="0"/>
              <a:t>( </a:t>
            </a:r>
            <a:r>
              <a:rPr lang="el-GR" altLang="el-GR" sz="2800" i="1" dirty="0" smtClean="0"/>
              <a:t>με </a:t>
            </a:r>
            <a:r>
              <a:rPr lang="el-GR" altLang="el-GR" sz="2800" i="1" dirty="0"/>
              <a:t>αρχική συνθήκη</a:t>
            </a:r>
            <a:r>
              <a:rPr lang="en-US" altLang="el-GR" sz="2800" dirty="0"/>
              <a:t>               </a:t>
            </a:r>
            <a:r>
              <a:rPr lang="el-GR" altLang="el-GR" sz="2800" dirty="0"/>
              <a:t>) </a:t>
            </a:r>
            <a:r>
              <a:rPr lang="en-US" altLang="el-GR" sz="2800" dirty="0"/>
              <a:t>    </a:t>
            </a:r>
            <a:r>
              <a:rPr lang="el-GR" altLang="el-GR" sz="2800" dirty="0"/>
              <a:t> </a:t>
            </a:r>
            <a:endParaRPr lang="en-US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07696"/>
              </p:ext>
            </p:extLst>
          </p:nvPr>
        </p:nvGraphicFramePr>
        <p:xfrm>
          <a:off x="3059832" y="1777380"/>
          <a:ext cx="3444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0" r:id="rId3" imgW="139639" imgH="203112" progId="Equation.3">
                  <p:embed/>
                </p:oleObj>
              </mc:Choice>
              <mc:Fallback>
                <p:oleObj r:id="rId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77380"/>
                        <a:ext cx="3444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9418"/>
              </p:ext>
            </p:extLst>
          </p:nvPr>
        </p:nvGraphicFramePr>
        <p:xfrm>
          <a:off x="6530886" y="2213992"/>
          <a:ext cx="57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1" r:id="rId5" imgW="152268" imgH="203024" progId="Equation.3">
                  <p:embed/>
                </p:oleObj>
              </mc:Choice>
              <mc:Fallback>
                <p:oleObj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886" y="2213992"/>
                        <a:ext cx="57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57735"/>
              </p:ext>
            </p:extLst>
          </p:nvPr>
        </p:nvGraphicFramePr>
        <p:xfrm>
          <a:off x="4553287" y="2783023"/>
          <a:ext cx="1079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2" name="Equation" r:id="rId7" imgW="406224" imgH="228501" progId="Equation.3">
                  <p:embed/>
                </p:oleObj>
              </mc:Choice>
              <mc:Fallback>
                <p:oleObj name="Equation" r:id="rId7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287" y="2783023"/>
                        <a:ext cx="1079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44014"/>
              </p:ext>
            </p:extLst>
          </p:nvPr>
        </p:nvGraphicFramePr>
        <p:xfrm>
          <a:off x="683568" y="3369379"/>
          <a:ext cx="2900922" cy="164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3" r:id="rId9" imgW="1358900" imgH="685800" progId="Equation.3">
                  <p:embed/>
                </p:oleObj>
              </mc:Choice>
              <mc:Fallback>
                <p:oleObj r:id="rId9" imgW="1358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69379"/>
                        <a:ext cx="2900922" cy="1648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70805"/>
              </p:ext>
            </p:extLst>
          </p:nvPr>
        </p:nvGraphicFramePr>
        <p:xfrm>
          <a:off x="7956376" y="1333500"/>
          <a:ext cx="57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4" r:id="rId11" imgW="152268" imgH="203024" progId="Equation.3">
                  <p:embed/>
                </p:oleObj>
              </mc:Choice>
              <mc:Fallback>
                <p:oleObj r:id="rId11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333500"/>
                        <a:ext cx="57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1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Η αθροιστική συχνότητα και η ποσοστιαία αθροιστική συχνότητα για το Παράδειγμα 1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Συνέχεια από Παράδειγμα 1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3" y="1085380"/>
            <a:ext cx="5580112" cy="3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Πολλές διαφορετικές τιμές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Ομαδοποίηση </a:t>
            </a:r>
            <a:r>
              <a:rPr lang="el-GR" sz="2800" dirty="0"/>
              <a:t>σε μια κατανομή </a:t>
            </a:r>
            <a:r>
              <a:rPr lang="el-GR" sz="2800" dirty="0" smtClean="0"/>
              <a:t>συχνοτήτων </a:t>
            </a:r>
            <a:r>
              <a:rPr lang="el-GR" sz="2800" dirty="0"/>
              <a:t>με κ τάξεις </a:t>
            </a:r>
            <a:endParaRPr lang="el-GR" sz="2800" dirty="0" smtClean="0"/>
          </a:p>
          <a:p>
            <a:pPr>
              <a:lnSpc>
                <a:spcPct val="90000"/>
              </a:lnSpc>
              <a:defRPr/>
            </a:pPr>
            <a:r>
              <a:rPr lang="el-GR" sz="2800" dirty="0" smtClean="0">
                <a:cs typeface="Arial" charset="0"/>
              </a:rPr>
              <a:t>Κατανομές </a:t>
            </a:r>
            <a:r>
              <a:rPr lang="el-GR" sz="2800" dirty="0">
                <a:cs typeface="Arial" charset="0"/>
              </a:rPr>
              <a:t>αθροιστικών (και αφαιρετικών) </a:t>
            </a:r>
            <a:r>
              <a:rPr lang="el-GR" sz="2800" dirty="0" smtClean="0">
                <a:cs typeface="Arial" charset="0"/>
              </a:rPr>
              <a:t>συχνοτήτων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>
                <a:cs typeface="Arial" charset="0"/>
              </a:rPr>
              <a:t>Γραφικές </a:t>
            </a:r>
            <a:r>
              <a:rPr lang="el-GR" sz="2800" dirty="0">
                <a:cs typeface="Arial" charset="0"/>
              </a:rPr>
              <a:t>παραστάσεις: Ιστόγραμμα και πολυγωνική </a:t>
            </a:r>
            <a:r>
              <a:rPr lang="el-GR" sz="2800" dirty="0" smtClean="0">
                <a:cs typeface="Arial" charset="0"/>
              </a:rPr>
              <a:t>γραμμή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>
                <a:cs typeface="Arial" charset="0"/>
              </a:rPr>
              <a:t>Περιληπτικά </a:t>
            </a:r>
            <a:r>
              <a:rPr lang="el-GR" sz="2800" dirty="0">
                <a:cs typeface="Arial" charset="0"/>
              </a:rPr>
              <a:t>μέτρα θέσης και διασποράς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8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Ομαδοποίηση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να ομαδοποιήσουμε </a:t>
            </a:r>
            <a:r>
              <a:rPr lang="el-GR" sz="2800" dirty="0" smtClean="0"/>
              <a:t>δεδομένα </a:t>
            </a:r>
            <a:r>
              <a:rPr lang="el-GR" sz="2800" dirty="0"/>
              <a:t>σε κ τάξεις επιλέγουμε</a:t>
            </a:r>
            <a:r>
              <a:rPr lang="el-GR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πλήθος κ των τάξεων </a:t>
            </a:r>
            <a:endParaRPr lang="el-GR" alt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/>
              <a:t>Τα όρια των </a:t>
            </a:r>
            <a:r>
              <a:rPr lang="el-GR" altLang="el-GR" sz="2400" dirty="0" smtClean="0"/>
              <a:t>τάξεων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/>
              <a:t>Την αρχική τιμή ή άγκυρα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6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Ομαδοποίηση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Δυο διαφορετικοί ερευνητές μπορεί να επιλέξουν διαφορετικά αυτά τα τρία στοιχεία</a:t>
            </a:r>
          </a:p>
          <a:p>
            <a:r>
              <a:rPr lang="el-GR" altLang="el-GR" sz="2800" dirty="0"/>
              <a:t>Η εικόνα της κατανομής μπορεί να αλλάξει σημαντικά από αυτές τις επιλογές</a:t>
            </a:r>
          </a:p>
          <a:p>
            <a:pPr>
              <a:buNone/>
            </a:pPr>
            <a:r>
              <a:rPr lang="el-GR" altLang="el-GR" sz="2800" dirty="0" smtClean="0"/>
              <a:t>    Πρόταση</a:t>
            </a:r>
            <a:r>
              <a:rPr lang="el-GR" altLang="el-GR" sz="2800" dirty="0"/>
              <a:t>: Να δοκιμάζονται </a:t>
            </a:r>
            <a:r>
              <a:rPr lang="el-GR" altLang="el-GR" sz="2800" dirty="0" smtClean="0"/>
              <a:t>εναλλακτικές ομαδοποιήσεις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2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Περιγραφική Στατιστική Ι</a:t>
            </a:r>
            <a:r>
              <a:rPr lang="en-US" sz="2800" dirty="0" smtClean="0"/>
              <a:t>I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Ιστόγραμμα και πολυγωνική γραμμή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/>
              <a:t>Το ιστόγραμμα και η πολυγωνική </a:t>
            </a:r>
            <a:r>
              <a:rPr lang="el-GR" altLang="el-GR" sz="2800" dirty="0" smtClean="0"/>
              <a:t>γραμμή θα μας δώσουν </a:t>
            </a:r>
            <a:r>
              <a:rPr lang="el-GR" altLang="el-GR" sz="2800" dirty="0"/>
              <a:t>μια εικόνα για τα </a:t>
            </a:r>
            <a:r>
              <a:rPr lang="el-GR" altLang="el-GR" sz="2800" dirty="0" smtClean="0"/>
              <a:t>εξής</a:t>
            </a:r>
            <a:r>
              <a:rPr lang="el-GR" altLang="el-GR" sz="2800" dirty="0"/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</a:rPr>
              <a:t>Αν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η </a:t>
            </a:r>
            <a:r>
              <a:rPr lang="el-GR" altLang="el-GR" sz="2400" dirty="0" smtClean="0">
                <a:solidFill>
                  <a:srgbClr val="000000"/>
                </a:solidFill>
              </a:rPr>
              <a:t>κατανομή είναι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συμμετρική ή  λοξή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</a:rPr>
              <a:t>Αν έχει μια </a:t>
            </a:r>
            <a:r>
              <a:rPr lang="en-GB" altLang="el-GR" sz="2400" dirty="0" smtClean="0">
                <a:solidFill>
                  <a:srgbClr val="000000"/>
                </a:solidFill>
              </a:rPr>
              <a:t>ή </a:t>
            </a:r>
            <a:r>
              <a:rPr lang="en-GB" altLang="el-GR" sz="2400" dirty="0">
                <a:solidFill>
                  <a:srgbClr val="000000"/>
                </a:solidFill>
              </a:rPr>
              <a:t>περισσότερες κορυφές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</a:rPr>
              <a:t>Αν έχει ακραία σημεία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2800" dirty="0" smtClean="0">
                <a:solidFill>
                  <a:srgbClr val="000000"/>
                </a:solidFill>
              </a:rPr>
              <a:t>Την </a:t>
            </a:r>
            <a:r>
              <a:rPr lang="el-GR" altLang="el-GR" sz="2800" dirty="0">
                <a:solidFill>
                  <a:srgbClr val="000000"/>
                </a:solidFill>
              </a:rPr>
              <a:t>εικόνα θα συμπληρώσουν το </a:t>
            </a:r>
            <a:r>
              <a:rPr lang="el-GR" altLang="el-GR" sz="2800" dirty="0" err="1">
                <a:solidFill>
                  <a:srgbClr val="000000"/>
                </a:solidFill>
              </a:rPr>
              <a:t>φυλλογράφημα</a:t>
            </a:r>
            <a:r>
              <a:rPr lang="el-GR" altLang="el-GR" sz="2800" dirty="0">
                <a:solidFill>
                  <a:srgbClr val="000000"/>
                </a:solidFill>
              </a:rPr>
              <a:t> και το </a:t>
            </a:r>
            <a:r>
              <a:rPr lang="el-GR" altLang="el-GR" sz="2800" dirty="0" err="1">
                <a:solidFill>
                  <a:srgbClr val="000000"/>
                </a:solidFill>
              </a:rPr>
              <a:t>θηκόγραμμα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  <a:endParaRPr lang="en-GB" altLang="el-G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18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el-GR" dirty="0">
                <a:solidFill>
                  <a:srgbClr val="000000"/>
                </a:solidFill>
              </a:rPr>
              <a:t>Το σωματικό λίπος 252 αντρών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Συμμετρία</a:t>
            </a:r>
            <a:endParaRPr lang="el-GR" dirty="0"/>
          </a:p>
        </p:txBody>
      </p:sp>
      <p:pic>
        <p:nvPicPr>
          <p:cNvPr id="9" name="Picture 5" descr="2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09" y="1118086"/>
            <a:ext cx="6517357" cy="341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6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39"/>
            <a:ext cx="5660032" cy="106929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l-GR" dirty="0"/>
              <a:t>Σημειώνουμε μαζί και μια συμμετρική </a:t>
            </a:r>
            <a:r>
              <a:rPr lang="el-GR" altLang="el-GR" dirty="0" smtClean="0"/>
              <a:t>καμπύλη: </a:t>
            </a:r>
            <a:r>
              <a:rPr lang="el-GR" altLang="el-GR" dirty="0"/>
              <a:t>η κατανομή δε φαίνεται να </a:t>
            </a:r>
            <a:r>
              <a:rPr lang="el-GR" altLang="el-GR" dirty="0" smtClean="0"/>
              <a:t>απέχει σημαντικά από </a:t>
            </a:r>
            <a:r>
              <a:rPr lang="el-GR" altLang="el-GR" dirty="0"/>
              <a:t>τη συμμετρία! 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Συμμετρία (2)</a:t>
            </a:r>
            <a:endParaRPr lang="el-GR" dirty="0"/>
          </a:p>
        </p:txBody>
      </p:sp>
      <p:pic>
        <p:nvPicPr>
          <p:cNvPr id="7" name="Picture 4" descr="2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081853"/>
            <a:ext cx="6336953" cy="3550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6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Αρνητική ή αριστερή λοξότητα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Λοξότητα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6238"/>
              </p:ext>
            </p:extLst>
          </p:nvPr>
        </p:nvGraphicFramePr>
        <p:xfrm>
          <a:off x="2339752" y="1129309"/>
          <a:ext cx="422111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Διαφάνεια" r:id="rId3" imgW="4177446" imgH="3133329" progId="PowerPoint.Slide.8">
                  <p:embed/>
                </p:oleObj>
              </mc:Choice>
              <mc:Fallback>
                <p:oleObj name="Διαφάνεια" r:id="rId3" imgW="4177446" imgH="313332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29309"/>
                        <a:ext cx="4221117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Θετική ή δεξιά λοξότητα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Λοξότητα (2)</a:t>
            </a:r>
            <a:endParaRPr lang="en-US" dirty="0"/>
          </a:p>
        </p:txBody>
      </p:sp>
      <p:pic>
        <p:nvPicPr>
          <p:cNvPr id="6" name="Picture 4" descr="2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832" y="1045456"/>
            <a:ext cx="6104136" cy="325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2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Λοξότητα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</a:t>
            </a:r>
            <a:r>
              <a:rPr lang="en-GB" sz="2800" dirty="0" smtClean="0"/>
              <a:t> </a:t>
            </a:r>
            <a:r>
              <a:rPr lang="el-GR" sz="2800" dirty="0" smtClean="0"/>
              <a:t>συμμετρία</a:t>
            </a:r>
            <a:r>
              <a:rPr lang="en-GB" sz="2800" dirty="0" smtClean="0"/>
              <a:t> </a:t>
            </a:r>
            <a:r>
              <a:rPr lang="en-GB" sz="2800" dirty="0"/>
              <a:t>της κατανομής είναι επιθυμητή</a:t>
            </a:r>
            <a:r>
              <a:rPr lang="el-GR" sz="2800" dirty="0"/>
              <a:t> </a:t>
            </a:r>
            <a:r>
              <a:rPr lang="el-GR" sz="2800" dirty="0" smtClean="0"/>
              <a:t>σε πολλές περιπτώσεις</a:t>
            </a:r>
          </a:p>
          <a:p>
            <a:pPr>
              <a:defRPr/>
            </a:pPr>
            <a:r>
              <a:rPr lang="el-GR" sz="2800" dirty="0" smtClean="0"/>
              <a:t>Για </a:t>
            </a:r>
            <a:r>
              <a:rPr lang="el-GR" sz="2800" dirty="0"/>
              <a:t>να την επιτύχουμε εφαρμόζουμε στα </a:t>
            </a:r>
            <a:r>
              <a:rPr lang="el-GR" sz="2800" dirty="0" smtClean="0"/>
              <a:t>δεδομένα κάποιον μετασχηματισμό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0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Λοξότητα 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Αν τα δεδομένα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έχουν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δεξιά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λοξότητα,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δοκιμάζουμε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έναν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από 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τους </a:t>
            </a:r>
            <a:r>
              <a:rPr lang="en-GB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μετ</a:t>
            </a:r>
            <a:r>
              <a:rPr lang="en-GB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ασχηματισμούς</a:t>
            </a:r>
            <a:r>
              <a:rPr lang="en-GB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l-GR" alt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l-GR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alt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l-GR" sz="2800" dirty="0"/>
              <a:t>Αν τα δεδομένα</a:t>
            </a:r>
            <a:r>
              <a:rPr lang="en-GB" sz="2800" dirty="0"/>
              <a:t> </a:t>
            </a:r>
            <a:r>
              <a:rPr lang="el-GR" sz="2800" dirty="0" smtClean="0"/>
              <a:t>έχουν</a:t>
            </a:r>
            <a:r>
              <a:rPr lang="en-GB" sz="2800" dirty="0" smtClean="0"/>
              <a:t> </a:t>
            </a:r>
            <a:r>
              <a:rPr lang="el-GR" sz="2800" dirty="0"/>
              <a:t>αριστερή </a:t>
            </a:r>
            <a:r>
              <a:rPr lang="el-GR" sz="2800" dirty="0" smtClean="0"/>
              <a:t>λοξότητα,</a:t>
            </a:r>
            <a:r>
              <a:rPr lang="en-GB" sz="2800" dirty="0" smtClean="0"/>
              <a:t> </a:t>
            </a:r>
            <a:r>
              <a:rPr lang="el-GR" sz="2800" dirty="0" smtClean="0"/>
              <a:t>δοκιμάζουμε</a:t>
            </a:r>
            <a:r>
              <a:rPr lang="en-GB" sz="2800" dirty="0" smtClean="0"/>
              <a:t> </a:t>
            </a:r>
            <a:r>
              <a:rPr lang="el-GR" sz="2800" dirty="0" smtClean="0"/>
              <a:t>έναν</a:t>
            </a:r>
            <a:r>
              <a:rPr lang="en-GB" sz="2800" dirty="0" smtClean="0"/>
              <a:t> </a:t>
            </a:r>
            <a:r>
              <a:rPr lang="en-GB" sz="2800" dirty="0"/>
              <a:t>από</a:t>
            </a:r>
            <a:r>
              <a:rPr lang="el-GR" sz="2800" dirty="0"/>
              <a:t> </a:t>
            </a:r>
            <a:r>
              <a:rPr lang="el-GR" sz="2800" dirty="0" smtClean="0"/>
              <a:t>τους μετασχηματισμούς</a:t>
            </a:r>
          </a:p>
          <a:p>
            <a:pPr marL="457200" lvl="1" indent="0">
              <a:buNone/>
              <a:defRPr/>
            </a:pPr>
            <a:endParaRPr lang="en-GB" altLang="en-US" sz="24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23710"/>
              </p:ext>
            </p:extLst>
          </p:nvPr>
        </p:nvGraphicFramePr>
        <p:xfrm>
          <a:off x="1488207" y="2267072"/>
          <a:ext cx="669618" cy="4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" r:id="rId3" imgW="393447" imgH="203072" progId="">
                  <p:embed/>
                </p:oleObj>
              </mc:Choice>
              <mc:Fallback>
                <p:oleObj r:id="rId3" imgW="393447" imgH="2030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207" y="2267072"/>
                        <a:ext cx="669618" cy="44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87859"/>
              </p:ext>
            </p:extLst>
          </p:nvPr>
        </p:nvGraphicFramePr>
        <p:xfrm>
          <a:off x="2411760" y="2267072"/>
          <a:ext cx="502214" cy="4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5" name="Equation" r:id="rId5" imgW="291664" imgH="215577" progId="Equation.3">
                  <p:embed/>
                </p:oleObj>
              </mc:Choice>
              <mc:Fallback>
                <p:oleObj name="Equation" r:id="rId5" imgW="291664" imgH="2155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267072"/>
                        <a:ext cx="502214" cy="44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57759"/>
              </p:ext>
            </p:extLst>
          </p:nvPr>
        </p:nvGraphicFramePr>
        <p:xfrm>
          <a:off x="3167909" y="2267072"/>
          <a:ext cx="558015" cy="4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6" r:id="rId7" imgW="291664" imgH="215577" progId="">
                  <p:embed/>
                </p:oleObj>
              </mc:Choice>
              <mc:Fallback>
                <p:oleObj r:id="rId7" imgW="291664" imgH="2155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909" y="2267072"/>
                        <a:ext cx="558015" cy="44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69057"/>
              </p:ext>
            </p:extLst>
          </p:nvPr>
        </p:nvGraphicFramePr>
        <p:xfrm>
          <a:off x="1547663" y="3937051"/>
          <a:ext cx="611885" cy="32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7" name="Equation" r:id="rId9" imgW="329914" imgH="177646" progId="Equation.3">
                  <p:embed/>
                </p:oleObj>
              </mc:Choice>
              <mc:Fallback>
                <p:oleObj name="Equation" r:id="rId9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3" y="3937051"/>
                        <a:ext cx="611885" cy="328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72287"/>
              </p:ext>
            </p:extLst>
          </p:nvPr>
        </p:nvGraphicFramePr>
        <p:xfrm>
          <a:off x="3203848" y="3865612"/>
          <a:ext cx="67474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8" name="Equation" r:id="rId11" imgW="380835" imgH="203112" progId="Equation.3">
                  <p:embed/>
                </p:oleObj>
              </mc:Choice>
              <mc:Fallback>
                <p:oleObj name="Equation" r:id="rId11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865612"/>
                        <a:ext cx="67474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36796"/>
              </p:ext>
            </p:extLst>
          </p:nvPr>
        </p:nvGraphicFramePr>
        <p:xfrm>
          <a:off x="2375756" y="3865612"/>
          <a:ext cx="684076" cy="40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9" name="Equation" r:id="rId13" imgW="380835" imgH="203112" progId="Equation.3">
                  <p:embed/>
                </p:oleObj>
              </mc:Choice>
              <mc:Fallback>
                <p:oleObj name="Equation" r:id="rId13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865612"/>
                        <a:ext cx="684076" cy="400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1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39"/>
            <a:ext cx="5660032" cy="106929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l-G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Το οικογενειακό εισόδημα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(σε χιλ.δολ.) 850 ατόμων που έκαναν αίτηση δανείου από μεγάλη τράπεζα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  <p:pic>
        <p:nvPicPr>
          <p:cNvPr id="9" name="Picture 4" descr="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8" y="1057300"/>
            <a:ext cx="528137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39"/>
            <a:ext cx="5660032" cy="106929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Ο </a:t>
            </a:r>
            <a:r>
              <a:rPr lang="el-G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λογάριθμος των τιμών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του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οικογενειακού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εισοδήματος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l-GR" dirty="0"/>
          </a:p>
        </p:txBody>
      </p:sp>
      <p:pic>
        <p:nvPicPr>
          <p:cNvPr id="7" name="Picture 4" descr="2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1999"/>
            <a:ext cx="6211619" cy="33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660032" cy="7650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Η </a:t>
            </a:r>
            <a:r>
              <a:rPr lang="el-GR" altLang="en-US" dirty="0">
                <a:solidFill>
                  <a:srgbClr val="000000"/>
                </a:solidFill>
                <a:cs typeface="Arial" panose="020B0604020202020204" pitchFamily="34" charset="0"/>
              </a:rPr>
              <a:t>τ</a:t>
            </a:r>
            <a:r>
              <a:rPr lang="el-G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ρίτη ρίζα των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τιμών του οικογενειακού εισοδήματος (</a:t>
            </a:r>
            <a:r>
              <a:rPr lang="el-GR" altLang="en-US" dirty="0">
                <a:solidFill>
                  <a:srgbClr val="000000"/>
                </a:solidFill>
                <a:cs typeface="Arial" panose="020B0604020202020204" pitchFamily="34" charset="0"/>
              </a:rPr>
              <a:t>επιφέρει συμμετρία!)</a:t>
            </a:r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(3)</a:t>
            </a:r>
            <a:endParaRPr lang="el-GR" dirty="0"/>
          </a:p>
        </p:txBody>
      </p:sp>
      <p:pic>
        <p:nvPicPr>
          <p:cNvPr id="9" name="Picture 4" descr="2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95" y="1129307"/>
            <a:ext cx="5980309" cy="34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ή περισσότερες κορυφές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Ίσως </a:t>
            </a:r>
            <a:r>
              <a:rPr lang="en-GB" altLang="el-GR" sz="2800" dirty="0" smtClean="0">
                <a:solidFill>
                  <a:srgbClr val="000000"/>
                </a:solidFill>
              </a:rPr>
              <a:t>τα </a:t>
            </a:r>
            <a:r>
              <a:rPr lang="el-GR" altLang="el-GR" sz="2800" dirty="0" smtClean="0">
                <a:solidFill>
                  <a:srgbClr val="000000"/>
                </a:solidFill>
              </a:rPr>
              <a:t>δεδομένα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προέρχονται απο </a:t>
            </a:r>
            <a:r>
              <a:rPr lang="en-GB" altLang="el-GR" sz="2800" dirty="0" smtClean="0">
                <a:solidFill>
                  <a:srgbClr val="000000"/>
                </a:solidFill>
              </a:rPr>
              <a:t>δύο </a:t>
            </a:r>
            <a:r>
              <a:rPr lang="el-GR" altLang="el-GR" sz="2800" dirty="0" smtClean="0">
                <a:solidFill>
                  <a:srgbClr val="000000"/>
                </a:solidFill>
              </a:rPr>
              <a:t>ή περισσότερους πληθυσμούς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9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39"/>
            <a:ext cx="5660032" cy="106929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l-GR" dirty="0"/>
              <a:t>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περίμετρος του στήθους σε τυχαίο δείγμα 507 </a:t>
            </a:r>
            <a:r>
              <a:rPr lang="el-GR" dirty="0" err="1" smtClean="0"/>
              <a:t>αθλουμένων</a:t>
            </a:r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  <p:pic>
        <p:nvPicPr>
          <p:cNvPr id="7" name="Picture 4" descr="2-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7984" y="1046593"/>
            <a:ext cx="4968031" cy="3485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3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39"/>
            <a:ext cx="5660032" cy="106929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l-GR" altLang="el-GR" dirty="0"/>
              <a:t>Το </a:t>
            </a:r>
            <a:r>
              <a:rPr lang="el-GR" altLang="el-GR" dirty="0" err="1" smtClean="0"/>
              <a:t>ραβδόγραμμα</a:t>
            </a:r>
            <a:r>
              <a:rPr lang="el-GR" altLang="el-GR" dirty="0" smtClean="0"/>
              <a:t> </a:t>
            </a:r>
            <a:r>
              <a:rPr lang="el-GR" altLang="el-GR" dirty="0"/>
              <a:t>της περιμέτρου του στήθους χωριστά για τους άνδρες και τις γυναίκες του δείγματος</a:t>
            </a:r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(2)</a:t>
            </a:r>
            <a:endParaRPr lang="el-GR" dirty="0"/>
          </a:p>
        </p:txBody>
      </p:sp>
      <p:pic>
        <p:nvPicPr>
          <p:cNvPr id="9" name="Picture 4" descr="2-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149720"/>
            <a:ext cx="4042382" cy="3414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1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Συμπέρασμα</a:t>
            </a:r>
            <a:r>
              <a:rPr lang="el-GR" altLang="el-GR" sz="2800" dirty="0"/>
              <a:t>: </a:t>
            </a:r>
            <a:r>
              <a:rPr lang="el-GR" altLang="el-GR" sz="2800" dirty="0" smtClean="0"/>
              <a:t>οι </a:t>
            </a:r>
            <a:r>
              <a:rPr lang="el-GR" altLang="el-GR" sz="2800" dirty="0"/>
              <a:t>δύο κορυφές οφείλονται στο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η κατανομή του στήθους είναι διαφορετική στα δύο </a:t>
            </a:r>
            <a:r>
              <a:rPr lang="el-GR" altLang="el-GR" sz="2800" dirty="0" smtClean="0"/>
              <a:t>φύλα</a:t>
            </a:r>
          </a:p>
          <a:p>
            <a:r>
              <a:rPr lang="en-GB" altLang="el-GR" sz="2800" dirty="0">
                <a:solidFill>
                  <a:srgbClr val="000000"/>
                </a:solidFill>
              </a:rPr>
              <a:t>Η </a:t>
            </a:r>
            <a:r>
              <a:rPr lang="el-GR" altLang="el-GR" sz="2800" dirty="0" smtClean="0">
                <a:solidFill>
                  <a:srgbClr val="000000"/>
                </a:solidFill>
              </a:rPr>
              <a:t>εικόνα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που </a:t>
            </a:r>
            <a:r>
              <a:rPr lang="en-GB" altLang="el-GR" sz="2800" dirty="0" err="1">
                <a:solidFill>
                  <a:srgbClr val="000000"/>
                </a:solidFill>
              </a:rPr>
              <a:t>δίνει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ένα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err="1" smtClean="0">
                <a:solidFill>
                  <a:srgbClr val="000000"/>
                </a:solidFill>
              </a:rPr>
              <a:t>ραβδό</a:t>
            </a:r>
            <a:r>
              <a:rPr lang="en-GB" altLang="el-GR" sz="2800" dirty="0" err="1" smtClean="0">
                <a:solidFill>
                  <a:srgbClr val="000000"/>
                </a:solidFill>
              </a:rPr>
              <a:t>γρ</a:t>
            </a:r>
            <a:r>
              <a:rPr lang="en-GB" altLang="el-GR" sz="2800" dirty="0" smtClean="0">
                <a:solidFill>
                  <a:srgbClr val="000000"/>
                </a:solidFill>
              </a:rPr>
              <a:t>αμμα  </a:t>
            </a:r>
            <a:r>
              <a:rPr lang="en-GB" altLang="el-GR" sz="2800" dirty="0">
                <a:solidFill>
                  <a:srgbClr val="000000"/>
                </a:solidFill>
              </a:rPr>
              <a:t>μπορεί να  μεταβληθεί αν αλλάξει το πλήθος των τάξεων ή/και η άγκυρα</a:t>
            </a:r>
          </a:p>
          <a:p>
            <a:pPr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φυλλογράφημα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Ομαδοποιεί τα δεδομένα όπως το </a:t>
            </a:r>
            <a:r>
              <a:rPr lang="el-GR" altLang="el-GR" sz="2800" dirty="0" err="1" smtClean="0"/>
              <a:t>ραβδόγραμμα</a:t>
            </a:r>
            <a:endParaRPr lang="el-GR" altLang="el-GR" sz="2800" dirty="0"/>
          </a:p>
          <a:p>
            <a:r>
              <a:rPr lang="el-GR" altLang="el-GR" sz="2800" dirty="0"/>
              <a:t>Διατηρεί τις αρχικές τιμές (ή σχεδόν)</a:t>
            </a:r>
          </a:p>
          <a:p>
            <a:r>
              <a:rPr lang="el-GR" altLang="el-GR" sz="2800" dirty="0"/>
              <a:t>Δίνει εικόνα για συμμετρία ή λοξότητα, κορυφές, ακραία σημεία</a:t>
            </a:r>
          </a:p>
          <a:p>
            <a:r>
              <a:rPr lang="el-GR" altLang="el-GR" sz="2800" dirty="0"/>
              <a:t>Γενικά χρησιμοποιείται για μικρά σύνολα δεδομένων</a:t>
            </a:r>
            <a:endParaRPr lang="en-US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4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κάνουμε το </a:t>
            </a:r>
            <a:r>
              <a:rPr lang="el-GR" dirty="0" err="1" smtClean="0"/>
              <a:t>φυλλογράφημα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dirty="0">
                <a:cs typeface="Arial" panose="020B0604020202020204" pitchFamily="34" charset="0"/>
              </a:rPr>
              <a:t>Δύο </a:t>
            </a:r>
            <a:r>
              <a:rPr lang="el-GR" altLang="el-GR" sz="2800" dirty="0" smtClean="0">
                <a:cs typeface="Arial" panose="020B0604020202020204" pitchFamily="34" charset="0"/>
              </a:rPr>
              <a:t>στήλες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>
                <a:cs typeface="Arial" panose="020B0604020202020204" pitchFamily="34" charset="0"/>
              </a:rPr>
              <a:t>Αριστερή </a:t>
            </a:r>
            <a:r>
              <a:rPr lang="el-GR" altLang="el-GR" sz="2400" dirty="0">
                <a:cs typeface="Arial" panose="020B0604020202020204" pitchFamily="34" charset="0"/>
              </a:rPr>
              <a:t>στήλη: Οι </a:t>
            </a:r>
            <a:r>
              <a:rPr lang="el-GR" altLang="el-GR" sz="2400" dirty="0" smtClean="0">
                <a:cs typeface="Arial" panose="020B0604020202020204" pitchFamily="34" charset="0"/>
              </a:rPr>
              <a:t>μίσχοι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>
                <a:cs typeface="Arial" panose="020B0604020202020204" pitchFamily="34" charset="0"/>
              </a:rPr>
              <a:t>Δεξιά </a:t>
            </a:r>
            <a:r>
              <a:rPr lang="el-GR" altLang="el-GR" sz="2400" dirty="0">
                <a:cs typeface="Arial" panose="020B0604020202020204" pitchFamily="34" charset="0"/>
              </a:rPr>
              <a:t>στήλη:  Τα </a:t>
            </a:r>
            <a:r>
              <a:rPr lang="el-GR" altLang="el-GR" sz="2400" dirty="0" smtClean="0">
                <a:cs typeface="Arial" panose="020B0604020202020204" pitchFamily="34" charset="0"/>
              </a:rPr>
              <a:t>φύλλα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l-GR" altLang="el-GR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l-GR" altLang="el-GR" sz="2800" dirty="0">
                <a:cs typeface="Arial" panose="020B0604020202020204" pitchFamily="34" charset="0"/>
              </a:rPr>
              <a:t>Κάθε γραμμή αποτελείται από: 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>
                <a:cs typeface="Arial" panose="020B0604020202020204" pitchFamily="34" charset="0"/>
              </a:rPr>
              <a:t>μίσχο</a:t>
            </a:r>
            <a:r>
              <a:rPr lang="el-GR" altLang="el-GR" sz="2400" dirty="0">
                <a:cs typeface="Arial" panose="020B0604020202020204" pitchFamily="34" charset="0"/>
              </a:rPr>
              <a:t>: τα ψηφία που είναι κοινά σε  ένα </a:t>
            </a:r>
            <a:r>
              <a:rPr lang="el-GR" altLang="el-GR" sz="2400" dirty="0" smtClean="0">
                <a:cs typeface="Arial" panose="020B0604020202020204" pitchFamily="34" charset="0"/>
              </a:rPr>
              <a:t>σύνολο  παρατηρήσεων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>
                <a:cs typeface="Arial" panose="020B0604020202020204" pitchFamily="34" charset="0"/>
              </a:rPr>
              <a:t>φύλλο</a:t>
            </a:r>
            <a:r>
              <a:rPr lang="el-GR" altLang="el-GR" sz="2400" dirty="0">
                <a:cs typeface="Arial" panose="020B0604020202020204" pitchFamily="34" charset="0"/>
              </a:rPr>
              <a:t>: το τελευταίο ψηφίο αυτών </a:t>
            </a:r>
            <a:r>
              <a:rPr lang="el-GR" altLang="el-GR" sz="2400" dirty="0" smtClean="0">
                <a:cs typeface="Arial" panose="020B0604020202020204" pitchFamily="34" charset="0"/>
              </a:rPr>
              <a:t>των παρατηρήσεων</a:t>
            </a:r>
            <a:r>
              <a:rPr lang="el-GR" altLang="el-GR" sz="2400" dirty="0">
                <a:cs typeface="Arial" panose="020B0604020202020204" pitchFamily="34" charset="0"/>
              </a:rPr>
              <a:t>, σε αύξουσα </a:t>
            </a:r>
            <a:r>
              <a:rPr lang="el-GR" altLang="el-GR" sz="2400" dirty="0" smtClean="0">
                <a:cs typeface="Arial" panose="020B0604020202020204" pitchFamily="34" charset="0"/>
              </a:rPr>
              <a:t>σειρά</a:t>
            </a:r>
            <a:endParaRPr lang="en-US" altLang="el-G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3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369668"/>
            <a:ext cx="5660032" cy="9178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l-GR" dirty="0">
                <a:solidFill>
                  <a:srgbClr val="000000"/>
                </a:solidFill>
              </a:rPr>
              <a:t>Στα δεδομένα αυτά, η πρώτη παρατήρηση είναι το 61 και η τελευταία το 151)</a:t>
            </a:r>
            <a:r>
              <a:rPr lang="el-GR" u="sng" dirty="0">
                <a:solidFill>
                  <a:srgbClr val="000000"/>
                </a:solidFill>
              </a:rPr>
              <a:t> </a:t>
            </a:r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err="1" smtClean="0"/>
              <a:t>φυλλογραφήματος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0730"/>
            <a:ext cx="4588458" cy="31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067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3,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3,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</a:t>
            </a:r>
            <a:r>
              <a:rPr lang="el-GR" sz="900">
                <a:solidFill>
                  <a:schemeClr val="bg1"/>
                </a:solidFill>
              </a:rPr>
              <a:t>Ενότητα </a:t>
            </a:r>
            <a:r>
              <a:rPr lang="el-GR" sz="900" smtClean="0">
                <a:solidFill>
                  <a:schemeClr val="bg1"/>
                </a:solidFill>
              </a:rPr>
              <a:t>3,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Επεξεργασία-ανάλυση κατανομών συχνοτήτων και γραφικών παραστάσεων  για Μετρικά δεδομένα. </a:t>
            </a:r>
          </a:p>
          <a:p>
            <a:r>
              <a:rPr lang="el-GR" sz="2800" dirty="0"/>
              <a:t>Κατασκευή </a:t>
            </a:r>
            <a:r>
              <a:rPr lang="el-GR" sz="2800" dirty="0" err="1"/>
              <a:t>Φυλλογραφήματος</a:t>
            </a:r>
            <a:endParaRPr lang="el-GR" sz="2800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Μετρικά δεδομένα</a:t>
            </a:r>
          </a:p>
          <a:p>
            <a:r>
              <a:rPr lang="el-GR" sz="2800" dirty="0" err="1"/>
              <a:t>Ραβδόγραμμα</a:t>
            </a:r>
            <a:r>
              <a:rPr lang="el-GR" sz="2800" dirty="0"/>
              <a:t> σχετικών συχνοτήτων</a:t>
            </a:r>
          </a:p>
          <a:p>
            <a:r>
              <a:rPr lang="el-GR" sz="2800" dirty="0" err="1"/>
              <a:t>Ραβδόγραμμα</a:t>
            </a:r>
            <a:r>
              <a:rPr lang="el-GR" sz="2800" dirty="0"/>
              <a:t> της κατανομής</a:t>
            </a:r>
          </a:p>
          <a:p>
            <a:r>
              <a:rPr lang="el-GR" sz="2800" dirty="0"/>
              <a:t>Η αθροιστική συχνότητα</a:t>
            </a:r>
          </a:p>
          <a:p>
            <a:r>
              <a:rPr lang="el-GR" sz="2800" dirty="0"/>
              <a:t>Ομαδοποίηση</a:t>
            </a:r>
          </a:p>
          <a:p>
            <a:r>
              <a:rPr lang="el-GR" sz="2800" dirty="0" err="1"/>
              <a:t>Φυλλογράφημα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Κατανομές συχνοτήτων </a:t>
            </a:r>
            <a:r>
              <a:rPr lang="en-US" dirty="0" smtClean="0"/>
              <a:t>&amp;</a:t>
            </a:r>
            <a:r>
              <a:rPr lang="el-GR" dirty="0" smtClean="0"/>
              <a:t> γραφικές παραστάσεις για μετρικά δεδομένα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Μετρικά δεδομένα: οι τιμές είναι αριθμοί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Α. Λίγες επαναλαμβανόμενες τιμές</a:t>
            </a:r>
          </a:p>
          <a:p>
            <a:pPr marL="0" indent="0">
              <a:buNone/>
            </a:pPr>
            <a:r>
              <a:rPr lang="el-GR" sz="2800" dirty="0" smtClean="0"/>
              <a:t>Β. Πολλές διαφορετικές τιμές</a:t>
            </a:r>
          </a:p>
          <a:p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Λίγες επαναλαμβανόμενες τιμές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cs typeface="Arial" charset="0"/>
              </a:rPr>
              <a:t>Κατανομές συχνοτήτων</a:t>
            </a:r>
          </a:p>
          <a:p>
            <a:r>
              <a:rPr lang="el-GR" sz="2800" dirty="0" smtClean="0">
                <a:cs typeface="Arial" charset="0"/>
              </a:rPr>
              <a:t>Κατανομές </a:t>
            </a:r>
            <a:r>
              <a:rPr lang="el-GR" sz="2800" dirty="0">
                <a:cs typeface="Arial" charset="0"/>
              </a:rPr>
              <a:t>αθροιστικών (και αφαιρετικών) </a:t>
            </a:r>
            <a:r>
              <a:rPr lang="el-GR" sz="2800" dirty="0" smtClean="0">
                <a:cs typeface="Arial" charset="0"/>
              </a:rPr>
              <a:t>συχνοτήτων</a:t>
            </a:r>
          </a:p>
          <a:p>
            <a:r>
              <a:rPr lang="el-GR" sz="2800" dirty="0" smtClean="0">
                <a:cs typeface="Arial" charset="0"/>
              </a:rPr>
              <a:t>Γραφική </a:t>
            </a:r>
            <a:r>
              <a:rPr lang="el-GR" sz="2800" dirty="0">
                <a:cs typeface="Arial" charset="0"/>
              </a:rPr>
              <a:t>παράσταση: </a:t>
            </a:r>
            <a:r>
              <a:rPr lang="el-GR" sz="2800" dirty="0" err="1" smtClean="0">
                <a:cs typeface="Arial" charset="0"/>
              </a:rPr>
              <a:t>Ραβδόγραμμα</a:t>
            </a:r>
            <a:endParaRPr lang="el-GR" sz="2800" dirty="0" smtClean="0">
              <a:cs typeface="Arial" charset="0"/>
            </a:endParaRPr>
          </a:p>
          <a:p>
            <a:r>
              <a:rPr lang="el-GR" sz="2800" dirty="0" smtClean="0">
                <a:cs typeface="Arial" charset="0"/>
              </a:rPr>
              <a:t>Περιληπτικά </a:t>
            </a:r>
            <a:r>
              <a:rPr lang="el-GR" sz="2800" dirty="0">
                <a:cs typeface="Arial" charset="0"/>
              </a:rPr>
              <a:t>μέτρα θέσης και διασποράς (όπως και στα δεδομένα ομαδοποιημένα σε κ τάξεις-θα τα δούμε στη συνέχεια) </a:t>
            </a:r>
            <a:endParaRPr lang="el-GR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Δίνεται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η κατανομή συχνοτήτων του αριθμού των παιδιών που γέννησαν 653 γυναίκες οι οποίες παντρεύτηκαν μετά τα 30 τους χρόνια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64711"/>
            <a:ext cx="5652326" cy="35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2461</TotalTime>
  <Words>1189</Words>
  <Application>Microsoft Office PowerPoint</Application>
  <PresentationFormat>Προβολή στην οθόνη (16:10)</PresentationFormat>
  <Paragraphs>225</Paragraphs>
  <Slides>43</Slides>
  <Notes>29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43</vt:i4>
      </vt:variant>
    </vt:vector>
  </HeadingPairs>
  <TitlesOfParts>
    <vt:vector size="55" baseType="lpstr">
      <vt:lpstr>Arial Unicode MS</vt:lpstr>
      <vt:lpstr>Arial</vt:lpstr>
      <vt:lpstr>Calibri</vt:lpstr>
      <vt:lpstr>Calibri Light</vt:lpstr>
      <vt:lpstr>Lucida Sans Unicode</vt:lpstr>
      <vt:lpstr>Times New Roman</vt:lpstr>
      <vt:lpstr>Θέμα του Office</vt:lpstr>
      <vt:lpstr>Προσαρμοσμένη σχεδίαση</vt:lpstr>
      <vt:lpstr>Chart</vt:lpstr>
      <vt:lpstr>Microsoft Equation 3.0</vt:lpstr>
      <vt:lpstr>Equation</vt:lpstr>
      <vt:lpstr>Διαφάνεια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Κατανομές συχνοτήτων &amp; γραφικές παραστάσεις για μετρικά δεδομένα</vt:lpstr>
      <vt:lpstr>Λίγες επαναλαμβανόμενες τιμές</vt:lpstr>
      <vt:lpstr>Παράδειγμα 1</vt:lpstr>
      <vt:lpstr>Το ραβδόγραμμα</vt:lpstr>
      <vt:lpstr>Το ραβδόγραμμα (2)</vt:lpstr>
      <vt:lpstr>Το ραβδόγραμμα (3)</vt:lpstr>
      <vt:lpstr>Παράδειγμα 2</vt:lpstr>
      <vt:lpstr>Παράδειγμα 2 (2)</vt:lpstr>
      <vt:lpstr>Αθροιστική συχνότητα</vt:lpstr>
      <vt:lpstr>Συνέχεια από Παράδειγμα 1</vt:lpstr>
      <vt:lpstr>Πολλές διαφορετικές τιμές</vt:lpstr>
      <vt:lpstr>Ομαδοποίηση</vt:lpstr>
      <vt:lpstr>Ομαδοποίηση (2)</vt:lpstr>
      <vt:lpstr>Ιστόγραμμα και πολυγωνική γραμμή</vt:lpstr>
      <vt:lpstr>Συμμετρία</vt:lpstr>
      <vt:lpstr>Συμμετρία (2)</vt:lpstr>
      <vt:lpstr>Λοξότητα</vt:lpstr>
      <vt:lpstr>Λοξότητα (2)</vt:lpstr>
      <vt:lpstr>Λοξότητα (3)</vt:lpstr>
      <vt:lpstr>Λοξότητα (4)</vt:lpstr>
      <vt:lpstr>Παράδειγμα 3</vt:lpstr>
      <vt:lpstr>Παράδειγμα 3 (2)</vt:lpstr>
      <vt:lpstr>Παράδειγμα 3 (3)</vt:lpstr>
      <vt:lpstr>Δύο ή περισσότερες κορυφές</vt:lpstr>
      <vt:lpstr>Παράδειγμα 4</vt:lpstr>
      <vt:lpstr>Παράδειγμα 4 (2)</vt:lpstr>
      <vt:lpstr>Παράδειγμα 4 (3)</vt:lpstr>
      <vt:lpstr>Το φυλλογράφημα</vt:lpstr>
      <vt:lpstr>Πώς κάνουμε το φυλλογράφημα</vt:lpstr>
      <vt:lpstr>Παράδειγμα φυλλογραφήματος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702</cp:revision>
  <dcterms:created xsi:type="dcterms:W3CDTF">2012-09-06T09:03:05Z</dcterms:created>
  <dcterms:modified xsi:type="dcterms:W3CDTF">2015-12-09T16:55:19Z</dcterms:modified>
</cp:coreProperties>
</file>