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89" r:id="rId3"/>
    <p:sldId id="257" r:id="rId4"/>
    <p:sldId id="259" r:id="rId5"/>
    <p:sldId id="261" r:id="rId6"/>
    <p:sldId id="265" r:id="rId7"/>
    <p:sldId id="274" r:id="rId8"/>
    <p:sldId id="296" r:id="rId9"/>
    <p:sldId id="297" r:id="rId10"/>
    <p:sldId id="298" r:id="rId11"/>
    <p:sldId id="299" r:id="rId12"/>
    <p:sldId id="300" r:id="rId13"/>
    <p:sldId id="282" r:id="rId14"/>
    <p:sldId id="283" r:id="rId15"/>
    <p:sldId id="285" r:id="rId16"/>
    <p:sldId id="301" r:id="rId17"/>
    <p:sldId id="302" r:id="rId18"/>
    <p:sldId id="303" r:id="rId19"/>
    <p:sldId id="306" r:id="rId20"/>
    <p:sldId id="305" r:id="rId21"/>
    <p:sldId id="304" r:id="rId22"/>
    <p:sldId id="308" r:id="rId23"/>
    <p:sldId id="307" r:id="rId24"/>
    <p:sldId id="309" r:id="rId25"/>
    <p:sldId id="310" r:id="rId26"/>
    <p:sldId id="311" r:id="rId27"/>
    <p:sldId id="290" r:id="rId28"/>
    <p:sldId id="291" r:id="rId29"/>
    <p:sldId id="292" r:id="rId30"/>
    <p:sldId id="293" r:id="rId31"/>
    <p:sldId id="294" r:id="rId32"/>
    <p:sldId id="295" r:id="rId33"/>
    <p:sldId id="280" r:id="rId34"/>
  </p:sldIdLst>
  <p:sldSz cx="9144000" cy="5715000" type="screen16x10"/>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03/11/2015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240446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3256669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dirty="0" smtClean="0"/>
              <a:t>Κλαδικά Λογιστικά Σχέδια</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400" b="1" dirty="0" smtClean="0"/>
              <a:t>Ναυτιλιακή Λογιστική</a:t>
            </a:r>
            <a:r>
              <a:rPr lang="en-US" sz="3400" b="1" dirty="0" smtClean="0"/>
              <a:t> - </a:t>
            </a:r>
            <a:r>
              <a:rPr lang="el-GR" sz="3400" b="1" dirty="0" smtClean="0"/>
              <a:t>Παραδείγματα</a:t>
            </a:r>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l-GR" sz="3400" dirty="0"/>
          </a:p>
        </p:txBody>
      </p:sp>
      <p:sp>
        <p:nvSpPr>
          <p:cNvPr id="3" name="Θέση περιεχομένου 2"/>
          <p:cNvSpPr>
            <a:spLocks noGrp="1"/>
          </p:cNvSpPr>
          <p:nvPr>
            <p:ph idx="1"/>
          </p:nvPr>
        </p:nvSpPr>
        <p:spPr/>
        <p:txBody>
          <a:bodyPr>
            <a:noAutofit/>
          </a:bodyPr>
          <a:lstStyle/>
          <a:p>
            <a:r>
              <a:rPr lang="pl-PL" sz="2200" dirty="0" smtClean="0"/>
              <a:t>----------------------------------ημερομηνία-----------------------------</a:t>
            </a:r>
            <a:endParaRPr lang="el-GR" sz="2200" dirty="0" smtClean="0"/>
          </a:p>
          <a:p>
            <a:r>
              <a:rPr lang="el-GR" sz="2200" dirty="0" smtClean="0"/>
              <a:t>53 ΠΙΣΤΩΤΕΣ ΔΙΑΦΟΡΟΙ</a:t>
            </a:r>
          </a:p>
          <a:p>
            <a:r>
              <a:rPr lang="el-GR" sz="2200" dirty="0" smtClean="0"/>
              <a:t>53.93 ΚΑΤΑΣΚΕΥΑΣΤΕΣ- ΕΠΙΣΚΕΥΑΣΤΕΣ</a:t>
            </a:r>
          </a:p>
          <a:p>
            <a:r>
              <a:rPr lang="el-GR" sz="2200" dirty="0" smtClean="0"/>
              <a:t>53.93.00 Κατασκευαστές Πλοίων</a:t>
            </a:r>
          </a:p>
          <a:p>
            <a:r>
              <a:rPr lang="pl-PL" sz="2200" dirty="0" smtClean="0"/>
              <a:t>5</a:t>
            </a:r>
            <a:r>
              <a:rPr lang="el-GR" sz="2200" dirty="0" smtClean="0"/>
              <a:t>3</a:t>
            </a:r>
            <a:r>
              <a:rPr lang="pl-PL" sz="2200" dirty="0" smtClean="0"/>
              <a:t>.</a:t>
            </a:r>
            <a:r>
              <a:rPr lang="el-GR" sz="2200" dirty="0" smtClean="0"/>
              <a:t>93.</a:t>
            </a:r>
            <a:r>
              <a:rPr lang="pl-PL" sz="2200" dirty="0" smtClean="0"/>
              <a:t>01.02 Ναυπηγείο </a:t>
            </a:r>
            <a:r>
              <a:rPr lang="en-US" sz="2200" dirty="0" smtClean="0"/>
              <a:t>HYUNDAI</a:t>
            </a:r>
            <a:r>
              <a:rPr lang="el-GR" sz="2200" dirty="0" smtClean="0"/>
              <a:t>     </a:t>
            </a:r>
            <a:r>
              <a:rPr lang="en-US" sz="2200" dirty="0" smtClean="0"/>
              <a:t>              </a:t>
            </a:r>
            <a:r>
              <a:rPr lang="el-GR" sz="2200" dirty="0" smtClean="0"/>
              <a:t> $</a:t>
            </a:r>
            <a:r>
              <a:rPr lang="en-US" sz="2200" dirty="0" smtClean="0"/>
              <a:t> </a:t>
            </a:r>
            <a:r>
              <a:rPr lang="el-GR" sz="2200" dirty="0" smtClean="0"/>
              <a:t>20.000.000</a:t>
            </a:r>
          </a:p>
          <a:p>
            <a:r>
              <a:rPr lang="el-GR" sz="2200" dirty="0" smtClean="0"/>
              <a:t>                                        1</a:t>
            </a:r>
            <a:r>
              <a:rPr lang="pl-PL" sz="2200" dirty="0" smtClean="0"/>
              <a:t>5</a:t>
            </a:r>
            <a:r>
              <a:rPr lang="el-GR" sz="2200" dirty="0" smtClean="0"/>
              <a:t>.</a:t>
            </a:r>
            <a:r>
              <a:rPr lang="pl-PL" sz="2200" dirty="0" smtClean="0"/>
              <a:t>0</a:t>
            </a:r>
            <a:r>
              <a:rPr lang="el-GR" sz="2200" dirty="0" smtClean="0"/>
              <a:t>3 </a:t>
            </a:r>
            <a:r>
              <a:rPr lang="pl-PL" sz="2200" dirty="0" smtClean="0"/>
              <a:t>Π</a:t>
            </a:r>
            <a:r>
              <a:rPr lang="el-GR" sz="2200" dirty="0" smtClean="0"/>
              <a:t>ΛΟΙΑ ΥΠΟ ΚΑΤΑΣΚΕΥΗ</a:t>
            </a:r>
          </a:p>
          <a:p>
            <a:r>
              <a:rPr lang="el-GR" sz="2200" dirty="0" smtClean="0"/>
              <a:t>	                               </a:t>
            </a:r>
            <a:r>
              <a:rPr lang="en-US" sz="2200" dirty="0" smtClean="0"/>
              <a:t>HULL No</a:t>
            </a:r>
            <a:r>
              <a:rPr lang="el-GR" sz="2200" dirty="0" smtClean="0"/>
              <a:t> 16</a:t>
            </a:r>
            <a:r>
              <a:rPr lang="en-US" sz="2200" dirty="0" smtClean="0"/>
              <a:t>     </a:t>
            </a:r>
            <a:r>
              <a:rPr lang="el-GR" sz="2200" dirty="0" smtClean="0"/>
              <a:t>                   </a:t>
            </a:r>
            <a:r>
              <a:rPr lang="en-US" sz="2200" dirty="0" smtClean="0"/>
              <a:t>    </a:t>
            </a:r>
            <a:r>
              <a:rPr lang="el-GR" sz="2200" dirty="0" smtClean="0"/>
              <a:t>$</a:t>
            </a:r>
            <a:r>
              <a:rPr lang="en-US" sz="2200" dirty="0" smtClean="0"/>
              <a:t> </a:t>
            </a:r>
            <a:r>
              <a:rPr lang="el-GR" sz="2200" dirty="0" smtClean="0"/>
              <a:t>20.000.000</a:t>
            </a:r>
          </a:p>
          <a:p>
            <a:r>
              <a:rPr lang="pl-PL" sz="2200" dirty="0" smtClean="0"/>
              <a:t> Κάλυψη δαπάνης κατασκευής</a:t>
            </a:r>
            <a:endParaRPr lang="el-GR" sz="2200" dirty="0" smtClean="0"/>
          </a:p>
          <a:p>
            <a:pPr>
              <a:buNone/>
            </a:pPr>
            <a:endParaRPr lang="el-GR" sz="22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l-GR" sz="3400" dirty="0"/>
          </a:p>
        </p:txBody>
      </p:sp>
      <p:sp>
        <p:nvSpPr>
          <p:cNvPr id="3" name="Θέση περιεχομένου 2"/>
          <p:cNvSpPr>
            <a:spLocks noGrp="1"/>
          </p:cNvSpPr>
          <p:nvPr>
            <p:ph idx="1"/>
          </p:nvPr>
        </p:nvSpPr>
        <p:spPr>
          <a:xfrm>
            <a:off x="457200" y="1201316"/>
            <a:ext cx="8229600" cy="4176464"/>
          </a:xfrm>
        </p:spPr>
        <p:txBody>
          <a:bodyPr>
            <a:normAutofit fontScale="70000" lnSpcReduction="20000"/>
          </a:bodyPr>
          <a:lstStyle/>
          <a:p>
            <a:pPr>
              <a:lnSpc>
                <a:spcPct val="70000"/>
              </a:lnSpc>
              <a:buNone/>
            </a:pPr>
            <a:r>
              <a:rPr lang="el-GR" sz="2800" b="1" dirty="0" smtClean="0"/>
              <a:t>Αγορά μεταχειρισμένου πλοίου</a:t>
            </a:r>
          </a:p>
          <a:p>
            <a:r>
              <a:rPr lang="el-GR" sz="2800" b="1" dirty="0" smtClean="0"/>
              <a:t>ΠΑΡΑΔΕΙΓΜΑ</a:t>
            </a:r>
            <a:endParaRPr lang="el-GR" sz="2800" dirty="0" smtClean="0"/>
          </a:p>
          <a:p>
            <a:pPr algn="just"/>
            <a:r>
              <a:rPr lang="el-GR" sz="2800" dirty="0" smtClean="0"/>
              <a:t>Έστω ότι στις 2/3/20</a:t>
            </a:r>
            <a:r>
              <a:rPr lang="en-US" sz="2800" dirty="0" smtClean="0"/>
              <a:t>XX</a:t>
            </a:r>
            <a:r>
              <a:rPr lang="el-GR" sz="2800" dirty="0" smtClean="0"/>
              <a:t> συμφωνήθηκε να αγοραστεί το φορτηγό πλοίο </a:t>
            </a:r>
            <a:r>
              <a:rPr lang="en-US" sz="2800" dirty="0" smtClean="0"/>
              <a:t>M</a:t>
            </a:r>
            <a:r>
              <a:rPr lang="el-GR" sz="2800" dirty="0" smtClean="0"/>
              <a:t>/</a:t>
            </a:r>
            <a:r>
              <a:rPr lang="en-US" sz="2800" dirty="0" smtClean="0"/>
              <a:t>V CHRISTINA</a:t>
            </a:r>
            <a:r>
              <a:rPr lang="el-GR" sz="2800" dirty="0" smtClean="0"/>
              <a:t> αντί $ Η.Π.Α. 12.500.000 και να παραδοθεί σε ένα μήνα. Με την υπογραφή της συμφωνίας, ο αγοραστής πληρώνει 500.000 $ Η.Π.Α. και το υπόλοιπο της αξίας του πλοίου από τις $ 12.500.000 ως εξής: $ 5.000.000 με την παράδοση του πλοίου και τα υπόλοιπα σε 2 άτοκες, μηνιαίες δόσεις των 3.000.000 και των  $ 4.000.000 αντίστοιχα.</a:t>
            </a:r>
          </a:p>
          <a:p>
            <a:pPr algn="just"/>
            <a:r>
              <a:rPr lang="el-GR" sz="2800" dirty="0" smtClean="0"/>
              <a:t>Όλα τα παραπάνω πληρώνονται μέσω της Τράπεζας, έστω ότι είναι η </a:t>
            </a:r>
            <a:r>
              <a:rPr lang="en-US" sz="2800" dirty="0" smtClean="0"/>
              <a:t>BARKLEYS</a:t>
            </a:r>
            <a:r>
              <a:rPr lang="el-GR" sz="2800" dirty="0" smtClean="0"/>
              <a:t>  στην οποία η αγοράστρια επιχείρηση έχει τις καταθέσεις της. Ένας από τους βασικούς όρους της συμφωνίας είναι η κατάθεση εκ μέρους του αγοραστή ενός ποσού π.χ. 5% ή 10% ή άλλο ποσό επί της αξίας του πλοίου ως εγγύηση, ποσό το οποίο ο πωλητής δικαιούται να κρατήσει ως προκαταβολή. Οι σχετικές εγγραφές που θα ακολουθήσουν έχουν ως εξής:</a:t>
            </a:r>
          </a:p>
          <a:p>
            <a:pPr>
              <a:lnSpc>
                <a:spcPct val="70000"/>
              </a:lnSpc>
              <a:buNone/>
            </a:pPr>
            <a:endParaRPr lang="el-GR" sz="31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l-GR" sz="3400" dirty="0"/>
          </a:p>
        </p:txBody>
      </p:sp>
      <p:sp>
        <p:nvSpPr>
          <p:cNvPr id="3" name="Θέση περιεχομένου 2"/>
          <p:cNvSpPr>
            <a:spLocks noGrp="1"/>
          </p:cNvSpPr>
          <p:nvPr>
            <p:ph idx="1"/>
          </p:nvPr>
        </p:nvSpPr>
        <p:spPr>
          <a:xfrm>
            <a:off x="457200" y="1273324"/>
            <a:ext cx="8229600" cy="4176464"/>
          </a:xfrm>
        </p:spPr>
        <p:txBody>
          <a:bodyPr>
            <a:normAutofit fontScale="55000" lnSpcReduction="20000"/>
          </a:bodyPr>
          <a:lstStyle/>
          <a:p>
            <a:pPr marL="0" indent="0">
              <a:lnSpc>
                <a:spcPct val="110000"/>
              </a:lnSpc>
              <a:buNone/>
              <a:defRPr/>
            </a:pPr>
            <a:r>
              <a:rPr lang="el-GR" sz="3600" b="1" dirty="0" smtClean="0"/>
              <a:t>Αγορά μεταχειρισμένου πλοίου</a:t>
            </a:r>
            <a:endParaRPr lang="el-GR" sz="3400" dirty="0" smtClean="0">
              <a:latin typeface="+mj-lt"/>
              <a:cs typeface="Times New Roman" charset="0"/>
            </a:endParaRPr>
          </a:p>
          <a:p>
            <a:r>
              <a:rPr lang="en-US" sz="3600" dirty="0" smtClean="0"/>
              <a:t>--------------------------------------------</a:t>
            </a:r>
            <a:r>
              <a:rPr lang="el-GR" sz="3600" dirty="0" smtClean="0"/>
              <a:t>2/3/</a:t>
            </a:r>
            <a:r>
              <a:rPr lang="en-US" sz="3600" dirty="0" smtClean="0"/>
              <a:t>20XX------------------------------------------</a:t>
            </a:r>
            <a:endParaRPr lang="el-GR" sz="3600" dirty="0" smtClean="0"/>
          </a:p>
          <a:p>
            <a:r>
              <a:rPr lang="el-GR" sz="3600" dirty="0" smtClean="0"/>
              <a:t>33. ΧΡΕΩΣΤΕΣ ΔΙΑΦΟΡΟΙ </a:t>
            </a:r>
          </a:p>
          <a:p>
            <a:r>
              <a:rPr lang="el-GR" sz="3600" dirty="0" smtClean="0"/>
              <a:t>33.15 Λογαριασμός Εγγυήσεων Προμηθευτών</a:t>
            </a:r>
          </a:p>
          <a:p>
            <a:r>
              <a:rPr lang="el-GR" sz="3600" dirty="0" smtClean="0"/>
              <a:t>Εγγύηση Αγοράς </a:t>
            </a:r>
            <a:r>
              <a:rPr lang="en-US" sz="3600" dirty="0" smtClean="0"/>
              <a:t>M</a:t>
            </a:r>
            <a:r>
              <a:rPr lang="el-GR" sz="3600" dirty="0" smtClean="0"/>
              <a:t>/</a:t>
            </a:r>
            <a:r>
              <a:rPr lang="en-US" sz="3600" dirty="0" smtClean="0"/>
              <a:t>V</a:t>
            </a:r>
            <a:r>
              <a:rPr lang="el-GR" sz="3600" dirty="0" smtClean="0"/>
              <a:t>  </a:t>
            </a:r>
            <a:r>
              <a:rPr lang="en-US" sz="3600" dirty="0" smtClean="0"/>
              <a:t>M</a:t>
            </a:r>
            <a:r>
              <a:rPr lang="el-GR" sz="3600" dirty="0" smtClean="0"/>
              <a:t>/</a:t>
            </a:r>
            <a:r>
              <a:rPr lang="en-US" sz="3600" dirty="0" smtClean="0"/>
              <a:t>V CHRISTINA</a:t>
            </a:r>
            <a:r>
              <a:rPr lang="el-GR" sz="3600" dirty="0" smtClean="0"/>
              <a:t>                           $ 500.000</a:t>
            </a:r>
          </a:p>
          <a:p>
            <a:r>
              <a:rPr lang="el-GR" sz="3600" dirty="0" smtClean="0"/>
              <a:t>		38.ΧΡΗΜΑΤΙΚΑ ΔΙΑΘΕΣΙΜΑ</a:t>
            </a:r>
          </a:p>
          <a:p>
            <a:r>
              <a:rPr lang="el-GR" sz="3600" dirty="0" smtClean="0"/>
              <a:t>		38.05.</a:t>
            </a:r>
            <a:r>
              <a:rPr lang="en-US" sz="3600" dirty="0" smtClean="0"/>
              <a:t>02</a:t>
            </a:r>
            <a:r>
              <a:rPr lang="el-GR" sz="3600" dirty="0" smtClean="0"/>
              <a:t> Τράπεζα </a:t>
            </a:r>
            <a:r>
              <a:rPr lang="en-US" sz="3600" dirty="0" smtClean="0"/>
              <a:t>BARKLEYS</a:t>
            </a:r>
            <a:endParaRPr lang="el-GR" sz="3600" dirty="0" smtClean="0"/>
          </a:p>
          <a:p>
            <a:r>
              <a:rPr lang="el-GR" sz="3600" dirty="0" smtClean="0"/>
              <a:t>		# Επιταγής….                                                               $ 500.000</a:t>
            </a:r>
          </a:p>
          <a:p>
            <a:r>
              <a:rPr lang="el-GR" sz="3600" dirty="0" smtClean="0"/>
              <a:t>Συμφωνητικό Αγοράς  από τις 2/3/20</a:t>
            </a:r>
            <a:r>
              <a:rPr lang="en-US" sz="3600" dirty="0" smtClean="0"/>
              <a:t>XX</a:t>
            </a:r>
            <a:endParaRPr lang="el-GR" sz="3400" dirty="0" smtClean="0">
              <a:latin typeface="+mj-lt"/>
              <a:cs typeface="Times New Roman"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l-GR" sz="3400" dirty="0"/>
          </a:p>
        </p:txBody>
      </p:sp>
      <p:sp>
        <p:nvSpPr>
          <p:cNvPr id="12" name="Content Placeholder 11"/>
          <p:cNvSpPr>
            <a:spLocks noGrp="1"/>
          </p:cNvSpPr>
          <p:nvPr>
            <p:ph idx="1"/>
          </p:nvPr>
        </p:nvSpPr>
        <p:spPr>
          <a:xfrm>
            <a:off x="755576" y="1345332"/>
            <a:ext cx="7715200" cy="3853611"/>
          </a:xfrm>
        </p:spPr>
        <p:txBody>
          <a:bodyPr>
            <a:noAutofit/>
          </a:bodyPr>
          <a:lstStyle/>
          <a:p>
            <a:pPr>
              <a:buNone/>
            </a:pPr>
            <a:r>
              <a:rPr lang="el-GR" sz="2400" b="1" dirty="0" smtClean="0"/>
              <a:t>Αγορά μεταχειρισμένου πλοίου</a:t>
            </a:r>
            <a:endParaRPr lang="el-GR" sz="2200" dirty="0" smtClean="0"/>
          </a:p>
          <a:p>
            <a:r>
              <a:rPr lang="el-GR" sz="2200" dirty="0" smtClean="0"/>
              <a:t>-------------------------------------2/4/</a:t>
            </a:r>
            <a:r>
              <a:rPr lang="en-US" sz="2200" dirty="0" smtClean="0"/>
              <a:t>20XX</a:t>
            </a:r>
            <a:r>
              <a:rPr lang="el-GR" sz="2200" dirty="0" smtClean="0"/>
              <a:t>----------------------------</a:t>
            </a:r>
          </a:p>
          <a:p>
            <a:r>
              <a:rPr lang="el-GR" sz="2200" dirty="0" smtClean="0"/>
              <a:t>13.04 ΠΛΟΙΑ</a:t>
            </a:r>
          </a:p>
          <a:p>
            <a:r>
              <a:rPr lang="el-GR" sz="2200" dirty="0" smtClean="0"/>
              <a:t>13.04.01 ΦΟΡΤΗΓΑ ΠΛΟΙΑ</a:t>
            </a:r>
          </a:p>
          <a:p>
            <a:r>
              <a:rPr lang="fr-FR" sz="2200" dirty="0" smtClean="0"/>
              <a:t>13.04.01.05 </a:t>
            </a:r>
            <a:r>
              <a:rPr lang="el-GR" sz="2200" dirty="0" smtClean="0"/>
              <a:t>Μ</a:t>
            </a:r>
            <a:r>
              <a:rPr lang="fr-FR" sz="2200" dirty="0" smtClean="0"/>
              <a:t>/V CHRISTINA                    $12.500.000</a:t>
            </a:r>
            <a:endParaRPr lang="el-GR" sz="2200" dirty="0" smtClean="0"/>
          </a:p>
          <a:p>
            <a:r>
              <a:rPr lang="fr-FR" sz="2200" dirty="0" smtClean="0"/>
              <a:t>	</a:t>
            </a:r>
            <a:r>
              <a:rPr lang="el-GR" sz="2200" dirty="0" smtClean="0"/>
              <a:t>50 ΠΡΟΜΗΘΕΥΤΕΣ</a:t>
            </a:r>
          </a:p>
          <a:p>
            <a:r>
              <a:rPr lang="el-GR" sz="2200" dirty="0" smtClean="0"/>
              <a:t>	50.08 Προμηθευτές Αγοράς Παγίων Στοιχείων</a:t>
            </a:r>
          </a:p>
          <a:p>
            <a:r>
              <a:rPr lang="el-GR" sz="2200" dirty="0" smtClean="0"/>
              <a:t>	Παράδοση αγορασθέντος </a:t>
            </a:r>
            <a:r>
              <a:rPr lang="en-US" sz="2200" dirty="0" smtClean="0"/>
              <a:t>M</a:t>
            </a:r>
            <a:r>
              <a:rPr lang="el-GR" sz="2200" dirty="0" smtClean="0"/>
              <a:t>/</a:t>
            </a:r>
            <a:r>
              <a:rPr lang="en-US" sz="2200" dirty="0" smtClean="0"/>
              <a:t>V </a:t>
            </a:r>
            <a:r>
              <a:rPr lang="fr-FR" sz="2200" dirty="0" smtClean="0"/>
              <a:t>CHRISTINA</a:t>
            </a:r>
            <a:r>
              <a:rPr lang="el-GR" sz="2200" dirty="0" smtClean="0"/>
              <a:t>      $12.500.000</a:t>
            </a:r>
          </a:p>
          <a:p>
            <a:pPr>
              <a:buNone/>
            </a:pPr>
            <a:endParaRPr lang="el-GR" sz="22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dirty="0"/>
          </a:p>
        </p:txBody>
      </p:sp>
    </p:spTree>
    <p:extLst>
      <p:ext uri="{BB962C8B-B14F-4D97-AF65-F5344CB8AC3E}">
        <p14:creationId xmlns="" xmlns:p14="http://schemas.microsoft.com/office/powerpoint/2010/main" val="299892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l-GR" sz="3400" dirty="0"/>
          </a:p>
        </p:txBody>
      </p:sp>
      <p:sp>
        <p:nvSpPr>
          <p:cNvPr id="3" name="Content Placeholder 2"/>
          <p:cNvSpPr>
            <a:spLocks noGrp="1"/>
          </p:cNvSpPr>
          <p:nvPr>
            <p:ph idx="1"/>
          </p:nvPr>
        </p:nvSpPr>
        <p:spPr>
          <a:xfrm>
            <a:off x="457200" y="1057300"/>
            <a:ext cx="8229600" cy="3771636"/>
          </a:xfrm>
        </p:spPr>
        <p:txBody>
          <a:bodyPr>
            <a:noAutofit/>
          </a:bodyPr>
          <a:lstStyle/>
          <a:p>
            <a:pPr>
              <a:buNone/>
            </a:pPr>
            <a:r>
              <a:rPr lang="el-GR" sz="2400" b="1" dirty="0" smtClean="0"/>
              <a:t>Αγορά μεταχειρισμένου πλοίου</a:t>
            </a:r>
            <a:endParaRPr lang="el-GR" sz="2400" dirty="0" smtClean="0"/>
          </a:p>
          <a:p>
            <a:r>
              <a:rPr lang="el-GR" sz="2400" dirty="0" smtClean="0"/>
              <a:t>-------------------------------------------2/4/</a:t>
            </a:r>
            <a:r>
              <a:rPr lang="en-US" sz="2400" dirty="0" smtClean="0"/>
              <a:t>20XX</a:t>
            </a:r>
            <a:r>
              <a:rPr lang="el-GR" sz="2400" dirty="0" smtClean="0"/>
              <a:t>--------------------------</a:t>
            </a:r>
          </a:p>
          <a:p>
            <a:r>
              <a:rPr lang="el-GR" sz="2400" dirty="0" smtClean="0"/>
              <a:t>50.ΠΡΟΜΗΘΕΥΤΕΣ</a:t>
            </a:r>
            <a:br>
              <a:rPr lang="el-GR" sz="2400" dirty="0" smtClean="0"/>
            </a:br>
            <a:r>
              <a:rPr lang="el-GR" sz="2400" dirty="0" smtClean="0"/>
              <a:t>50.08 Προμηθευτές αγοράς Παγίων Στοιχείων         $  500.000</a:t>
            </a:r>
          </a:p>
          <a:p>
            <a:r>
              <a:rPr lang="el-GR" sz="2400" dirty="0" smtClean="0"/>
              <a:t>Ανάληψη κατατεθειμένης εγγύησης στην Τράπεζα</a:t>
            </a:r>
          </a:p>
          <a:p>
            <a:r>
              <a:rPr lang="el-GR" sz="2400" dirty="0" smtClean="0"/>
              <a:t>	33.ΧΡΕΩΣΤΕΣ ΔΙΑΦΟΡΟΙ</a:t>
            </a:r>
          </a:p>
          <a:p>
            <a:r>
              <a:rPr lang="el-GR" sz="2400" dirty="0" smtClean="0"/>
              <a:t>	33.15 Λογαριασμοί  Εγγυήσεων Προμηθευτών</a:t>
            </a:r>
          </a:p>
          <a:p>
            <a:r>
              <a:rPr lang="el-GR" sz="2400" dirty="0" smtClean="0"/>
              <a:t>	Εγγύηση αγοράς </a:t>
            </a:r>
            <a:r>
              <a:rPr lang="en-US" sz="2400" dirty="0" smtClean="0"/>
              <a:t>M</a:t>
            </a:r>
            <a:r>
              <a:rPr lang="el-GR" sz="2400" dirty="0" smtClean="0"/>
              <a:t>/</a:t>
            </a:r>
            <a:r>
              <a:rPr lang="en-US" sz="2400" dirty="0" smtClean="0"/>
              <a:t>V</a:t>
            </a:r>
            <a:r>
              <a:rPr lang="el-GR" sz="2400" dirty="0" smtClean="0"/>
              <a:t>  </a:t>
            </a:r>
            <a:r>
              <a:rPr lang="fr-FR" sz="2400" dirty="0" smtClean="0"/>
              <a:t>CHRISTINA</a:t>
            </a:r>
            <a:r>
              <a:rPr lang="el-GR" sz="2400" dirty="0" smtClean="0"/>
              <a:t>             $  500.000</a:t>
            </a:r>
          </a:p>
          <a:p>
            <a:pPr>
              <a:lnSpc>
                <a:spcPct val="80000"/>
              </a:lnSpc>
              <a:buNone/>
            </a:pPr>
            <a:endParaRPr lang="en-GB" sz="24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a:p>
        </p:txBody>
      </p:sp>
    </p:spTree>
    <p:extLst>
      <p:ext uri="{BB962C8B-B14F-4D97-AF65-F5344CB8AC3E}">
        <p14:creationId xmlns="" xmlns:p14="http://schemas.microsoft.com/office/powerpoint/2010/main" val="407666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l-GR" sz="3400" dirty="0"/>
          </a:p>
        </p:txBody>
      </p:sp>
      <p:sp>
        <p:nvSpPr>
          <p:cNvPr id="3" name="Content Placeholder 2"/>
          <p:cNvSpPr>
            <a:spLocks noGrp="1"/>
          </p:cNvSpPr>
          <p:nvPr>
            <p:ph idx="1"/>
          </p:nvPr>
        </p:nvSpPr>
        <p:spPr/>
        <p:txBody>
          <a:bodyPr>
            <a:noAutofit/>
          </a:bodyPr>
          <a:lstStyle/>
          <a:p>
            <a:pPr>
              <a:buNone/>
            </a:pPr>
            <a:r>
              <a:rPr lang="el-GR" sz="2000" b="1" dirty="0" smtClean="0"/>
              <a:t>Αγορά μεταχειρισμένου πλοίου</a:t>
            </a:r>
            <a:endParaRPr lang="el-GR" sz="2000" dirty="0" smtClean="0">
              <a:cs typeface="Times New Roman" charset="0"/>
            </a:endParaRPr>
          </a:p>
          <a:p>
            <a:r>
              <a:rPr lang="en-US" sz="2000" dirty="0" smtClean="0"/>
              <a:t>-------------------------------------------</a:t>
            </a:r>
            <a:r>
              <a:rPr lang="el-GR" sz="2000" dirty="0" smtClean="0"/>
              <a:t>2/4/</a:t>
            </a:r>
            <a:r>
              <a:rPr lang="en-US" sz="2000" dirty="0" smtClean="0"/>
              <a:t>20XX-------------------------------------------</a:t>
            </a:r>
            <a:endParaRPr lang="el-GR" sz="2000" dirty="0" smtClean="0"/>
          </a:p>
          <a:p>
            <a:r>
              <a:rPr lang="el-GR" sz="2000" dirty="0" smtClean="0"/>
              <a:t>50. ΠΡΟΜΗΘΕΥΤΕΣ</a:t>
            </a:r>
          </a:p>
          <a:p>
            <a:r>
              <a:rPr lang="el-GR" sz="2000" dirty="0" smtClean="0"/>
              <a:t>50.08 Προμηθευτές αγοράς Παγίων στοιχείων</a:t>
            </a:r>
          </a:p>
          <a:p>
            <a:r>
              <a:rPr lang="el-GR" sz="2000" dirty="0" smtClean="0"/>
              <a:t>Πωλητής</a:t>
            </a:r>
            <a:r>
              <a:rPr lang="fr-FR" sz="2000" dirty="0" smtClean="0"/>
              <a:t> M/V CHRISTINA                  	</a:t>
            </a:r>
            <a:r>
              <a:rPr lang="el-GR" sz="2000" dirty="0" smtClean="0"/>
              <a:t>	</a:t>
            </a:r>
            <a:r>
              <a:rPr lang="fr-FR" sz="2000" dirty="0" smtClean="0"/>
              <a:t>$  5.000.000 </a:t>
            </a:r>
            <a:endParaRPr lang="el-GR" sz="2000" dirty="0" smtClean="0"/>
          </a:p>
          <a:p>
            <a:r>
              <a:rPr lang="fr-FR" sz="2000" dirty="0" smtClean="0"/>
              <a:t>		</a:t>
            </a:r>
            <a:r>
              <a:rPr lang="el-GR" sz="2000" dirty="0" smtClean="0"/>
              <a:t>38. ΧΡΗΜΑΤΙΚΑ ΔΙΑΘΕΣΙΜΑ</a:t>
            </a:r>
          </a:p>
          <a:p>
            <a:r>
              <a:rPr lang="el-GR" sz="2000" dirty="0" smtClean="0"/>
              <a:t>		38.05.02 Τράπεζα </a:t>
            </a:r>
            <a:r>
              <a:rPr lang="en-US" sz="2000" dirty="0" smtClean="0"/>
              <a:t>BARKLEYS</a:t>
            </a:r>
            <a:r>
              <a:rPr lang="el-GR" sz="2000" dirty="0" smtClean="0"/>
              <a:t>       </a:t>
            </a:r>
          </a:p>
          <a:p>
            <a:r>
              <a:rPr lang="el-GR" sz="2000" dirty="0" smtClean="0"/>
              <a:t>                                # Επιταγής….  			  $  5.000.000 </a:t>
            </a:r>
          </a:p>
          <a:p>
            <a:pPr>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 xmlns:p14="http://schemas.microsoft.com/office/powerpoint/2010/main" val="3976956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n-US" sz="3400" dirty="0"/>
          </a:p>
        </p:txBody>
      </p:sp>
      <p:sp>
        <p:nvSpPr>
          <p:cNvPr id="7" name="6 - Θέση περιεχομένου"/>
          <p:cNvSpPr>
            <a:spLocks noGrp="1"/>
          </p:cNvSpPr>
          <p:nvPr>
            <p:ph idx="1"/>
          </p:nvPr>
        </p:nvSpPr>
        <p:spPr/>
        <p:txBody>
          <a:bodyPr>
            <a:normAutofit fontScale="70000" lnSpcReduction="20000"/>
          </a:bodyPr>
          <a:lstStyle/>
          <a:p>
            <a:pPr>
              <a:buNone/>
            </a:pPr>
            <a:r>
              <a:rPr lang="el-GR" b="1" dirty="0" smtClean="0"/>
              <a:t>Αγορά μεταχειρισμένου πλοίου</a:t>
            </a:r>
            <a:endParaRPr lang="el-GR" dirty="0" smtClean="0">
              <a:cs typeface="Times New Roman" charset="0"/>
            </a:endParaRPr>
          </a:p>
          <a:p>
            <a:r>
              <a:rPr lang="el-GR" dirty="0" smtClean="0"/>
              <a:t>-------------------------------------------2/5/20</a:t>
            </a:r>
            <a:r>
              <a:rPr lang="en-US" dirty="0" smtClean="0"/>
              <a:t>XX</a:t>
            </a:r>
            <a:r>
              <a:rPr lang="el-GR" dirty="0" smtClean="0"/>
              <a:t>----------------------------------</a:t>
            </a:r>
          </a:p>
          <a:p>
            <a:r>
              <a:rPr lang="el-GR" dirty="0" smtClean="0"/>
              <a:t>50. ΠΡΟΜΗΘΕΥΤΕΣ</a:t>
            </a:r>
          </a:p>
          <a:p>
            <a:r>
              <a:rPr lang="el-GR" dirty="0" smtClean="0"/>
              <a:t>50.08 Προμηθευτές αγοράς Παγίων στοιχείων</a:t>
            </a:r>
          </a:p>
          <a:p>
            <a:r>
              <a:rPr lang="el-GR" dirty="0" smtClean="0"/>
              <a:t>Πωλητής</a:t>
            </a:r>
            <a:r>
              <a:rPr lang="fr-FR" dirty="0" smtClean="0"/>
              <a:t> M/V CHRISTINA                  	</a:t>
            </a:r>
            <a:r>
              <a:rPr lang="el-GR" dirty="0" smtClean="0"/>
              <a:t>	</a:t>
            </a:r>
            <a:r>
              <a:rPr lang="fr-FR" dirty="0" smtClean="0"/>
              <a:t>$  3.000.000 </a:t>
            </a:r>
            <a:endParaRPr lang="el-GR" dirty="0" smtClean="0"/>
          </a:p>
          <a:p>
            <a:r>
              <a:rPr lang="fr-FR" dirty="0" smtClean="0"/>
              <a:t>		</a:t>
            </a:r>
            <a:r>
              <a:rPr lang="el-GR" dirty="0" smtClean="0"/>
              <a:t>38. ΧΡΗΜΑΤΙΚΑ ΔΙΑΘΕΣΙΜΑ</a:t>
            </a:r>
          </a:p>
          <a:p>
            <a:r>
              <a:rPr lang="el-GR" dirty="0" smtClean="0"/>
              <a:t>		38.05 Τράπεζα </a:t>
            </a:r>
            <a:r>
              <a:rPr lang="en-US" dirty="0" smtClean="0"/>
              <a:t>BARKLEYS</a:t>
            </a:r>
            <a:endParaRPr lang="el-GR" dirty="0" smtClean="0"/>
          </a:p>
          <a:p>
            <a:r>
              <a:rPr lang="el-GR" dirty="0" smtClean="0"/>
              <a:t>                               # Επιταγής….                         		   $  3.000.000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 Τίτλος"/>
          <p:cNvSpPr>
            <a:spLocks noGrp="1"/>
          </p:cNvSpPr>
          <p:nvPr>
            <p:ph type="title"/>
          </p:nvPr>
        </p:nvSpPr>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n-US" sz="3400" dirty="0"/>
          </a:p>
        </p:txBody>
      </p:sp>
      <p:sp>
        <p:nvSpPr>
          <p:cNvPr id="33" name="32 - Θέση περιεχομένου"/>
          <p:cNvSpPr>
            <a:spLocks noGrp="1"/>
          </p:cNvSpPr>
          <p:nvPr>
            <p:ph idx="1"/>
          </p:nvPr>
        </p:nvSpPr>
        <p:spPr/>
        <p:txBody>
          <a:bodyPr>
            <a:normAutofit fontScale="85000" lnSpcReduction="20000"/>
          </a:bodyPr>
          <a:lstStyle/>
          <a:p>
            <a:pPr marL="0" indent="0">
              <a:lnSpc>
                <a:spcPct val="70000"/>
              </a:lnSpc>
              <a:buNone/>
            </a:pPr>
            <a:r>
              <a:rPr lang="el-GR" sz="2800" b="1" dirty="0" smtClean="0"/>
              <a:t>Αγορά μεταχειρισμένου πλοίου</a:t>
            </a:r>
            <a:endParaRPr lang="el-GR" sz="2800" dirty="0" smtClean="0">
              <a:cs typeface="Times New Roman" charset="0"/>
            </a:endParaRPr>
          </a:p>
          <a:p>
            <a:r>
              <a:rPr lang="en-US" sz="2800" dirty="0" smtClean="0"/>
              <a:t>-------------------------------------------</a:t>
            </a:r>
            <a:r>
              <a:rPr lang="el-GR" sz="2800" dirty="0" smtClean="0"/>
              <a:t>2/</a:t>
            </a:r>
            <a:r>
              <a:rPr lang="en-US" sz="2800" dirty="0" smtClean="0"/>
              <a:t>6</a:t>
            </a:r>
            <a:r>
              <a:rPr lang="el-GR" sz="2800" dirty="0" smtClean="0"/>
              <a:t>/</a:t>
            </a:r>
            <a:r>
              <a:rPr lang="en-US" sz="2800" dirty="0" smtClean="0"/>
              <a:t>20XX----------------------------------</a:t>
            </a:r>
            <a:endParaRPr lang="el-GR" sz="2800" dirty="0" smtClean="0"/>
          </a:p>
          <a:p>
            <a:r>
              <a:rPr lang="el-GR" sz="2800" dirty="0" smtClean="0"/>
              <a:t>50. ΠΡΟΜΗΘΕΥΤΕΣ</a:t>
            </a:r>
          </a:p>
          <a:p>
            <a:r>
              <a:rPr lang="el-GR" sz="2800" dirty="0" smtClean="0"/>
              <a:t>50.08 Προμηθευτές αγοράς Παγίων στοιχείων</a:t>
            </a:r>
          </a:p>
          <a:p>
            <a:r>
              <a:rPr lang="el-GR" sz="2800" dirty="0" smtClean="0"/>
              <a:t>Πωλητής</a:t>
            </a:r>
            <a:r>
              <a:rPr lang="fr-FR" sz="2800" dirty="0" smtClean="0"/>
              <a:t> M/V CHRISTINA                  	</a:t>
            </a:r>
            <a:r>
              <a:rPr lang="el-GR" sz="2800" dirty="0" smtClean="0"/>
              <a:t>	</a:t>
            </a:r>
            <a:r>
              <a:rPr lang="fr-FR" sz="2800" dirty="0" smtClean="0"/>
              <a:t>$  4.000.000 </a:t>
            </a:r>
            <a:endParaRPr lang="el-GR" sz="2800" dirty="0" smtClean="0"/>
          </a:p>
          <a:p>
            <a:r>
              <a:rPr lang="fr-FR" sz="2800" dirty="0" smtClean="0"/>
              <a:t>		</a:t>
            </a:r>
            <a:r>
              <a:rPr lang="el-GR" sz="2800" dirty="0" smtClean="0"/>
              <a:t>38. ΧΡΗΜΑΤΙΚΑ ΔΙΑΘΕΣΙΜΑ</a:t>
            </a:r>
          </a:p>
          <a:p>
            <a:r>
              <a:rPr lang="el-GR" sz="2800" dirty="0" smtClean="0"/>
              <a:t>		38.05</a:t>
            </a:r>
            <a:r>
              <a:rPr lang="en-US" sz="2800" dirty="0" smtClean="0"/>
              <a:t>.02</a:t>
            </a:r>
            <a:r>
              <a:rPr lang="el-GR" sz="2800" dirty="0" smtClean="0"/>
              <a:t> Τράπεζα </a:t>
            </a:r>
            <a:r>
              <a:rPr lang="en-US" sz="2800" dirty="0" smtClean="0"/>
              <a:t>BARKLEYS</a:t>
            </a:r>
            <a:r>
              <a:rPr lang="el-GR" sz="2800" dirty="0" smtClean="0"/>
              <a:t> </a:t>
            </a:r>
          </a:p>
          <a:p>
            <a:r>
              <a:rPr lang="el-GR" sz="2800" dirty="0" smtClean="0"/>
              <a:t>                   	  # Επιταγής….                                           $  4.000.000 </a:t>
            </a:r>
          </a:p>
          <a:p>
            <a:pPr marL="0" indent="0">
              <a:lnSpc>
                <a:spcPct val="70000"/>
              </a:lnSpc>
              <a:buNone/>
            </a:pPr>
            <a:endParaRPr lang="en-US" sz="2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n-US" sz="3400" dirty="0"/>
          </a:p>
        </p:txBody>
      </p:sp>
      <p:sp>
        <p:nvSpPr>
          <p:cNvPr id="3" name="2 - Θέση περιεχομένου"/>
          <p:cNvSpPr>
            <a:spLocks noGrp="1"/>
          </p:cNvSpPr>
          <p:nvPr>
            <p:ph idx="1"/>
          </p:nvPr>
        </p:nvSpPr>
        <p:spPr/>
        <p:txBody>
          <a:bodyPr>
            <a:noAutofit/>
          </a:bodyPr>
          <a:lstStyle/>
          <a:p>
            <a:pPr>
              <a:lnSpc>
                <a:spcPct val="70000"/>
              </a:lnSpc>
              <a:buNone/>
            </a:pPr>
            <a:r>
              <a:rPr lang="el-GR" sz="2000" b="1" dirty="0" smtClean="0"/>
              <a:t>Αγορά μεταχειρισμένου πλοίου</a:t>
            </a:r>
            <a:endParaRPr lang="el-GR" sz="2000" dirty="0" smtClean="0">
              <a:cs typeface="Times New Roman" charset="0"/>
            </a:endParaRPr>
          </a:p>
          <a:p>
            <a:pPr>
              <a:lnSpc>
                <a:spcPct val="70000"/>
              </a:lnSpc>
            </a:pPr>
            <a:r>
              <a:rPr lang="el-GR" sz="2000" dirty="0" smtClean="0"/>
              <a:t>--------------------------------------------------------------------------------------------------</a:t>
            </a:r>
          </a:p>
          <a:p>
            <a:pPr algn="just">
              <a:lnSpc>
                <a:spcPct val="70000"/>
              </a:lnSpc>
            </a:pPr>
            <a:r>
              <a:rPr lang="el-GR" sz="2000" dirty="0" smtClean="0"/>
              <a:t>Στην περίπτωση που δεν υπάρχει υποχρέωση καταβολής Εγγύησης, αλλά απλά δίνεται ένα ποσό ως Προκαταβολή για την Αγορά του Πλοίου, η πρώτη Εγγραφή θα γίνει ως εξής.</a:t>
            </a:r>
          </a:p>
          <a:p>
            <a:pPr>
              <a:lnSpc>
                <a:spcPct val="70000"/>
              </a:lnSpc>
            </a:pPr>
            <a:r>
              <a:rPr lang="el-GR" sz="2000" dirty="0" smtClean="0"/>
              <a:t>15.09 ΠΡΟΚΑΤΑΒΟΛΕΣ ΚΤΗΣΕΩΣ ΠΛΟΙΩΝ                </a:t>
            </a:r>
          </a:p>
          <a:p>
            <a:pPr>
              <a:lnSpc>
                <a:spcPct val="70000"/>
              </a:lnSpc>
            </a:pPr>
            <a:r>
              <a:rPr lang="el-GR" sz="2000" dirty="0" smtClean="0"/>
              <a:t>Προκαταβολή  Αγοράς  </a:t>
            </a:r>
            <a:r>
              <a:rPr lang="en-US" sz="2000" dirty="0" smtClean="0"/>
              <a:t>M</a:t>
            </a:r>
            <a:r>
              <a:rPr lang="el-GR" sz="2000" dirty="0" smtClean="0"/>
              <a:t>/</a:t>
            </a:r>
            <a:r>
              <a:rPr lang="en-US" sz="2000" dirty="0" smtClean="0"/>
              <a:t>V CHRISTINA</a:t>
            </a:r>
            <a:r>
              <a:rPr lang="el-GR" sz="2000" dirty="0" smtClean="0"/>
              <a:t>                       $ 500.000</a:t>
            </a:r>
          </a:p>
          <a:p>
            <a:pPr>
              <a:lnSpc>
                <a:spcPct val="70000"/>
              </a:lnSpc>
            </a:pPr>
            <a:r>
              <a:rPr lang="el-GR" sz="2000" dirty="0" smtClean="0"/>
              <a:t>		38.ΧΡΗΜΑΤΙΚΑ ΔΙΑΘΕΣΙΜΑ</a:t>
            </a:r>
          </a:p>
          <a:p>
            <a:pPr>
              <a:lnSpc>
                <a:spcPct val="70000"/>
              </a:lnSpc>
            </a:pPr>
            <a:r>
              <a:rPr lang="el-GR" sz="2000" dirty="0" smtClean="0"/>
              <a:t>		38.05.</a:t>
            </a:r>
            <a:r>
              <a:rPr lang="en-US" sz="2000" dirty="0" smtClean="0"/>
              <a:t>02</a:t>
            </a:r>
            <a:r>
              <a:rPr lang="el-GR" sz="2000" dirty="0" smtClean="0"/>
              <a:t> Τράπεζα </a:t>
            </a:r>
            <a:r>
              <a:rPr lang="en-US" sz="2000" dirty="0" smtClean="0"/>
              <a:t>BARKLEYS</a:t>
            </a:r>
            <a:endParaRPr lang="el-GR" sz="2000" dirty="0" smtClean="0"/>
          </a:p>
          <a:p>
            <a:pPr>
              <a:lnSpc>
                <a:spcPct val="70000"/>
              </a:lnSpc>
            </a:pPr>
            <a:r>
              <a:rPr lang="el-GR" sz="2000" dirty="0" smtClean="0"/>
              <a:t>		# Επιταγής….                                                                $ 500.000</a:t>
            </a:r>
          </a:p>
          <a:p>
            <a:pPr>
              <a:lnSpc>
                <a:spcPct val="70000"/>
              </a:lnSpc>
            </a:pPr>
            <a:r>
              <a:rPr lang="el-GR" sz="2000" dirty="0" smtClean="0"/>
              <a:t>Συμφωνητικό Αγοράς  από τις 2/3/1999 	 </a:t>
            </a:r>
          </a:p>
          <a:p>
            <a:pPr>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n-US" sz="3400" dirty="0"/>
          </a:p>
        </p:txBody>
      </p:sp>
      <p:sp>
        <p:nvSpPr>
          <p:cNvPr id="3" name="2 - Θέση περιεχομένου"/>
          <p:cNvSpPr>
            <a:spLocks noGrp="1"/>
          </p:cNvSpPr>
          <p:nvPr>
            <p:ph idx="1"/>
          </p:nvPr>
        </p:nvSpPr>
        <p:spPr>
          <a:xfrm>
            <a:off x="457200" y="1333500"/>
            <a:ext cx="8229600" cy="3972272"/>
          </a:xfrm>
        </p:spPr>
        <p:txBody>
          <a:bodyPr>
            <a:noAutofit/>
          </a:bodyPr>
          <a:lstStyle/>
          <a:p>
            <a:pPr>
              <a:buNone/>
            </a:pPr>
            <a:r>
              <a:rPr lang="el-GR" sz="2000" b="1" dirty="0" smtClean="0"/>
              <a:t>Αγορά μεταχειρισμένου πλοίου</a:t>
            </a:r>
            <a:endParaRPr lang="el-GR" sz="2000" dirty="0" smtClean="0">
              <a:cs typeface="Times New Roman" charset="0"/>
            </a:endParaRPr>
          </a:p>
          <a:p>
            <a:r>
              <a:rPr lang="el-GR" sz="2000" dirty="0" smtClean="0"/>
              <a:t>Στην περίπτωση αυτή η τρίτη από τις προηγούμενες Εγγραφές θα γίνει:</a:t>
            </a:r>
          </a:p>
          <a:p>
            <a:r>
              <a:rPr lang="el-GR" sz="2000" dirty="0" smtClean="0"/>
              <a:t> </a:t>
            </a:r>
          </a:p>
          <a:p>
            <a:r>
              <a:rPr lang="el-GR" sz="2000" dirty="0" smtClean="0"/>
              <a:t>50.ΠΡΟΜΗΘΕΥΤΕΣ</a:t>
            </a:r>
            <a:br>
              <a:rPr lang="el-GR" sz="2000" dirty="0" smtClean="0"/>
            </a:br>
            <a:r>
              <a:rPr lang="el-GR" sz="2000" dirty="0" smtClean="0"/>
              <a:t>50.08 Προμηθευτές αγοράς Παγίων Στοιχείων                 $  500.000</a:t>
            </a:r>
          </a:p>
          <a:p>
            <a:r>
              <a:rPr lang="el-GR" sz="2000" dirty="0" smtClean="0"/>
              <a:t> 	 	15.09 ΠΡΟΚΑΤΑΒΟΛΕΣ ΚΤΗΣΕΩΣ ΠΛΟΙΩΝ                </a:t>
            </a:r>
          </a:p>
          <a:p>
            <a:r>
              <a:rPr lang="el-GR" sz="2000" dirty="0" smtClean="0"/>
              <a:t>                                Προκαταβολή  Αγοράς  </a:t>
            </a:r>
            <a:r>
              <a:rPr lang="en-US" sz="2000" dirty="0" smtClean="0"/>
              <a:t>M</a:t>
            </a:r>
            <a:r>
              <a:rPr lang="el-GR" sz="2000" dirty="0" smtClean="0"/>
              <a:t>/</a:t>
            </a:r>
            <a:r>
              <a:rPr lang="en-US" sz="2000" dirty="0" smtClean="0"/>
              <a:t>V CHRISTINA</a:t>
            </a:r>
            <a:r>
              <a:rPr lang="el-GR" sz="2000" dirty="0" smtClean="0"/>
              <a:t>       $ 500.000</a:t>
            </a:r>
          </a:p>
          <a:p>
            <a:pPr>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Κλαδικά Λογιστικά Σχέδια</a:t>
            </a:r>
            <a:endParaRPr lang="el-GR" sz="3000" b="1" dirty="0" smtClean="0"/>
          </a:p>
          <a:p>
            <a:pPr algn="l"/>
            <a:r>
              <a:rPr lang="el-GR" sz="2800" b="1" dirty="0" smtClean="0"/>
              <a:t>Ενότητα</a:t>
            </a:r>
            <a:r>
              <a:rPr lang="en-US" sz="2800" b="1" dirty="0" smtClean="0"/>
              <a:t> </a:t>
            </a:r>
            <a:r>
              <a:rPr lang="el-GR" sz="2800" b="1" dirty="0" smtClean="0"/>
              <a:t>3:</a:t>
            </a:r>
            <a:r>
              <a:rPr lang="en-US" sz="2800" b="1" dirty="0" smtClean="0"/>
              <a:t> </a:t>
            </a:r>
            <a:r>
              <a:rPr lang="el-GR" sz="2800" b="1" dirty="0" smtClean="0"/>
              <a:t>ΝΑΥΤΙΛΙΑΚΗ ΛΟΓΙΣΤΙΚΗ – </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n-US" sz="3400" dirty="0"/>
          </a:p>
        </p:txBody>
      </p:sp>
      <p:sp>
        <p:nvSpPr>
          <p:cNvPr id="3" name="2 - Θέση περιεχομένου"/>
          <p:cNvSpPr>
            <a:spLocks noGrp="1"/>
          </p:cNvSpPr>
          <p:nvPr>
            <p:ph idx="1"/>
          </p:nvPr>
        </p:nvSpPr>
        <p:spPr>
          <a:xfrm>
            <a:off x="467544" y="1394520"/>
            <a:ext cx="8229600" cy="4320480"/>
          </a:xfrm>
        </p:spPr>
        <p:txBody>
          <a:bodyPr>
            <a:normAutofit/>
          </a:bodyPr>
          <a:lstStyle/>
          <a:p>
            <a:pPr marL="0" indent="0" algn="just">
              <a:lnSpc>
                <a:spcPct val="80000"/>
              </a:lnSpc>
              <a:buNone/>
            </a:pPr>
            <a:r>
              <a:rPr lang="el-GR" sz="2600" dirty="0" smtClean="0"/>
              <a:t>Αν υποθέσουμε ότι ο νέος πλοιοκτήτης κάνει επισκευές συνολικής αξίας $ 240.000  και πληρώνει σε μετρητά, ενώ παράλληλα τοποθετεί ένα </a:t>
            </a:r>
            <a:r>
              <a:rPr lang="en-US" sz="2600" dirty="0" smtClean="0"/>
              <a:t>G</a:t>
            </a:r>
            <a:r>
              <a:rPr lang="el-GR" sz="2600" dirty="0" smtClean="0"/>
              <a:t>.</a:t>
            </a:r>
            <a:r>
              <a:rPr lang="en-US" sz="2600" dirty="0" smtClean="0"/>
              <a:t>M</a:t>
            </a:r>
            <a:r>
              <a:rPr lang="el-GR" sz="2600" dirty="0" smtClean="0"/>
              <a:t>.</a:t>
            </a:r>
            <a:r>
              <a:rPr lang="en-US" sz="2600" dirty="0" smtClean="0"/>
              <a:t>D</a:t>
            </a:r>
            <a:r>
              <a:rPr lang="el-GR" sz="2600" dirty="0" smtClean="0"/>
              <a:t>.</a:t>
            </a:r>
            <a:r>
              <a:rPr lang="en-US" sz="2600" dirty="0" smtClean="0"/>
              <a:t>S</a:t>
            </a:r>
            <a:r>
              <a:rPr lang="el-GR" sz="2600" dirty="0" smtClean="0"/>
              <a:t>.</a:t>
            </a:r>
            <a:r>
              <a:rPr lang="en-US" sz="2600" dirty="0" smtClean="0"/>
              <a:t>S</a:t>
            </a:r>
            <a:r>
              <a:rPr lang="el-GR" sz="2600" dirty="0" smtClean="0"/>
              <a:t>. που αγόρασε επί πιστώσει, αντί $ 75.000 , θα έχουμε τις εξής εγγραφές.</a:t>
            </a:r>
          </a:p>
          <a:p>
            <a:pPr marL="0" indent="0">
              <a:lnSpc>
                <a:spcPct val="80000"/>
              </a:lnSpc>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n-US" sz="3400" dirty="0"/>
          </a:p>
        </p:txBody>
      </p:sp>
      <p:sp>
        <p:nvSpPr>
          <p:cNvPr id="3" name="2 - Θέση περιεχομένου"/>
          <p:cNvSpPr>
            <a:spLocks noGrp="1"/>
          </p:cNvSpPr>
          <p:nvPr>
            <p:ph idx="1"/>
          </p:nvPr>
        </p:nvSpPr>
        <p:spPr>
          <a:xfrm>
            <a:off x="457200" y="1333500"/>
            <a:ext cx="8229600" cy="4260304"/>
          </a:xfrm>
        </p:spPr>
        <p:txBody>
          <a:bodyPr>
            <a:normAutofit fontScale="62500" lnSpcReduction="20000"/>
          </a:bodyPr>
          <a:lstStyle/>
          <a:p>
            <a:pPr>
              <a:buNone/>
            </a:pPr>
            <a:r>
              <a:rPr lang="el-GR" b="1" dirty="0" smtClean="0"/>
              <a:t>Αγορά μεταχειρισμένου πλοίου</a:t>
            </a:r>
            <a:endParaRPr lang="el-GR" dirty="0" smtClean="0"/>
          </a:p>
          <a:p>
            <a:r>
              <a:rPr lang="el-GR" dirty="0" smtClean="0"/>
              <a:t>--------------------------------------------ημερομηνία--------------------------------------</a:t>
            </a:r>
          </a:p>
          <a:p>
            <a:r>
              <a:rPr lang="el-GR" dirty="0" smtClean="0"/>
              <a:t>13.04 ΠΛΟΙΑ</a:t>
            </a:r>
          </a:p>
          <a:p>
            <a:r>
              <a:rPr lang="el-GR" dirty="0" smtClean="0"/>
              <a:t>13.04.01 ΦΟΡΤΗΓΑ ΠΛΟΙΑ</a:t>
            </a:r>
          </a:p>
          <a:p>
            <a:r>
              <a:rPr lang="fr-FR" dirty="0" smtClean="0"/>
              <a:t>13.04.01.05 </a:t>
            </a:r>
            <a:r>
              <a:rPr lang="el-GR" dirty="0" smtClean="0"/>
              <a:t>Μ</a:t>
            </a:r>
            <a:r>
              <a:rPr lang="fr-FR" dirty="0" smtClean="0"/>
              <a:t>/V CHRISTINA                                             $240.000</a:t>
            </a:r>
            <a:endParaRPr lang="el-GR" dirty="0" smtClean="0"/>
          </a:p>
          <a:p>
            <a:r>
              <a:rPr lang="fr-FR" dirty="0" smtClean="0"/>
              <a:t>		</a:t>
            </a:r>
            <a:r>
              <a:rPr lang="el-GR" dirty="0" smtClean="0"/>
              <a:t>53 ΠΙΣΤΩΤΕΣ ΔΙΑΦΟΡΟΙ</a:t>
            </a:r>
          </a:p>
          <a:p>
            <a:r>
              <a:rPr lang="el-GR" dirty="0" smtClean="0"/>
              <a:t>                               53.93 ΚΑΤΑΣΚΕΥΑΣΤΕΣ- ΕΠΙΣΚΕΥΑΣΤΕΣ</a:t>
            </a:r>
          </a:p>
          <a:p>
            <a:r>
              <a:rPr lang="el-GR" dirty="0" smtClean="0"/>
              <a:t>		53.93.01 Επισκευαστές Πλοίων</a:t>
            </a:r>
          </a:p>
          <a:p>
            <a:r>
              <a:rPr lang="el-GR" dirty="0" smtClean="0"/>
              <a:t>		53.93.01.02 Ναυπηγείο ΝΕΩΡΙΟ                             $240.000</a:t>
            </a:r>
          </a:p>
          <a:p>
            <a:pPr algn="ctr">
              <a:buFontTx/>
              <a:buNone/>
            </a:pPr>
            <a:r>
              <a:rPr lang="el-GR" dirty="0" smtClean="0"/>
              <a:t>Αξία επισκευών στο </a:t>
            </a:r>
            <a:r>
              <a:rPr lang="en-US" dirty="0" smtClean="0"/>
              <a:t>M</a:t>
            </a:r>
            <a:r>
              <a:rPr lang="el-GR" dirty="0" smtClean="0"/>
              <a:t>/</a:t>
            </a:r>
            <a:r>
              <a:rPr lang="en-US" dirty="0" smtClean="0"/>
              <a:t>V </a:t>
            </a:r>
            <a:r>
              <a:rPr lang="fr-FR" dirty="0" smtClean="0"/>
              <a:t>CHRISTINA</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n-US" sz="3400" dirty="0"/>
          </a:p>
        </p:txBody>
      </p:sp>
      <p:sp>
        <p:nvSpPr>
          <p:cNvPr id="3" name="2 - Θέση περιεχομένου"/>
          <p:cNvSpPr>
            <a:spLocks noGrp="1"/>
          </p:cNvSpPr>
          <p:nvPr>
            <p:ph idx="1"/>
          </p:nvPr>
        </p:nvSpPr>
        <p:spPr>
          <a:xfrm>
            <a:off x="457200" y="1333500"/>
            <a:ext cx="8229600" cy="4381500"/>
          </a:xfrm>
        </p:spPr>
        <p:txBody>
          <a:bodyPr>
            <a:normAutofit/>
          </a:bodyPr>
          <a:lstStyle/>
          <a:p>
            <a:pPr>
              <a:buNone/>
            </a:pPr>
            <a:r>
              <a:rPr lang="el-GR" sz="2000" b="1" dirty="0" smtClean="0"/>
              <a:t>Αγορά μεταχειρισμένου πλοίου</a:t>
            </a:r>
            <a:endParaRPr lang="el-GR" sz="2000" dirty="0" smtClean="0"/>
          </a:p>
          <a:p>
            <a:r>
              <a:rPr lang="el-GR" sz="2000" dirty="0" smtClean="0"/>
              <a:t>--------------------------------------------ημερομηνία--------------------------------------</a:t>
            </a:r>
          </a:p>
          <a:p>
            <a:r>
              <a:rPr lang="el-GR" sz="2000" dirty="0" smtClean="0"/>
              <a:t>53 ΠΙΣΤΩΤΕΣ ΔΙΑΦΟΡΟΙ</a:t>
            </a:r>
          </a:p>
          <a:p>
            <a:r>
              <a:rPr lang="el-GR" sz="2000" dirty="0" smtClean="0"/>
              <a:t>53.93 ΚΑΤΑΣΚΕΥΑΣΤΕΣ- ΕΠΙΣΚΕΥΑΣΤΕΣ</a:t>
            </a:r>
          </a:p>
          <a:p>
            <a:r>
              <a:rPr lang="el-GR" sz="2000" dirty="0" smtClean="0"/>
              <a:t>53.93.01 Επισκευαστές Πλοίων</a:t>
            </a:r>
          </a:p>
          <a:p>
            <a:r>
              <a:rPr lang="el-GR" sz="2000" dirty="0" smtClean="0"/>
              <a:t>53.</a:t>
            </a:r>
            <a:r>
              <a:rPr lang="en-US" sz="2000" dirty="0" smtClean="0"/>
              <a:t>93.</a:t>
            </a:r>
            <a:r>
              <a:rPr lang="el-GR" sz="2000" dirty="0" smtClean="0"/>
              <a:t>01.02 Ναυπηγείο ΝΕΩΡΙΟ                              $240.000</a:t>
            </a:r>
          </a:p>
          <a:p>
            <a:r>
              <a:rPr lang="el-GR" sz="2000" dirty="0" smtClean="0"/>
              <a:t>		38. ΧΡΗΜΑΤΙΚΑ ΔΙΑΘΕΣΙΜΑ</a:t>
            </a:r>
          </a:p>
          <a:p>
            <a:r>
              <a:rPr lang="el-GR" sz="2000" dirty="0" smtClean="0"/>
              <a:t>                               38.00 Ταμείο         	                         $240.000    </a:t>
            </a:r>
          </a:p>
          <a:p>
            <a:pPr algn="ctr">
              <a:buFontTx/>
              <a:buNone/>
            </a:pPr>
            <a:r>
              <a:rPr lang="el-GR" sz="2000" dirty="0" smtClean="0"/>
              <a:t>Εξόφληση επισκευών στο </a:t>
            </a:r>
            <a:r>
              <a:rPr lang="en-US" sz="2000" dirty="0" smtClean="0"/>
              <a:t>M</a:t>
            </a:r>
            <a:r>
              <a:rPr lang="el-GR" sz="2000" dirty="0" smtClean="0"/>
              <a:t>/</a:t>
            </a:r>
            <a:r>
              <a:rPr lang="en-US" sz="2000" dirty="0" smtClean="0"/>
              <a:t>V </a:t>
            </a:r>
            <a:r>
              <a:rPr lang="fr-FR" sz="2000" dirty="0" smtClean="0"/>
              <a:t>CHRISTINA</a:t>
            </a:r>
            <a:endParaRPr lang="en-US" sz="2000"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5252"/>
            <a:ext cx="8229600" cy="684419"/>
          </a:xfrm>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n-US" sz="3400" dirty="0"/>
          </a:p>
        </p:txBody>
      </p:sp>
      <p:sp>
        <p:nvSpPr>
          <p:cNvPr id="3" name="2 - Θέση περιεχομένου"/>
          <p:cNvSpPr>
            <a:spLocks noGrp="1"/>
          </p:cNvSpPr>
          <p:nvPr>
            <p:ph idx="1"/>
          </p:nvPr>
        </p:nvSpPr>
        <p:spPr>
          <a:xfrm>
            <a:off x="457200" y="1333500"/>
            <a:ext cx="8229600" cy="4116288"/>
          </a:xfrm>
        </p:spPr>
        <p:txBody>
          <a:bodyPr>
            <a:normAutofit fontScale="85000" lnSpcReduction="10000"/>
          </a:bodyPr>
          <a:lstStyle/>
          <a:p>
            <a:pPr>
              <a:buNone/>
            </a:pPr>
            <a:r>
              <a:rPr lang="el-GR" sz="2800" b="1" dirty="0" smtClean="0"/>
              <a:t>Αγορά μεταχειρισμένου πλοίου</a:t>
            </a:r>
            <a:endParaRPr lang="el-GR" sz="2800" dirty="0" smtClean="0">
              <a:cs typeface="Times New Roman" charset="0"/>
            </a:endParaRPr>
          </a:p>
          <a:p>
            <a:r>
              <a:rPr lang="el-GR" sz="2800" dirty="0" smtClean="0"/>
              <a:t>--------------------------------------ημερομηνία----------------------</a:t>
            </a:r>
          </a:p>
          <a:p>
            <a:r>
              <a:rPr lang="el-GR" sz="2800" dirty="0" smtClean="0"/>
              <a:t> 13.04 ΠΛΟΙΑ</a:t>
            </a:r>
          </a:p>
          <a:p>
            <a:r>
              <a:rPr lang="el-GR" sz="2800" dirty="0" smtClean="0"/>
              <a:t>13.04.01 ΦΟΡΤΗΓΑ ΠΛΟΙΑ</a:t>
            </a:r>
          </a:p>
          <a:p>
            <a:r>
              <a:rPr lang="fr-FR" sz="2800" dirty="0" smtClean="0"/>
              <a:t>13.04.01.05 </a:t>
            </a:r>
            <a:r>
              <a:rPr lang="el-GR" sz="2800" dirty="0" smtClean="0"/>
              <a:t>Μ</a:t>
            </a:r>
            <a:r>
              <a:rPr lang="fr-FR" sz="2800" dirty="0" smtClean="0"/>
              <a:t>/V CHRISTINA                                          $75.000</a:t>
            </a:r>
            <a:endParaRPr lang="el-GR" sz="2800" dirty="0" smtClean="0"/>
          </a:p>
          <a:p>
            <a:r>
              <a:rPr lang="fr-FR" sz="2800" dirty="0" smtClean="0"/>
              <a:t>	</a:t>
            </a:r>
            <a:r>
              <a:rPr lang="el-GR" sz="2800" dirty="0" smtClean="0"/>
              <a:t>50.ΠΡΟΜΗΘΕΥΤΕΣ</a:t>
            </a:r>
          </a:p>
          <a:p>
            <a:r>
              <a:rPr lang="el-GR" sz="2800" dirty="0" smtClean="0"/>
              <a:t>	50.08  Προμηθευτές αγοράς Παγίων Στοιχείων       </a:t>
            </a:r>
          </a:p>
          <a:p>
            <a:r>
              <a:rPr lang="el-GR" sz="2800" dirty="0" smtClean="0"/>
              <a:t>	</a:t>
            </a:r>
            <a:r>
              <a:rPr lang="en-US" sz="2800" dirty="0" smtClean="0"/>
              <a:t>G</a:t>
            </a:r>
            <a:r>
              <a:rPr lang="el-GR" sz="2800" dirty="0" smtClean="0"/>
              <a:t>.</a:t>
            </a:r>
            <a:r>
              <a:rPr lang="en-US" sz="2800" dirty="0" smtClean="0"/>
              <a:t>M</a:t>
            </a:r>
            <a:r>
              <a:rPr lang="el-GR" sz="2800" dirty="0" smtClean="0"/>
              <a:t>.</a:t>
            </a:r>
            <a:r>
              <a:rPr lang="en-US" sz="2800" dirty="0" smtClean="0"/>
              <a:t>D</a:t>
            </a:r>
            <a:r>
              <a:rPr lang="el-GR" sz="2800" dirty="0" smtClean="0"/>
              <a:t>.</a:t>
            </a:r>
            <a:r>
              <a:rPr lang="en-US" sz="2800" dirty="0" smtClean="0"/>
              <a:t>S</a:t>
            </a:r>
            <a:r>
              <a:rPr lang="el-GR" sz="2800" dirty="0" smtClean="0"/>
              <a:t>.</a:t>
            </a:r>
            <a:r>
              <a:rPr lang="en-US" sz="2800" dirty="0" smtClean="0"/>
              <a:t>S</a:t>
            </a:r>
            <a:r>
              <a:rPr lang="el-GR" sz="2800" dirty="0" smtClean="0"/>
              <a:t>. για πλοίο </a:t>
            </a:r>
            <a:r>
              <a:rPr lang="en-US" sz="2800" dirty="0" smtClean="0"/>
              <a:t>M</a:t>
            </a:r>
            <a:r>
              <a:rPr lang="el-GR" sz="2800" dirty="0" smtClean="0"/>
              <a:t>/</a:t>
            </a:r>
            <a:r>
              <a:rPr lang="en-US" sz="2800" dirty="0" smtClean="0"/>
              <a:t>V </a:t>
            </a:r>
            <a:r>
              <a:rPr lang="fr-FR" sz="2800" dirty="0" smtClean="0"/>
              <a:t>CHRISTINA</a:t>
            </a:r>
            <a:r>
              <a:rPr lang="el-GR" sz="2800" dirty="0" smtClean="0"/>
              <a:t>          $75.000</a:t>
            </a:r>
          </a:p>
          <a:p>
            <a:pPr>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n-US" sz="3400" dirty="0"/>
          </a:p>
        </p:txBody>
      </p:sp>
      <p:sp>
        <p:nvSpPr>
          <p:cNvPr id="3" name="2 - Θέση περιεχομένου"/>
          <p:cNvSpPr>
            <a:spLocks noGrp="1"/>
          </p:cNvSpPr>
          <p:nvPr>
            <p:ph idx="1"/>
          </p:nvPr>
        </p:nvSpPr>
        <p:spPr/>
        <p:txBody>
          <a:bodyPr>
            <a:noAutofit/>
          </a:bodyPr>
          <a:lstStyle/>
          <a:p>
            <a:pPr>
              <a:lnSpc>
                <a:spcPct val="80000"/>
              </a:lnSpc>
              <a:buNone/>
            </a:pPr>
            <a:r>
              <a:rPr lang="el-GR" sz="2400" b="1" dirty="0" smtClean="0"/>
              <a:t>Αγορά μεταχειρισμένου πλοίου</a:t>
            </a:r>
            <a:endParaRPr lang="el-GR" sz="2400" dirty="0" smtClean="0">
              <a:cs typeface="Times New Roman" charset="0"/>
            </a:endParaRPr>
          </a:p>
          <a:p>
            <a:pPr>
              <a:lnSpc>
                <a:spcPct val="80000"/>
              </a:lnSpc>
            </a:pPr>
            <a:r>
              <a:rPr lang="el-GR" sz="2200" dirty="0" smtClean="0"/>
              <a:t>Όταν εξοφληθεί η παραπάνω υποχρέωση μετρητοίς, θα γίνει η εγγραφή:</a:t>
            </a:r>
          </a:p>
          <a:p>
            <a:pPr>
              <a:lnSpc>
                <a:spcPct val="80000"/>
              </a:lnSpc>
            </a:pPr>
            <a:r>
              <a:rPr lang="el-GR" sz="2200" dirty="0" smtClean="0"/>
              <a:t>------------------------------------</a:t>
            </a:r>
            <a:r>
              <a:rPr lang="en-US" sz="2200" dirty="0" smtClean="0"/>
              <a:t>-</a:t>
            </a:r>
            <a:r>
              <a:rPr lang="el-GR" sz="2200" dirty="0" smtClean="0"/>
              <a:t>ημερομηνία----------</a:t>
            </a:r>
          </a:p>
          <a:p>
            <a:pPr>
              <a:lnSpc>
                <a:spcPct val="80000"/>
              </a:lnSpc>
            </a:pPr>
            <a:r>
              <a:rPr lang="el-GR" sz="2200" dirty="0" smtClean="0"/>
              <a:t> 50.ΠΡΟΜΗΘΕΥΤΕΣ</a:t>
            </a:r>
          </a:p>
          <a:p>
            <a:pPr>
              <a:lnSpc>
                <a:spcPct val="80000"/>
              </a:lnSpc>
            </a:pPr>
            <a:r>
              <a:rPr lang="el-GR" sz="2200" dirty="0" smtClean="0"/>
              <a:t>50.08  Προμηθευτές αγοράς Παγίων Στοιχείων       $ 75.000</a:t>
            </a:r>
          </a:p>
          <a:p>
            <a:pPr>
              <a:lnSpc>
                <a:spcPct val="80000"/>
              </a:lnSpc>
            </a:pPr>
            <a:r>
              <a:rPr lang="el-GR" sz="2200" dirty="0" smtClean="0"/>
              <a:t>	38.ΧΡΗΜΑΤΙΚΑ ΔΙΑΘΕΣΙΜΑ</a:t>
            </a:r>
          </a:p>
          <a:p>
            <a:pPr>
              <a:lnSpc>
                <a:spcPct val="80000"/>
              </a:lnSpc>
            </a:pPr>
            <a:r>
              <a:rPr lang="el-GR" sz="2200" dirty="0" smtClean="0"/>
              <a:t>	38.00 Ταμείο</a:t>
            </a:r>
          </a:p>
          <a:p>
            <a:pPr algn="ctr">
              <a:lnSpc>
                <a:spcPct val="80000"/>
              </a:lnSpc>
              <a:buFontTx/>
              <a:buNone/>
            </a:pPr>
            <a:r>
              <a:rPr lang="el-GR" sz="2800" dirty="0" smtClean="0"/>
              <a:t>       	Έμβασμα για εξόφληση  του	</a:t>
            </a:r>
            <a:r>
              <a:rPr lang="en-US" sz="2800" dirty="0" smtClean="0"/>
              <a:t>G</a:t>
            </a:r>
            <a:r>
              <a:rPr lang="el-GR" sz="2800" dirty="0" smtClean="0"/>
              <a:t>.</a:t>
            </a:r>
            <a:r>
              <a:rPr lang="en-US" sz="2800" dirty="0" smtClean="0"/>
              <a:t>M</a:t>
            </a:r>
            <a:r>
              <a:rPr lang="el-GR" sz="2800" dirty="0" smtClean="0"/>
              <a:t>.</a:t>
            </a:r>
            <a:r>
              <a:rPr lang="en-US" sz="2800" dirty="0" smtClean="0"/>
              <a:t>D</a:t>
            </a:r>
            <a:r>
              <a:rPr lang="el-GR" sz="2800" dirty="0" smtClean="0"/>
              <a:t>.</a:t>
            </a:r>
            <a:r>
              <a:rPr lang="en-US" sz="2800" dirty="0" smtClean="0"/>
              <a:t>S</a:t>
            </a:r>
            <a:r>
              <a:rPr lang="el-GR" sz="2800" dirty="0" smtClean="0"/>
              <a:t>.</a:t>
            </a:r>
            <a:r>
              <a:rPr lang="en-US" sz="2800" dirty="0" smtClean="0"/>
              <a:t>S</a:t>
            </a:r>
            <a:r>
              <a:rPr lang="el-GR" sz="2800" dirty="0" smtClean="0"/>
              <a:t>	     	$ 75.000</a:t>
            </a:r>
          </a:p>
          <a:p>
            <a:pPr>
              <a:lnSpc>
                <a:spcPct val="80000"/>
              </a:lnSpc>
              <a:buNone/>
            </a:pPr>
            <a:endParaRPr lang="pl-PL" sz="28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Ναυτιλιακή Λογιστική</a:t>
            </a:r>
            <a:r>
              <a:rPr lang="en-US" sz="3200" dirty="0" smtClean="0"/>
              <a:t> - </a:t>
            </a:r>
            <a:r>
              <a:rPr lang="el-GR" sz="3200" dirty="0" smtClean="0"/>
              <a:t>Παραδείγματα</a:t>
            </a:r>
            <a:endParaRPr lang="en-US" sz="2900" dirty="0"/>
          </a:p>
        </p:txBody>
      </p:sp>
      <p:sp>
        <p:nvSpPr>
          <p:cNvPr id="3" name="2 - Θέση περιεχομένου"/>
          <p:cNvSpPr>
            <a:spLocks noGrp="1"/>
          </p:cNvSpPr>
          <p:nvPr>
            <p:ph idx="1"/>
          </p:nvPr>
        </p:nvSpPr>
        <p:spPr>
          <a:xfrm>
            <a:off x="467544" y="1201316"/>
            <a:ext cx="8229600" cy="3456384"/>
          </a:xfrm>
        </p:spPr>
        <p:txBody>
          <a:bodyPr>
            <a:noAutofit/>
          </a:bodyPr>
          <a:lstStyle/>
          <a:p>
            <a:pPr>
              <a:lnSpc>
                <a:spcPct val="60000"/>
              </a:lnSpc>
              <a:buNone/>
            </a:pPr>
            <a:r>
              <a:rPr lang="pl-PL" sz="2000" b="1" dirty="0" smtClean="0"/>
              <a:t>Οι Λογαριασμοί της  2</a:t>
            </a:r>
            <a:r>
              <a:rPr lang="pl-PL" sz="2000" b="1" baseline="30000" dirty="0" smtClean="0"/>
              <a:t>ης</a:t>
            </a:r>
            <a:r>
              <a:rPr lang="pl-PL" sz="2000" b="1" dirty="0" smtClean="0"/>
              <a:t> Ομάδας</a:t>
            </a:r>
            <a:endParaRPr lang="el-GR" sz="2000" b="1" dirty="0" smtClean="0"/>
          </a:p>
          <a:p>
            <a:pPr algn="just">
              <a:lnSpc>
                <a:spcPct val="60000"/>
              </a:lnSpc>
            </a:pPr>
            <a:r>
              <a:rPr lang="el-GR" sz="2000" dirty="0" smtClean="0"/>
              <a:t>23. Εφόδια, 23.01 Τρόφιμα ο οποίος λειτουργεί όπως ο λογαριασμός αποθεμάτων.</a:t>
            </a:r>
          </a:p>
          <a:p>
            <a:pPr algn="just">
              <a:lnSpc>
                <a:spcPct val="60000"/>
              </a:lnSpc>
            </a:pPr>
            <a:r>
              <a:rPr lang="el-GR" sz="2000" u="sng" dirty="0" smtClean="0"/>
              <a:t>Χρεώνεται:</a:t>
            </a:r>
            <a:endParaRPr lang="el-GR" sz="2000" dirty="0" smtClean="0"/>
          </a:p>
          <a:p>
            <a:pPr algn="just">
              <a:lnSpc>
                <a:spcPct val="60000"/>
              </a:lnSpc>
            </a:pPr>
            <a:r>
              <a:rPr lang="el-GR" sz="2000" dirty="0" smtClean="0"/>
              <a:t>	Με την αξία των τροφίμων που μένουν στο πλοίο στο τέλος της διαχειριστικής χρήσης, με την αξία των αγοραζομένων με βάση τα τιμολόγια αγοράς και με τυχόν έξοδα μεταφοράς και παράδοσης στο πλοίο.</a:t>
            </a:r>
          </a:p>
          <a:p>
            <a:pPr algn="just">
              <a:lnSpc>
                <a:spcPct val="60000"/>
              </a:lnSpc>
            </a:pPr>
            <a:r>
              <a:rPr lang="el-GR" sz="2000" u="sng" dirty="0" smtClean="0"/>
              <a:t>Πιστώνεται:</a:t>
            </a:r>
            <a:endParaRPr lang="el-GR" sz="2000" dirty="0" smtClean="0"/>
          </a:p>
          <a:p>
            <a:pPr algn="just">
              <a:lnSpc>
                <a:spcPct val="60000"/>
              </a:lnSpc>
            </a:pPr>
            <a:r>
              <a:rPr lang="el-GR" sz="2000" dirty="0" smtClean="0"/>
              <a:t>Με την αξία των τροφίμων που καταναλώνονται σύμφωνα με τη σχετική ανάλωση που δίνει ο πλοίαρχος ή με αντίστοιχη χρέωση του λογαριασμού 60.06.ΧΧ Τροφοδοσία Πληρώματος, ως τριτοβάθμιος λογαριασμός του 60.06 Αμοιβές και Έξοδα Πληρώματος.</a:t>
            </a:r>
          </a:p>
          <a:p>
            <a:pPr algn="just">
              <a:lnSpc>
                <a:spcPct val="60000"/>
              </a:lnSpc>
            </a:pPr>
            <a:r>
              <a:rPr lang="pl-PL" sz="2000" dirty="0" smtClean="0"/>
              <a:t>Η παρακολούθηση των λογαριασμών </a:t>
            </a:r>
            <a:r>
              <a:rPr lang="el-GR" sz="2000" dirty="0" smtClean="0"/>
              <a:t>Κ</a:t>
            </a:r>
            <a:r>
              <a:rPr lang="pl-PL" sz="2000" dirty="0" smtClean="0"/>
              <a:t>αύσιμα</a:t>
            </a:r>
            <a:r>
              <a:rPr lang="el-GR" sz="2000" dirty="0" smtClean="0"/>
              <a:t>,  </a:t>
            </a:r>
            <a:r>
              <a:rPr lang="pl-PL" sz="2000" dirty="0" smtClean="0"/>
              <a:t>Εφόδια Καταστρώματος &amp; Μηχανής</a:t>
            </a:r>
            <a:r>
              <a:rPr lang="el-GR" sz="2000" dirty="0" smtClean="0"/>
              <a:t> , </a:t>
            </a:r>
            <a:r>
              <a:rPr lang="pl-PL" sz="2000" dirty="0" smtClean="0"/>
              <a:t>Διάφορα Εφόδια Πλοίου</a:t>
            </a:r>
            <a:r>
              <a:rPr lang="el-GR" sz="2000" dirty="0" smtClean="0"/>
              <a:t> </a:t>
            </a:r>
            <a:r>
              <a:rPr lang="pl-PL" sz="2000" dirty="0" smtClean="0"/>
              <a:t>δεν παρουσιάζει καμία ιδιομορφία σε σχέση με τον τρόπο τήρησης παρόμοιων λογαριασμών άλλης μορφής επιχειρήσεων. </a:t>
            </a:r>
            <a:endParaRPr lang="el-GR" sz="2000" dirty="0" smtClean="0"/>
          </a:p>
          <a:p>
            <a:pPr>
              <a:lnSpc>
                <a:spcPct val="6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n-US" sz="3400" dirty="0"/>
          </a:p>
        </p:txBody>
      </p:sp>
      <p:sp>
        <p:nvSpPr>
          <p:cNvPr id="3" name="2 - Θέση περιεχομένου"/>
          <p:cNvSpPr>
            <a:spLocks noGrp="1"/>
          </p:cNvSpPr>
          <p:nvPr>
            <p:ph idx="1"/>
          </p:nvPr>
        </p:nvSpPr>
        <p:spPr>
          <a:xfrm>
            <a:off x="457200" y="1333500"/>
            <a:ext cx="8229600" cy="2892152"/>
          </a:xfrm>
        </p:spPr>
        <p:txBody>
          <a:bodyPr>
            <a:noAutofit/>
          </a:bodyPr>
          <a:lstStyle/>
          <a:p>
            <a:pPr>
              <a:lnSpc>
                <a:spcPct val="70000"/>
              </a:lnSpc>
              <a:buNone/>
            </a:pPr>
            <a:r>
              <a:rPr lang="pl-PL" sz="2000" b="1" dirty="0" smtClean="0"/>
              <a:t>Λογαριασμοί 3ης Ομάδας</a:t>
            </a:r>
            <a:endParaRPr lang="el-GR" sz="2000" b="1" dirty="0" smtClean="0"/>
          </a:p>
          <a:p>
            <a:pPr algn="just">
              <a:lnSpc>
                <a:spcPct val="70000"/>
              </a:lnSpc>
            </a:pPr>
            <a:r>
              <a:rPr lang="el-GR" sz="2000" u="sng" dirty="0" smtClean="0"/>
              <a:t>Ναύλωση</a:t>
            </a:r>
            <a:r>
              <a:rPr lang="el-GR" sz="2000" dirty="0" smtClean="0"/>
              <a:t> είναι ένα ιδιωτικό συμβόλαιο ή συμφωνητικό βάση του οποίου ένα πλοίο ή μέρος του πλοίου γίνεται διαθέσιμο για χρήση από κάποιον άλλο εκτός του πλοιοκτήτη .  Είναι επομένως</a:t>
            </a:r>
            <a:r>
              <a:rPr lang="pl-PL" sz="2000" dirty="0" smtClean="0"/>
              <a:t> η ναύλωση αμφοτεροβαρής σύμβαση μεταξύ του εκναυλωτή και του ναυλωτή που αποδεικνύεται με το ναυλοσύμφωνο ( Ch</a:t>
            </a:r>
            <a:r>
              <a:rPr lang="en-US" sz="2000" dirty="0" smtClean="0"/>
              <a:t>a</a:t>
            </a:r>
            <a:r>
              <a:rPr lang="pl-PL" sz="2000" dirty="0" smtClean="0"/>
              <a:t>rter party ).</a:t>
            </a:r>
            <a:endParaRPr lang="el-GR" sz="2000" dirty="0" smtClean="0"/>
          </a:p>
          <a:p>
            <a:pPr>
              <a:lnSpc>
                <a:spcPct val="70000"/>
              </a:lnSpc>
            </a:pPr>
            <a:r>
              <a:rPr lang="el-GR" sz="2000" b="1" dirty="0" smtClean="0"/>
              <a:t>Δικαίωμα </a:t>
            </a:r>
            <a:r>
              <a:rPr lang="el-GR" sz="2000" b="1" dirty="0" err="1" smtClean="0"/>
              <a:t>εκναύλωσης</a:t>
            </a:r>
            <a:r>
              <a:rPr lang="el-GR" sz="2000" b="1" dirty="0" smtClean="0"/>
              <a:t> του πλοίου έχει :</a:t>
            </a:r>
            <a:endParaRPr lang="el-GR" sz="2000" dirty="0" smtClean="0"/>
          </a:p>
          <a:p>
            <a:pPr>
              <a:lnSpc>
                <a:spcPct val="70000"/>
              </a:lnSpc>
            </a:pPr>
            <a:r>
              <a:rPr lang="el-GR" sz="2000" dirty="0" smtClean="0"/>
              <a:t> Α) Ο πλοιοκτήτης , Β) Ο εφοπλιστής ,  Γ) Ο διαχειριστής του πλοίου  </a:t>
            </a:r>
          </a:p>
          <a:p>
            <a:pPr>
              <a:lnSpc>
                <a:spcPct val="70000"/>
              </a:lnSpc>
              <a:buFontTx/>
              <a:buNone/>
            </a:pPr>
            <a:r>
              <a:rPr lang="en-US" sz="2000" dirty="0" smtClean="0"/>
              <a:t>       </a:t>
            </a:r>
            <a:r>
              <a:rPr lang="el-GR" sz="2000" dirty="0" smtClean="0"/>
              <a:t>που </a:t>
            </a:r>
            <a:r>
              <a:rPr lang="pl-PL" sz="2000" dirty="0" smtClean="0"/>
              <a:t>ονομάζονται </a:t>
            </a:r>
            <a:r>
              <a:rPr lang="pl-PL" sz="2000" u="sng" dirty="0" smtClean="0"/>
              <a:t>εκναυλωτές.</a:t>
            </a:r>
            <a:r>
              <a:rPr lang="pl-PL" sz="2000" dirty="0" smtClean="0"/>
              <a:t> </a:t>
            </a:r>
            <a:endParaRPr lang="el-GR" sz="2000" dirty="0" smtClean="0"/>
          </a:p>
          <a:p>
            <a:pPr>
              <a:lnSpc>
                <a:spcPct val="70000"/>
              </a:lnSpc>
            </a:pPr>
            <a:r>
              <a:rPr lang="pl-PL" sz="2000" dirty="0" smtClean="0"/>
              <a:t>Το τρίτο πρόσωπο </a:t>
            </a:r>
            <a:r>
              <a:rPr lang="pl-PL" sz="2000" u="sng" dirty="0" smtClean="0"/>
              <a:t>ναυλωτής </a:t>
            </a:r>
            <a:r>
              <a:rPr lang="pl-PL" sz="2000" dirty="0" smtClean="0"/>
              <a:t>και η αμοιβή </a:t>
            </a:r>
            <a:r>
              <a:rPr lang="pl-PL" sz="2000" u="sng" dirty="0" smtClean="0"/>
              <a:t>ναύλος</a:t>
            </a:r>
            <a:r>
              <a:rPr lang="pl-PL" sz="2000" dirty="0" smtClean="0"/>
              <a:t> . </a:t>
            </a:r>
            <a:endParaRPr lang="el-GR" sz="2000" dirty="0" smtClean="0"/>
          </a:p>
          <a:p>
            <a:pPr>
              <a:lnSpc>
                <a:spcPct val="70000"/>
              </a:lnSpc>
            </a:pPr>
            <a:r>
              <a:rPr lang="pl-PL" sz="2000" dirty="0" smtClean="0"/>
              <a:t>Το πρόσωπο το οποίο φέρνει σε επαφή τους δύο συμβαλλομένους ή κλείνει τη ναύλωση λέγεται </a:t>
            </a:r>
            <a:r>
              <a:rPr lang="pl-PL" sz="2000" u="sng" dirty="0" smtClean="0"/>
              <a:t>ναυλομεσίτης</a:t>
            </a:r>
            <a:r>
              <a:rPr lang="pl-PL" sz="2000" dirty="0" smtClean="0"/>
              <a:t> </a:t>
            </a:r>
            <a:endParaRPr lang="el-GR" sz="2000" dirty="0" smtClean="0"/>
          </a:p>
          <a:p>
            <a:pPr>
              <a:lnSpc>
                <a:spcPct val="70000"/>
              </a:lnSpc>
            </a:pPr>
            <a:r>
              <a:rPr lang="el-GR" sz="2000" dirty="0" smtClean="0"/>
              <a:t>Τ</a:t>
            </a:r>
            <a:r>
              <a:rPr lang="pl-PL" sz="2000" dirty="0" smtClean="0"/>
              <a:t>ο έγγραφο με το οποίο αποδεικνύεται η σύμβαση </a:t>
            </a:r>
            <a:r>
              <a:rPr lang="pl-PL" sz="2000" u="sng" dirty="0" smtClean="0"/>
              <a:t>ναυλοσυμφωνητικό.</a:t>
            </a:r>
            <a:endParaRPr lang="el-GR" sz="2000" u="sng" dirty="0" smtClean="0"/>
          </a:p>
          <a:p>
            <a:pPr>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t>Διακομιχάλης</a:t>
            </a:r>
            <a:r>
              <a:rPr lang="el-GR" sz="1400" dirty="0" smtClean="0"/>
              <a:t> Μιχαήλ, </a:t>
            </a:r>
            <a:r>
              <a:rPr lang="el-GR" sz="1400" dirty="0" err="1" smtClean="0"/>
              <a:t>Μανδήλας</a:t>
            </a:r>
            <a:r>
              <a:rPr lang="el-GR" sz="1400" dirty="0" smtClean="0"/>
              <a:t> Αθανάσιος, </a:t>
            </a:r>
            <a:r>
              <a:rPr lang="el-GR" sz="1400" dirty="0" err="1" smtClean="0"/>
              <a:t>Κελετζής</a:t>
            </a:r>
            <a:r>
              <a:rPr lang="el-GR" sz="1400" dirty="0" smtClean="0"/>
              <a:t> Σίμος (2013) Ειδικές - Κλαδικές Λογιστικές, Εκδόσεις ΣΤΑΜΟΥΛΗ, Αθήνα. Σελ. 448.</a:t>
            </a: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Κλαδικά Λογιστικά Σχέδια.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Αδειοδότησης</a:t>
            </a:r>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 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Αδειοδότησης</a:t>
            </a: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Συνεχίζουμε στην ενότητα αυτήν με παραδείγματα λογιστικής παρακολούθησης με τον τρόπο του Λογαριασμού Αξίας. Δίνονται παραδείγματα που αφορούν εγγραφή με πλοίο υπό κατασκευή και αγορά μεταχειρισμένου πλοίου.</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l-GR" sz="3400" dirty="0"/>
          </a:p>
        </p:txBody>
      </p:sp>
      <p:sp>
        <p:nvSpPr>
          <p:cNvPr id="5" name="Θέση περιεχομένου 4"/>
          <p:cNvSpPr>
            <a:spLocks noGrp="1"/>
          </p:cNvSpPr>
          <p:nvPr>
            <p:ph idx="1"/>
          </p:nvPr>
        </p:nvSpPr>
        <p:spPr>
          <a:xfrm>
            <a:off x="467544" y="1345332"/>
            <a:ext cx="8229600" cy="3771636"/>
          </a:xfrm>
        </p:spPr>
        <p:txBody>
          <a:bodyPr>
            <a:noAutofit/>
          </a:bodyPr>
          <a:lstStyle/>
          <a:p>
            <a:pPr marL="0" indent="0">
              <a:lnSpc>
                <a:spcPct val="80000"/>
              </a:lnSpc>
              <a:buNone/>
            </a:pPr>
            <a:r>
              <a:rPr lang="el-GR" sz="2000" dirty="0" smtClean="0"/>
              <a:t>Λογιστική Παρακολούθηση με τον τρόπο του </a:t>
            </a:r>
            <a:r>
              <a:rPr lang="el-GR" sz="2000" b="1" dirty="0" smtClean="0"/>
              <a:t>Λογαριασμού Αξίας</a:t>
            </a:r>
            <a:r>
              <a:rPr lang="pl-PL" sz="2000" dirty="0" smtClean="0"/>
              <a:t>:</a:t>
            </a:r>
            <a:endParaRPr lang="el-GR" sz="2000" dirty="0" smtClean="0"/>
          </a:p>
          <a:p>
            <a:pPr>
              <a:lnSpc>
                <a:spcPct val="80000"/>
              </a:lnSpc>
            </a:pPr>
            <a:r>
              <a:rPr lang="el-GR" sz="2000" dirty="0" smtClean="0"/>
              <a:t>Η διαφορά είναι ότι με κάθε καταβολή χρηματικού ποσού, η πλοιοκτήτρια εταιρεία λαμβάνει και το αντίστοιχο ΤΙΜΟΛΟΓΙΟ.</a:t>
            </a:r>
          </a:p>
          <a:p>
            <a:pPr>
              <a:lnSpc>
                <a:spcPct val="80000"/>
              </a:lnSpc>
            </a:pPr>
            <a:r>
              <a:rPr lang="pl-PL" sz="2000" dirty="0" smtClean="0"/>
              <a:t>--------------------------------------------ημερομηνία--------------------------------------</a:t>
            </a:r>
            <a:endParaRPr lang="el-GR" sz="2000" dirty="0" smtClean="0"/>
          </a:p>
          <a:p>
            <a:pPr>
              <a:lnSpc>
                <a:spcPct val="80000"/>
              </a:lnSpc>
            </a:pPr>
            <a:r>
              <a:rPr lang="el-GR" sz="2000" dirty="0" smtClean="0"/>
              <a:t>1</a:t>
            </a:r>
            <a:r>
              <a:rPr lang="pl-PL" sz="2000" dirty="0" smtClean="0"/>
              <a:t>5</a:t>
            </a:r>
            <a:r>
              <a:rPr lang="el-GR" sz="2000" dirty="0" smtClean="0"/>
              <a:t>.</a:t>
            </a:r>
            <a:r>
              <a:rPr lang="pl-PL" sz="2000" dirty="0" smtClean="0"/>
              <a:t>0</a:t>
            </a:r>
            <a:r>
              <a:rPr lang="el-GR" sz="2000" dirty="0" smtClean="0"/>
              <a:t>3 </a:t>
            </a:r>
            <a:r>
              <a:rPr lang="pl-PL" sz="2000" dirty="0" smtClean="0"/>
              <a:t>Π</a:t>
            </a:r>
            <a:r>
              <a:rPr lang="el-GR" sz="2000" dirty="0" smtClean="0"/>
              <a:t>ΛΟΙΑ ΥΠΟ ΚΑΤΑΣΚΕΥΗ</a:t>
            </a:r>
          </a:p>
          <a:p>
            <a:pPr>
              <a:lnSpc>
                <a:spcPct val="80000"/>
              </a:lnSpc>
            </a:pPr>
            <a:r>
              <a:rPr lang="en-US" sz="2000" dirty="0" smtClean="0"/>
              <a:t>HULL No</a:t>
            </a:r>
            <a:r>
              <a:rPr lang="el-GR" sz="2000" dirty="0" smtClean="0"/>
              <a:t> 16</a:t>
            </a:r>
          </a:p>
          <a:p>
            <a:pPr>
              <a:lnSpc>
                <a:spcPct val="80000"/>
              </a:lnSpc>
            </a:pPr>
            <a:r>
              <a:rPr lang="pl-PL" sz="2000" dirty="0" smtClean="0"/>
              <a:t>20% προκαταβολή αξίας κατασκευής</a:t>
            </a:r>
            <a:r>
              <a:rPr lang="el-GR" sz="2000" dirty="0" smtClean="0"/>
              <a:t>       </a:t>
            </a:r>
            <a:r>
              <a:rPr lang="en-US" sz="2000" dirty="0" smtClean="0"/>
              <a:t>                              </a:t>
            </a:r>
            <a:r>
              <a:rPr lang="el-GR" sz="2000" dirty="0" smtClean="0"/>
              <a:t> $ 4</a:t>
            </a:r>
            <a:r>
              <a:rPr lang="pl-PL" sz="2000" dirty="0" smtClean="0"/>
              <a:t>.000.000</a:t>
            </a:r>
            <a:endParaRPr lang="el-GR" sz="2000" dirty="0" smtClean="0"/>
          </a:p>
          <a:p>
            <a:pPr>
              <a:lnSpc>
                <a:spcPct val="80000"/>
              </a:lnSpc>
            </a:pPr>
            <a:r>
              <a:rPr lang="el-GR" sz="2000" dirty="0" smtClean="0"/>
              <a:t>		38.</a:t>
            </a:r>
            <a:r>
              <a:rPr lang="pl-PL" sz="2000" dirty="0" smtClean="0"/>
              <a:t>ΧΡΗΜΑΤΙΚΑ ΔΙΑΘΕΣΙΜΑ</a:t>
            </a:r>
            <a:endParaRPr lang="el-GR" sz="2000" dirty="0" smtClean="0"/>
          </a:p>
          <a:p>
            <a:pPr>
              <a:lnSpc>
                <a:spcPct val="80000"/>
              </a:lnSpc>
            </a:pPr>
            <a:r>
              <a:rPr lang="pl-PL" sz="2000" dirty="0" smtClean="0"/>
              <a:t>	</a:t>
            </a:r>
            <a:r>
              <a:rPr lang="el-GR" sz="2000" dirty="0" smtClean="0"/>
              <a:t>                   </a:t>
            </a:r>
            <a:r>
              <a:rPr lang="pl-PL" sz="2000" dirty="0" smtClean="0"/>
              <a:t>38.0</a:t>
            </a:r>
            <a:r>
              <a:rPr lang="en-US" sz="2000" dirty="0" smtClean="0"/>
              <a:t>5</a:t>
            </a:r>
            <a:r>
              <a:rPr lang="pl-PL" sz="2000" dirty="0" smtClean="0"/>
              <a:t>.01</a:t>
            </a:r>
            <a:r>
              <a:rPr lang="en-US" sz="2000" dirty="0" smtClean="0"/>
              <a:t> A.B.N. AMRO BANK</a:t>
            </a:r>
            <a:endParaRPr lang="el-GR" sz="2000" dirty="0" smtClean="0"/>
          </a:p>
          <a:p>
            <a:pPr>
              <a:lnSpc>
                <a:spcPct val="80000"/>
              </a:lnSpc>
            </a:pPr>
            <a:r>
              <a:rPr lang="pl-PL" sz="2000" dirty="0" smtClean="0"/>
              <a:t>	</a:t>
            </a:r>
            <a:r>
              <a:rPr lang="el-GR" sz="2000" dirty="0" smtClean="0"/>
              <a:t>                   </a:t>
            </a:r>
            <a:r>
              <a:rPr lang="pl-PL" sz="2000" dirty="0" smtClean="0"/>
              <a:t>Επιταγή Νο …</a:t>
            </a:r>
            <a:r>
              <a:rPr lang="el-GR" sz="2000" dirty="0" smtClean="0"/>
              <a:t>στο</a:t>
            </a:r>
            <a:r>
              <a:rPr lang="pl-PL" sz="2000" dirty="0" smtClean="0"/>
              <a:t> Ναυπηγείο </a:t>
            </a:r>
            <a:r>
              <a:rPr lang="en-US" sz="2000" dirty="0" smtClean="0"/>
              <a:t>HYUNDAI </a:t>
            </a:r>
            <a:r>
              <a:rPr lang="el-GR" sz="2000" dirty="0" err="1" smtClean="0"/>
              <a:t>Tιμ</a:t>
            </a:r>
            <a:r>
              <a:rPr lang="el-GR" sz="2000" dirty="0" smtClean="0"/>
              <a:t>.# 1  </a:t>
            </a:r>
            <a:r>
              <a:rPr lang="en-US" sz="2000" dirty="0" smtClean="0"/>
              <a:t>              </a:t>
            </a:r>
            <a:r>
              <a:rPr lang="el-GR" sz="2000" dirty="0" smtClean="0"/>
              <a:t> $</a:t>
            </a:r>
            <a:r>
              <a:rPr lang="pl-PL" sz="2000" dirty="0" smtClean="0"/>
              <a:t>.</a:t>
            </a:r>
            <a:r>
              <a:rPr lang="el-GR" sz="2000" dirty="0" smtClean="0"/>
              <a:t>4</a:t>
            </a:r>
            <a:r>
              <a:rPr lang="pl-PL" sz="2000" dirty="0" smtClean="0"/>
              <a:t>.000.000</a:t>
            </a:r>
            <a:endParaRPr lang="el-GR" sz="2000" dirty="0" smtClean="0"/>
          </a:p>
          <a:p>
            <a:pPr marL="0" indent="0">
              <a:lnSpc>
                <a:spcPct val="8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400" dirty="0" smtClean="0"/>
              <a:t>Ναυτιλιακή Λογιστική</a:t>
            </a:r>
            <a:r>
              <a:rPr lang="en-US" sz="3400" dirty="0" smtClean="0"/>
              <a:t> - </a:t>
            </a:r>
            <a:r>
              <a:rPr lang="el-GR" sz="3400" dirty="0" smtClean="0"/>
              <a:t>Παραδείγματα</a:t>
            </a:r>
            <a:endParaRPr lang="el-GR" sz="3400" dirty="0"/>
          </a:p>
        </p:txBody>
      </p:sp>
      <p:sp>
        <p:nvSpPr>
          <p:cNvPr id="3" name="Θέση περιεχομένου 2"/>
          <p:cNvSpPr>
            <a:spLocks noGrp="1"/>
          </p:cNvSpPr>
          <p:nvPr>
            <p:ph idx="1"/>
          </p:nvPr>
        </p:nvSpPr>
        <p:spPr>
          <a:xfrm>
            <a:off x="457200" y="1057300"/>
            <a:ext cx="8229600" cy="4392488"/>
          </a:xfrm>
        </p:spPr>
        <p:txBody>
          <a:bodyPr>
            <a:normAutofit/>
          </a:bodyPr>
          <a:lstStyle/>
          <a:p>
            <a:r>
              <a:rPr lang="pl-PL" sz="2000" dirty="0" smtClean="0"/>
              <a:t>----------------------------------------ημερομηνία--------------------------------------</a:t>
            </a:r>
            <a:endParaRPr lang="el-GR" sz="2000" dirty="0" smtClean="0"/>
          </a:p>
          <a:p>
            <a:r>
              <a:rPr lang="el-GR" sz="2000" dirty="0" smtClean="0"/>
              <a:t> 1</a:t>
            </a:r>
            <a:r>
              <a:rPr lang="pl-PL" sz="2000" dirty="0" smtClean="0"/>
              <a:t>5</a:t>
            </a:r>
            <a:r>
              <a:rPr lang="el-GR" sz="2000" dirty="0" smtClean="0"/>
              <a:t>.</a:t>
            </a:r>
            <a:r>
              <a:rPr lang="pl-PL" sz="2000" dirty="0" smtClean="0"/>
              <a:t>0</a:t>
            </a:r>
            <a:r>
              <a:rPr lang="el-GR" sz="2000" dirty="0" smtClean="0"/>
              <a:t>3 </a:t>
            </a:r>
            <a:r>
              <a:rPr lang="pl-PL" sz="2000" dirty="0" smtClean="0"/>
              <a:t>Π</a:t>
            </a:r>
            <a:r>
              <a:rPr lang="el-GR" sz="2000" dirty="0" smtClean="0"/>
              <a:t>ΛΟΙΑ ΥΠΟ ΚΑΤΑΣΚΕΥΗ</a:t>
            </a:r>
          </a:p>
          <a:p>
            <a:r>
              <a:rPr lang="en-US" sz="2000" dirty="0" smtClean="0"/>
              <a:t>HULL No</a:t>
            </a:r>
            <a:r>
              <a:rPr lang="el-GR" sz="2000" dirty="0" smtClean="0"/>
              <a:t> 16</a:t>
            </a:r>
          </a:p>
          <a:p>
            <a:r>
              <a:rPr lang="el-GR" sz="2000" dirty="0" smtClean="0"/>
              <a:t>Δόση ως η από ….σύμβαση ναυπήγησης        </a:t>
            </a:r>
            <a:r>
              <a:rPr lang="en-US" sz="2000" dirty="0" smtClean="0"/>
              <a:t>                       </a:t>
            </a:r>
            <a:r>
              <a:rPr lang="el-GR" sz="2000" dirty="0" smtClean="0"/>
              <a:t>$10.000.000</a:t>
            </a:r>
            <a:endParaRPr lang="el-GR" sz="2000" b="1" u="sng" dirty="0" smtClean="0"/>
          </a:p>
          <a:p>
            <a:r>
              <a:rPr lang="pl-PL" sz="2000" dirty="0" smtClean="0"/>
              <a:t>	</a:t>
            </a:r>
            <a:r>
              <a:rPr lang="el-GR" sz="2000" dirty="0" smtClean="0"/>
              <a:t>	38.</a:t>
            </a:r>
            <a:r>
              <a:rPr lang="pl-PL" sz="2000" dirty="0" smtClean="0"/>
              <a:t>ΧΡΗΜΑΤΙΚΑ ΔΙΑΘΕΣΙΜΑ</a:t>
            </a:r>
            <a:endParaRPr lang="el-GR" sz="2000" dirty="0" smtClean="0"/>
          </a:p>
          <a:p>
            <a:r>
              <a:rPr lang="pl-PL" sz="2000" dirty="0" smtClean="0"/>
              <a:t>                      </a:t>
            </a:r>
            <a:r>
              <a:rPr lang="el-GR" sz="2000" dirty="0" smtClean="0"/>
              <a:t>         </a:t>
            </a:r>
            <a:r>
              <a:rPr lang="pl-PL" sz="2000" dirty="0" smtClean="0"/>
              <a:t>38.05.01 A.B.N. AMRO BANK</a:t>
            </a:r>
            <a:endParaRPr lang="el-GR" sz="2000" dirty="0" smtClean="0"/>
          </a:p>
          <a:p>
            <a:r>
              <a:rPr lang="el-GR" sz="2000" dirty="0" smtClean="0"/>
              <a:t>         </a:t>
            </a:r>
            <a:r>
              <a:rPr lang="pl-PL" sz="2000" dirty="0" smtClean="0"/>
              <a:t>	Επιταγή Νο …</a:t>
            </a:r>
            <a:r>
              <a:rPr lang="el-GR" sz="2000" dirty="0" smtClean="0"/>
              <a:t>στο</a:t>
            </a:r>
            <a:r>
              <a:rPr lang="pl-PL" sz="2000" dirty="0" smtClean="0"/>
              <a:t> Ναυπηγείο HYUNDAI T</a:t>
            </a:r>
            <a:r>
              <a:rPr lang="el-GR" sz="2000" dirty="0" smtClean="0"/>
              <a:t>ιμ</a:t>
            </a:r>
            <a:r>
              <a:rPr lang="pl-PL" sz="2000" dirty="0" smtClean="0"/>
              <a:t>.# 2   </a:t>
            </a:r>
            <a:r>
              <a:rPr lang="en-US" sz="2000" dirty="0" smtClean="0"/>
              <a:t>   </a:t>
            </a:r>
            <a:r>
              <a:rPr lang="pl-PL" sz="2000" dirty="0" smtClean="0"/>
              <a:t>$ 10.000.000</a:t>
            </a:r>
            <a:endParaRPr lang="el-GR" sz="2000" dirty="0" smtClean="0"/>
          </a:p>
          <a:p>
            <a:r>
              <a:rPr lang="pl-PL" sz="2000" dirty="0" smtClean="0"/>
              <a:t>--------------------------------------------ημερομηνία--------------------------------------</a:t>
            </a:r>
            <a:endParaRPr lang="el-GR" sz="2000" dirty="0" smtClean="0"/>
          </a:p>
          <a:p>
            <a:pPr marL="0" indent="0">
              <a:lnSpc>
                <a:spcPct val="90000"/>
              </a:lnSpc>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400" dirty="0" smtClean="0"/>
              <a:t>Ναυτιλιακή Λογιστική</a:t>
            </a:r>
            <a:r>
              <a:rPr lang="en-US" sz="3400" dirty="0" smtClean="0"/>
              <a:t> - </a:t>
            </a:r>
            <a:r>
              <a:rPr lang="el-GR" sz="3400" dirty="0" smtClean="0"/>
              <a:t>Παραδείγματα</a:t>
            </a:r>
          </a:p>
        </p:txBody>
      </p:sp>
      <p:sp>
        <p:nvSpPr>
          <p:cNvPr id="3" name="Θέση περιεχομένου 2"/>
          <p:cNvSpPr>
            <a:spLocks noGrp="1"/>
          </p:cNvSpPr>
          <p:nvPr>
            <p:ph idx="1"/>
          </p:nvPr>
        </p:nvSpPr>
        <p:spPr/>
        <p:txBody>
          <a:bodyPr>
            <a:normAutofit fontScale="85000" lnSpcReduction="10000"/>
          </a:bodyPr>
          <a:lstStyle/>
          <a:p>
            <a:r>
              <a:rPr lang="el-GR" sz="2800" dirty="0" smtClean="0"/>
              <a:t>1</a:t>
            </a:r>
            <a:r>
              <a:rPr lang="pl-PL" sz="2800" dirty="0" smtClean="0"/>
              <a:t>5</a:t>
            </a:r>
            <a:r>
              <a:rPr lang="el-GR" sz="2800" dirty="0" smtClean="0"/>
              <a:t>.</a:t>
            </a:r>
            <a:r>
              <a:rPr lang="pl-PL" sz="2800" dirty="0" smtClean="0"/>
              <a:t>0</a:t>
            </a:r>
            <a:r>
              <a:rPr lang="el-GR" sz="2800" dirty="0" smtClean="0"/>
              <a:t>3 </a:t>
            </a:r>
            <a:r>
              <a:rPr lang="pl-PL" sz="2800" dirty="0" smtClean="0"/>
              <a:t>Π</a:t>
            </a:r>
            <a:r>
              <a:rPr lang="el-GR" sz="2800" dirty="0" smtClean="0"/>
              <a:t>ΛΟΙΑ ΥΠΟ ΚΑΤΑΣΚΕΥΗ</a:t>
            </a:r>
          </a:p>
          <a:p>
            <a:r>
              <a:rPr lang="en-US" sz="2800" dirty="0" smtClean="0"/>
              <a:t>HULL No</a:t>
            </a:r>
            <a:r>
              <a:rPr lang="el-GR" sz="2800" dirty="0" smtClean="0"/>
              <a:t> 16</a:t>
            </a:r>
          </a:p>
          <a:p>
            <a:r>
              <a:rPr lang="el-GR" sz="2800" dirty="0" smtClean="0"/>
              <a:t>Δόση ως η από ..σύμβαση ναυπήγησης  $ 6.000.000</a:t>
            </a:r>
            <a:endParaRPr lang="el-GR" sz="2800" b="1" u="sng" dirty="0" smtClean="0"/>
          </a:p>
          <a:p>
            <a:r>
              <a:rPr lang="pl-PL" sz="2800" dirty="0" smtClean="0"/>
              <a:t>	</a:t>
            </a:r>
            <a:r>
              <a:rPr lang="el-GR" sz="2800" dirty="0" smtClean="0"/>
              <a:t>	38.</a:t>
            </a:r>
            <a:r>
              <a:rPr lang="pl-PL" sz="2800" dirty="0" smtClean="0"/>
              <a:t>ΧΡΗΜΑΤΙΚΑ ΔΙΑΘΕΣΙΜΑ</a:t>
            </a:r>
            <a:endParaRPr lang="el-GR" sz="2800" dirty="0" smtClean="0"/>
          </a:p>
          <a:p>
            <a:r>
              <a:rPr lang="en-US" sz="2800" dirty="0" smtClean="0"/>
              <a:t>                               </a:t>
            </a:r>
            <a:r>
              <a:rPr lang="pl-PL" sz="2800" dirty="0" smtClean="0"/>
              <a:t>38.0</a:t>
            </a:r>
            <a:r>
              <a:rPr lang="en-US" sz="2800" dirty="0" smtClean="0"/>
              <a:t>5</a:t>
            </a:r>
            <a:r>
              <a:rPr lang="pl-PL" sz="2800" dirty="0" smtClean="0"/>
              <a:t>.01 </a:t>
            </a:r>
            <a:r>
              <a:rPr lang="en-US" sz="2800" dirty="0" smtClean="0"/>
              <a:t>A.B.N. AMRO BANK</a:t>
            </a:r>
            <a:endParaRPr lang="el-GR" sz="2800" dirty="0" smtClean="0"/>
          </a:p>
          <a:p>
            <a:r>
              <a:rPr lang="pl-PL" sz="2800" dirty="0" smtClean="0"/>
              <a:t>Επιταγή Νο …</a:t>
            </a:r>
            <a:r>
              <a:rPr lang="el-GR" sz="2800" dirty="0" smtClean="0"/>
              <a:t>στο</a:t>
            </a:r>
            <a:r>
              <a:rPr lang="pl-PL" sz="2800" dirty="0" smtClean="0"/>
              <a:t> Ναυπηγείο HYUNDAI </a:t>
            </a:r>
            <a:r>
              <a:rPr lang="el-GR" sz="2800" dirty="0" err="1" smtClean="0"/>
              <a:t>Tιμ</a:t>
            </a:r>
            <a:r>
              <a:rPr lang="el-GR" sz="2800" dirty="0" smtClean="0"/>
              <a:t>.# 3    $ 6</a:t>
            </a:r>
            <a:r>
              <a:rPr lang="pl-PL" sz="2800" dirty="0" smtClean="0"/>
              <a:t>.000.000</a:t>
            </a:r>
            <a:endParaRPr lang="el-GR" sz="2800" dirty="0" smtClean="0"/>
          </a:p>
          <a:p>
            <a:r>
              <a:rPr lang="el-GR" sz="2800" dirty="0" smtClean="0"/>
              <a:t>                       </a:t>
            </a:r>
            <a:r>
              <a:rPr lang="pl-PL" sz="2800" dirty="0" smtClean="0"/>
              <a:t>Εξόφληση λογαριασμού με ναυπηγείο  </a:t>
            </a:r>
            <a:r>
              <a:rPr lang="en-US" sz="2800" dirty="0" smtClean="0"/>
              <a:t>HYUNDAI</a:t>
            </a:r>
            <a:endParaRPr lang="el-GR" sz="2800" dirty="0" smtClean="0"/>
          </a:p>
          <a:p>
            <a:pPr marL="347472" indent="-347472">
              <a:buNone/>
            </a:pPr>
            <a:endParaRPr lang="el-GR" sz="2800" dirty="0">
              <a:latin typeface="+mj-lt"/>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400" dirty="0" smtClean="0"/>
              <a:t>Ναυτιλιακή Λογιστική</a:t>
            </a:r>
            <a:r>
              <a:rPr lang="en-US" sz="3400" dirty="0" smtClean="0"/>
              <a:t> - </a:t>
            </a:r>
            <a:r>
              <a:rPr lang="el-GR" sz="3400" dirty="0" smtClean="0"/>
              <a:t>Παραδείγματα</a:t>
            </a:r>
            <a:endParaRPr lang="el-GR" sz="3400" dirty="0"/>
          </a:p>
        </p:txBody>
      </p:sp>
      <p:sp>
        <p:nvSpPr>
          <p:cNvPr id="3" name="Θέση περιεχομένου 2"/>
          <p:cNvSpPr>
            <a:spLocks noGrp="1"/>
          </p:cNvSpPr>
          <p:nvPr>
            <p:ph idx="1"/>
          </p:nvPr>
        </p:nvSpPr>
        <p:spPr>
          <a:xfrm>
            <a:off x="457200" y="1333500"/>
            <a:ext cx="8229600" cy="3972272"/>
          </a:xfrm>
        </p:spPr>
        <p:txBody>
          <a:bodyPr>
            <a:noAutofit/>
          </a:bodyPr>
          <a:lstStyle/>
          <a:p>
            <a:r>
              <a:rPr lang="pl-PL" sz="2000" dirty="0" smtClean="0"/>
              <a:t>---------------------------------------ημερομηνία-------------------------------------</a:t>
            </a:r>
            <a:endParaRPr lang="el-GR" sz="2000" dirty="0" smtClean="0"/>
          </a:p>
          <a:p>
            <a:r>
              <a:rPr lang="pl-PL" sz="2000" dirty="0" smtClean="0"/>
              <a:t>1</a:t>
            </a:r>
            <a:r>
              <a:rPr lang="el-GR" sz="2000" dirty="0" smtClean="0"/>
              <a:t>3</a:t>
            </a:r>
            <a:r>
              <a:rPr lang="pl-PL" sz="2000" dirty="0" smtClean="0"/>
              <a:t>.0</a:t>
            </a:r>
            <a:r>
              <a:rPr lang="el-GR" sz="2000" dirty="0" smtClean="0"/>
              <a:t>4 ΠΛΟΙΑ</a:t>
            </a:r>
          </a:p>
          <a:p>
            <a:r>
              <a:rPr lang="pl-PL" sz="2000" dirty="0" smtClean="0"/>
              <a:t>1</a:t>
            </a:r>
            <a:r>
              <a:rPr lang="el-GR" sz="2000" dirty="0" smtClean="0"/>
              <a:t>3</a:t>
            </a:r>
            <a:r>
              <a:rPr lang="pl-PL" sz="2000" dirty="0" smtClean="0"/>
              <a:t>.0</a:t>
            </a:r>
            <a:r>
              <a:rPr lang="el-GR" sz="2000" dirty="0" smtClean="0"/>
              <a:t>4.01 ΦΟΡΤΗΓΑ ΠΛΟΙΑ</a:t>
            </a:r>
          </a:p>
          <a:p>
            <a:r>
              <a:rPr lang="pl-PL" sz="2000" dirty="0" smtClean="0"/>
              <a:t>13.0</a:t>
            </a:r>
            <a:r>
              <a:rPr lang="el-GR" sz="2000" dirty="0" smtClean="0"/>
              <a:t>4</a:t>
            </a:r>
            <a:r>
              <a:rPr lang="pl-PL" sz="2000" dirty="0" smtClean="0"/>
              <a:t>.01.00 HELLENIC STAR	        $</a:t>
            </a:r>
            <a:r>
              <a:rPr lang="en-US" sz="2000" dirty="0" smtClean="0"/>
              <a:t> </a:t>
            </a:r>
            <a:r>
              <a:rPr lang="pl-PL" sz="2000" dirty="0" smtClean="0"/>
              <a:t>20.000.000          </a:t>
            </a:r>
            <a:endParaRPr lang="el-GR" sz="2000" dirty="0" smtClean="0"/>
          </a:p>
          <a:p>
            <a:r>
              <a:rPr lang="el-GR" sz="2000" dirty="0" smtClean="0"/>
              <a:t>53 ΠΙΣΤΩΤΕΣ ΔΙΑΦΟΡΟΙ</a:t>
            </a:r>
          </a:p>
          <a:p>
            <a:r>
              <a:rPr lang="el-GR" sz="2000" dirty="0" smtClean="0"/>
              <a:t>		 53.93 ΚΑΤΑΣΚΕΥΑΣΤΕΣ- ΕΠΙΣΚΕΥΑΣΤΕΣ</a:t>
            </a:r>
          </a:p>
          <a:p>
            <a:r>
              <a:rPr lang="el-GR" sz="2000" dirty="0" smtClean="0"/>
              <a:t>		53.93.00 Κατασκευαστές Πλοίων</a:t>
            </a:r>
          </a:p>
          <a:p>
            <a:r>
              <a:rPr lang="el-GR" sz="2000" dirty="0" smtClean="0"/>
              <a:t>	                   </a:t>
            </a:r>
            <a:r>
              <a:rPr lang="pl-PL" sz="2000" dirty="0" smtClean="0"/>
              <a:t>5</a:t>
            </a:r>
            <a:r>
              <a:rPr lang="el-GR" sz="2000" dirty="0" smtClean="0"/>
              <a:t>3</a:t>
            </a:r>
            <a:r>
              <a:rPr lang="pl-PL" sz="2000" dirty="0" smtClean="0"/>
              <a:t>.</a:t>
            </a:r>
            <a:r>
              <a:rPr lang="el-GR" sz="2000" dirty="0" smtClean="0"/>
              <a:t>93.</a:t>
            </a:r>
            <a:r>
              <a:rPr lang="pl-PL" sz="2000" dirty="0" smtClean="0"/>
              <a:t>0</a:t>
            </a:r>
            <a:r>
              <a:rPr lang="el-GR" sz="2000" dirty="0" smtClean="0"/>
              <a:t>0</a:t>
            </a:r>
            <a:r>
              <a:rPr lang="pl-PL" sz="2000" dirty="0" smtClean="0"/>
              <a:t>.02 Ναυπηγείο </a:t>
            </a:r>
            <a:r>
              <a:rPr lang="en-US" sz="2000" dirty="0" smtClean="0"/>
              <a:t>HYUNDAI</a:t>
            </a:r>
            <a:r>
              <a:rPr lang="el-GR" sz="2000" dirty="0" smtClean="0"/>
              <a:t>   </a:t>
            </a:r>
            <a:r>
              <a:rPr lang="en-US" sz="2000" dirty="0" smtClean="0"/>
              <a:t>    </a:t>
            </a:r>
            <a:r>
              <a:rPr lang="el-GR" sz="2000" dirty="0" smtClean="0"/>
              <a:t>$</a:t>
            </a:r>
            <a:r>
              <a:rPr lang="en-US" sz="2000" dirty="0" smtClean="0"/>
              <a:t> </a:t>
            </a:r>
            <a:r>
              <a:rPr lang="el-GR" sz="2000" dirty="0" smtClean="0"/>
              <a:t>20.000.000         </a:t>
            </a:r>
            <a:r>
              <a:rPr lang="pl-PL" sz="2000" u="sng" dirty="0" smtClean="0"/>
              <a:t> </a:t>
            </a:r>
            <a:endParaRPr lang="el-GR" sz="2000" dirty="0" smtClean="0"/>
          </a:p>
          <a:p>
            <a:r>
              <a:rPr lang="pl-PL" sz="2000" dirty="0" smtClean="0"/>
              <a:t>κατασκευή</a:t>
            </a:r>
            <a:r>
              <a:rPr lang="el-GR" sz="2000" dirty="0" smtClean="0"/>
              <a:t> του </a:t>
            </a:r>
            <a:r>
              <a:rPr lang="en-US" sz="2000" dirty="0" smtClean="0"/>
              <a:t>HELLENIC STAR</a:t>
            </a:r>
            <a:r>
              <a:rPr lang="el-GR" sz="2000" dirty="0" smtClean="0"/>
              <a:t>, Τιμ.#6  $ 20.000.000</a:t>
            </a:r>
            <a:r>
              <a:rPr lang="el-GR" sz="2000" u="sng" dirty="0" smtClean="0"/>
              <a:t>     </a:t>
            </a:r>
            <a:endParaRPr lang="el-GR" sz="2000" dirty="0" smtClean="0"/>
          </a:p>
          <a:p>
            <a:pPr marL="0" indent="0">
              <a:lnSpc>
                <a:spcPct val="90000"/>
              </a:lnSpc>
              <a:buNone/>
            </a:pP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1386</TotalTime>
  <Words>1288</Words>
  <Application>Microsoft Office PowerPoint</Application>
  <PresentationFormat>Προβολή στην οθόνη (16:10)</PresentationFormat>
  <Paragraphs>285</Paragraphs>
  <Slides>33</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Θέμα του Office</vt:lpstr>
      <vt:lpstr>Κλαδικά Λογιστικά Σχέδια</vt:lpstr>
      <vt:lpstr>Διαφάνεια 2</vt:lpstr>
      <vt:lpstr>Άδειες Χρήσης</vt:lpstr>
      <vt:lpstr>Χρηματοδότηση</vt:lpstr>
      <vt:lpstr>Σκοποί  ενότητας</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Ναυτιλιακή Λογιστική - Παραδείγματα</vt:lpstr>
      <vt:lpstr>Βιβλιογραφία</vt:lpstr>
      <vt:lpstr>Σημείωμα Αναφοράς</vt:lpstr>
      <vt:lpstr>Σημείωμα Αδειοδότησης</vt:lpstr>
      <vt:lpstr>Διαφάνεια 30</vt:lpstr>
      <vt:lpstr>Διαφάνεια 31</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206</cp:revision>
  <dcterms:created xsi:type="dcterms:W3CDTF">2012-09-06T09:03:05Z</dcterms:created>
  <dcterms:modified xsi:type="dcterms:W3CDTF">2015-11-03T20:04:35Z</dcterms:modified>
</cp:coreProperties>
</file>