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handoutMasterIdLst>
    <p:handoutMasterId r:id="rId35"/>
  </p:handoutMasterIdLst>
  <p:sldIdLst>
    <p:sldId id="257" r:id="rId4"/>
    <p:sldId id="258" r:id="rId5"/>
    <p:sldId id="320" r:id="rId6"/>
    <p:sldId id="321" r:id="rId7"/>
    <p:sldId id="259" r:id="rId8"/>
    <p:sldId id="292" r:id="rId9"/>
    <p:sldId id="261" r:id="rId10"/>
    <p:sldId id="262" r:id="rId11"/>
    <p:sldId id="334" r:id="rId12"/>
    <p:sldId id="457" r:id="rId13"/>
    <p:sldId id="467" r:id="rId14"/>
    <p:sldId id="468" r:id="rId15"/>
    <p:sldId id="458" r:id="rId16"/>
    <p:sldId id="469" r:id="rId17"/>
    <p:sldId id="459" r:id="rId18"/>
    <p:sldId id="470" r:id="rId19"/>
    <p:sldId id="460" r:id="rId20"/>
    <p:sldId id="471" r:id="rId21"/>
    <p:sldId id="472" r:id="rId22"/>
    <p:sldId id="473" r:id="rId23"/>
    <p:sldId id="474" r:id="rId24"/>
    <p:sldId id="475" r:id="rId25"/>
    <p:sldId id="476" r:id="rId26"/>
    <p:sldId id="322" r:id="rId27"/>
    <p:sldId id="323" r:id="rId28"/>
    <p:sldId id="324" r:id="rId29"/>
    <p:sldId id="277" r:id="rId30"/>
    <p:sldId id="278" r:id="rId31"/>
    <p:sldId id="291" r:id="rId32"/>
    <p:sldId id="279" r:id="rId33"/>
  </p:sldIdLst>
  <p:sldSz cx="10440988"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12" y="-102"/>
      </p:cViewPr>
      <p:guideLst>
        <p:guide orient="horz" pos="2160"/>
        <p:guide pos="32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18/9/2015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18/9/2015</a:t>
            </a:fld>
            <a:endParaRPr lang="el-GR"/>
          </a:p>
        </p:txBody>
      </p:sp>
      <p:sp>
        <p:nvSpPr>
          <p:cNvPr id="4" name="3 - Θέση εικόνας διαφάνειας"/>
          <p:cNvSpPr>
            <a:spLocks noGrp="1" noRot="1" noChangeAspect="1"/>
          </p:cNvSpPr>
          <p:nvPr>
            <p:ph type="sldImg" idx="2"/>
          </p:nvPr>
        </p:nvSpPr>
        <p:spPr>
          <a:xfrm>
            <a:off x="819150" y="685800"/>
            <a:ext cx="52197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xmlns=""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081088" y="1143000"/>
            <a:ext cx="4695825"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24</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819150" y="685800"/>
            <a:ext cx="5219700" cy="3429000"/>
          </a:xfrm>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19150" y="685800"/>
            <a:ext cx="52197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3075" y="2130432"/>
            <a:ext cx="887484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566149" y="3886200"/>
            <a:ext cx="73086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569716" y="274644"/>
            <a:ext cx="2349222"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522049" y="274644"/>
            <a:ext cx="6873651"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83075" y="2130434"/>
            <a:ext cx="887484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780527" y="3886200"/>
            <a:ext cx="8879937"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43461" y="-17"/>
            <a:ext cx="243735"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24767" y="4406903"/>
            <a:ext cx="887484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824767" y="2906713"/>
            <a:ext cx="887484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956113" y="1095941"/>
            <a:ext cx="2528765"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43461" y="-17"/>
            <a:ext cx="243735"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22051" y="1574254"/>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22051" y="2214017"/>
            <a:ext cx="4613249"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303887" y="1574254"/>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303887" y="2214017"/>
            <a:ext cx="4615062"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43461" y="-17"/>
            <a:ext cx="243735"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43461" y="-17"/>
            <a:ext cx="243735"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43461" y="-17"/>
            <a:ext cx="243735"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82136" y="1556793"/>
            <a:ext cx="5836802"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22061" y="1556793"/>
            <a:ext cx="34350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046507" y="1556792"/>
            <a:ext cx="6264593"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046507" y="5157192"/>
            <a:ext cx="6264593"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8"/>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3"/>
            <a:ext cx="416634"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569716" y="274646"/>
            <a:ext cx="2349222"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22049" y="274646"/>
            <a:ext cx="6873651"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83075" y="2130430"/>
            <a:ext cx="887484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780527" y="3886200"/>
            <a:ext cx="8879937"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43461" y="-17"/>
            <a:ext cx="243735"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24767" y="4406902"/>
            <a:ext cx="887484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824767" y="2906713"/>
            <a:ext cx="887484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956113" y="1095941"/>
            <a:ext cx="2528765"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43461" y="-17"/>
            <a:ext cx="243735"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522051" y="1574254"/>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522051" y="2214017"/>
            <a:ext cx="4613249"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303882" y="1574254"/>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303882" y="2214017"/>
            <a:ext cx="4615062"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43461" y="-17"/>
            <a:ext cx="243735"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43461" y="-17"/>
            <a:ext cx="243735"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43461" y="-17"/>
            <a:ext cx="243735"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24767" y="4406903"/>
            <a:ext cx="887484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824767" y="2906713"/>
            <a:ext cx="88748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82136" y="1556793"/>
            <a:ext cx="5836802"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522054" y="1556793"/>
            <a:ext cx="34350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046507" y="1556792"/>
            <a:ext cx="6264593"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046507" y="5157192"/>
            <a:ext cx="6264593"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522051" y="273600"/>
            <a:ext cx="9396889"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4"/>
            <a:ext cx="10440988"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995" y="-69541"/>
            <a:ext cx="10436994"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43461" y="-17"/>
            <a:ext cx="243735"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989350" y="2"/>
            <a:ext cx="416634"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569716" y="274642"/>
            <a:ext cx="2349222"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22049" y="274642"/>
            <a:ext cx="6873651"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522051"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307502" y="1600202"/>
            <a:ext cx="461143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522051" y="1535116"/>
            <a:ext cx="461324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522051" y="2174875"/>
            <a:ext cx="461324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5303887" y="1535116"/>
            <a:ext cx="46150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5303887" y="2174875"/>
            <a:ext cx="46150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22059" y="273052"/>
            <a:ext cx="34350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4082136" y="273052"/>
            <a:ext cx="583680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522059" y="1435104"/>
            <a:ext cx="34350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046507" y="4800600"/>
            <a:ext cx="6264593"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2046507" y="612775"/>
            <a:ext cx="626459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046507" y="5367338"/>
            <a:ext cx="626459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522049" y="6356357"/>
            <a:ext cx="2436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18/9/2015</a:t>
            </a:fld>
            <a:endParaRPr lang="el-GR"/>
          </a:p>
        </p:txBody>
      </p:sp>
      <p:sp>
        <p:nvSpPr>
          <p:cNvPr id="5" name="4 - Θέση υποσέλιδου"/>
          <p:cNvSpPr>
            <a:spLocks noGrp="1"/>
          </p:cNvSpPr>
          <p:nvPr>
            <p:ph type="ftr" sz="quarter" idx="3"/>
          </p:nvPr>
        </p:nvSpPr>
        <p:spPr>
          <a:xfrm>
            <a:off x="3567338" y="6356357"/>
            <a:ext cx="33063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7482708" y="6356357"/>
            <a:ext cx="24362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7482708" y="6356358"/>
            <a:ext cx="2436231"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9967429" y="6559389"/>
            <a:ext cx="380352"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22051" y="274638"/>
            <a:ext cx="9396889"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522051" y="1600202"/>
            <a:ext cx="9396889"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7482708" y="6356355"/>
            <a:ext cx="2436231"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9967421" y="6559385"/>
            <a:ext cx="380352"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eclass.teiep.gr/courses/COMP10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php.net/"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hyperlink" Target="http://www.mysql.com/" TargetMode="External"/><Relationship Id="rId5" Type="http://schemas.openxmlformats.org/officeDocument/2006/relationships/hyperlink" Target="http://www.apache.org/"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ΗΛΕΚΤΡΟΝΙΚΟ ΕΜΠΟΡΙΟ</a:t>
            </a:r>
            <a:endParaRPr lang="el-GR" b="1" dirty="0"/>
          </a:p>
        </p:txBody>
      </p:sp>
      <p:sp>
        <p:nvSpPr>
          <p:cNvPr id="3" name="Υπότιτλος 2"/>
          <p:cNvSpPr>
            <a:spLocks noGrp="1"/>
          </p:cNvSpPr>
          <p:nvPr>
            <p:ph type="subTitle" idx="1"/>
          </p:nvPr>
        </p:nvSpPr>
        <p:spPr>
          <a:xfrm>
            <a:off x="451638" y="3476600"/>
            <a:ext cx="9665399" cy="1752600"/>
          </a:xfrm>
        </p:spPr>
        <p:txBody>
          <a:bodyPr>
            <a:noAutofit/>
          </a:bodyPr>
          <a:lstStyle/>
          <a:p>
            <a:r>
              <a:rPr lang="el-GR" sz="2800" dirty="0" smtClean="0">
                <a:solidFill>
                  <a:schemeClr val="tx1"/>
                </a:solidFill>
              </a:rPr>
              <a:t>Ενότητα 13</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Η χρήση της </a:t>
            </a:r>
            <a:r>
              <a:rPr lang="en-US" sz="2800" b="1" dirty="0" err="1" smtClean="0">
                <a:solidFill>
                  <a:schemeClr val="tx1"/>
                </a:solidFill>
              </a:rPr>
              <a:t>MySQL</a:t>
            </a:r>
            <a:r>
              <a:rPr lang="el-GR" sz="2800" b="1" dirty="0" smtClean="0"/>
              <a:t> </a:t>
            </a:r>
            <a:r>
              <a:rPr lang="el-GR" sz="2800" b="1" dirty="0" smtClean="0">
                <a:solidFill>
                  <a:schemeClr val="tx1"/>
                </a:solidFill>
              </a:rPr>
              <a:t>στο Ηλεκτρονικό εμπόριο </a:t>
            </a:r>
            <a:r>
              <a:rPr lang="en-US" sz="2800" b="1" dirty="0" smtClean="0">
                <a:solidFill>
                  <a:schemeClr val="tx1"/>
                </a:solidFill>
              </a:rPr>
              <a:t> (IV</a:t>
            </a:r>
            <a:r>
              <a:rPr lang="el-GR" sz="2800" b="1" dirty="0" smtClean="0">
                <a:solidFill>
                  <a:schemeClr val="tx1"/>
                </a:solidFill>
              </a:rPr>
              <a:t>)</a:t>
            </a:r>
          </a:p>
          <a:p>
            <a:endParaRPr lang="el-GR" sz="2800" dirty="0" smtClean="0">
              <a:solidFill>
                <a:schemeClr val="tx1"/>
              </a:solidFill>
            </a:endParaRPr>
          </a:p>
          <a:p>
            <a:r>
              <a:rPr lang="el-GR" sz="2800" dirty="0" smtClean="0">
                <a:solidFill>
                  <a:schemeClr val="tx1"/>
                </a:solidFill>
              </a:rPr>
              <a:t>Ιωάννης </a:t>
            </a:r>
            <a:r>
              <a:rPr lang="el-GR" sz="2800" dirty="0" err="1" smtClean="0">
                <a:solidFill>
                  <a:schemeClr val="tx1"/>
                </a:solidFill>
              </a:rPr>
              <a:t>Τσούλος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376042" y="5827943"/>
            <a:ext cx="1806032"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100515" y="5591697"/>
            <a:ext cx="4921661" cy="1025873"/>
          </a:xfrm>
          <a:prstGeom prst="rect">
            <a:avLst/>
          </a:prstGeom>
          <a:noFill/>
        </p:spPr>
      </p:pic>
      <p:grpSp>
        <p:nvGrpSpPr>
          <p:cNvPr id="6" name="Ομάδα 9"/>
          <p:cNvGrpSpPr/>
          <p:nvPr/>
        </p:nvGrpSpPr>
        <p:grpSpPr>
          <a:xfrm>
            <a:off x="733242" y="252000"/>
            <a:ext cx="4816138"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332656"/>
            <a:ext cx="9396889" cy="1143000"/>
          </a:xfrm>
        </p:spPr>
        <p:txBody>
          <a:bodyPr>
            <a:normAutofit/>
          </a:bodyPr>
          <a:lstStyle/>
          <a:p>
            <a:r>
              <a:rPr lang="el-GR" dirty="0" smtClean="0"/>
              <a:t>Εισαγωγή πλειάδων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323950" y="1412776"/>
            <a:ext cx="9793088" cy="4524315"/>
          </a:xfrm>
          <a:prstGeom prst="rect">
            <a:avLst/>
          </a:prstGeom>
        </p:spPr>
        <p:txBody>
          <a:bodyPr wrap="square">
            <a:spAutoFit/>
          </a:bodyPr>
          <a:lstStyle/>
          <a:p>
            <a:endParaRPr lang="el-GR" sz="3200" dirty="0" smtClean="0"/>
          </a:p>
          <a:p>
            <a:r>
              <a:rPr lang="el-GR" sz="3200" dirty="0" smtClean="0"/>
              <a:t>Στην </a:t>
            </a:r>
            <a:r>
              <a:rPr lang="el-GR" sz="3200" b="1" dirty="0" err="1" smtClean="0"/>
              <a:t>MySQL</a:t>
            </a:r>
            <a:r>
              <a:rPr lang="el-GR" sz="3200" dirty="0" smtClean="0"/>
              <a:t> για να ενημερώσουμε έναν πίνακα σε μία</a:t>
            </a:r>
          </a:p>
          <a:p>
            <a:r>
              <a:rPr lang="el-GR" sz="3200" dirty="0" smtClean="0"/>
              <a:t>βάση δεδομένων γράφουμε</a:t>
            </a:r>
          </a:p>
          <a:p>
            <a:pPr algn="ctr"/>
            <a:r>
              <a:rPr lang="en-US" sz="3200" b="1" dirty="0" smtClean="0">
                <a:solidFill>
                  <a:srgbClr val="FF0000"/>
                </a:solidFill>
              </a:rPr>
              <a:t>INSERT INTO TABLENAME(field1,field2,...) VALUES(val1,val1,val3);</a:t>
            </a:r>
          </a:p>
          <a:p>
            <a:endParaRPr lang="el-GR" sz="3200" dirty="0" smtClean="0"/>
          </a:p>
          <a:p>
            <a:pPr>
              <a:buFont typeface="Arial" pitchFamily="34" charset="0"/>
              <a:buChar char="•"/>
            </a:pPr>
            <a:r>
              <a:rPr lang="el-GR" sz="3200" dirty="0" smtClean="0"/>
              <a:t>Με τον όρο </a:t>
            </a:r>
            <a:r>
              <a:rPr lang="el-GR" sz="3200" b="1" dirty="0" smtClean="0">
                <a:solidFill>
                  <a:srgbClr val="FF0000"/>
                </a:solidFill>
              </a:rPr>
              <a:t>TABLENAME</a:t>
            </a:r>
            <a:r>
              <a:rPr lang="el-GR" sz="3200" dirty="0" smtClean="0"/>
              <a:t> εννοούμε το όνομα του πίνακα.</a:t>
            </a:r>
          </a:p>
          <a:p>
            <a:pPr>
              <a:buFont typeface="Arial" pitchFamily="34" charset="0"/>
              <a:buChar char="•"/>
            </a:pPr>
            <a:r>
              <a:rPr lang="el-GR" sz="3200" b="1" dirty="0" smtClean="0">
                <a:solidFill>
                  <a:srgbClr val="FF0000"/>
                </a:solidFill>
              </a:rPr>
              <a:t>Field1, field2 </a:t>
            </a:r>
            <a:r>
              <a:rPr lang="el-GR" sz="3200" dirty="0" smtClean="0"/>
              <a:t>κτλ είναι τα ονόματα των πεδίων στον πίνακα στα οποία κάνουμε εισαγωγή.</a:t>
            </a: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332656"/>
            <a:ext cx="9396889" cy="1143000"/>
          </a:xfrm>
        </p:spPr>
        <p:txBody>
          <a:bodyPr>
            <a:normAutofit/>
          </a:bodyPr>
          <a:lstStyle/>
          <a:p>
            <a:r>
              <a:rPr lang="el-GR" dirty="0" smtClean="0"/>
              <a:t>Εισαγωγή πλειάδων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323950" y="1412776"/>
            <a:ext cx="9793088" cy="3046988"/>
          </a:xfrm>
          <a:prstGeom prst="rect">
            <a:avLst/>
          </a:prstGeom>
        </p:spPr>
        <p:txBody>
          <a:bodyPr wrap="square">
            <a:spAutoFit/>
          </a:bodyPr>
          <a:lstStyle/>
          <a:p>
            <a:endParaRPr lang="el-GR" sz="3200" dirty="0" smtClean="0"/>
          </a:p>
          <a:p>
            <a:r>
              <a:rPr lang="el-GR" sz="3200" dirty="0" smtClean="0"/>
              <a:t>Η επόμενη φόρμα </a:t>
            </a:r>
            <a:endParaRPr lang="en-US" sz="3200" dirty="0" smtClean="0"/>
          </a:p>
          <a:p>
            <a:pPr>
              <a:buFont typeface="Wingdings" pitchFamily="2" charset="2"/>
              <a:buChar char="ü"/>
            </a:pPr>
            <a:r>
              <a:rPr lang="el-GR" sz="3200" dirty="0" smtClean="0"/>
              <a:t>δέχεται ένα όνομα και μία εργασία και </a:t>
            </a:r>
            <a:endParaRPr lang="en-US" sz="3200" dirty="0" smtClean="0"/>
          </a:p>
          <a:p>
            <a:pPr>
              <a:buFont typeface="Wingdings" pitchFamily="2" charset="2"/>
              <a:buChar char="ü"/>
            </a:pPr>
            <a:r>
              <a:rPr lang="el-GR" sz="3200" dirty="0" smtClean="0"/>
              <a:t>τα στέλνει στην σελίδα</a:t>
            </a:r>
            <a:r>
              <a:rPr lang="en-US" sz="3200" dirty="0" smtClean="0"/>
              <a:t> </a:t>
            </a:r>
            <a:r>
              <a:rPr lang="el-GR" sz="3200" b="1" dirty="0" smtClean="0">
                <a:solidFill>
                  <a:srgbClr val="FF0000"/>
                </a:solidFill>
              </a:rPr>
              <a:t>page4.php</a:t>
            </a:r>
            <a:r>
              <a:rPr lang="el-GR" sz="3200" dirty="0" smtClean="0"/>
              <a:t> όπου και</a:t>
            </a:r>
            <a:endParaRPr lang="en-US" sz="3200" dirty="0" smtClean="0"/>
          </a:p>
          <a:p>
            <a:pPr>
              <a:buFont typeface="Wingdings" pitchFamily="2" charset="2"/>
              <a:buChar char="ü"/>
            </a:pPr>
            <a:r>
              <a:rPr lang="el-GR" sz="3200" dirty="0" smtClean="0"/>
              <a:t> διαγράφει από την γνωστή </a:t>
            </a:r>
            <a:r>
              <a:rPr lang="el-GR" sz="3200" u="sng" dirty="0" smtClean="0"/>
              <a:t>βάση</a:t>
            </a:r>
            <a:r>
              <a:rPr lang="el-GR" sz="3200" dirty="0" smtClean="0"/>
              <a:t> </a:t>
            </a:r>
            <a:r>
              <a:rPr lang="el-GR" sz="3200" b="1" dirty="0" err="1" smtClean="0">
                <a:solidFill>
                  <a:srgbClr val="FF0000"/>
                </a:solidFill>
              </a:rPr>
              <a:t>test</a:t>
            </a:r>
            <a:r>
              <a:rPr lang="el-GR" sz="3200" b="1" dirty="0" smtClean="0">
                <a:solidFill>
                  <a:srgbClr val="FF0000"/>
                </a:solidFill>
              </a:rPr>
              <a:t> </a:t>
            </a:r>
            <a:r>
              <a:rPr lang="el-GR" sz="3200" dirty="0" smtClean="0"/>
              <a:t>την πλειάδα με </a:t>
            </a:r>
            <a:r>
              <a:rPr lang="en-US" sz="3200" dirty="0" smtClean="0"/>
              <a:t>             </a:t>
            </a:r>
            <a:r>
              <a:rPr lang="el-GR" sz="3200" dirty="0" smtClean="0"/>
              <a:t>αυτά</a:t>
            </a:r>
            <a:r>
              <a:rPr lang="en-US" sz="3200" dirty="0" smtClean="0"/>
              <a:t> </a:t>
            </a:r>
            <a:r>
              <a:rPr lang="el-GR" sz="3200" dirty="0" smtClean="0"/>
              <a:t>τα στοιχεία</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900014" y="664465"/>
            <a:ext cx="8352928" cy="6174538"/>
          </a:xfrm>
          <a:prstGeom prst="rect">
            <a:avLst/>
          </a:prstGeom>
          <a:noFill/>
          <a:ln w="9525">
            <a:noFill/>
            <a:miter lim="800000"/>
            <a:headEnd/>
            <a:tailEnd/>
          </a:ln>
        </p:spPr>
      </p:pic>
      <p:sp>
        <p:nvSpPr>
          <p:cNvPr id="9" name="8 - Ορθογώνιο"/>
          <p:cNvSpPr/>
          <p:nvPr/>
        </p:nvSpPr>
        <p:spPr>
          <a:xfrm>
            <a:off x="3240188" y="-99392"/>
            <a:ext cx="7308898" cy="1077218"/>
          </a:xfrm>
          <a:prstGeom prst="rect">
            <a:avLst/>
          </a:prstGeom>
        </p:spPr>
        <p:txBody>
          <a:bodyPr wrap="square">
            <a:spAutoFit/>
          </a:bodyPr>
          <a:lstStyle/>
          <a:p>
            <a:endParaRPr lang="el-GR" sz="3200" dirty="0" smtClean="0"/>
          </a:p>
          <a:p>
            <a:r>
              <a:rPr lang="en-US" sz="3200" b="1" dirty="0" smtClean="0"/>
              <a:t>…</a:t>
            </a:r>
            <a:r>
              <a:rPr lang="el-GR" sz="3200" b="1" dirty="0" smtClean="0"/>
              <a:t>συνέχεια</a:t>
            </a:r>
            <a:endParaRPr lang="en-US" sz="28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647900" y="44624"/>
            <a:ext cx="9793088" cy="1077218"/>
          </a:xfrm>
          <a:prstGeom prst="rect">
            <a:avLst/>
          </a:prstGeom>
        </p:spPr>
        <p:txBody>
          <a:bodyPr wrap="square">
            <a:spAutoFit/>
          </a:bodyPr>
          <a:lstStyle/>
          <a:p>
            <a:endParaRPr lang="el-GR" sz="3200" dirty="0" smtClean="0"/>
          </a:p>
          <a:p>
            <a:r>
              <a:rPr lang="el-GR" sz="3200" dirty="0" smtClean="0"/>
              <a:t>Η σελίδα </a:t>
            </a:r>
            <a:r>
              <a:rPr lang="el-GR" sz="3200" b="1" dirty="0" smtClean="0">
                <a:solidFill>
                  <a:srgbClr val="FF0000"/>
                </a:solidFill>
              </a:rPr>
              <a:t>page4.php</a:t>
            </a:r>
            <a:r>
              <a:rPr lang="el-GR" sz="3200" dirty="0" smtClean="0"/>
              <a:t> έχει ως εξής:</a:t>
            </a:r>
            <a:endParaRPr lang="en-US" sz="2800" dirty="0" smtClean="0"/>
          </a:p>
        </p:txBody>
      </p:sp>
      <p:pic>
        <p:nvPicPr>
          <p:cNvPr id="2050" name="Picture 2"/>
          <p:cNvPicPr>
            <a:picLocks noChangeAspect="1" noChangeArrowheads="1"/>
          </p:cNvPicPr>
          <p:nvPr/>
        </p:nvPicPr>
        <p:blipFill>
          <a:blip r:embed="rId4" cstate="print"/>
          <a:srcRect/>
          <a:stretch>
            <a:fillRect/>
          </a:stretch>
        </p:blipFill>
        <p:spPr bwMode="auto">
          <a:xfrm>
            <a:off x="179934" y="1196752"/>
            <a:ext cx="10077521"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55998" y="2276872"/>
            <a:ext cx="7849714" cy="3018005"/>
          </a:xfrm>
          <a:prstGeom prst="rect">
            <a:avLst/>
          </a:prstGeom>
          <a:noFill/>
          <a:ln w="9525">
            <a:noFill/>
            <a:miter lim="800000"/>
            <a:headEnd/>
            <a:tailEnd/>
          </a:ln>
        </p:spPr>
      </p:pic>
      <p:sp>
        <p:nvSpPr>
          <p:cNvPr id="8" name="7 - Ορθογώνιο"/>
          <p:cNvSpPr/>
          <p:nvPr/>
        </p:nvSpPr>
        <p:spPr>
          <a:xfrm>
            <a:off x="647900" y="44624"/>
            <a:ext cx="9793088" cy="1077218"/>
          </a:xfrm>
          <a:prstGeom prst="rect">
            <a:avLst/>
          </a:prstGeom>
        </p:spPr>
        <p:txBody>
          <a:bodyPr wrap="square">
            <a:spAutoFit/>
          </a:bodyPr>
          <a:lstStyle/>
          <a:p>
            <a:endParaRPr lang="el-GR" sz="3200" dirty="0" smtClean="0"/>
          </a:p>
          <a:p>
            <a:r>
              <a:rPr lang="en-US" sz="3200" b="1" dirty="0" smtClean="0"/>
              <a:t>…</a:t>
            </a:r>
            <a:r>
              <a:rPr lang="el-GR" sz="3200" b="1" dirty="0" smtClean="0"/>
              <a:t>συνέχεια</a:t>
            </a:r>
            <a:endParaRPr lang="en-US" sz="28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85800"/>
            <a:ext cx="9396889" cy="1143000"/>
          </a:xfrm>
        </p:spPr>
        <p:txBody>
          <a:bodyPr>
            <a:normAutofit/>
          </a:bodyPr>
          <a:lstStyle/>
          <a:p>
            <a:r>
              <a:rPr lang="el-GR" dirty="0" smtClean="0"/>
              <a:t>Αλφαριθμητικά</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726937"/>
            <a:ext cx="9793088" cy="2062103"/>
          </a:xfrm>
          <a:prstGeom prst="rect">
            <a:avLst/>
          </a:prstGeom>
        </p:spPr>
        <p:txBody>
          <a:bodyPr wrap="square">
            <a:spAutoFit/>
          </a:bodyPr>
          <a:lstStyle/>
          <a:p>
            <a:r>
              <a:rPr lang="el-GR" sz="3200" dirty="0" smtClean="0"/>
              <a:t>H </a:t>
            </a:r>
            <a:r>
              <a:rPr lang="el-GR" sz="3200" b="1" dirty="0" smtClean="0"/>
              <a:t>PHP</a:t>
            </a:r>
            <a:r>
              <a:rPr lang="el-GR" sz="3200" dirty="0" smtClean="0"/>
              <a:t> διαθέτει πολλές συναρτήσεις για τον χειρισμό </a:t>
            </a:r>
            <a:r>
              <a:rPr lang="el-GR" sz="3200" b="1" dirty="0" smtClean="0"/>
              <a:t>αλφαριθμητικών. </a:t>
            </a:r>
          </a:p>
          <a:p>
            <a:r>
              <a:rPr lang="el-GR" sz="3200" dirty="0" smtClean="0"/>
              <a:t>Οι κυριότερες από αυτές παρουσιάζονται στον επόμενο πίνακα:</a:t>
            </a: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11983" y="476672"/>
            <a:ext cx="9575130"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Αποστολή </a:t>
            </a:r>
            <a:r>
              <a:rPr lang="en-US" dirty="0" smtClean="0"/>
              <a:t>e-mail</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9793088" cy="3046988"/>
          </a:xfrm>
          <a:prstGeom prst="rect">
            <a:avLst/>
          </a:prstGeom>
        </p:spPr>
        <p:txBody>
          <a:bodyPr wrap="square">
            <a:spAutoFit/>
          </a:bodyPr>
          <a:lstStyle/>
          <a:p>
            <a:r>
              <a:rPr lang="el-GR" sz="3200" dirty="0" smtClean="0"/>
              <a:t>Κάτι άλλο που μπορούμε να κάνουμε με την </a:t>
            </a:r>
            <a:r>
              <a:rPr lang="el-GR" sz="3200" b="1" dirty="0" smtClean="0"/>
              <a:t>PHP </a:t>
            </a:r>
            <a:r>
              <a:rPr lang="el-GR" sz="3200" dirty="0" smtClean="0"/>
              <a:t>είναι να στείλουμε </a:t>
            </a:r>
            <a:r>
              <a:rPr lang="el-GR" sz="3200" b="1" dirty="0" smtClean="0"/>
              <a:t>e-</a:t>
            </a:r>
            <a:r>
              <a:rPr lang="el-GR" sz="3200" b="1" dirty="0" err="1" smtClean="0"/>
              <a:t>mail</a:t>
            </a:r>
            <a:r>
              <a:rPr lang="el-GR" sz="3200" dirty="0" smtClean="0"/>
              <a:t> σε άλλους χρήστες στο διαδίκτυο. Αυτό είναι αρκετά σημαντικό ειδικά στην περίπτωση των ηλεκτρονικών καταστημάτων που πιθανόν θέλουν να</a:t>
            </a:r>
          </a:p>
          <a:p>
            <a:r>
              <a:rPr lang="el-GR" sz="3200" dirty="0" smtClean="0"/>
              <a:t>ενημερώνουν τους πελάτες τους για νέα προϊόντα ή να τους ειδοποιούν για πληρωμές κτλ. </a:t>
            </a: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Αποστολή </a:t>
            </a:r>
            <a:r>
              <a:rPr lang="en-US" dirty="0" smtClean="0"/>
              <a:t>e-mail</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9793088" cy="4278094"/>
          </a:xfrm>
          <a:prstGeom prst="rect">
            <a:avLst/>
          </a:prstGeom>
        </p:spPr>
        <p:txBody>
          <a:bodyPr wrap="square">
            <a:spAutoFit/>
          </a:bodyPr>
          <a:lstStyle/>
          <a:p>
            <a:r>
              <a:rPr lang="el-GR" sz="3200" dirty="0" smtClean="0"/>
              <a:t>Η αποστολή γίνεται με την συνάρτηση</a:t>
            </a:r>
          </a:p>
          <a:p>
            <a:pPr lvl="2"/>
            <a:r>
              <a:rPr lang="en-US" sz="3200" b="1" dirty="0" smtClean="0">
                <a:solidFill>
                  <a:srgbClr val="FF0000"/>
                </a:solidFill>
              </a:rPr>
              <a:t>mail(</a:t>
            </a:r>
            <a:r>
              <a:rPr lang="en-US" sz="3200" b="1" dirty="0" err="1" smtClean="0">
                <a:solidFill>
                  <a:srgbClr val="FF0000"/>
                </a:solidFill>
              </a:rPr>
              <a:t>recipient,subject,message</a:t>
            </a:r>
            <a:r>
              <a:rPr lang="en-US" sz="3200" b="1" dirty="0" smtClean="0">
                <a:solidFill>
                  <a:srgbClr val="FF0000"/>
                </a:solidFill>
              </a:rPr>
              <a:t>)</a:t>
            </a:r>
          </a:p>
          <a:p>
            <a:pPr>
              <a:buFont typeface="Arial" pitchFamily="34" charset="0"/>
              <a:buChar char="•"/>
            </a:pPr>
            <a:r>
              <a:rPr lang="el-GR" sz="3200" dirty="0" smtClean="0"/>
              <a:t>Η συνάρτηση αυτή στέλνει στον </a:t>
            </a:r>
            <a:r>
              <a:rPr lang="el-GR" sz="3200" u="sng" dirty="0" smtClean="0"/>
              <a:t>παραλήπτη</a:t>
            </a:r>
            <a:r>
              <a:rPr lang="el-GR" sz="3200" dirty="0" smtClean="0"/>
              <a:t> που προσδιορίζεται από το </a:t>
            </a:r>
            <a:r>
              <a:rPr lang="el-GR" sz="3200" b="1" dirty="0" err="1" smtClean="0"/>
              <a:t>recipient</a:t>
            </a:r>
            <a:r>
              <a:rPr lang="el-GR" sz="3200" b="1" dirty="0" smtClean="0"/>
              <a:t> </a:t>
            </a:r>
            <a:r>
              <a:rPr lang="el-GR" sz="3200" dirty="0" smtClean="0"/>
              <a:t>το </a:t>
            </a:r>
            <a:r>
              <a:rPr lang="el-GR" sz="3200" u="sng" dirty="0" smtClean="0"/>
              <a:t>μήνυμα</a:t>
            </a:r>
            <a:r>
              <a:rPr lang="el-GR" sz="3200" dirty="0" smtClean="0"/>
              <a:t> με σώμα </a:t>
            </a:r>
            <a:r>
              <a:rPr lang="el-GR" sz="3200" b="1" dirty="0" err="1" smtClean="0"/>
              <a:t>message</a:t>
            </a:r>
            <a:r>
              <a:rPr lang="el-GR" sz="3200" dirty="0" smtClean="0"/>
              <a:t> και </a:t>
            </a:r>
            <a:r>
              <a:rPr lang="el-GR" sz="3200" u="sng" dirty="0" smtClean="0"/>
              <a:t>θέμα</a:t>
            </a:r>
            <a:r>
              <a:rPr lang="el-GR" sz="3200" dirty="0" smtClean="0"/>
              <a:t> </a:t>
            </a:r>
            <a:r>
              <a:rPr lang="el-GR" sz="3200" b="1" dirty="0" err="1" smtClean="0"/>
              <a:t>subject</a:t>
            </a:r>
            <a:r>
              <a:rPr lang="el-GR" sz="3200" b="1" dirty="0" smtClean="0"/>
              <a:t>.</a:t>
            </a:r>
            <a:r>
              <a:rPr lang="el-GR" sz="3200" dirty="0" smtClean="0"/>
              <a:t> </a:t>
            </a:r>
          </a:p>
          <a:p>
            <a:pPr>
              <a:buFont typeface="Wingdings" pitchFamily="2" charset="2"/>
              <a:buChar char="ü"/>
            </a:pPr>
            <a:r>
              <a:rPr lang="el-GR" sz="2800" dirty="0" smtClean="0"/>
              <a:t>Αν η αποστολή ήταν επιτυχής επιστρέφει </a:t>
            </a:r>
            <a:r>
              <a:rPr lang="el-GR" sz="2800" b="1" dirty="0" smtClean="0"/>
              <a:t>TRUE</a:t>
            </a:r>
            <a:r>
              <a:rPr lang="el-GR" sz="2800" dirty="0" smtClean="0"/>
              <a:t>.</a:t>
            </a:r>
          </a:p>
          <a:p>
            <a:pPr>
              <a:buFont typeface="Wingdings" pitchFamily="2" charset="2"/>
              <a:buChar char="ü"/>
            </a:pPr>
            <a:r>
              <a:rPr lang="el-GR" sz="2800" dirty="0" smtClean="0"/>
              <a:t> Σε άλλη περίπτωση επιστρέφει </a:t>
            </a:r>
            <a:r>
              <a:rPr lang="el-GR" sz="2800" b="1" dirty="0" smtClean="0"/>
              <a:t>FALSE</a:t>
            </a:r>
            <a:r>
              <a:rPr lang="el-GR" sz="2800" dirty="0" smtClean="0"/>
              <a:t>. </a:t>
            </a:r>
          </a:p>
          <a:p>
            <a:pPr>
              <a:buFont typeface="Wingdings" pitchFamily="2" charset="2"/>
              <a:buChar char="ü"/>
            </a:pPr>
            <a:r>
              <a:rPr lang="el-GR" sz="2800" dirty="0" smtClean="0"/>
              <a:t>Αν οι παραλήπτες είναι περισσότεροι από ένας τότε στην παράμετρο </a:t>
            </a:r>
            <a:r>
              <a:rPr lang="el-GR" sz="2800" b="1" dirty="0" err="1" smtClean="0"/>
              <a:t>recipient</a:t>
            </a:r>
            <a:r>
              <a:rPr lang="el-GR" sz="2800" dirty="0" smtClean="0"/>
              <a:t> τους παραθέτουμε με </a:t>
            </a:r>
            <a:r>
              <a:rPr lang="el-GR" sz="2800" b="1" dirty="0" smtClean="0"/>
              <a:t>κόμμα</a:t>
            </a:r>
            <a:r>
              <a:rPr lang="el-GR" sz="2800" dirty="0" smtClean="0"/>
              <a:t> ανάμεσα.</a:t>
            </a: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Αποστολή </a:t>
            </a:r>
            <a:r>
              <a:rPr lang="en-US" dirty="0" smtClean="0"/>
              <a:t>e-mail</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9793088" cy="2062103"/>
          </a:xfrm>
          <a:prstGeom prst="rect">
            <a:avLst/>
          </a:prstGeom>
        </p:spPr>
        <p:txBody>
          <a:bodyPr wrap="square">
            <a:spAutoFit/>
          </a:bodyPr>
          <a:lstStyle/>
          <a:p>
            <a:r>
              <a:rPr lang="el-GR" sz="3200" dirty="0" smtClean="0"/>
              <a:t>Ένα παράδειγμα αποστολής είναι:</a:t>
            </a:r>
          </a:p>
          <a:p>
            <a:endParaRPr lang="el-GR" sz="3200" dirty="0" smtClean="0"/>
          </a:p>
          <a:p>
            <a:r>
              <a:rPr lang="en-US" sz="3200" b="1" dirty="0" smtClean="0">
                <a:solidFill>
                  <a:srgbClr val="FF0000"/>
                </a:solidFill>
              </a:rPr>
              <a:t>mail(“</a:t>
            </a:r>
            <a:r>
              <a:rPr lang="en-US" sz="3200" b="1" dirty="0" err="1" smtClean="0">
                <a:solidFill>
                  <a:srgbClr val="FF0000"/>
                </a:solidFill>
              </a:rPr>
              <a:t>sheridan@cs.uoi.gr,test@cs.uoi.gr”,”WELCOME”,”WELCOME</a:t>
            </a:r>
            <a:r>
              <a:rPr lang="en-US" sz="3200" b="1" dirty="0" smtClean="0">
                <a:solidFill>
                  <a:srgbClr val="FF0000"/>
                </a:solidFill>
              </a:rPr>
              <a:t> TO OUR</a:t>
            </a:r>
            <a:r>
              <a:rPr lang="el-GR" sz="3200" b="1" dirty="0" smtClean="0">
                <a:solidFill>
                  <a:srgbClr val="FF0000"/>
                </a:solidFill>
              </a:rPr>
              <a:t> </a:t>
            </a:r>
            <a:r>
              <a:rPr lang="en-US" sz="3200" b="1" dirty="0" smtClean="0">
                <a:solidFill>
                  <a:srgbClr val="FF0000"/>
                </a:solidFill>
              </a:rPr>
              <a:t>STORE”)</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3861" y="1614400"/>
            <a:ext cx="9655185" cy="3242814"/>
          </a:xfrm>
        </p:spPr>
        <p:txBody>
          <a:bodyPr>
            <a:noAutofit/>
          </a:bodyPr>
          <a:lstStyle/>
          <a:p>
            <a:pPr algn="l"/>
            <a:r>
              <a:rPr lang="el-GR" sz="2800" dirty="0" smtClean="0">
                <a:solidFill>
                  <a:schemeClr val="tx1"/>
                </a:solidFill>
              </a:rPr>
              <a:t>Τμήμα Μηχανικών Πληροφορικής ΤΕ</a:t>
            </a:r>
          </a:p>
          <a:p>
            <a:pPr algn="l"/>
            <a:r>
              <a:rPr lang="el-GR" b="1" dirty="0" smtClean="0">
                <a:solidFill>
                  <a:schemeClr val="tx1"/>
                </a:solidFill>
              </a:rPr>
              <a:t>Ηλεκτρονικό εμπόριο</a:t>
            </a:r>
            <a:endParaRPr lang="el-GR" b="1" dirty="0">
              <a:solidFill>
                <a:schemeClr val="tx1"/>
              </a:solidFill>
            </a:endParaRPr>
          </a:p>
          <a:p>
            <a:pPr algn="l"/>
            <a:r>
              <a:rPr lang="el-GR" sz="2800" b="1" dirty="0" smtClean="0">
                <a:solidFill>
                  <a:schemeClr val="tx1"/>
                </a:solidFill>
              </a:rPr>
              <a:t>Ενότητα 1</a:t>
            </a:r>
            <a:r>
              <a:rPr lang="en-US" sz="2800" b="1" dirty="0" smtClean="0">
                <a:solidFill>
                  <a:schemeClr val="tx1"/>
                </a:solidFill>
              </a:rPr>
              <a:t>3 </a:t>
            </a:r>
            <a:r>
              <a:rPr lang="el-GR" sz="2800" b="1" dirty="0" smtClean="0">
                <a:solidFill>
                  <a:schemeClr val="tx1"/>
                </a:solidFill>
              </a:rPr>
              <a:t>:</a:t>
            </a:r>
            <a:r>
              <a:rPr lang="en-US" sz="2800" dirty="0" smtClean="0">
                <a:solidFill>
                  <a:schemeClr val="tx1"/>
                </a:solidFill>
              </a:rPr>
              <a:t> </a:t>
            </a:r>
            <a:r>
              <a:rPr lang="el-GR" sz="2800" b="1" dirty="0" smtClean="0">
                <a:solidFill>
                  <a:schemeClr val="tx1"/>
                </a:solidFill>
              </a:rPr>
              <a:t>Η χρήση της </a:t>
            </a:r>
            <a:r>
              <a:rPr lang="en-US" sz="2800" b="1" dirty="0" err="1" smtClean="0">
                <a:solidFill>
                  <a:schemeClr val="tx1"/>
                </a:solidFill>
              </a:rPr>
              <a:t>MySQL</a:t>
            </a:r>
            <a:r>
              <a:rPr lang="el-GR" sz="2800" b="1" dirty="0" smtClean="0"/>
              <a:t> </a:t>
            </a:r>
            <a:r>
              <a:rPr lang="el-GR" sz="2800" b="1" dirty="0" smtClean="0">
                <a:solidFill>
                  <a:schemeClr val="tx1"/>
                </a:solidFill>
              </a:rPr>
              <a:t>στο Ηλεκτρονικό εμπόριο (Ι</a:t>
            </a:r>
            <a:r>
              <a:rPr lang="en-US" sz="2800" b="1" dirty="0" smtClean="0">
                <a:solidFill>
                  <a:schemeClr val="tx1"/>
                </a:solidFill>
              </a:rPr>
              <a:t>V</a:t>
            </a:r>
            <a:r>
              <a:rPr lang="el-GR" sz="2800" b="1" dirty="0" smtClean="0">
                <a:solidFill>
                  <a:schemeClr val="tx1"/>
                </a:solidFill>
              </a:rPr>
              <a:t>)</a:t>
            </a:r>
          </a:p>
          <a:p>
            <a:pPr algn="l"/>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Ιωάννης </a:t>
            </a:r>
            <a:r>
              <a:rPr lang="el-GR" sz="2800" dirty="0" err="1" smtClean="0">
                <a:solidFill>
                  <a:schemeClr val="tx2">
                    <a:lumMod val="50000"/>
                  </a:schemeClr>
                </a:solidFill>
              </a:rPr>
              <a:t>Τσούλος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376042" y="5827943"/>
            <a:ext cx="1806032"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100515" y="5591697"/>
            <a:ext cx="4921661" cy="1025873"/>
          </a:xfrm>
          <a:prstGeom prst="rect">
            <a:avLst/>
          </a:prstGeom>
          <a:noFill/>
        </p:spPr>
      </p:pic>
      <p:sp>
        <p:nvSpPr>
          <p:cNvPr id="10" name="Τίτλος 1"/>
          <p:cNvSpPr txBox="1">
            <a:spLocks/>
          </p:cNvSpPr>
          <p:nvPr/>
        </p:nvSpPr>
        <p:spPr>
          <a:xfrm>
            <a:off x="1" y="4257"/>
            <a:ext cx="8509359"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7933809" y="4257"/>
            <a:ext cx="2528765" cy="1237790"/>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Αποστολή </a:t>
            </a:r>
            <a:r>
              <a:rPr lang="en-US" dirty="0" smtClean="0"/>
              <a:t>e-mail</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9793088" cy="2062103"/>
          </a:xfrm>
          <a:prstGeom prst="rect">
            <a:avLst/>
          </a:prstGeom>
        </p:spPr>
        <p:txBody>
          <a:bodyPr wrap="square">
            <a:spAutoFit/>
          </a:bodyPr>
          <a:lstStyle/>
          <a:p>
            <a:r>
              <a:rPr lang="el-GR" sz="3200" dirty="0" smtClean="0"/>
              <a:t>Ένα παράδειγμα αποστολής </a:t>
            </a:r>
            <a:r>
              <a:rPr lang="el-GR" sz="3200" smtClean="0"/>
              <a:t>είναι:</a:t>
            </a:r>
          </a:p>
          <a:p>
            <a:endParaRPr lang="el-GR" sz="3200" dirty="0" smtClean="0"/>
          </a:p>
          <a:p>
            <a:r>
              <a:rPr lang="en-US" sz="3200" b="1" dirty="0" smtClean="0">
                <a:solidFill>
                  <a:srgbClr val="FF0000"/>
                </a:solidFill>
              </a:rPr>
              <a:t>mail(“</a:t>
            </a:r>
            <a:r>
              <a:rPr lang="en-US" sz="3200" b="1" dirty="0" err="1" smtClean="0">
                <a:solidFill>
                  <a:srgbClr val="FF0000"/>
                </a:solidFill>
              </a:rPr>
              <a:t>sheridan@cs.uoi.gr,test@cs.uoi.gr”,”WELCOME”,”WELCOME</a:t>
            </a:r>
            <a:r>
              <a:rPr lang="en-US" sz="3200" b="1" dirty="0" smtClean="0">
                <a:solidFill>
                  <a:srgbClr val="FF0000"/>
                </a:solidFill>
              </a:rPr>
              <a:t> TO OUR</a:t>
            </a:r>
            <a:r>
              <a:rPr lang="el-GR" sz="3200" b="1" dirty="0" smtClean="0">
                <a:solidFill>
                  <a:srgbClr val="FF0000"/>
                </a:solidFill>
              </a:rPr>
              <a:t> </a:t>
            </a:r>
            <a:r>
              <a:rPr lang="en-US" sz="3200" b="1" dirty="0" smtClean="0">
                <a:solidFill>
                  <a:srgbClr val="FF0000"/>
                </a:solidFill>
              </a:rPr>
              <a:t>STORE”)</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Αποστολή </a:t>
            </a:r>
            <a:r>
              <a:rPr lang="en-US" dirty="0" smtClean="0"/>
              <a:t>e-mail</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844824"/>
            <a:ext cx="9793088" cy="2062103"/>
          </a:xfrm>
          <a:prstGeom prst="rect">
            <a:avLst/>
          </a:prstGeom>
        </p:spPr>
        <p:txBody>
          <a:bodyPr wrap="square">
            <a:spAutoFit/>
          </a:bodyPr>
          <a:lstStyle/>
          <a:p>
            <a:r>
              <a:rPr lang="el-GR" sz="3200" dirty="0" smtClean="0"/>
              <a:t>Ένα παράδειγμα αποστολής </a:t>
            </a:r>
            <a:r>
              <a:rPr lang="el-GR" sz="3200" smtClean="0"/>
              <a:t>είναι:</a:t>
            </a:r>
          </a:p>
          <a:p>
            <a:endParaRPr lang="el-GR" sz="3200" dirty="0" smtClean="0"/>
          </a:p>
          <a:p>
            <a:r>
              <a:rPr lang="en-US" sz="3200" b="1" dirty="0" smtClean="0">
                <a:solidFill>
                  <a:srgbClr val="FF0000"/>
                </a:solidFill>
              </a:rPr>
              <a:t>mail(“</a:t>
            </a:r>
            <a:r>
              <a:rPr lang="en-US" sz="3200" b="1" dirty="0" err="1" smtClean="0">
                <a:solidFill>
                  <a:srgbClr val="FF0000"/>
                </a:solidFill>
              </a:rPr>
              <a:t>sheridan@cs.uoi.gr,test@cs.uoi.gr”,”WELCOME”,”WELCOME</a:t>
            </a:r>
            <a:r>
              <a:rPr lang="en-US" sz="3200" b="1" dirty="0" smtClean="0">
                <a:solidFill>
                  <a:srgbClr val="FF0000"/>
                </a:solidFill>
              </a:rPr>
              <a:t> TO OUR</a:t>
            </a:r>
            <a:r>
              <a:rPr lang="el-GR" sz="3200" b="1" dirty="0" smtClean="0">
                <a:solidFill>
                  <a:srgbClr val="FF0000"/>
                </a:solidFill>
              </a:rPr>
              <a:t> </a:t>
            </a:r>
            <a:r>
              <a:rPr lang="en-US" sz="3200" b="1" dirty="0" smtClean="0">
                <a:solidFill>
                  <a:srgbClr val="FF0000"/>
                </a:solidFill>
              </a:rPr>
              <a:t>STORE”)</a:t>
            </a:r>
            <a:endParaRPr lang="en-US" sz="2800" b="1" dirty="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Άσκηση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410355"/>
            <a:ext cx="9793088" cy="5447645"/>
          </a:xfrm>
          <a:prstGeom prst="rect">
            <a:avLst/>
          </a:prstGeom>
        </p:spPr>
        <p:txBody>
          <a:bodyPr wrap="square">
            <a:spAutoFit/>
          </a:bodyPr>
          <a:lstStyle/>
          <a:p>
            <a:r>
              <a:rPr lang="el-GR" sz="3200" dirty="0" smtClean="0"/>
              <a:t>Φτιάξτε μία βάση δεδομένων με το όνομα </a:t>
            </a:r>
            <a:r>
              <a:rPr lang="el-GR" sz="3200" dirty="0" err="1" smtClean="0"/>
              <a:t>accounts</a:t>
            </a:r>
            <a:r>
              <a:rPr lang="el-GR" sz="3200" dirty="0" smtClean="0"/>
              <a:t>. Σε αυτήν θα υπάρχουν πραγματικά ονόματα, κωδικοί προσβάσεως και συνθηματικά. </a:t>
            </a:r>
          </a:p>
          <a:p>
            <a:pPr>
              <a:buFont typeface="Wingdings" pitchFamily="2" charset="2"/>
              <a:buChar char="ü"/>
            </a:pPr>
            <a:r>
              <a:rPr lang="el-GR" sz="2800" dirty="0" smtClean="0"/>
              <a:t>Στην συνέχεια δημιουργήστε δύο σελίδες. </a:t>
            </a:r>
          </a:p>
          <a:p>
            <a:pPr>
              <a:buFont typeface="Wingdings" pitchFamily="2" charset="2"/>
              <a:buChar char="ü"/>
            </a:pPr>
            <a:r>
              <a:rPr lang="el-GR" sz="2800" dirty="0" smtClean="0"/>
              <a:t>Η πρώτη σελίδα θα δέχεται ένα κωδικό προσβάσεως και ένα συνθηματικό. </a:t>
            </a:r>
          </a:p>
          <a:p>
            <a:pPr lvl="1">
              <a:buFont typeface="Wingdings" pitchFamily="2" charset="2"/>
              <a:buChar char="q"/>
            </a:pPr>
            <a:r>
              <a:rPr lang="el-GR" sz="2400" dirty="0" smtClean="0"/>
              <a:t>Αν ο κωδικός δεν είναι </a:t>
            </a:r>
            <a:r>
              <a:rPr lang="el-GR" sz="2400" dirty="0" err="1" smtClean="0"/>
              <a:t>root</a:t>
            </a:r>
            <a:r>
              <a:rPr lang="el-GR" sz="2400" dirty="0" smtClean="0"/>
              <a:t> και το συνθηματικό δεν είναι ένα προκαθορισμένο τότε απλά θα ελέγχει στην βάση τον κωδικό που δίνεται και αν υπάρχει και το συνθηματικό είναι σωστό θα εμφανίζει το πραγματικό όνομα του κατόχου. </a:t>
            </a:r>
          </a:p>
          <a:p>
            <a:pPr lvl="1">
              <a:buFont typeface="Wingdings" pitchFamily="2" charset="2"/>
              <a:buChar char="q"/>
            </a:pPr>
            <a:r>
              <a:rPr lang="el-GR" sz="2400" dirty="0" smtClean="0"/>
              <a:t>Σε διαφορετική περίπτωση αν δηλαδή το συνθηματικό είναι </a:t>
            </a:r>
            <a:r>
              <a:rPr lang="el-GR" sz="2400" dirty="0" err="1" smtClean="0"/>
              <a:t>root</a:t>
            </a:r>
            <a:r>
              <a:rPr lang="el-GR" sz="2400" dirty="0" smtClean="0"/>
              <a:t> και το </a:t>
            </a:r>
            <a:r>
              <a:rPr lang="el-GR" sz="2400" dirty="0" err="1" smtClean="0"/>
              <a:t>password</a:t>
            </a:r>
            <a:r>
              <a:rPr lang="el-GR" sz="2400" dirty="0" smtClean="0"/>
              <a:t> είναι το σωστό θα επιτρέπει μέσω άλλης σελίδας την εισαγωγή ενός νέου ατόμου στην βάση δεδομένων.</a:t>
            </a:r>
            <a:endParaRPr lang="en-US" sz="2400" b="1" dirty="0" smtClean="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13792"/>
            <a:ext cx="9396889" cy="1143000"/>
          </a:xfrm>
        </p:spPr>
        <p:txBody>
          <a:bodyPr>
            <a:normAutofit/>
          </a:bodyPr>
          <a:lstStyle/>
          <a:p>
            <a:r>
              <a:rPr lang="el-GR" dirty="0" smtClean="0"/>
              <a:t>Άσκηση</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251942" y="1666543"/>
            <a:ext cx="9793088" cy="2554545"/>
          </a:xfrm>
          <a:prstGeom prst="rect">
            <a:avLst/>
          </a:prstGeom>
        </p:spPr>
        <p:txBody>
          <a:bodyPr wrap="square">
            <a:spAutoFit/>
          </a:bodyPr>
          <a:lstStyle/>
          <a:p>
            <a:r>
              <a:rPr lang="el-GR" sz="3200" dirty="0" smtClean="0"/>
              <a:t>Φτιάξτε μία βάση δεδομένων με το όνομα </a:t>
            </a:r>
            <a:r>
              <a:rPr lang="el-GR" sz="3200" dirty="0" err="1" smtClean="0"/>
              <a:t>persons</a:t>
            </a:r>
            <a:r>
              <a:rPr lang="el-GR" sz="3200" dirty="0" smtClean="0"/>
              <a:t>. Σε αυτήν θα υπάρχουν ονόματα, επίθετα και e-</a:t>
            </a:r>
            <a:r>
              <a:rPr lang="el-GR" sz="3200" dirty="0" err="1" smtClean="0"/>
              <a:t>mail</a:t>
            </a:r>
            <a:r>
              <a:rPr lang="el-GR" sz="3200" dirty="0" smtClean="0"/>
              <a:t>. Στην συνέχεια φτιάξτε μία σελίδα στην οποία θα στέλνεται ένα e-</a:t>
            </a:r>
            <a:r>
              <a:rPr lang="el-GR" sz="3200" dirty="0" err="1" smtClean="0"/>
              <a:t>mail</a:t>
            </a:r>
            <a:r>
              <a:rPr lang="el-GR" sz="3200" dirty="0" smtClean="0"/>
              <a:t> σε καθένα άτομο το οποίο περιέχει στο επίθετό του το στοιχείο ΙΔΗΣ.</a:t>
            </a:r>
            <a:endParaRPr lang="en-US" sz="2400" b="1"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9723171" y="6559552"/>
            <a:ext cx="717818" cy="365125"/>
          </a:xfrm>
          <a:prstGeom prst="rect">
            <a:avLst/>
          </a:prstGeom>
          <a:noFill/>
          <a:ln>
            <a:miter lim="800000"/>
            <a:headEnd/>
            <a:tailEnd/>
          </a:ln>
        </p:spPr>
        <p:txBody>
          <a:bodyPr/>
          <a:lstStyle/>
          <a:p>
            <a:fld id="{DB116AAB-93E3-4041-84FC-C7AC93EFAFCB}" type="slidenum">
              <a:rPr lang="el-GR" altLang="el-GR">
                <a:solidFill>
                  <a:schemeClr val="bg1"/>
                </a:solidFill>
              </a:rPr>
              <a:pPr/>
              <a:t>24</a:t>
            </a:fld>
            <a:endParaRPr lang="el-GR" altLang="el-GR">
              <a:solidFill>
                <a:schemeClr val="bg1"/>
              </a:solidFill>
            </a:endParaRPr>
          </a:p>
        </p:txBody>
      </p:sp>
      <p:sp>
        <p:nvSpPr>
          <p:cNvPr id="79875" name="Rectangle 14"/>
          <p:cNvSpPr>
            <a:spLocks noChangeArrowheads="1"/>
          </p:cNvSpPr>
          <p:nvPr/>
        </p:nvSpPr>
        <p:spPr bwMode="auto">
          <a:xfrm>
            <a:off x="2646501" y="2894013"/>
            <a:ext cx="5220494"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 Ενότητα 13, ΤΜΗΜΑ ΜΗΧΑΝΙΚΩΝ ΠΛΗΡΟΦΟΡΙΚΗΣ ΤΕ,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 Ενότητα 13, ΤΜΗΜΑ ΜΗΧΑΝΙΚΩΝ ΠΛΗΡΟΦΟΡΙΚΗΣ ΤΕ,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8" name="Rectangle 1"/>
          <p:cNvSpPr/>
          <p:nvPr/>
        </p:nvSpPr>
        <p:spPr>
          <a:xfrm>
            <a:off x="533860" y="2132856"/>
            <a:ext cx="9621069" cy="1631214"/>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4562724" y="4149083"/>
            <a:ext cx="1806032" cy="461161"/>
          </a:xfrm>
          <a:prstGeom prst="rect">
            <a:avLst/>
          </a:prstGeom>
        </p:spPr>
      </p:pic>
      <p:sp>
        <p:nvSpPr>
          <p:cNvPr id="10" name="Rectangle 3"/>
          <p:cNvSpPr/>
          <p:nvPr/>
        </p:nvSpPr>
        <p:spPr>
          <a:xfrm>
            <a:off x="616083" y="5085185"/>
            <a:ext cx="9511439"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780527"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944972" y="6237312"/>
            <a:ext cx="7499700"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533861" y="1412776"/>
            <a:ext cx="9396889"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Ιωάννης </a:t>
            </a:r>
            <a:r>
              <a:rPr lang="el-GR" sz="2400" dirty="0" err="1" smtClean="0">
                <a:solidFill>
                  <a:prstClr val="white">
                    <a:lumMod val="50000"/>
                  </a:prstClr>
                </a:solidFill>
              </a:rPr>
              <a:t>Τσούλος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Ηλεκτρονικό Εμπόριο.</a:t>
            </a:r>
          </a:p>
          <a:p>
            <a:pPr algn="just"/>
            <a:r>
              <a:rPr lang="el-GR" sz="2400" dirty="0" smtClean="0">
                <a:solidFill>
                  <a:srgbClr val="7F7F7F"/>
                </a:solidFill>
                <a:latin typeface="Calibri" pitchFamily="34" charset="0"/>
              </a:rPr>
              <a:t>Έκδοση: 1.0 Άρτα,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http://eclass.teiep.gr/courses/COMP100/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12" name="Rectangle 11"/>
          <p:cNvSpPr/>
          <p:nvPr/>
        </p:nvSpPr>
        <p:spPr>
          <a:xfrm>
            <a:off x="2013851" y="2996952"/>
            <a:ext cx="6709727"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767185" y="4221091"/>
            <a:ext cx="8171833"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Άρτα,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641" y="5589241"/>
            <a:ext cx="3716884"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8016033" y="5661251"/>
            <a:ext cx="1806032" cy="46116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533861" y="1412776"/>
            <a:ext cx="9396889"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645887" y="2411596"/>
            <a:ext cx="5220494"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61025" y="1981200"/>
            <a:ext cx="9918939"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435041" y="560388"/>
            <a:ext cx="9570906"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10440988" cy="461963"/>
          </a:xfrm>
          <a:prstGeom prst="rect">
            <a:avLst/>
          </a:prstGeom>
          <a:solidFill>
            <a:srgbClr val="1F497D"/>
          </a:solidFill>
        </p:spPr>
        <p:txBody>
          <a:bodyPr>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97879"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9578157" y="0"/>
            <a:ext cx="862832" cy="692150"/>
          </a:xfrm>
          <a:prstGeom prst="rect">
            <a:avLst/>
          </a:prstGeom>
          <a:noFill/>
          <a:ln w="9525">
            <a:noFill/>
            <a:miter lim="800000"/>
            <a:headEnd/>
            <a:tailEnd/>
          </a:ln>
        </p:spPr>
      </p:pic>
      <p:sp>
        <p:nvSpPr>
          <p:cNvPr id="9" name="Θέση περιεχομένου 2"/>
          <p:cNvSpPr txBox="1">
            <a:spLocks/>
          </p:cNvSpPr>
          <p:nvPr/>
        </p:nvSpPr>
        <p:spPr>
          <a:xfrm>
            <a:off x="500298" y="1300165"/>
            <a:ext cx="940776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Ηλεκτρονικό Εμπόριο </a:t>
            </a:r>
            <a:r>
              <a:rPr lang="el-GR" sz="1400" kern="0" dirty="0" err="1" smtClean="0">
                <a:solidFill>
                  <a:srgbClr val="000000"/>
                </a:solidFill>
                <a:latin typeface="Calibri" pitchFamily="34" charset="0"/>
                <a:ea typeface="Arial Unicode MS"/>
                <a:cs typeface="Times New Roman" pitchFamily="18" charset="0"/>
              </a:rPr>
              <a:t>Πομπόρτσης</a:t>
            </a:r>
            <a:r>
              <a:rPr lang="el-GR" sz="1400" kern="0" dirty="0" smtClean="0">
                <a:solidFill>
                  <a:srgbClr val="000000"/>
                </a:solidFill>
                <a:latin typeface="Calibri" pitchFamily="34" charset="0"/>
                <a:ea typeface="Arial Unicode MS"/>
                <a:cs typeface="Times New Roman" pitchFamily="18" charset="0"/>
              </a:rPr>
              <a:t>-</a:t>
            </a:r>
            <a:r>
              <a:rPr lang="el-GR" sz="1400" kern="0" dirty="0" err="1" smtClean="0">
                <a:solidFill>
                  <a:srgbClr val="000000"/>
                </a:solidFill>
                <a:latin typeface="Calibri" pitchFamily="34" charset="0"/>
                <a:ea typeface="Arial Unicode MS"/>
                <a:cs typeface="Times New Roman" pitchFamily="18" charset="0"/>
              </a:rPr>
              <a:t>Τσούφλας</a:t>
            </a:r>
            <a:r>
              <a:rPr lang="el-GR" sz="1400" kern="0" dirty="0" smtClean="0">
                <a:solidFill>
                  <a:srgbClr val="000000"/>
                </a:solidFill>
                <a:latin typeface="Calibri" pitchFamily="34" charset="0"/>
                <a:ea typeface="Arial Unicode MS"/>
                <a:cs typeface="Times New Roman" pitchFamily="18" charset="0"/>
              </a:rPr>
              <a:t>, Εκδόσεις </a:t>
            </a:r>
            <a:r>
              <a:rPr lang="el-GR" sz="1400" kern="0" dirty="0" err="1" smtClean="0">
                <a:solidFill>
                  <a:srgbClr val="000000"/>
                </a:solidFill>
                <a:latin typeface="Calibri" pitchFamily="34" charset="0"/>
                <a:ea typeface="Arial Unicode MS"/>
                <a:cs typeface="Times New Roman" pitchFamily="18" charset="0"/>
              </a:rPr>
              <a:t>Τζιόλα</a:t>
            </a:r>
            <a:r>
              <a:rPr lang="el-GR" sz="1400" kern="0" dirty="0" smtClean="0">
                <a:solidFill>
                  <a:srgbClr val="000000"/>
                </a:solidFill>
                <a:latin typeface="Calibri" pitchFamily="34" charset="0"/>
                <a:ea typeface="Arial Unicode MS"/>
                <a:cs typeface="Times New Roman" pitchFamily="18" charset="0"/>
              </a:rPr>
              <a:t> 2002</a:t>
            </a: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Αρχές και Εξελίξεις, </a:t>
            </a:r>
            <a:r>
              <a:rPr lang="en-US" sz="1400" kern="0" dirty="0" smtClean="0">
                <a:solidFill>
                  <a:srgbClr val="000000"/>
                </a:solidFill>
                <a:latin typeface="Calibri" pitchFamily="34" charset="0"/>
                <a:ea typeface="Arial Unicode MS"/>
                <a:cs typeface="Times New Roman" pitchFamily="18" charset="0"/>
              </a:rPr>
              <a:t>E. Turban, </a:t>
            </a:r>
            <a:r>
              <a:rPr lang="el-GR" sz="1400" kern="0" dirty="0" smtClean="0">
                <a:solidFill>
                  <a:srgbClr val="000000"/>
                </a:solidFill>
                <a:latin typeface="Calibri" pitchFamily="34" charset="0"/>
                <a:ea typeface="Arial Unicode MS"/>
                <a:cs typeface="Times New Roman" pitchFamily="18" charset="0"/>
              </a:rPr>
              <a:t>Εκδόσεις </a:t>
            </a:r>
            <a:r>
              <a:rPr lang="el-GR" sz="1400" kern="0" dirty="0" err="1" smtClean="0">
                <a:solidFill>
                  <a:srgbClr val="000000"/>
                </a:solidFill>
                <a:latin typeface="Calibri" pitchFamily="34" charset="0"/>
                <a:ea typeface="Arial Unicode MS"/>
                <a:cs typeface="Times New Roman" pitchFamily="18" charset="0"/>
              </a:rPr>
              <a:t>Γκιούρδας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Γ. </a:t>
            </a:r>
            <a:r>
              <a:rPr lang="el-GR" sz="1400" kern="0" dirty="0" err="1" smtClean="0">
                <a:solidFill>
                  <a:srgbClr val="000000"/>
                </a:solidFill>
                <a:latin typeface="Calibri" pitchFamily="34" charset="0"/>
                <a:ea typeface="Arial Unicode MS"/>
                <a:cs typeface="Times New Roman" pitchFamily="18" charset="0"/>
              </a:rPr>
              <a:t>Δουκίδης</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Ηλεκτρονικό Εμπόριο Ν. Γεωργόπουλος</a:t>
            </a: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Εγχειρίδιο Προγραμματισμού </a:t>
            </a:r>
            <a:r>
              <a:rPr lang="en-US" sz="1400" kern="0" dirty="0" smtClean="0">
                <a:solidFill>
                  <a:srgbClr val="000000"/>
                </a:solidFill>
                <a:latin typeface="Calibri" pitchFamily="34" charset="0"/>
                <a:ea typeface="Arial Unicode MS"/>
                <a:cs typeface="Times New Roman" pitchFamily="18" charset="0"/>
              </a:rPr>
              <a:t>E-Commerce </a:t>
            </a:r>
            <a:r>
              <a:rPr lang="el-GR" sz="1400" kern="0" dirty="0" smtClean="0">
                <a:solidFill>
                  <a:srgbClr val="000000"/>
                </a:solidFill>
                <a:latin typeface="Calibri" pitchFamily="34" charset="0"/>
                <a:ea typeface="Arial Unicode MS"/>
                <a:cs typeface="Times New Roman" pitchFamily="18" charset="0"/>
              </a:rPr>
              <a:t>με </a:t>
            </a:r>
            <a:r>
              <a:rPr lang="en-US" sz="1400" kern="0" dirty="0" smtClean="0">
                <a:solidFill>
                  <a:srgbClr val="000000"/>
                </a:solidFill>
                <a:latin typeface="Calibri" pitchFamily="34" charset="0"/>
                <a:ea typeface="Arial Unicode MS"/>
                <a:cs typeface="Times New Roman" pitchFamily="18" charset="0"/>
              </a:rPr>
              <a:t>ASP Stephen Walther, Jonathan Levine</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ASP Web Development </a:t>
            </a:r>
            <a:r>
              <a:rPr lang="el-GR" sz="1400" kern="0" dirty="0" smtClean="0">
                <a:solidFill>
                  <a:srgbClr val="000000"/>
                </a:solidFill>
                <a:latin typeface="Calibri" pitchFamily="34" charset="0"/>
                <a:ea typeface="Arial Unicode MS"/>
                <a:cs typeface="Times New Roman" pitchFamily="18" charset="0"/>
              </a:rPr>
              <a:t>Εύκολα και γρήγορα</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Java </a:t>
            </a:r>
            <a:r>
              <a:rPr lang="el-GR" sz="1400" kern="0" dirty="0" smtClean="0">
                <a:solidFill>
                  <a:srgbClr val="000000"/>
                </a:solidFill>
                <a:latin typeface="Calibri" pitchFamily="34" charset="0"/>
                <a:ea typeface="Arial Unicode MS"/>
                <a:cs typeface="Times New Roman" pitchFamily="18" charset="0"/>
              </a:rPr>
              <a:t>Οδηγός Προγραμματισμού για </a:t>
            </a:r>
            <a:r>
              <a:rPr lang="en-US" sz="1400" kern="0" dirty="0" smtClean="0">
                <a:solidFill>
                  <a:srgbClr val="000000"/>
                </a:solidFill>
                <a:latin typeface="Calibri" pitchFamily="34" charset="0"/>
                <a:ea typeface="Arial Unicode MS"/>
                <a:cs typeface="Times New Roman" pitchFamily="18" charset="0"/>
              </a:rPr>
              <a:t>E-Commerce </a:t>
            </a:r>
            <a:r>
              <a:rPr lang="el-GR" sz="1400" kern="0" dirty="0" smtClean="0">
                <a:solidFill>
                  <a:srgbClr val="000000"/>
                </a:solidFill>
                <a:latin typeface="Calibri" pitchFamily="34" charset="0"/>
                <a:ea typeface="Arial Unicode MS"/>
                <a:cs typeface="Times New Roman" pitchFamily="18" charset="0"/>
              </a:rPr>
              <a:t>με </a:t>
            </a:r>
            <a:r>
              <a:rPr lang="en-US" sz="1400" kern="0" dirty="0" smtClean="0">
                <a:solidFill>
                  <a:srgbClr val="000000"/>
                </a:solidFill>
                <a:latin typeface="Calibri" pitchFamily="34" charset="0"/>
                <a:ea typeface="Arial Unicode MS"/>
                <a:cs typeface="Times New Roman" pitchFamily="18" charset="0"/>
              </a:rPr>
              <a:t>XML </a:t>
            </a:r>
            <a:r>
              <a:rPr lang="el-GR" sz="1400" kern="0" dirty="0" smtClean="0">
                <a:solidFill>
                  <a:srgbClr val="000000"/>
                </a:solidFill>
                <a:latin typeface="Calibri" pitchFamily="34" charset="0"/>
                <a:ea typeface="Arial Unicode MS"/>
                <a:cs typeface="Times New Roman" pitchFamily="18" charset="0"/>
              </a:rPr>
              <a:t>και </a:t>
            </a:r>
            <a:r>
              <a:rPr lang="en-US" sz="1400" kern="0" dirty="0" smtClean="0">
                <a:solidFill>
                  <a:srgbClr val="000000"/>
                </a:solidFill>
                <a:latin typeface="Calibri" pitchFamily="34" charset="0"/>
                <a:ea typeface="Arial Unicode MS"/>
                <a:cs typeface="Times New Roman" pitchFamily="18" charset="0"/>
              </a:rPr>
              <a:t>JSP</a:t>
            </a: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r>
              <a:rPr lang="en-US" sz="1400" dirty="0" smtClean="0">
                <a:hlinkClick r:id="rId5"/>
              </a:rPr>
              <a:t>Apache web server</a:t>
            </a:r>
            <a:endParaRPr lang="en-US" sz="1400" dirty="0" smtClean="0"/>
          </a:p>
          <a:p>
            <a:endParaRPr lang="en-US" sz="1400" dirty="0" smtClean="0"/>
          </a:p>
          <a:p>
            <a:r>
              <a:rPr lang="en-US" sz="1400" dirty="0" err="1" smtClean="0">
                <a:hlinkClick r:id="rId6"/>
              </a:rPr>
              <a:t>Mysql</a:t>
            </a:r>
            <a:r>
              <a:rPr lang="en-US" sz="1400" dirty="0" smtClean="0">
                <a:hlinkClick r:id="rId6"/>
              </a:rPr>
              <a:t> database server</a:t>
            </a:r>
            <a:endParaRPr lang="en-US" sz="1400" dirty="0" smtClean="0"/>
          </a:p>
          <a:p>
            <a:endParaRPr lang="en-US" sz="1400" dirty="0" smtClean="0"/>
          </a:p>
          <a:p>
            <a:r>
              <a:rPr lang="el-GR" sz="1400" dirty="0" smtClean="0">
                <a:hlinkClick r:id="rId7"/>
              </a:rPr>
              <a:t>Η γλώσσα προγραμματισμού </a:t>
            </a:r>
            <a:r>
              <a:rPr lang="en-US" sz="1400" dirty="0" err="1" smtClean="0">
                <a:hlinkClick r:id="rId7"/>
              </a:rPr>
              <a:t>php</a:t>
            </a:r>
            <a:endParaRPr lang="en-US" sz="1400" dirty="0" smtClean="0"/>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534740" y="476250"/>
            <a:ext cx="9396889" cy="1143000"/>
          </a:xfrm>
        </p:spPr>
        <p:txBody>
          <a:bodyPr/>
          <a:lstStyle/>
          <a:p>
            <a:pPr eaLnBrk="1" hangingPunct="1"/>
            <a:r>
              <a:rPr lang="el-GR" b="1" smtClean="0"/>
              <a:t>Άδειες Χρήσης</a:t>
            </a:r>
          </a:p>
        </p:txBody>
      </p:sp>
      <p:sp>
        <p:nvSpPr>
          <p:cNvPr id="28678" name="Subtitle 8"/>
          <p:cNvSpPr txBox="1">
            <a:spLocks/>
          </p:cNvSpPr>
          <p:nvPr/>
        </p:nvSpPr>
        <p:spPr bwMode="auto">
          <a:xfrm>
            <a:off x="522051" y="1333500"/>
            <a:ext cx="9396889"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4234400" y="4117977"/>
            <a:ext cx="1805421" cy="460375"/>
          </a:xfrm>
          <a:prstGeom prst="rect">
            <a:avLst/>
          </a:prstGeom>
          <a:noFill/>
          <a:ln w="9525">
            <a:noFill/>
            <a:miter lim="800000"/>
            <a:headEnd/>
            <a:tailEnd/>
          </a:ln>
        </p:spPr>
      </p:pic>
      <p:sp>
        <p:nvSpPr>
          <p:cNvPr id="9" name="8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376032" y="5827938"/>
            <a:ext cx="1806032"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4182061" y="5733256"/>
            <a:ext cx="3699974"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534740" y="476250"/>
            <a:ext cx="9396889"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522051" y="1530352"/>
            <a:ext cx="9396889"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dirty="0">
                <a:solidFill>
                  <a:srgbClr val="000000"/>
                </a:solidFill>
                <a:latin typeface="Calibri" pitchFamily="34" charset="0"/>
              </a:rPr>
              <a:t>Το έργο υλοποιείται στο πλαίσιο του Επιχειρησιακού Προγράμματος «</a:t>
            </a:r>
            <a:r>
              <a:rPr lang="el-GR" altLang="el-GR" sz="2000" b="1" dirty="0">
                <a:solidFill>
                  <a:srgbClr val="000000"/>
                </a:solidFill>
                <a:latin typeface="Calibri" pitchFamily="34" charset="0"/>
              </a:rPr>
              <a:t>Εκπαίδευση και Δια Βίου Μάθηση</a:t>
            </a:r>
            <a:r>
              <a:rPr lang="el-GR" altLang="el-GR" sz="2000" dirty="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dirty="0">
                <a:solidFill>
                  <a:srgbClr val="000000"/>
                </a:solidFill>
                <a:latin typeface="Calibri" pitchFamily="34" charset="0"/>
              </a:rPr>
              <a:t>Το έργο «</a:t>
            </a:r>
            <a:r>
              <a:rPr lang="el-GR" altLang="el-GR" sz="2000" b="1" dirty="0">
                <a:solidFill>
                  <a:srgbClr val="000000"/>
                </a:solidFill>
                <a:latin typeface="Calibri" pitchFamily="34" charset="0"/>
              </a:rPr>
              <a:t>Ανοικτά Ακαδημαϊκά Μαθήματα στο TEI Ηπείρου</a:t>
            </a:r>
            <a:r>
              <a:rPr lang="el-GR" altLang="el-GR" sz="2000" dirty="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dirty="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520833" y="4592640"/>
            <a:ext cx="7399325" cy="1284287"/>
          </a:xfrm>
          <a:prstGeom prst="rect">
            <a:avLst/>
          </a:prstGeom>
          <a:noFill/>
          <a:ln w="9525">
            <a:noFill/>
            <a:miter lim="800000"/>
            <a:headEnd/>
            <a:tailEnd/>
          </a:ln>
        </p:spPr>
      </p:pic>
      <p:sp>
        <p:nvSpPr>
          <p:cNvPr id="9" name="8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dirty="0" smtClean="0">
                <a:solidFill>
                  <a:schemeClr val="bg1"/>
                </a:solidFill>
              </a:rPr>
              <a:t>ΗΛΕΚΤΡΟΝΙΚΟ ΕΜΠΟΡΙΟ,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2" y="3"/>
            <a:ext cx="698303"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9578241" y="3"/>
            <a:ext cx="862747"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b="1" dirty="0" smtClean="0"/>
              <a:t>Σκοποί  ενότητας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5" y="1529572"/>
            <a:ext cx="9643555" cy="3771636"/>
          </a:xfrm>
          <a:prstGeom prst="rect">
            <a:avLst/>
          </a:prstGeom>
        </p:spPr>
        <p:txBody>
          <a:bodyPr vert="horz" lIns="91440" tIns="45720" rIns="91440" bIns="45720" rtlCol="0">
            <a:noAutofit/>
          </a:bodyPr>
          <a:lstStyle/>
          <a:p>
            <a:pPr>
              <a:buFont typeface="Arial" pitchFamily="34" charset="0"/>
              <a:buChar char="•"/>
            </a:pPr>
            <a:r>
              <a:rPr lang="el-GR" sz="3200" dirty="0" smtClean="0"/>
              <a:t>Διαγραφή πλειάδων </a:t>
            </a:r>
            <a:r>
              <a:rPr lang="el-GR" sz="3200" dirty="0" smtClean="0"/>
              <a:t>με την </a:t>
            </a:r>
            <a:r>
              <a:rPr lang="el-GR" sz="3200" dirty="0" smtClean="0"/>
              <a:t>χρήση της </a:t>
            </a:r>
            <a:r>
              <a:rPr lang="en-US" sz="3200" dirty="0" smtClean="0"/>
              <a:t>PHP.</a:t>
            </a:r>
            <a:endParaRPr lang="el-GR" sz="3200" dirty="0" smtClean="0"/>
          </a:p>
          <a:p>
            <a:pPr>
              <a:buFont typeface="Arial" pitchFamily="34" charset="0"/>
              <a:buChar char="•"/>
            </a:pPr>
            <a:r>
              <a:rPr lang="el-GR" sz="3200" dirty="0" smtClean="0"/>
              <a:t>Χειρισμός </a:t>
            </a:r>
            <a:r>
              <a:rPr lang="el-GR" sz="3200" dirty="0" smtClean="0"/>
              <a:t>αλφαριθμητικών </a:t>
            </a:r>
            <a:r>
              <a:rPr lang="el-GR" sz="3200" dirty="0" smtClean="0"/>
              <a:t>με συναρτήσεις της PHP.</a:t>
            </a:r>
          </a:p>
          <a:p>
            <a:pPr>
              <a:buFont typeface="Arial" pitchFamily="34" charset="0"/>
              <a:buChar char="•"/>
            </a:pPr>
            <a:r>
              <a:rPr lang="el-GR" sz="3200" dirty="0" smtClean="0"/>
              <a:t>Αποστολή e-</a:t>
            </a:r>
            <a:r>
              <a:rPr lang="el-GR" sz="3200" dirty="0" err="1" smtClean="0"/>
              <a:t>mail</a:t>
            </a:r>
            <a:r>
              <a:rPr lang="el-GR" sz="3200" dirty="0" smtClean="0"/>
              <a:t> σε άλλους </a:t>
            </a:r>
            <a:r>
              <a:rPr lang="el-GR" sz="3200" dirty="0" smtClean="0"/>
              <a:t>χρήστες στο </a:t>
            </a:r>
            <a:r>
              <a:rPr lang="el-GR" sz="3200" dirty="0" smtClean="0"/>
              <a:t>διαδίκτυο με την </a:t>
            </a:r>
            <a:r>
              <a:rPr lang="en-US" sz="3200" dirty="0" smtClean="0"/>
              <a:t>PHP.</a:t>
            </a: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476672"/>
            <a:ext cx="9396889" cy="1143000"/>
          </a:xfrm>
        </p:spPr>
        <p:txBody>
          <a:bodyPr/>
          <a:lstStyle/>
          <a:p>
            <a:r>
              <a:rPr lang="el-GR" b="1" dirty="0" smtClean="0"/>
              <a:t>Περιεχόμενα  ενότητας</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Content Placeholder 2"/>
          <p:cNvSpPr txBox="1">
            <a:spLocks/>
          </p:cNvSpPr>
          <p:nvPr/>
        </p:nvSpPr>
        <p:spPr>
          <a:xfrm>
            <a:off x="287195" y="1313548"/>
            <a:ext cx="9643555"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61212" y="1465948"/>
            <a:ext cx="9643555"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 Ορθογώνιο"/>
          <p:cNvSpPr/>
          <p:nvPr/>
        </p:nvSpPr>
        <p:spPr>
          <a:xfrm>
            <a:off x="611982" y="1700808"/>
            <a:ext cx="3733523" cy="2554545"/>
          </a:xfrm>
          <a:prstGeom prst="rect">
            <a:avLst/>
          </a:prstGeom>
        </p:spPr>
        <p:txBody>
          <a:bodyPr wrap="none">
            <a:spAutoFit/>
          </a:bodyPr>
          <a:lstStyle/>
          <a:p>
            <a:pPr>
              <a:buFont typeface="Arial" pitchFamily="34" charset="0"/>
              <a:buChar char="•"/>
            </a:pPr>
            <a:r>
              <a:rPr lang="el-GR" sz="3200" dirty="0" smtClean="0"/>
              <a:t>Διαγραφή πλειάδων</a:t>
            </a:r>
            <a:endParaRPr lang="en-US" sz="3200" dirty="0" smtClean="0"/>
          </a:p>
          <a:p>
            <a:pPr>
              <a:buFont typeface="Arial" pitchFamily="34" charset="0"/>
              <a:buChar char="•"/>
            </a:pPr>
            <a:r>
              <a:rPr lang="el-GR" sz="3200" dirty="0" smtClean="0"/>
              <a:t>Αλφαριθμητικά</a:t>
            </a:r>
            <a:endParaRPr lang="en-US" sz="3200" dirty="0" smtClean="0"/>
          </a:p>
          <a:p>
            <a:pPr>
              <a:buFont typeface="Arial" pitchFamily="34" charset="0"/>
              <a:buChar char="•"/>
            </a:pPr>
            <a:r>
              <a:rPr lang="el-GR" sz="3200" dirty="0" smtClean="0"/>
              <a:t>Αποστολή </a:t>
            </a:r>
            <a:r>
              <a:rPr lang="en-US" sz="3200" dirty="0" smtClean="0"/>
              <a:t>e-mail</a:t>
            </a:r>
          </a:p>
          <a:p>
            <a:r>
              <a:rPr lang="el-GR" sz="3200" dirty="0" smtClean="0"/>
              <a:t> </a:t>
            </a:r>
            <a:endParaRPr lang="en-US" sz="3200" dirty="0" smtClean="0"/>
          </a:p>
          <a:p>
            <a:pPr>
              <a:buFont typeface="Arial" pitchFamily="34" charset="0"/>
              <a:buChar char="•"/>
            </a:pPr>
            <a:endParaRPr lang="el-GR"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Ηλεκτρονικό Εμπόριο</a:t>
            </a:r>
            <a:endParaRPr lang="el-GR" dirty="0"/>
          </a:p>
        </p:txBody>
      </p:sp>
      <p:sp>
        <p:nvSpPr>
          <p:cNvPr id="5" name="Υπότιτλος 4"/>
          <p:cNvSpPr>
            <a:spLocks noGrp="1"/>
          </p:cNvSpPr>
          <p:nvPr>
            <p:ph type="subTitle" idx="1"/>
          </p:nvPr>
        </p:nvSpPr>
        <p:spPr/>
        <p:txBody>
          <a:bodyPr/>
          <a:lstStyle/>
          <a:p>
            <a:r>
              <a:rPr lang="el-GR" dirty="0" smtClean="0"/>
              <a:t>Η χρήση της </a:t>
            </a:r>
            <a:r>
              <a:rPr lang="el-GR" dirty="0" err="1" smtClean="0"/>
              <a:t>MySQL</a:t>
            </a:r>
            <a:r>
              <a:rPr lang="el-GR" dirty="0" smtClean="0"/>
              <a:t> στο Ηλεκτρονικό εμπόριο (Ι</a:t>
            </a:r>
            <a:r>
              <a:rPr lang="en-US" dirty="0" smtClean="0"/>
              <a:t>V</a:t>
            </a:r>
            <a:r>
              <a:rPr lang="el-GR" dirty="0" smtClean="0"/>
              <a:t>)</a:t>
            </a:r>
          </a:p>
        </p:txBody>
      </p:sp>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861" y="332656"/>
            <a:ext cx="9396889" cy="1143000"/>
          </a:xfrm>
        </p:spPr>
        <p:txBody>
          <a:bodyPr>
            <a:normAutofit/>
          </a:bodyPr>
          <a:lstStyle/>
          <a:p>
            <a:r>
              <a:rPr lang="el-GR" dirty="0" smtClean="0"/>
              <a:t>Διαγραφή πλειάδων</a:t>
            </a:r>
            <a:endParaRPr lang="el-GR" b="1" dirty="0"/>
          </a:p>
        </p:txBody>
      </p:sp>
      <p:sp>
        <p:nvSpPr>
          <p:cNvPr id="4" name="3 - TextBox"/>
          <p:cNvSpPr txBox="1"/>
          <p:nvPr/>
        </p:nvSpPr>
        <p:spPr>
          <a:xfrm>
            <a:off x="0" y="2"/>
            <a:ext cx="10440988" cy="461665"/>
          </a:xfrm>
          <a:prstGeom prst="rect">
            <a:avLst/>
          </a:prstGeom>
          <a:solidFill>
            <a:schemeClr val="tx2"/>
          </a:solidFill>
        </p:spPr>
        <p:txBody>
          <a:bodyPr wrap="square" rtlCol="0">
            <a:spAutoFit/>
          </a:bodyPr>
          <a:lstStyle/>
          <a:p>
            <a:pPr algn="ctr"/>
            <a:r>
              <a:rPr lang="el-GR" sz="1200" b="1" dirty="0" smtClean="0">
                <a:solidFill>
                  <a:schemeClr val="bg1"/>
                </a:solidFill>
              </a:rPr>
              <a:t>ΗΛΕΚΤΡΟΝΙΚΟ ΕΜΠΟΡΙΟ</a:t>
            </a:r>
            <a:r>
              <a:rPr lang="el-GR" sz="1200" dirty="0" smtClean="0">
                <a:solidFill>
                  <a:schemeClr val="bg1"/>
                </a:solidFill>
              </a:rPr>
              <a:t>, Ενότητα 13, ΤΜΗΜΑ ΜΗΧΑΝΙΚΩΝ ΠΛΗΡΟΦΟΡΙΚΗΣ ΤΕ,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 y="3"/>
            <a:ext cx="698303"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9578241" y="3"/>
            <a:ext cx="862747" cy="692696"/>
          </a:xfrm>
          <a:prstGeom prst="rect">
            <a:avLst/>
          </a:prstGeom>
          <a:noFill/>
          <a:ln w="9525">
            <a:noFill/>
            <a:miter lim="800000"/>
            <a:headEnd/>
            <a:tailEnd/>
          </a:ln>
        </p:spPr>
      </p:pic>
      <p:sp>
        <p:nvSpPr>
          <p:cNvPr id="7" name="6 - Ορθογώνιο"/>
          <p:cNvSpPr/>
          <p:nvPr/>
        </p:nvSpPr>
        <p:spPr>
          <a:xfrm>
            <a:off x="323950" y="1822172"/>
            <a:ext cx="9793088" cy="3539430"/>
          </a:xfrm>
          <a:prstGeom prst="rect">
            <a:avLst/>
          </a:prstGeom>
        </p:spPr>
        <p:txBody>
          <a:bodyPr wrap="square">
            <a:spAutoFit/>
          </a:bodyPr>
          <a:lstStyle/>
          <a:p>
            <a:pPr>
              <a:buFont typeface="Arial" pitchFamily="34" charset="0"/>
              <a:buChar char="•"/>
            </a:pPr>
            <a:r>
              <a:rPr lang="el-GR" sz="3200" dirty="0" smtClean="0"/>
              <a:t>Η διαγραφή πλειάδων είναι και αυτή ερώτημα </a:t>
            </a:r>
            <a:r>
              <a:rPr lang="el-GR" sz="3200" dirty="0" err="1" smtClean="0"/>
              <a:t>τοοποίο</a:t>
            </a:r>
            <a:r>
              <a:rPr lang="el-GR" sz="3200" dirty="0" smtClean="0"/>
              <a:t> εκτελείται με την χρήση της </a:t>
            </a:r>
            <a:r>
              <a:rPr lang="el-GR" sz="3200" dirty="0" err="1" smtClean="0"/>
              <a:t>συναρτήσως</a:t>
            </a:r>
            <a:r>
              <a:rPr lang="el-GR" sz="3200" dirty="0" smtClean="0"/>
              <a:t> </a:t>
            </a:r>
          </a:p>
          <a:p>
            <a:pPr lvl="6"/>
            <a:r>
              <a:rPr lang="el-GR" sz="3200" b="1" dirty="0" err="1" smtClean="0">
                <a:solidFill>
                  <a:srgbClr val="FF0000"/>
                </a:solidFill>
              </a:rPr>
              <a:t>mysql_query</a:t>
            </a:r>
            <a:r>
              <a:rPr lang="el-GR" sz="3200" b="1" dirty="0" smtClean="0">
                <a:solidFill>
                  <a:srgbClr val="FF0000"/>
                </a:solidFill>
              </a:rPr>
              <a:t>()</a:t>
            </a:r>
          </a:p>
          <a:p>
            <a:endParaRPr lang="el-GR" sz="3200" dirty="0" smtClean="0"/>
          </a:p>
          <a:p>
            <a:pPr>
              <a:buFont typeface="Arial" pitchFamily="34" charset="0"/>
              <a:buChar char="•"/>
            </a:pPr>
            <a:r>
              <a:rPr lang="el-GR" sz="3200" dirty="0" smtClean="0"/>
              <a:t>Η σύνταξη της εντολής διαγραφής είναι</a:t>
            </a:r>
            <a:r>
              <a:rPr lang="en-US" sz="3200" dirty="0" smtClean="0"/>
              <a:t>:</a:t>
            </a:r>
          </a:p>
          <a:p>
            <a:pPr lvl="2"/>
            <a:r>
              <a:rPr lang="en-US" sz="3200" b="1" dirty="0" smtClean="0">
                <a:solidFill>
                  <a:srgbClr val="FF0000"/>
                </a:solidFill>
              </a:rPr>
              <a:t>delete from </a:t>
            </a:r>
            <a:r>
              <a:rPr lang="en-US" sz="3200" b="1" dirty="0" err="1" smtClean="0">
                <a:solidFill>
                  <a:srgbClr val="FF0000"/>
                </a:solidFill>
              </a:rPr>
              <a:t>tablename</a:t>
            </a:r>
            <a:r>
              <a:rPr lang="en-US" sz="3200" b="1" dirty="0" smtClean="0">
                <a:solidFill>
                  <a:srgbClr val="FF0000"/>
                </a:solidFill>
              </a:rPr>
              <a:t> where field1=value1 and field2=value2...</a:t>
            </a:r>
            <a:endParaRPr lang="el-GR" sz="3200" b="1"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1282</Words>
  <Application>Microsoft Office PowerPoint</Application>
  <PresentationFormat>Προσαρμογή</PresentationFormat>
  <Paragraphs>196</Paragraphs>
  <Slides>30</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30</vt:i4>
      </vt:variant>
    </vt:vector>
  </HeadingPairs>
  <TitlesOfParts>
    <vt:vector size="33" baseType="lpstr">
      <vt:lpstr>Θέμα του Office</vt:lpstr>
      <vt:lpstr>1_Θέμα του Office</vt:lpstr>
      <vt:lpstr>2_Θέμα του Office</vt:lpstr>
      <vt:lpstr>ΗΛΕΚΤΡΟΝΙΚΟ ΕΜΠΟΡΙΟ</vt:lpstr>
      <vt:lpstr>Διαφάνεια 2</vt:lpstr>
      <vt:lpstr>Άδειες Χρήσης</vt:lpstr>
      <vt:lpstr>Χρηματοδότηση</vt:lpstr>
      <vt:lpstr>Σκοποί  ενότητας</vt:lpstr>
      <vt:lpstr>Περιεχόμενα  ενότητας</vt:lpstr>
      <vt:lpstr>Χρήση Διατάξεων</vt:lpstr>
      <vt:lpstr>Ηλεκτρονικό Εμπόριο</vt:lpstr>
      <vt:lpstr>Διαγραφή πλειάδων</vt:lpstr>
      <vt:lpstr>Εισαγωγή πλειάδων</vt:lpstr>
      <vt:lpstr>Εισαγωγή πλειάδων</vt:lpstr>
      <vt:lpstr>Διαφάνεια 12</vt:lpstr>
      <vt:lpstr>Διαφάνεια 13</vt:lpstr>
      <vt:lpstr>Διαφάνεια 14</vt:lpstr>
      <vt:lpstr>Αλφαριθμητικά</vt:lpstr>
      <vt:lpstr>Διαφάνεια 16</vt:lpstr>
      <vt:lpstr>Αποστολή e-mail</vt:lpstr>
      <vt:lpstr>Αποστολή e-mail</vt:lpstr>
      <vt:lpstr>Αποστολή e-mail</vt:lpstr>
      <vt:lpstr>Αποστολή e-mail</vt:lpstr>
      <vt:lpstr>Αποστολή e-mail</vt:lpstr>
      <vt:lpstr>Άσκηση</vt:lpstr>
      <vt:lpstr>Άσκηση</vt:lpstr>
      <vt:lpstr>Διαφάνεια 24</vt:lpstr>
      <vt:lpstr>Σημείωμα Αδειοδότησης</vt:lpstr>
      <vt:lpstr>Σημείωμα Αναφοράς</vt:lpstr>
      <vt:lpstr>Διαφάνεια 27</vt:lpstr>
      <vt:lpstr>Διαφάνεια 28</vt:lpstr>
      <vt:lpstr>Διαφάνεια 29</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Vaitsa Tsakstara</cp:lastModifiedBy>
  <cp:revision>193</cp:revision>
  <dcterms:created xsi:type="dcterms:W3CDTF">2015-04-14T16:45:01Z</dcterms:created>
  <dcterms:modified xsi:type="dcterms:W3CDTF">2015-09-17T21:14:59Z</dcterms:modified>
</cp:coreProperties>
</file>