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notesMasterIdLst>
    <p:notesMasterId r:id="rId33"/>
  </p:notesMasterIdLst>
  <p:handoutMasterIdLst>
    <p:handoutMasterId r:id="rId34"/>
  </p:handoutMasterIdLst>
  <p:sldIdLst>
    <p:sldId id="257" r:id="rId3"/>
    <p:sldId id="258" r:id="rId4"/>
    <p:sldId id="320" r:id="rId5"/>
    <p:sldId id="321" r:id="rId6"/>
    <p:sldId id="259" r:id="rId7"/>
    <p:sldId id="292" r:id="rId8"/>
    <p:sldId id="262" r:id="rId9"/>
    <p:sldId id="293" r:id="rId10"/>
    <p:sldId id="390" r:id="rId11"/>
    <p:sldId id="391" r:id="rId12"/>
    <p:sldId id="392" r:id="rId13"/>
    <p:sldId id="393" r:id="rId14"/>
    <p:sldId id="394" r:id="rId15"/>
    <p:sldId id="395" r:id="rId16"/>
    <p:sldId id="396" r:id="rId17"/>
    <p:sldId id="397" r:id="rId18"/>
    <p:sldId id="398" r:id="rId19"/>
    <p:sldId id="399" r:id="rId20"/>
    <p:sldId id="374" r:id="rId21"/>
    <p:sldId id="400" r:id="rId22"/>
    <p:sldId id="401" r:id="rId23"/>
    <p:sldId id="402" r:id="rId24"/>
    <p:sldId id="403" r:id="rId25"/>
    <p:sldId id="345" r:id="rId26"/>
    <p:sldId id="323" r:id="rId27"/>
    <p:sldId id="324" r:id="rId28"/>
    <p:sldId id="277" r:id="rId29"/>
    <p:sldId id="278" r:id="rId30"/>
    <p:sldId id="291" r:id="rId31"/>
    <p:sldId id="279" r:id="rId32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789827-6C06-4BD1-B55F-86A2C5969071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5E89B2-8E2F-43E0-BFBF-68F7DF157761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CA5786-E1D3-43BB-A164-76932D4FA798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67683A-0688-4998-9883-723935D5165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7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299682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32099" name="Θέση σημειώσεων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latin typeface="Times New Roman" pitchFamily="18" charset="0"/>
            </a:endParaRPr>
          </a:p>
        </p:txBody>
      </p:sp>
      <p:sp>
        <p:nvSpPr>
          <p:cNvPr id="132100" name="Θέση αριθμού διαφάνειας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8CA011D-E0FE-4C2A-A0D8-25CA04DE8D21}" type="slidenum">
              <a:rPr lang="el-GR" smtClean="0">
                <a:latin typeface="Times New Roman" pitchFamily="18" charset="0"/>
              </a:rPr>
              <a:pPr/>
              <a:t>24</a:t>
            </a:fld>
            <a:endParaRPr lang="el-G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20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1720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427468A-08F5-4F99-BFD4-DA6474915FF3}" type="slidenum">
              <a:rPr lang="en-US" smtClean="0">
                <a:solidFill>
                  <a:srgbClr val="000000"/>
                </a:solidFill>
              </a:rPr>
              <a:pPr/>
              <a:t>29</a:t>
            </a:fld>
            <a:endParaRPr 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01794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30"/>
            <a:ext cx="7772400" cy="1470025"/>
          </a:xfrm>
        </p:spPr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6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1095941"/>
            <a:ext cx="2214640" cy="123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7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9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9" y="2214017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3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4" y="1556793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8612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6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33" y="1535116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8" y="27305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8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9" y="6559383"/>
            <a:ext cx="333105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prstClr val="white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5" Type="http://schemas.openxmlformats.org/officeDocument/2006/relationships/hyperlink" Target="http://creativecommons.org/licenses/by-nc-nd/4.0/deed.el" TargetMode="External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hyperlink" Target="http://eclass.teiep.gr/courses/COMP101/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png"/><Relationship Id="rId4" Type="http://schemas.openxmlformats.org/officeDocument/2006/relationships/image" Target="../media/image2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b="1" dirty="0" smtClean="0"/>
              <a:t>Προγραμματισμός κινητών συσκευών</a:t>
            </a:r>
            <a:endParaRPr lang="el-GR" b="1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3476600"/>
            <a:ext cx="8352928" cy="1752600"/>
          </a:xfrm>
        </p:spPr>
        <p:txBody>
          <a:bodyPr>
            <a:noAutofit/>
          </a:bodyPr>
          <a:lstStyle/>
          <a:p>
            <a:r>
              <a:rPr lang="el-GR" sz="2800" dirty="0" smtClean="0">
                <a:solidFill>
                  <a:schemeClr val="tx1"/>
                </a:solidFill>
              </a:rPr>
              <a:t>Ενότητα </a:t>
            </a:r>
            <a:r>
              <a:rPr lang="en-US" sz="2800" dirty="0" smtClean="0">
                <a:solidFill>
                  <a:schemeClr val="tx1"/>
                </a:solidFill>
              </a:rPr>
              <a:t>8 </a:t>
            </a:r>
            <a:r>
              <a:rPr lang="el-GR" sz="2800" dirty="0" smtClean="0">
                <a:solidFill>
                  <a:schemeClr val="tx1"/>
                </a:solidFill>
              </a:rPr>
              <a:t>: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Βάσεις δεδομένων-Αρχεία Ι</a:t>
            </a:r>
            <a:r>
              <a:rPr lang="en-US" sz="2800" b="1" dirty="0" smtClean="0">
                <a:solidFill>
                  <a:schemeClr val="tx1"/>
                </a:solidFill>
              </a:rPr>
              <a:t>I</a:t>
            </a:r>
          </a:p>
          <a:p>
            <a:endParaRPr lang="el-GR" sz="2800" dirty="0" smtClean="0">
              <a:solidFill>
                <a:schemeClr val="tx1"/>
              </a:solidFill>
            </a:endParaRPr>
          </a:p>
          <a:p>
            <a:r>
              <a:rPr lang="el-GR" sz="2800" dirty="0" smtClean="0">
                <a:solidFill>
                  <a:schemeClr val="tx1"/>
                </a:solidFill>
              </a:rPr>
              <a:t>Ιωάννης </a:t>
            </a:r>
            <a:r>
              <a:rPr lang="el-GR" sz="2800" dirty="0" err="1" smtClean="0">
                <a:solidFill>
                  <a:schemeClr val="tx1"/>
                </a:solidFill>
              </a:rPr>
              <a:t>Τσούλος</a:t>
            </a:r>
            <a:endParaRPr lang="el-GR" sz="2800" dirty="0" smtClean="0">
              <a:solidFill>
                <a:schemeClr val="tx1"/>
              </a:solidFill>
            </a:endParaRP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87" y="5827941"/>
            <a:ext cx="1581685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44" y="5591695"/>
            <a:ext cx="4310289" cy="1025873"/>
          </a:xfrm>
          <a:prstGeom prst="rect">
            <a:avLst/>
          </a:prstGeom>
          <a:noFill/>
        </p:spPr>
      </p:pic>
      <p:grpSp>
        <p:nvGrpSpPr>
          <p:cNvPr id="6" name="Ομάδα 9"/>
          <p:cNvGrpSpPr/>
          <p:nvPr/>
        </p:nvGrpSpPr>
        <p:grpSpPr>
          <a:xfrm>
            <a:off x="642158" y="252000"/>
            <a:ext cx="4217874" cy="1376800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xmlns="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l-GR" dirty="0" smtClean="0"/>
              <a:t>Αρχεία στην κάρτα μνήμης</a:t>
            </a:r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8,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15616" y="1735172"/>
            <a:ext cx="6912768" cy="4688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l-GR" dirty="0" smtClean="0"/>
              <a:t>Αρχεία στην κάρτα μνήμης</a:t>
            </a:r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8,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772816"/>
            <a:ext cx="9134475" cy="459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l-GR" dirty="0" smtClean="0"/>
              <a:t>Αρχεία στην κάρτα μνήμης</a:t>
            </a:r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8,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1844824"/>
            <a:ext cx="7777179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l-GR" dirty="0" smtClean="0"/>
              <a:t>Αρχεία στην κάρτα μνήμης</a:t>
            </a:r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8,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624" y="1772816"/>
            <a:ext cx="6984776" cy="4898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l-GR" dirty="0" smtClean="0"/>
              <a:t>Αρχεία στην κάρτα μνήμης</a:t>
            </a:r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8,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15616" y="1608207"/>
            <a:ext cx="6768752" cy="4749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l-GR" dirty="0" smtClean="0"/>
              <a:t>Αρχεία στην κάρτα μνήμης</a:t>
            </a:r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8,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1772816"/>
            <a:ext cx="7712492" cy="35519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8,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62075" y="914400"/>
            <a:ext cx="641985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l-GR" dirty="0" smtClean="0"/>
              <a:t>Αρχεία στην κάρτα μνήμης</a:t>
            </a:r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8,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3350" y="1916832"/>
            <a:ext cx="9010650" cy="339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8,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03648" y="620688"/>
            <a:ext cx="6521450" cy="607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l-GR" dirty="0" smtClean="0"/>
              <a:t>Αρχεία στο </a:t>
            </a:r>
            <a:r>
              <a:rPr lang="en-US" dirty="0" smtClean="0"/>
              <a:t>Assets</a:t>
            </a:r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8,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72008" y="1412776"/>
            <a:ext cx="8892480" cy="48245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Όλες οι εφαρμογές </a:t>
            </a:r>
            <a:r>
              <a:rPr lang="el-GR" sz="3200" b="1" dirty="0" err="1" smtClean="0"/>
              <a:t>android</a:t>
            </a:r>
            <a:r>
              <a:rPr lang="el-GR" sz="3200" dirty="0" smtClean="0"/>
              <a:t> διαθέτουν και ένα βοηθητικό φάκελο με το όνομα </a:t>
            </a:r>
            <a:r>
              <a:rPr lang="el-GR" sz="3200" b="1" dirty="0" err="1" smtClean="0"/>
              <a:t>assets</a:t>
            </a:r>
            <a:r>
              <a:rPr lang="en-US" sz="3200" dirty="0" smtClean="0"/>
              <a:t>.</a:t>
            </a:r>
            <a:r>
              <a:rPr lang="el-GR" sz="3200" dirty="0" smtClean="0"/>
              <a:t> Σε αυτόν τοποθετούνται αρχεία τα οποία είναι μικρά σε </a:t>
            </a:r>
            <a:r>
              <a:rPr lang="el-GR" sz="3200" b="1" u="sng" dirty="0" smtClean="0"/>
              <a:t>μέγεθος</a:t>
            </a:r>
            <a:r>
              <a:rPr lang="el-GR" sz="3200" dirty="0" smtClean="0"/>
              <a:t> </a:t>
            </a:r>
            <a:r>
              <a:rPr lang="el-GR" sz="3200" b="1" dirty="0" smtClean="0"/>
              <a:t>(&lt;1ΜΒ) </a:t>
            </a:r>
            <a:r>
              <a:rPr lang="el-GR" sz="3200" dirty="0" smtClean="0"/>
              <a:t>και τα οποία είναι </a:t>
            </a:r>
            <a:r>
              <a:rPr lang="el-GR" sz="3200" u="sng" dirty="0" smtClean="0"/>
              <a:t>μόνον</a:t>
            </a:r>
            <a:r>
              <a:rPr lang="el-GR" sz="3200" dirty="0" smtClean="0"/>
              <a:t> προς </a:t>
            </a:r>
            <a:r>
              <a:rPr lang="el-GR" sz="3200" b="1" dirty="0" smtClean="0"/>
              <a:t>ανάγνωση</a:t>
            </a:r>
            <a:r>
              <a:rPr lang="en-US" sz="3200" b="1" dirty="0" smtClean="0"/>
              <a:t>.</a:t>
            </a:r>
            <a:r>
              <a:rPr lang="el-GR" sz="3200" dirty="0" smtClean="0"/>
              <a:t> </a:t>
            </a:r>
            <a:endParaRPr lang="en-US" sz="3200" dirty="0" smtClean="0"/>
          </a:p>
          <a:p>
            <a:pPr lvl="1">
              <a:buFont typeface="Arial" pitchFamily="34" charset="0"/>
              <a:buChar char="•"/>
            </a:pPr>
            <a:r>
              <a:rPr lang="el-GR" sz="2800" dirty="0" smtClean="0"/>
              <a:t>Για να τοποθετήσουμε ένα αρχείο σε αυτόν τον φάκελο δίνουμε δεξί κλικ σε αυτόν και επιλέγουμε </a:t>
            </a:r>
            <a:r>
              <a:rPr lang="el-GR" sz="2800" b="1" dirty="0" err="1" smtClean="0"/>
              <a:t>Import</a:t>
            </a:r>
            <a:r>
              <a:rPr lang="el-GR" sz="2800" b="1" dirty="0" smtClean="0"/>
              <a:t>.</a:t>
            </a:r>
            <a:r>
              <a:rPr lang="el-GR" sz="2800" dirty="0" smtClean="0"/>
              <a:t> </a:t>
            </a:r>
            <a:endParaRPr lang="en-US" sz="2800" dirty="0" smtClean="0"/>
          </a:p>
          <a:p>
            <a:pPr lvl="1"/>
            <a:endParaRPr lang="en-US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614400"/>
            <a:ext cx="8280920" cy="3242814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>
                <a:solidFill>
                  <a:schemeClr val="tx1"/>
                </a:solidFill>
              </a:rPr>
              <a:t>Τμήμα Μηχανικών Πληροφορικής ΤΕ</a:t>
            </a:r>
          </a:p>
          <a:p>
            <a:pPr algn="l"/>
            <a:r>
              <a:rPr lang="el-GR" b="1" dirty="0" smtClean="0">
                <a:solidFill>
                  <a:schemeClr val="tx1"/>
                </a:solidFill>
              </a:rPr>
              <a:t>Προγραμματισμός κινητών συσκευών</a:t>
            </a:r>
          </a:p>
          <a:p>
            <a:pPr algn="l"/>
            <a:r>
              <a:rPr lang="el-GR" sz="2800" b="1" dirty="0" smtClean="0">
                <a:solidFill>
                  <a:schemeClr val="tx1"/>
                </a:solidFill>
              </a:rPr>
              <a:t>Ενότητα </a:t>
            </a:r>
            <a:r>
              <a:rPr lang="en-US" sz="2800" b="1" dirty="0" smtClean="0">
                <a:solidFill>
                  <a:schemeClr val="tx1"/>
                </a:solidFill>
              </a:rPr>
              <a:t>8 </a:t>
            </a:r>
            <a:r>
              <a:rPr lang="el-GR" sz="2800" b="1" dirty="0" smtClean="0">
                <a:solidFill>
                  <a:schemeClr val="tx1"/>
                </a:solidFill>
              </a:rPr>
              <a:t>: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dirty="0" smtClean="0">
                <a:solidFill>
                  <a:schemeClr val="tx1"/>
                </a:solidFill>
              </a:rPr>
              <a:t>Βάσεις δεδομένων-Αρχεία Ι</a:t>
            </a:r>
            <a:r>
              <a:rPr lang="en-US" sz="2800" dirty="0" smtClean="0">
                <a:solidFill>
                  <a:schemeClr val="tx1"/>
                </a:solidFill>
              </a:rPr>
              <a:t>I</a:t>
            </a:r>
            <a:endParaRPr lang="el-GR" sz="2800" dirty="0" smtClean="0">
              <a:solidFill>
                <a:schemeClr val="tx1"/>
              </a:solidFill>
            </a:endParaRPr>
          </a:p>
          <a:p>
            <a:pPr algn="l"/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Ιωάννης </a:t>
            </a:r>
            <a:r>
              <a:rPr lang="el-GR" sz="2800" dirty="0" err="1" smtClean="0">
                <a:solidFill>
                  <a:schemeClr val="tx2">
                    <a:lumMod val="50000"/>
                  </a:schemeClr>
                </a:solidFill>
              </a:rPr>
              <a:t>Τσούλος</a:t>
            </a:r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Επίκουρος 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87" y="5827941"/>
            <a:ext cx="1581685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44" y="5591695"/>
            <a:ext cx="4310289" cy="1025873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4257"/>
            <a:ext cx="7452320" cy="1228436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4257"/>
            <a:ext cx="2214640" cy="123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l-GR" dirty="0" smtClean="0"/>
              <a:t>Αρχεία στο </a:t>
            </a:r>
            <a:r>
              <a:rPr lang="en-US" dirty="0" smtClean="0"/>
              <a:t>Assets</a:t>
            </a:r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8,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72008" y="1196752"/>
            <a:ext cx="8892480" cy="27363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1"/>
            <a:endParaRPr lang="en-US" sz="3200" dirty="0" smtClean="0"/>
          </a:p>
          <a:p>
            <a:r>
              <a:rPr lang="el-GR" sz="3200" dirty="0" smtClean="0"/>
              <a:t>Στο επόμενο</a:t>
            </a:r>
            <a:r>
              <a:rPr lang="en-US" sz="3200" dirty="0" smtClean="0"/>
              <a:t> </a:t>
            </a:r>
            <a:r>
              <a:rPr lang="el-GR" sz="3200" dirty="0" smtClean="0"/>
              <a:t>παράδειγμα</a:t>
            </a:r>
            <a:r>
              <a:rPr lang="en-US" sz="3200" dirty="0" smtClean="0"/>
              <a:t>,</a:t>
            </a:r>
            <a:r>
              <a:rPr lang="el-GR" sz="3200" dirty="0" smtClean="0"/>
              <a:t> τοποθετούμε στον φάκελο </a:t>
            </a:r>
            <a:r>
              <a:rPr lang="el-GR" sz="3200" b="1" dirty="0" err="1" smtClean="0"/>
              <a:t>assets</a:t>
            </a:r>
            <a:r>
              <a:rPr lang="el-GR" sz="3200" dirty="0" smtClean="0"/>
              <a:t> τρεις μικρές εικόνες</a:t>
            </a:r>
            <a:r>
              <a:rPr lang="en-US" sz="3200" dirty="0" smtClean="0"/>
              <a:t>.</a:t>
            </a:r>
            <a:r>
              <a:rPr lang="el-GR" sz="3200" dirty="0" smtClean="0"/>
              <a:t> Ο χρήστης διαλέγει από ένα </a:t>
            </a:r>
            <a:r>
              <a:rPr lang="el-GR" sz="3200" b="1" dirty="0" err="1" smtClean="0"/>
              <a:t>List</a:t>
            </a:r>
            <a:r>
              <a:rPr lang="el-GR" sz="3200" b="1" dirty="0" smtClean="0"/>
              <a:t> </a:t>
            </a:r>
            <a:r>
              <a:rPr lang="el-GR" sz="3200" b="1" dirty="0" err="1" smtClean="0"/>
              <a:t>View</a:t>
            </a:r>
            <a:r>
              <a:rPr lang="el-GR" sz="3200" b="1" dirty="0" smtClean="0"/>
              <a:t> </a:t>
            </a:r>
            <a:r>
              <a:rPr lang="el-GR" sz="3200" dirty="0" smtClean="0"/>
              <a:t>μια εικόνα και αυτή εμφανίζεται σε ένα </a:t>
            </a:r>
            <a:r>
              <a:rPr lang="el-GR" sz="3200" b="1" dirty="0" err="1" smtClean="0"/>
              <a:t>ImageView</a:t>
            </a:r>
            <a:r>
              <a:rPr lang="el-GR" sz="3200" b="1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l-GR" dirty="0" smtClean="0"/>
              <a:t>Αρχεία στο </a:t>
            </a:r>
            <a:r>
              <a:rPr lang="en-US" dirty="0" smtClean="0"/>
              <a:t>Assets</a:t>
            </a:r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8,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1925" y="1412776"/>
            <a:ext cx="8982075" cy="528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l-GR" dirty="0" smtClean="0"/>
              <a:t>Αρχεία στο </a:t>
            </a:r>
            <a:r>
              <a:rPr lang="en-US" dirty="0" smtClean="0"/>
              <a:t>Assets</a:t>
            </a:r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8,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9075" y="1556792"/>
            <a:ext cx="8924925" cy="503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l-GR" dirty="0" smtClean="0"/>
              <a:t>Αρχεία στο </a:t>
            </a:r>
            <a:r>
              <a:rPr lang="en-US" dirty="0" smtClean="0"/>
              <a:t>Assets</a:t>
            </a:r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8,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1772816"/>
            <a:ext cx="7767949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6559550"/>
            <a:ext cx="62865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DB116AAB-93E3-4041-84FC-C7AC93EFAFCB}" type="slidenum">
              <a:rPr lang="el-GR" altLang="el-GR">
                <a:solidFill>
                  <a:schemeClr val="bg1"/>
                </a:solidFill>
              </a:rPr>
              <a:pPr/>
              <a:t>24</a:t>
            </a:fld>
            <a:endParaRPr lang="el-GR" altLang="el-GR">
              <a:solidFill>
                <a:schemeClr val="bg1"/>
              </a:solidFill>
            </a:endParaRPr>
          </a:p>
        </p:txBody>
      </p:sp>
      <p:sp>
        <p:nvSpPr>
          <p:cNvPr id="79875" name="Rectangle 14"/>
          <p:cNvSpPr>
            <a:spLocks noChangeArrowheads="1"/>
          </p:cNvSpPr>
          <p:nvPr/>
        </p:nvSpPr>
        <p:spPr bwMode="auto">
          <a:xfrm>
            <a:off x="2317750" y="2894013"/>
            <a:ext cx="4572000" cy="93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/>
              <a:t>Σημειώματα</a:t>
            </a:r>
          </a:p>
        </p:txBody>
      </p:sp>
      <p:sp>
        <p:nvSpPr>
          <p:cNvPr id="5" name="4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ΣΥΣΚΕΥΩΝ, Ενότητα 8, ΤΜΗΜΑ ΜΗΧΑΝΙΚΩΝ ΠΛΗΡΟΦΟΡΙΚΗΣ ΤΕ,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>
                <a:latin typeface="+mn-lt"/>
              </a:rPr>
              <a:t>Σημείωμα </a:t>
            </a:r>
            <a:r>
              <a:rPr lang="el-GR" dirty="0" err="1" smtClean="0">
                <a:latin typeface="+mn-lt"/>
              </a:rPr>
              <a:t>Αδειοδότησης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ΣΥΣΚΕΥΩΝ, Ενότητα 8, ΤΜΗΜΑ ΜΗΧΑΝΙΚΩΝ ΠΛΗΡΟΦΟΡΙΚΗΣ ΤΕ,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"/>
          <p:cNvSpPr/>
          <p:nvPr/>
        </p:nvSpPr>
        <p:spPr>
          <a:xfrm>
            <a:off x="467544" y="2132856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pic>
        <p:nvPicPr>
          <p:cNvPr id="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95938" y="4149081"/>
            <a:ext cx="1581685" cy="461161"/>
          </a:xfrm>
          <a:prstGeom prst="rect">
            <a:avLst/>
          </a:prstGeom>
        </p:spPr>
      </p:pic>
      <p:sp>
        <p:nvSpPr>
          <p:cNvPr id="10" name="Rectangle 3"/>
          <p:cNvSpPr/>
          <p:nvPr/>
        </p:nvSpPr>
        <p:spPr>
          <a:xfrm>
            <a:off x="539552" y="5085185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sp>
        <p:nvSpPr>
          <p:cNvPr id="13" name="Rectangle 2"/>
          <p:cNvSpPr/>
          <p:nvPr/>
        </p:nvSpPr>
        <p:spPr>
          <a:xfrm>
            <a:off x="683569" y="6165304"/>
            <a:ext cx="633499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14" name="Rectangle 11"/>
          <p:cNvSpPr/>
          <p:nvPr/>
        </p:nvSpPr>
        <p:spPr>
          <a:xfrm>
            <a:off x="827586" y="6237312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5"/>
              </a:rPr>
              <a:t>http://</a:t>
            </a:r>
            <a:r>
              <a:rPr lang="en-US" dirty="0" smtClean="0">
                <a:hlinkClick r:id="rId5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>
                <a:latin typeface="+mn-lt"/>
              </a:rPr>
              <a:t>Σημείωμα Αναφοράς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ΠΡΟΓΡΑΜΜΑΤΙΣΜΟΣ ΚΙΝΗΤΩΝ ΣΥΣΚΕΥΩΝ, Ενότητα 8,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67544" y="1412776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 smtClean="0"/>
          </a:p>
          <a:p>
            <a:pPr lvl="0" algn="just"/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Copyright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 Τεχνολογικό Ίδρυμα Ηπείρου. Ιωάννης </a:t>
            </a:r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Τσούλος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.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Προγραμματισμός κινητών συσκευών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Έκδοση: 1.0 Άρτα, 2015. 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Διαθέσιμο από τη δικτυακή διεύθυνση:</a:t>
            </a:r>
          </a:p>
          <a:p>
            <a:pPr lvl="0" algn="just"/>
            <a:r>
              <a:rPr lang="en-US" sz="2400" dirty="0" smtClean="0">
                <a:solidFill>
                  <a:prstClr val="white">
                    <a:lumMod val="50000"/>
                  </a:prstClr>
                </a:solidFill>
                <a:hlinkClick r:id="rId4"/>
              </a:rPr>
              <a:t>http://eclass.teiep.gr/courses/COMP10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  <a:hlinkClick r:id="rId4"/>
              </a:rPr>
              <a:t>1</a:t>
            </a:r>
            <a:r>
              <a:rPr lang="en-US" sz="2400" dirty="0" smtClean="0">
                <a:solidFill>
                  <a:prstClr val="white">
                    <a:lumMod val="50000"/>
                  </a:prstClr>
                </a:solidFill>
                <a:hlinkClick r:id="rId4"/>
              </a:rPr>
              <a:t>/</a:t>
            </a:r>
            <a:endParaRPr lang="el-GR" sz="2400" dirty="0" smtClean="0">
              <a:solidFill>
                <a:prstClr val="white">
                  <a:lumMod val="50000"/>
                </a:prstClr>
              </a:solidFill>
            </a:endParaRPr>
          </a:p>
          <a:p>
            <a:pPr lvl="0" algn="just"/>
            <a:endParaRPr lang="en-US" sz="1400" dirty="0" smtClean="0"/>
          </a:p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n-US" sz="1400" dirty="0" smtClean="0"/>
          </a:p>
          <a:p>
            <a:pPr marL="447675" lvl="0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8, ΤΜΗΜΑ ΜΗΧΑΝΙΚΩΝ ΠΛΗΡΟΦΟΡΙΚΗΣ ΤΕ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>
          <a:xfrm>
            <a:off x="1763688" y="2996952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5" name="Rectangle 12"/>
          <p:cNvSpPr/>
          <p:nvPr/>
        </p:nvSpPr>
        <p:spPr>
          <a:xfrm>
            <a:off x="1547664" y="4221089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err="1" smtClean="0"/>
              <a:t>Βαΐτσα</a:t>
            </a:r>
            <a:r>
              <a:rPr lang="el-GR" sz="2900" b="1" dirty="0" smtClean="0"/>
              <a:t> </a:t>
            </a:r>
            <a:r>
              <a:rPr lang="el-GR" sz="2900" b="1" dirty="0" err="1" smtClean="0"/>
              <a:t>Τσακστάρα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8" y="5589241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20274" y="5661249"/>
            <a:ext cx="1581685" cy="4611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8, ΤΜΗΜΑ ΜΗΧΑΝΙΚΩΝ ΠΛΗΡΟΦΟΡΙΚΗΣ ΤΕ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67544" y="1412776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 smtClean="0"/>
          </a:p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n-US" sz="1400" dirty="0" smtClean="0"/>
          </a:p>
          <a:p>
            <a:pPr marL="447675" lvl="0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  <p:sp>
        <p:nvSpPr>
          <p:cNvPr id="10" name="Rectangle 14"/>
          <p:cNvSpPr/>
          <p:nvPr/>
        </p:nvSpPr>
        <p:spPr>
          <a:xfrm>
            <a:off x="2317212" y="2411596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3"/>
          <p:cNvSpPr>
            <a:spLocks noChangeArrowheads="1"/>
          </p:cNvSpPr>
          <p:nvPr/>
        </p:nvSpPr>
        <p:spPr bwMode="auto">
          <a:xfrm>
            <a:off x="228600" y="1981200"/>
            <a:ext cx="8686800" cy="4038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/>
          <a:lstStyle/>
          <a:p>
            <a:pPr marL="342900" indent="-342900">
              <a:buFont typeface="Wingdings" pitchFamily="2" charset="2"/>
              <a:buChar char="§"/>
            </a:pPr>
            <a:endParaRPr lang="el-GR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104451" name="Rectangle 4"/>
          <p:cNvSpPr>
            <a:spLocks noChangeArrowheads="1"/>
          </p:cNvSpPr>
          <p:nvPr/>
        </p:nvSpPr>
        <p:spPr bwMode="auto">
          <a:xfrm>
            <a:off x="381000" y="560388"/>
            <a:ext cx="8382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l-GR" sz="4000" b="1">
                <a:solidFill>
                  <a:srgbClr val="000000"/>
                </a:solidFill>
                <a:latin typeface="Calibri" pitchFamily="34" charset="0"/>
              </a:rPr>
              <a:t>Βιβλιογραφία</a:t>
            </a:r>
            <a:endParaRPr lang="en-US" sz="4000" b="1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" name="7 - TextBox"/>
          <p:cNvSpPr txBox="1"/>
          <p:nvPr/>
        </p:nvSpPr>
        <p:spPr>
          <a:xfrm>
            <a:off x="0" y="0"/>
            <a:ext cx="9144000" cy="461963"/>
          </a:xfrm>
          <a:prstGeom prst="rect">
            <a:avLst/>
          </a:prstGeom>
          <a:solidFill>
            <a:srgbClr val="1F497D"/>
          </a:solidFill>
        </p:spPr>
        <p:txBody>
          <a:bodyPr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8, ΤΜΗΜΑ ΜΗΧΑΝΙΚΩΝ ΠΛΗΡΟΦΟΡΙΚΗΣ ΤΕ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445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611188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5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350" y="0"/>
            <a:ext cx="755650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Θέση περιεχομένου 2"/>
          <p:cNvSpPr txBox="1">
            <a:spLocks/>
          </p:cNvSpPr>
          <p:nvPr/>
        </p:nvSpPr>
        <p:spPr>
          <a:xfrm>
            <a:off x="438150" y="1300163"/>
            <a:ext cx="8239125" cy="3208957"/>
          </a:xfrm>
          <a:prstGeom prst="rect">
            <a:avLst/>
          </a:prstGeom>
        </p:spPr>
        <p:txBody>
          <a:bodyPr/>
          <a:lstStyle/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 </a:t>
            </a:r>
            <a:r>
              <a:rPr lang="el-GR" sz="1400" dirty="0" smtClean="0"/>
              <a:t>L. </a:t>
            </a:r>
            <a:r>
              <a:rPr lang="el-GR" sz="1400" dirty="0" err="1" smtClean="0"/>
              <a:t>Darcey</a:t>
            </a:r>
            <a:r>
              <a:rPr lang="el-GR" sz="1400" dirty="0" smtClean="0"/>
              <a:t>, S. </a:t>
            </a:r>
            <a:r>
              <a:rPr lang="el-GR" sz="1400" dirty="0" err="1" smtClean="0"/>
              <a:t>Conder</a:t>
            </a:r>
            <a:r>
              <a:rPr lang="el-GR" sz="1400" dirty="0" smtClean="0"/>
              <a:t>, Μάθετε την Ανάπτυξη Εφαρμογών για το </a:t>
            </a:r>
            <a:r>
              <a:rPr lang="el-GR" sz="1400" dirty="0" err="1" smtClean="0"/>
              <a:t>Android</a:t>
            </a:r>
            <a:r>
              <a:rPr lang="el-GR" sz="1400" dirty="0" smtClean="0"/>
              <a:t> σε 24 Ώρες 2ή </a:t>
            </a:r>
            <a:r>
              <a:rPr lang="el-GR" sz="1400" dirty="0" err="1" smtClean="0"/>
              <a:t>εκδ</a:t>
            </a:r>
            <a:r>
              <a:rPr lang="el-GR" sz="1400" dirty="0" smtClean="0"/>
              <a:t>. (2012)</a:t>
            </a:r>
            <a:endParaRPr lang="en-US" sz="1400" dirty="0" smtClean="0"/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dirty="0" smtClean="0"/>
              <a:t>P. </a:t>
            </a:r>
            <a:r>
              <a:rPr lang="en-US" sz="1400" dirty="0" err="1" smtClean="0"/>
              <a:t>Deitel</a:t>
            </a:r>
            <a:r>
              <a:rPr lang="en-US" sz="1400" dirty="0" smtClean="0"/>
              <a:t>, H. </a:t>
            </a:r>
            <a:r>
              <a:rPr lang="en-US" sz="1400" dirty="0" err="1" smtClean="0"/>
              <a:t>Deitel</a:t>
            </a:r>
            <a:r>
              <a:rPr lang="en-US" sz="1400" dirty="0" smtClean="0"/>
              <a:t>, A. </a:t>
            </a:r>
            <a:r>
              <a:rPr lang="en-US" sz="1400" dirty="0" err="1" smtClean="0"/>
              <a:t>Deitel,Android</a:t>
            </a:r>
            <a:r>
              <a:rPr lang="en-US" sz="1400" dirty="0" smtClean="0"/>
              <a:t> </a:t>
            </a:r>
            <a:r>
              <a:rPr lang="el-GR" sz="1400" dirty="0" smtClean="0"/>
              <a:t>Προγραμματισμός, 2η </a:t>
            </a:r>
            <a:r>
              <a:rPr lang="el-GR" sz="1400" dirty="0" err="1" smtClean="0"/>
              <a:t>Εκδοση</a:t>
            </a:r>
            <a:r>
              <a:rPr lang="en-US" sz="1400" dirty="0" smtClean="0"/>
              <a:t> (2014).</a:t>
            </a:r>
            <a:endParaRPr lang="el-GR" sz="1400" dirty="0" smtClean="0"/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dirty="0" smtClean="0"/>
              <a:t>Έλληνας </a:t>
            </a:r>
            <a:r>
              <a:rPr lang="el-GR" sz="1400" dirty="0" err="1" smtClean="0"/>
              <a:t>Iωάννης</a:t>
            </a:r>
            <a:r>
              <a:rPr lang="el-GR" sz="1400" dirty="0" smtClean="0"/>
              <a:t>- Έλληνας Νικόλαος , Εισαγωγή στο Προγραμματισμό </a:t>
            </a:r>
            <a:r>
              <a:rPr lang="el-GR" sz="1400" dirty="0" err="1" smtClean="0"/>
              <a:t>Android</a:t>
            </a:r>
            <a:r>
              <a:rPr lang="el-GR" sz="1400" dirty="0" smtClean="0"/>
              <a:t>, (2014)</a:t>
            </a:r>
            <a:endParaRPr lang="en-US" sz="1400" dirty="0" smtClean="0"/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n-US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- Τίτλος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el-GR" b="1" smtClean="0"/>
              <a:t>Άδειες Χρήσης</a:t>
            </a:r>
          </a:p>
        </p:txBody>
      </p:sp>
      <p:sp>
        <p:nvSpPr>
          <p:cNvPr id="28678" name="Subtitle 8"/>
          <p:cNvSpPr txBox="1">
            <a:spLocks/>
          </p:cNvSpPr>
          <p:nvPr/>
        </p:nvSpPr>
        <p:spPr bwMode="auto">
          <a:xfrm>
            <a:off x="457200" y="1333500"/>
            <a:ext cx="8229600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>
                <a:solidFill>
                  <a:srgbClr val="000000"/>
                </a:solidFill>
                <a:latin typeface="Calibri" pitchFamily="34" charset="0"/>
              </a:rPr>
              <a:t>Το παρόν εκπαιδευτικό υλικό υπόκειται σε άδειες χρήσης Creative Commons. 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>
                <a:solidFill>
                  <a:srgbClr val="000000"/>
                </a:solidFill>
                <a:latin typeface="Calibri" pitchFamily="34" charset="0"/>
              </a:rPr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2867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8400" y="4117975"/>
            <a:ext cx="15811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ΠΡΟΓΡΑΜΜΑΤΙΣΜΟΣ ΚΙΝΗΤΩΝ ΣΥΣΚΕΥΩΝ, Ενότητα 8,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9" y="5827936"/>
            <a:ext cx="1581685" cy="553393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5733256"/>
            <a:ext cx="3240360" cy="7712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1 - Τίτλος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el-GR" b="1" smtClean="0"/>
              <a:t>Χρηματοδότηση</a:t>
            </a:r>
          </a:p>
        </p:txBody>
      </p:sp>
      <p:sp>
        <p:nvSpPr>
          <p:cNvPr id="29702" name="Content Placeholder 2"/>
          <p:cNvSpPr txBox="1">
            <a:spLocks/>
          </p:cNvSpPr>
          <p:nvPr/>
        </p:nvSpPr>
        <p:spPr bwMode="auto">
          <a:xfrm>
            <a:off x="457200" y="1530350"/>
            <a:ext cx="8229600" cy="377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έργο υλοποιείται στο πλαίσιο του Επιχειρησιακού Προγράμματος «</a:t>
            </a:r>
            <a:r>
              <a:rPr lang="el-GR" altLang="el-GR" sz="2000" b="1">
                <a:solidFill>
                  <a:srgbClr val="000000"/>
                </a:solidFill>
                <a:latin typeface="Calibri" pitchFamily="34" charset="0"/>
              </a:rPr>
              <a:t>Εκπαίδευση και Δια Βίου Μάθηση</a:t>
            </a: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έργο «</a:t>
            </a:r>
            <a:r>
              <a:rPr lang="el-GR" altLang="el-GR" sz="2000" b="1">
                <a:solidFill>
                  <a:srgbClr val="000000"/>
                </a:solidFill>
                <a:latin typeface="Calibri" pitchFamily="34" charset="0"/>
              </a:rPr>
              <a:t>Ανοικτά Ακαδημαϊκά Μαθήματα στο TEI Ηπείρου</a:t>
            </a: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» έχει χρηματοδοτήσει μόνο τη αναδιαμόρφωση του εκπαιδευτικού υλικού.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29703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913" y="4592638"/>
            <a:ext cx="6480175" cy="128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ΠΡΟΓΡΑΜΜΑΤΙΣΜΟΣ ΚΙΝΗΤΩΝ ΣΥΣΚΕΥΩΝ, Ενότητα 8,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b="1" dirty="0" smtClean="0"/>
              <a:t>Σκοποί  ενότητας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8,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529572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Μελέτη της πρόσβασης </a:t>
            </a:r>
            <a:r>
              <a:rPr lang="el-GR" sz="3200" dirty="0" smtClean="0"/>
              <a:t>σε αρχεία στην κάρτα μνήμης του κινητού</a:t>
            </a:r>
            <a:r>
              <a:rPr lang="en-US" sz="3200" dirty="0" smtClean="0"/>
              <a:t>.</a:t>
            </a: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b="1" dirty="0" smtClean="0"/>
              <a:t>Περιεχόμενα  ενότητας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8,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313548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03920" y="1465948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Αρχεία στην κάρτα </a:t>
            </a:r>
            <a:r>
              <a:rPr lang="el-GR" sz="3200" dirty="0" smtClean="0"/>
              <a:t>μνήμης</a:t>
            </a:r>
            <a:endParaRPr lang="en-US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Αρχεία στο </a:t>
            </a:r>
            <a:r>
              <a:rPr lang="en-US" sz="3200" dirty="0" smtClean="0"/>
              <a:t>Assets</a:t>
            </a: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Προγραμματισμός κινητών συσκευών</a:t>
            </a:r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Βάσεις δεδομένων-Αρχεία Ι</a:t>
            </a:r>
            <a:r>
              <a:rPr lang="en-US" dirty="0" smtClean="0"/>
              <a:t>I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l-GR" dirty="0" smtClean="0"/>
              <a:t>Αρχεία στην κάρτα μνήμης</a:t>
            </a:r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8,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72008" y="1484784"/>
            <a:ext cx="8892480" cy="48245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r>
              <a:rPr lang="el-GR" sz="3200" dirty="0" smtClean="0"/>
              <a:t>Το επόμενο θέμα που θα εξετάσουμε, είναι η πρόσβαση σε αρχεία στην κάρτα μνήμης του </a:t>
            </a:r>
            <a:r>
              <a:rPr lang="el-GR" sz="3200" dirty="0" smtClean="0"/>
              <a:t>κινητού</a:t>
            </a:r>
            <a:r>
              <a:rPr lang="en-US" sz="3200" dirty="0" smtClean="0"/>
              <a:t>.</a:t>
            </a:r>
            <a:r>
              <a:rPr lang="el-GR" sz="3200" dirty="0" smtClean="0"/>
              <a:t> </a:t>
            </a:r>
            <a:r>
              <a:rPr lang="el-GR" sz="3200" dirty="0" smtClean="0"/>
              <a:t>Και σε αυτήν την περίπτωση θα πρέπει να υπάρχει η επόμενη άδεια στο αρχείο </a:t>
            </a:r>
            <a:r>
              <a:rPr lang="en-US" sz="3200" b="1" dirty="0" smtClean="0"/>
              <a:t>AnroidManifest.xml</a:t>
            </a:r>
          </a:p>
          <a:p>
            <a:endParaRPr lang="el-GR" sz="3200" b="1" dirty="0" smtClean="0"/>
          </a:p>
          <a:p>
            <a:r>
              <a:rPr lang="en-US" sz="3200" b="1" dirty="0" smtClean="0"/>
              <a:t>&lt;uses— permission </a:t>
            </a:r>
            <a:r>
              <a:rPr lang="en-US" sz="3200" b="1" dirty="0" err="1" smtClean="0"/>
              <a:t>android:name</a:t>
            </a:r>
            <a:r>
              <a:rPr lang="en-US" sz="3200" b="1" dirty="0" smtClean="0"/>
              <a:t>="android . permission .WRITE_EXTERNAL_STORAGE" /&gt;</a:t>
            </a:r>
            <a:endParaRPr lang="el-GR" sz="32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l-GR" dirty="0" smtClean="0"/>
              <a:t>Αρχεία στην κάρτα μνήμης</a:t>
            </a:r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8,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72008" y="1772816"/>
            <a:ext cx="8892480" cy="23762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r>
              <a:rPr lang="el-GR" sz="3200" dirty="0" smtClean="0"/>
              <a:t>Στο επόμενο παράδειγμα</a:t>
            </a:r>
            <a:r>
              <a:rPr lang="en-US" sz="3200" dirty="0" smtClean="0"/>
              <a:t>,</a:t>
            </a:r>
            <a:r>
              <a:rPr lang="el-GR" sz="3200" dirty="0" smtClean="0"/>
              <a:t> παρουσιάζεται η διαχείριση αρχείων κειμένου για τον υπολογισμό </a:t>
            </a:r>
            <a:r>
              <a:rPr lang="el-GR" sz="3200" u="sng" dirty="0" smtClean="0"/>
              <a:t>απλών αριθμητικών πράξεων </a:t>
            </a:r>
            <a:r>
              <a:rPr lang="el-GR" sz="3200" dirty="0" smtClean="0"/>
              <a:t>σε πίνακες</a:t>
            </a:r>
            <a:r>
              <a:rPr lang="en-US" sz="3200" dirty="0" smtClean="0"/>
              <a:t>,</a:t>
            </a:r>
            <a:r>
              <a:rPr lang="el-GR" sz="3200" dirty="0" smtClean="0"/>
              <a:t> όπως </a:t>
            </a:r>
            <a:r>
              <a:rPr lang="el-GR" sz="3200" b="1" dirty="0" smtClean="0"/>
              <a:t>μέσος όρος</a:t>
            </a:r>
            <a:r>
              <a:rPr lang="en-US" sz="3200" b="1" dirty="0" smtClean="0"/>
              <a:t>,</a:t>
            </a:r>
            <a:r>
              <a:rPr lang="el-GR" sz="3200" b="1" dirty="0" smtClean="0"/>
              <a:t> ελάχιστο</a:t>
            </a:r>
            <a:r>
              <a:rPr lang="el-GR" sz="3200" dirty="0" smtClean="0"/>
              <a:t> και </a:t>
            </a:r>
            <a:r>
              <a:rPr lang="el-GR" sz="3200" b="1" dirty="0" smtClean="0"/>
              <a:t>μέγιστο</a:t>
            </a:r>
            <a:r>
              <a:rPr lang="en-US" sz="3200" b="1" dirty="0" smtClean="0"/>
              <a:t>.</a:t>
            </a:r>
            <a:endParaRPr lang="el-GR" sz="3200" b="1" dirty="0" smtClean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4365104"/>
            <a:ext cx="7475209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2511</TotalTime>
  <Words>1037</Words>
  <Application>Microsoft Office PowerPoint</Application>
  <PresentationFormat>Προβολή στην οθόνη (4:3)</PresentationFormat>
  <Paragraphs>144</Paragraphs>
  <Slides>30</Slides>
  <Notes>6</Notes>
  <HiddenSlides>0</HiddenSlides>
  <MMClips>0</MMClips>
  <ScaleCrop>false</ScaleCrop>
  <HeadingPairs>
    <vt:vector size="4" baseType="variant">
      <vt:variant>
        <vt:lpstr>Θέμα</vt:lpstr>
      </vt:variant>
      <vt:variant>
        <vt:i4>2</vt:i4>
      </vt:variant>
      <vt:variant>
        <vt:lpstr>Τίτλοι διαφανειών</vt:lpstr>
      </vt:variant>
      <vt:variant>
        <vt:i4>30</vt:i4>
      </vt:variant>
    </vt:vector>
  </HeadingPairs>
  <TitlesOfParts>
    <vt:vector size="32" baseType="lpstr">
      <vt:lpstr>Θέμα του Office</vt:lpstr>
      <vt:lpstr>2_Θέμα του Office</vt:lpstr>
      <vt:lpstr>Προγραμματισμός κινητών συσκευών</vt:lpstr>
      <vt:lpstr>Διαφάνεια 2</vt:lpstr>
      <vt:lpstr>Άδειες Χρήσης</vt:lpstr>
      <vt:lpstr>Χρηματοδότηση</vt:lpstr>
      <vt:lpstr>Σκοποί  ενότητας</vt:lpstr>
      <vt:lpstr>Περιεχόμενα  ενότητας</vt:lpstr>
      <vt:lpstr>Προγραμματισμός κινητών συσκευών</vt:lpstr>
      <vt:lpstr>Αρχεία στην κάρτα μνήμης</vt:lpstr>
      <vt:lpstr>Αρχεία στην κάρτα μνήμης</vt:lpstr>
      <vt:lpstr>Αρχεία στην κάρτα μνήμης</vt:lpstr>
      <vt:lpstr>Αρχεία στην κάρτα μνήμης</vt:lpstr>
      <vt:lpstr>Αρχεία στην κάρτα μνήμης</vt:lpstr>
      <vt:lpstr>Αρχεία στην κάρτα μνήμης</vt:lpstr>
      <vt:lpstr>Αρχεία στην κάρτα μνήμης</vt:lpstr>
      <vt:lpstr>Αρχεία στην κάρτα μνήμης</vt:lpstr>
      <vt:lpstr>Διαφάνεια 16</vt:lpstr>
      <vt:lpstr>Αρχεία στην κάρτα μνήμης</vt:lpstr>
      <vt:lpstr>Διαφάνεια 18</vt:lpstr>
      <vt:lpstr>Αρχεία στο Assets</vt:lpstr>
      <vt:lpstr>Αρχεία στο Assets</vt:lpstr>
      <vt:lpstr>Αρχεία στο Assets</vt:lpstr>
      <vt:lpstr>Αρχεία στο Assets</vt:lpstr>
      <vt:lpstr>Αρχεία στο Assets</vt:lpstr>
      <vt:lpstr>Διαφάνεια 24</vt:lpstr>
      <vt:lpstr>Σημείωμα Αδειοδότησης</vt:lpstr>
      <vt:lpstr>Σημείωμα Αναφοράς</vt:lpstr>
      <vt:lpstr>Διαφάνεια 27</vt:lpstr>
      <vt:lpstr>Διαφάνεια 28</vt:lpstr>
      <vt:lpstr>Διαφάνεια 29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Συστήματα Τηλεκπαίδευσης</dc:title>
  <dc:creator>vaitsa</dc:creator>
  <cp:lastModifiedBy>User</cp:lastModifiedBy>
  <cp:revision>201</cp:revision>
  <dcterms:created xsi:type="dcterms:W3CDTF">2015-04-14T16:45:01Z</dcterms:created>
  <dcterms:modified xsi:type="dcterms:W3CDTF">2015-10-11T11:39:31Z</dcterms:modified>
</cp:coreProperties>
</file>