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503" r:id="rId6"/>
    <p:sldId id="504" r:id="rId7"/>
    <p:sldId id="428" r:id="rId8"/>
    <p:sldId id="429" r:id="rId9"/>
    <p:sldId id="303" r:id="rId10"/>
    <p:sldId id="291" r:id="rId11"/>
    <p:sldId id="292" r:id="rId12"/>
    <p:sldId id="293" r:id="rId13"/>
    <p:sldId id="294" r:id="rId14"/>
    <p:sldId id="295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9309" autoAdjust="0"/>
  </p:normalViewPr>
  <p:slideViewPr>
    <p:cSldViewPr>
      <p:cViewPr>
        <p:scale>
          <a:sx n="106" d="100"/>
          <a:sy n="106" d="100"/>
        </p:scale>
        <p:origin x="-198" y="2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5F15AE-E297-44C6-9748-0A1C5B9A7866}" type="datetimeFigureOut">
              <a:rPr lang="en-GB"/>
              <a:pPr>
                <a:defRPr/>
              </a:pPr>
              <a:t>31/01/2016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8AFE5-3D2A-4B33-8E1F-F813230E56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3DB9D3-A8D0-46A6-9D21-06262318865F}" type="datetimeFigureOut">
              <a:rPr lang="el-GR"/>
              <a:pPr>
                <a:defRPr/>
              </a:pPr>
              <a:t>31/1/2016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CC9468-999D-4A15-A944-71760C0CFC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93162-8688-45DB-A756-55E7C83880C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936AB-0CC7-4D61-99DC-A0CFB9F073C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37306-2E17-469C-A1FB-BB6DBA6DE1A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AAB73-AAC6-4CC0-9AC7-0E027F6AAFC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B66FE8-1F8F-4A98-AB0E-38BFCED5B50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1FD88-537C-46C1-9204-BB8943A57A4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46081-BEBD-439D-813D-33F2FAE15A7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E5DB0-DDD5-4DEA-B8E5-23E492967C3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00235-E1D8-4216-9D55-63E08847286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8C49B2-D3B9-4543-8D51-A8CF1867B26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910FCE-4064-47F9-A984-06C2B288C5B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BDB0-E30A-4DE7-A7CF-C57CA44086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F6E0-8B20-4916-9FE0-B7CA96EF586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4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F74-F123-42F5-8A26-113BE1EE41B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912813"/>
            <a:ext cx="2216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0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DEF5-F762-499B-B6F5-56623099F0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3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D4C1-6C32-41FC-8042-3EA0927709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8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A321-5DD7-4DA0-9AE6-C93370C696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7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4" name="Εικόνα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B2FA-A789-4388-AA7E-756DD56D9B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74AB-7895-494C-B1C5-A569252D66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0BC1-64A4-46F7-B976-2996BF4D91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0CA0404-51E1-4336-81EC-57148AF93B9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663" y="5465763"/>
            <a:ext cx="3333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CC4FCA-7C7E-42F9-97AE-9B59775BCDAD}" type="slidenum">
              <a:rPr lang="el-GR" altLang="el-GR" sz="16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Ενοποιημένες Χρηματοοικονομικές Καταστάσεις</a:t>
            </a:r>
            <a:br>
              <a:rPr lang="el-GR" sz="4000" dirty="0" smtClean="0"/>
            </a:br>
            <a:endParaRPr lang="el-GR" sz="4000" dirty="0" smtClean="0"/>
          </a:p>
        </p:txBody>
      </p:sp>
      <p:sp>
        <p:nvSpPr>
          <p:cNvPr id="15362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073524"/>
            <a:ext cx="7488237" cy="720601"/>
          </a:xfrm>
        </p:spPr>
        <p:txBody>
          <a:bodyPr/>
          <a:lstStyle/>
          <a:p>
            <a:r>
              <a:rPr lang="el-GR" sz="3000" b="1" dirty="0" smtClean="0">
                <a:latin typeface="+mj-lt"/>
              </a:rPr>
              <a:t>Λογιστικές Διαδικασίες για την κατάρτιση ΕΟΚ</a:t>
            </a:r>
            <a:endParaRPr lang="el-GR" sz="30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Δρ. Χύτης Ευάγγελος</a:t>
            </a:r>
          </a:p>
        </p:txBody>
      </p:sp>
      <p:pic>
        <p:nvPicPr>
          <p:cNvPr id="1536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Ομάδα 9"/>
          <p:cNvGrpSpPr>
            <a:grpSpLocks/>
          </p:cNvGrpSpPr>
          <p:nvPr/>
        </p:nvGrpSpPr>
        <p:grpSpPr bwMode="auto">
          <a:xfrm>
            <a:off x="642938" y="209550"/>
            <a:ext cx="4216400" cy="1147763"/>
            <a:chOff x="642158" y="252000"/>
            <a:chExt cx="4217874" cy="1376800"/>
          </a:xfrm>
        </p:grpSpPr>
        <p:pic>
          <p:nvPicPr>
            <p:cNvPr id="15366" name="Εικόνα 7"/>
            <p:cNvPicPr>
              <a:picLocks noChangeAspect="1"/>
            </p:cNvPicPr>
            <p:nvPr/>
          </p:nvPicPr>
          <p:blipFill>
            <a:blip r:embed="rId5" cstate="print"/>
            <a:srcRect t="-11105" b="11105"/>
            <a:stretch>
              <a:fillRect/>
            </a:stretch>
          </p:blipFill>
          <p:spPr bwMode="auto">
            <a:xfrm>
              <a:off x="642158" y="252000"/>
              <a:ext cx="905506" cy="13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1619672" y="404664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Τεχνολογικό Εκπαιδευτικό Ίδρυμα Ηπείρου</a:t>
              </a:r>
              <a:endParaRPr lang="en-GB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5845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BBAC8-8A92-46D7-8EA2-2CD4D389A6BD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5847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Αναφοράς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2259013"/>
            <a:ext cx="7939087" cy="1200150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Χύτης Ευ. (2015) Ενοποιημένες Χρηματοοικονομικές Καταστάσεις. ΤΕΙ Ηπείρου. Διαθέσιμο από: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252538"/>
            <a:ext cx="8424863" cy="19399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Τρίτων». 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739775" y="50101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http://creativecommons.org/licenses/by-nc-nd/4.0/deed.el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590550" y="4949825"/>
            <a:ext cx="657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srgbClr val="7F7F7F"/>
                </a:solidFill>
                <a:latin typeface="Calibri" pitchFamily="34" charset="0"/>
              </a:rPr>
              <a:t>[1]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5" y="3865563"/>
            <a:ext cx="8329613" cy="7080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ζητηθεί.</a:t>
            </a:r>
          </a:p>
        </p:txBody>
      </p:sp>
      <p:pic>
        <p:nvPicPr>
          <p:cNvPr id="3789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3217863"/>
            <a:ext cx="158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1"/>
          <p:cNvSpPr>
            <a:spLocks noChangeArrowheads="1"/>
          </p:cNvSpPr>
          <p:nvPr/>
        </p:nvSpPr>
        <p:spPr bwMode="auto">
          <a:xfrm>
            <a:off x="1619250" y="1755775"/>
            <a:ext cx="5876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Τέλος Ενότητας</a:t>
            </a:r>
          </a:p>
        </p:txBody>
      </p:sp>
      <p:sp>
        <p:nvSpPr>
          <p:cNvPr id="39938" name="Rectangle 12"/>
          <p:cNvSpPr>
            <a:spLocks noChangeArrowheads="1"/>
          </p:cNvSpPr>
          <p:nvPr/>
        </p:nvSpPr>
        <p:spPr bwMode="auto">
          <a:xfrm>
            <a:off x="1547813" y="3325813"/>
            <a:ext cx="715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/>
            <a:r>
              <a:rPr lang="el-GR" sz="2900" b="1">
                <a:latin typeface="Calibri" pitchFamily="34" charset="0"/>
              </a:rPr>
              <a:t>Επεξεργασία: Βαφειάδης Νικόλαος</a:t>
            </a:r>
          </a:p>
          <a:p>
            <a:pPr algn="r"/>
            <a:r>
              <a:rPr lang="el-GR" sz="2900">
                <a:latin typeface="Calibri" pitchFamily="34" charset="0"/>
              </a:rPr>
              <a:t>Πρέβεζα, 2015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422775"/>
            <a:ext cx="3255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4630738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1989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1AA62-158F-42F7-A71F-AFB12C3B7BE5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1991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2317750" y="24114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Σημειώματα</a:t>
            </a:r>
          </a:p>
        </p:txBody>
      </p:sp>
      <p:sp>
        <p:nvSpPr>
          <p:cNvPr id="41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4037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EA6E0-8362-405B-802F-FDDC086CB18E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4039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587500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Οποιαδήποτε  αναπαραγωγή ή διασκευή του υλικού θα πρέπει  να συμπεριλαμβάνει: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Αναφοράς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τη Δήλωση Διατήρησης Σημειωμάτων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Χρήσης Έργων Τρίτων (εφόσον υπάρχει)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Τίτλος 6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l-GR" smtClean="0"/>
              <a:t>Τέλος Ενότητας</a:t>
            </a:r>
          </a:p>
        </p:txBody>
      </p:sp>
      <p:sp>
        <p:nvSpPr>
          <p:cNvPr id="46082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238500"/>
            <a:ext cx="7775575" cy="14605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46083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4778375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1344613"/>
            <a:ext cx="7775575" cy="2703512"/>
          </a:xfrm>
        </p:spPr>
        <p:txBody>
          <a:bodyPr/>
          <a:lstStyle/>
          <a:p>
            <a:pPr algn="l"/>
            <a:r>
              <a:rPr lang="el-GR" sz="2800" dirty="0" smtClean="0"/>
              <a:t>Τμήμα Λογιστικής και Χρηματοοικονομικής</a:t>
            </a:r>
          </a:p>
          <a:p>
            <a:pPr algn="l"/>
            <a:r>
              <a:rPr lang="el-GR" sz="2800" dirty="0" smtClean="0"/>
              <a:t>Ενοποιημένες Χρηματοοικονομικές Καταστάσεις </a:t>
            </a:r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b="1" dirty="0" smtClean="0"/>
              <a:t>: </a:t>
            </a:r>
            <a:r>
              <a:rPr lang="el-GR" sz="2800" b="1" dirty="0" smtClean="0">
                <a:latin typeface="+mj-lt"/>
              </a:rPr>
              <a:t>Λογιστικές Διαδικασίες για την κατάρτιση ΕΟΚ</a:t>
            </a:r>
            <a:endParaRPr lang="en-US" sz="2800" dirty="0" smtClean="0">
              <a:latin typeface="+mj-lt"/>
            </a:endParaRPr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174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Τίτλος 1"/>
          <p:cNvSpPr txBox="1">
            <a:spLocks/>
          </p:cNvSpPr>
          <p:nvPr/>
        </p:nvSpPr>
        <p:spPr bwMode="auto">
          <a:xfrm>
            <a:off x="0" y="3175"/>
            <a:ext cx="7451725" cy="1023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Ανοιχτά Ακαδημαϊκά Μαθήματα στο ΤΕΙ Ηπείρου</a:t>
            </a:r>
          </a:p>
        </p:txBody>
      </p:sp>
      <p:pic>
        <p:nvPicPr>
          <p:cNvPr id="17413" name="Εικόνα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175"/>
            <a:ext cx="22145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9458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 άδειες χρήσης 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945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B8F80-D234-43D6-9C66-88005A29435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3771900"/>
          </a:xfrm>
        </p:spPr>
        <p:txBody>
          <a:bodyPr/>
          <a:lstStyle/>
          <a:p>
            <a:pPr marL="341313" indent="-341313" algn="just"/>
            <a:r>
              <a:rPr lang="el-GR" altLang="el-GR" sz="2000" smtClean="0"/>
              <a:t>Το έργο υλοποιείται στο πλαίσιο του Επιχειρησιακού Προγράμματος «</a:t>
            </a:r>
            <a:r>
              <a:rPr lang="el-GR" altLang="el-GR" sz="2000" b="1" smtClean="0"/>
              <a:t>Εκπαίδευση και Δια Βίου Μάθηση</a:t>
            </a:r>
            <a:r>
              <a:rPr lang="el-GR" altLang="el-GR" sz="200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TEI Ηπείρου</a:t>
            </a:r>
            <a:r>
              <a:rPr lang="el-GR" altLang="el-GR" sz="2000" smtClean="0"/>
              <a:t>» έχει χρηματοδοτήσει μόνο τη αναδιαμόρφωση του εκπαιδευτικού υλικού.</a:t>
            </a:r>
          </a:p>
          <a:p>
            <a:pPr marL="341313" indent="-341313" algn="just"/>
            <a:r>
              <a:rPr lang="el-GR" altLang="el-GR" sz="2000" smtClean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150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3225"/>
            <a:ext cx="6480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9575"/>
            <a:ext cx="8218487" cy="569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Σκοποί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l-GR" sz="2500" dirty="0" smtClean="0">
                <a:cs typeface="Times New Roman" pitchFamily="18" charset="0"/>
              </a:rPr>
              <a:t>Όπως προαναφέρθηκε οι λογιστικές εργασίες και διαδικασίες που ακολουθούνται κατά την κατάρτιση των ενοποιημένων οικονομικών καταστάσεων αποσκοπούν στην παρουσίαση της πραγματικής χρηματοοικονομικής θέσης και των αποτελεσμάτων ως ο όμιλος να αποτελεί μια ενιαία επιχειρηματική οντότητα μετά απάλειψη όλων των </a:t>
            </a:r>
            <a:r>
              <a:rPr lang="el-GR" sz="2500" dirty="0" err="1" smtClean="0">
                <a:cs typeface="Times New Roman" pitchFamily="18" charset="0"/>
              </a:rPr>
              <a:t>διεταιρικών</a:t>
            </a:r>
            <a:r>
              <a:rPr lang="el-GR" sz="2500" dirty="0" smtClean="0">
                <a:cs typeface="Times New Roman" pitchFamily="18" charset="0"/>
              </a:rPr>
              <a:t> σχέσεων.  </a:t>
            </a:r>
          </a:p>
          <a:p>
            <a:pPr algn="just">
              <a:lnSpc>
                <a:spcPct val="80000"/>
              </a:lnSpc>
            </a:pPr>
            <a:r>
              <a:rPr lang="el-GR" sz="2500" dirty="0" smtClean="0">
                <a:cs typeface="Times New Roman" pitchFamily="18" charset="0"/>
              </a:rPr>
              <a:t>Στο κεφάλαιο αυτό αναπτύσσονται οι λογιστικές διαδικασίες για την κατάρτιση των ενοποιημένων οικονομικών καταστάσεων. </a:t>
            </a:r>
          </a:p>
          <a:p>
            <a:pPr>
              <a:lnSpc>
                <a:spcPct val="80000"/>
              </a:lnSpc>
            </a:pPr>
            <a:endParaRPr lang="el-GR" sz="2500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298B28-61E8-47D7-9AA2-EC145429DB6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 flipH="1" flipV="1">
            <a:off x="971550" y="487362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l-GR">
                <a:solidFill>
                  <a:srgbClr val="0070C0"/>
                </a:solidFill>
                <a:latin typeface="Calibri" pitchFamily="34" charset="0"/>
              </a:rPr>
            </a:b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800" kern="0" dirty="0" smtClean="0"/>
              <a:t/>
            </a:r>
            <a:br>
              <a:rPr lang="el-GR" sz="2800" kern="0" dirty="0" smtClean="0"/>
            </a:br>
            <a:r>
              <a:rPr lang="el-GR" sz="2800" kern="0" dirty="0" smtClean="0"/>
              <a:t>Συμψηφισμός </a:t>
            </a:r>
            <a:r>
              <a:rPr lang="el-GR" sz="2800" kern="0" dirty="0"/>
              <a:t>της αξίας συμμετοχής της μητρικής με αναλογία των ιδίων κεφαλαίων της Θυγατρικής </a:t>
            </a:r>
            <a:r>
              <a:rPr lang="el-GR" sz="2800" kern="1600" dirty="0"/>
              <a:t/>
            </a:r>
            <a:br>
              <a:rPr lang="el-GR" sz="2800" kern="16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 smtClean="0">
                <a:latin typeface="+mj-lt"/>
              </a:rPr>
              <a:t>Βασικός </a:t>
            </a:r>
            <a:r>
              <a:rPr lang="el-GR" kern="0" dirty="0">
                <a:latin typeface="+mj-lt"/>
              </a:rPr>
              <a:t>μηχανισμός της ενοποίησης είναι η </a:t>
            </a:r>
            <a:r>
              <a:rPr lang="el-GR" b="1" kern="0" dirty="0">
                <a:latin typeface="+mj-lt"/>
              </a:rPr>
              <a:t>απάλειψη</a:t>
            </a:r>
            <a:r>
              <a:rPr lang="el-GR" kern="0" dirty="0">
                <a:latin typeface="+mj-lt"/>
              </a:rPr>
              <a:t> από τον ισολογισμό της μητρικής της </a:t>
            </a:r>
            <a:r>
              <a:rPr lang="el-GR" b="1" kern="0" dirty="0">
                <a:latin typeface="+mj-lt"/>
              </a:rPr>
              <a:t>αξίας κτήσης της συμμετοχής</a:t>
            </a:r>
            <a:r>
              <a:rPr lang="el-GR" kern="0" dirty="0">
                <a:latin typeface="+mj-lt"/>
              </a:rPr>
              <a:t> στη θυγατρική και η </a:t>
            </a:r>
            <a:r>
              <a:rPr lang="el-GR" b="1" kern="0" dirty="0">
                <a:latin typeface="+mj-lt"/>
              </a:rPr>
              <a:t>αντικατάστασή</a:t>
            </a:r>
            <a:r>
              <a:rPr lang="el-GR" kern="0" dirty="0">
                <a:latin typeface="+mj-lt"/>
              </a:rPr>
              <a:t> της με τη λογιστική αξία των </a:t>
            </a:r>
            <a:r>
              <a:rPr lang="el-GR" b="1" kern="0" dirty="0">
                <a:latin typeface="+mj-lt"/>
              </a:rPr>
              <a:t>επιμέρους</a:t>
            </a:r>
            <a:r>
              <a:rPr lang="el-GR" kern="0" dirty="0">
                <a:latin typeface="+mj-lt"/>
              </a:rPr>
              <a:t> περιουσιακών της στοιχείων.  </a:t>
            </a:r>
            <a:endParaRPr lang="el-GR" sz="4000" b="1" kern="1600" dirty="0">
              <a:latin typeface="+mj-lt"/>
            </a:endParaRPr>
          </a:p>
          <a:p>
            <a:pPr marL="0" indent="0"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kern="0" dirty="0">
                <a:latin typeface="+mj-lt"/>
              </a:rPr>
              <a:t>Αρχική  Αποτίμηση </a:t>
            </a:r>
            <a:endParaRPr lang="el-GR" sz="4000" b="1" kern="1600" dirty="0">
              <a:latin typeface="+mj-lt"/>
            </a:endParaRPr>
          </a:p>
          <a:p>
            <a:pPr algn="just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kern="0" dirty="0">
                <a:latin typeface="+mj-lt"/>
              </a:rPr>
              <a:t>Η απόκτηση συμμετοχής σε θυγατρική επιχείρηση απεικονίζεται στα βιβλία της μητρικής επιχείρησης στην </a:t>
            </a:r>
            <a:r>
              <a:rPr lang="el-GR" b="1" kern="0" dirty="0">
                <a:latin typeface="+mj-lt"/>
              </a:rPr>
              <a:t>αξία κτήσης</a:t>
            </a:r>
            <a:r>
              <a:rPr lang="el-GR" kern="0" dirty="0">
                <a:latin typeface="+mj-lt"/>
              </a:rPr>
              <a:t>, η οποία προσδιορίζεται κατά την ημερομηνία της εξαγοράς / απόκτησης και αντιστοιχεί στο καταβληθέν </a:t>
            </a:r>
            <a:r>
              <a:rPr lang="el-GR" b="1" kern="0" dirty="0">
                <a:latin typeface="+mj-lt"/>
              </a:rPr>
              <a:t>τίμημα</a:t>
            </a:r>
            <a:r>
              <a:rPr lang="el-GR" kern="0" dirty="0">
                <a:latin typeface="+mj-lt"/>
              </a:rPr>
              <a:t>. Με βάση τη σχέση του καταβληθέντος τιμήματος και τη λογιστική αξία του αποκτηθέντος </a:t>
            </a:r>
            <a:r>
              <a:rPr lang="el-GR" b="1" kern="0" dirty="0">
                <a:latin typeface="+mj-lt"/>
              </a:rPr>
              <a:t>ποσοστού</a:t>
            </a:r>
            <a:r>
              <a:rPr lang="el-GR" kern="0" dirty="0">
                <a:latin typeface="+mj-lt"/>
              </a:rPr>
              <a:t> συμμετοχής στη θυγατρική εταιρία διακρίνονται οι ακόλουθες περιπτώσεις: </a:t>
            </a:r>
            <a:endParaRPr lang="el-GR" sz="4000" b="1" kern="1600" dirty="0">
              <a:latin typeface="+mj-lt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+mj-lt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F7B29-A728-453D-A28A-AED15BCBB05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2400" smtClean="0"/>
              <a:t>Απόκτηση συμμετοχής  με αξία κτήσης τη λογιστικής της αξία.</a:t>
            </a:r>
          </a:p>
        </p:txBody>
      </p:sp>
      <p:sp>
        <p:nvSpPr>
          <p:cNvPr id="25602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2CBF72-26F2-4A81-B286-CB45109B765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0" y="1128713"/>
            <a:ext cx="8686800" cy="41767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Στην περίπτωση αυτή θεωρείται ότι η μητρική επιχείρηση αποκτά το σύνολο  100% των μετοχών της θυγατρικής με τίμημα τη λογιστική τους αξία,  καθαρή θέση ( Ιδία κεφάλαια) της Θυγατρικής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j-lt"/>
              </a:rPr>
              <a:t>Παράδειγμα: Έστω η Μητρική εταιρία Μ κατέχει το 100 % του κεφαλαίου της θυγατρικής Θ1 και οι οικονομικές καταστάσεις έχουν ως ακολούθως: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- Τίτλος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28675"/>
          </a:xfrm>
        </p:spPr>
        <p:txBody>
          <a:bodyPr/>
          <a:lstStyle/>
          <a:p>
            <a:r>
              <a:rPr lang="el-GR" sz="2400" smtClean="0"/>
              <a:t>Απόκτηση συμμετοχής  με αξία κτήσης τη λογιστικής της αξία.</a:t>
            </a:r>
          </a:p>
        </p:txBody>
      </p:sp>
      <p:sp>
        <p:nvSpPr>
          <p:cNvPr id="26626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CE7DB1-5B02-4ECD-89AA-B156CF4AD8B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  <p:pic>
        <p:nvPicPr>
          <p:cNvPr id="2662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7638"/>
            <a:ext cx="620395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1300163"/>
            <a:ext cx="8239125" cy="3852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smtClean="0"/>
              <a:t>Γεωργίου Στ. Αληφαντή (2015): Ενοποιημένες Οικονομικές Καταστάσεις Έκδοση 6η </a:t>
            </a:r>
          </a:p>
          <a:p>
            <a:pPr>
              <a:buFont typeface="Arial" charset="0"/>
              <a:buNone/>
            </a:pPr>
            <a:r>
              <a:rPr lang="el-GR" sz="1400" smtClean="0"/>
              <a:t>Γκίνογλου Δ, Π. Ταχυνάκης (2004): Λογιστική Ενοποιημένων Οικονομικών Καταστάσεων, Διαθέτης (Εκδότης): Μ.ΤΖΩΡΤΖΑΚΗΣ ΚΑΙ ΣΙΑ Ε.Ε. </a:t>
            </a:r>
          </a:p>
          <a:p>
            <a:pPr>
              <a:buFont typeface="Arial" charset="0"/>
              <a:buNone/>
            </a:pPr>
            <a:r>
              <a:rPr lang="el-GR" sz="1400" smtClean="0"/>
              <a:t>Κάντζος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Font typeface="Arial" charset="0"/>
              <a:buNone/>
            </a:pPr>
            <a:r>
              <a:rPr lang="el-GR" sz="1400" smtClean="0"/>
              <a:t>Σακέλλης, Ε., Πρωτοψάλτης Ν. (1991), Ενοποιημένες Οικονομικές Καταστάσεις, Εκδόσεις Μερακλή. </a:t>
            </a:r>
          </a:p>
          <a:p>
            <a:pPr>
              <a:buFont typeface="Arial" charset="0"/>
              <a:buNone/>
            </a:pPr>
            <a:r>
              <a:rPr lang="el-GR" sz="1400" smtClean="0"/>
              <a:t>Χύτης 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1773</TotalTime>
  <Words>706</Words>
  <Application>Microsoft Office PowerPoint</Application>
  <PresentationFormat>Προβολή στην οθόνη (16:10)</PresentationFormat>
  <Paragraphs>80</Paragraphs>
  <Slides>15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 Ενοποιημένες Χρηματοοικονομικές Καταστάσεις </vt:lpstr>
      <vt:lpstr>Διαφάνεια 2</vt:lpstr>
      <vt:lpstr>Άδειες Χρήσης</vt:lpstr>
      <vt:lpstr>Χρηματοδότηση</vt:lpstr>
      <vt:lpstr> Σκοποί </vt:lpstr>
      <vt:lpstr> Συμψηφισμός της αξίας συμμετοχής της μητρικής με αναλογία των ιδίων κεφαλαίων της Θυγατρικής  </vt:lpstr>
      <vt:lpstr>Απόκτηση συμμετοχής  με αξία κτήσης τη λογιστικής της αξία.</vt:lpstr>
      <vt:lpstr>Απόκτηση συμμετοχής  με αξία κτήσης τη λογιστικής της αξία.</vt:lpstr>
      <vt:lpstr>Βιβλιογραφία</vt:lpstr>
      <vt:lpstr>Σημείωμα Αναφοράς</vt:lpstr>
      <vt:lpstr>Σημείωμα Αδειοδότησης</vt:lpstr>
      <vt:lpstr>Διαφάνεια 12</vt:lpstr>
      <vt:lpstr>Διαφάνεια 13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309</cp:revision>
  <dcterms:created xsi:type="dcterms:W3CDTF">2012-09-06T09:03:05Z</dcterms:created>
  <dcterms:modified xsi:type="dcterms:W3CDTF">2016-01-31T12:04:37Z</dcterms:modified>
</cp:coreProperties>
</file>