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296" r:id="rId11"/>
    <p:sldId id="297" r:id="rId12"/>
    <p:sldId id="298" r:id="rId13"/>
    <p:sldId id="299" r:id="rId14"/>
    <p:sldId id="301" r:id="rId15"/>
    <p:sldId id="300" r:id="rId16"/>
    <p:sldId id="302" r:id="rId17"/>
    <p:sldId id="303" r:id="rId18"/>
    <p:sldId id="304" r:id="rId19"/>
    <p:sldId id="305" r:id="rId20"/>
    <p:sldId id="306" r:id="rId21"/>
    <p:sldId id="290" r:id="rId22"/>
    <p:sldId id="291" r:id="rId23"/>
    <p:sldId id="292" r:id="rId24"/>
    <p:sldId id="293" r:id="rId25"/>
    <p:sldId id="307" r:id="rId26"/>
    <p:sldId id="295" r:id="rId27"/>
    <p:sldId id="280" r:id="rId28"/>
  </p:sldIdLst>
  <p:sldSz cx="9144000" cy="5715000" type="screen16x10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392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69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38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74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078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725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088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853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313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647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29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smtClean="0">
                <a:solidFill>
                  <a:schemeClr val="bg1"/>
                </a:solidFill>
              </a:rPr>
              <a:t>Διοικητική των επιχειρήσεων – </a:t>
            </a:r>
            <a:r>
              <a:rPr lang="el-GR" sz="1000" smtClean="0">
                <a:solidFill>
                  <a:schemeClr val="bg1"/>
                </a:solidFill>
              </a:rPr>
              <a:t>Εισαγωγή-Βασικές έννοιες, τμήμα λογιστικής και χρηματοοικονομικής,</a:t>
            </a:r>
            <a:r>
              <a:rPr lang="el-GR" sz="1000" baseline="0" smtClean="0">
                <a:solidFill>
                  <a:schemeClr val="bg1"/>
                </a:solidFill>
              </a:rPr>
              <a:t> </a:t>
            </a:r>
            <a:r>
              <a:rPr lang="el-GR" sz="1000" smtClean="0">
                <a:solidFill>
                  <a:schemeClr val="bg1"/>
                </a:solidFill>
              </a:rPr>
              <a:t>ΤΕΙ </a:t>
            </a:r>
            <a:r>
              <a:rPr lang="el-GR" sz="1000">
                <a:solidFill>
                  <a:schemeClr val="bg1"/>
                </a:solidFill>
              </a:rPr>
              <a:t>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l-GR" sz="2800"/>
              <a:t>1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/>
              <a:t>Εισαγωγή - Βασικές έννοιες </a:t>
            </a:r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</p:spPr>
        <p:txBody>
          <a:bodyPr>
            <a:normAutofit fontScale="90000"/>
          </a:bodyPr>
          <a:lstStyle/>
          <a:p>
            <a:r>
              <a:rPr lang="el-GR"/>
              <a:t>ΟΙ ΛΕΙΤΟΥΡΓΙΕΣ ΤΟΥ ΜΑΝΑΤΖΜΕΝΤ</a:t>
            </a:r>
            <a:br>
              <a:rPr lang="el-GR"/>
            </a:b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0"/>
          </a:xfrm>
        </p:spPr>
        <p:txBody>
          <a:bodyPr>
            <a:normAutofit fontScale="77500" lnSpcReduction="20000"/>
          </a:bodyPr>
          <a:lstStyle/>
          <a:p>
            <a:r>
              <a:rPr lang="el-GR" b="1" smtClean="0"/>
              <a:t> </a:t>
            </a:r>
            <a:r>
              <a:rPr lang="el-GR" b="1"/>
              <a:t>Προγραµµατισµός: ο καθορισµός στόχων και δράσεων για την επίτευξή τους</a:t>
            </a:r>
          </a:p>
          <a:p>
            <a:r>
              <a:rPr lang="el-GR" b="1" smtClean="0"/>
              <a:t> </a:t>
            </a:r>
            <a:r>
              <a:rPr lang="el-GR" b="1"/>
              <a:t>Οργάνωση: ο προσδιορισµός των απαιτούµενων εργασιών και του τρόπου εκτέλεσής τους για την επίτευξη των στόχων</a:t>
            </a:r>
          </a:p>
          <a:p>
            <a:r>
              <a:rPr lang="el-GR" b="1" smtClean="0"/>
              <a:t> </a:t>
            </a:r>
            <a:r>
              <a:rPr lang="el-GR" b="1"/>
              <a:t>Ηγεσία (Καθοδήγηση): η διεύθυνση των εργασιακών δραστηριοτήτων του προσωπικού προς την υλοποίηση των σχεδίων και την επίτευξη των στόχων</a:t>
            </a:r>
          </a:p>
          <a:p>
            <a:r>
              <a:rPr lang="el-GR" b="1" smtClean="0"/>
              <a:t> </a:t>
            </a:r>
            <a:r>
              <a:rPr lang="el-GR" b="1"/>
              <a:t>Έλεγχος: η διαδικασία µέτρησης της απόδοσης της εργασίας, σύγκρισης των αποτελεσµάτων µε τους στόχους και λήψης διορθωτικών µέτρων όπου </a:t>
            </a:r>
            <a:r>
              <a:rPr lang="el-GR" b="1" smtClean="0"/>
              <a:t>αυτό είναι </a:t>
            </a:r>
            <a:r>
              <a:rPr lang="el-GR" b="1"/>
              <a:t>απαραίτητο.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6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09227"/>
            <a:ext cx="8579296" cy="648073"/>
          </a:xfrm>
        </p:spPr>
        <p:txBody>
          <a:bodyPr>
            <a:normAutofit fontScale="90000"/>
          </a:bodyPr>
          <a:lstStyle/>
          <a:p>
            <a:pPr algn="just"/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Σχήµα 1: Οι τέσσερις</a:t>
            </a:r>
            <a:r>
              <a:rPr lang="el-GR" sz="3600"/>
              <a:t>	λειτουργίες	της διοίκησης 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202615"/>
            <a:ext cx="7063108" cy="4264025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471844" y="5349269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4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Η</a:t>
            </a:r>
            <a:r>
              <a:rPr lang="en-US" sz="3600" smtClean="0"/>
              <a:t> </a:t>
            </a:r>
            <a:r>
              <a:rPr lang="el-GR" sz="3600" smtClean="0"/>
              <a:t>ΕΡΓΑΣΙΑ</a:t>
            </a:r>
            <a:r>
              <a:rPr lang="en-US" sz="3600" smtClean="0"/>
              <a:t> </a:t>
            </a:r>
            <a:r>
              <a:rPr lang="el-GR" sz="3600" smtClean="0"/>
              <a:t>ΣΗΜΕΡΑ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4"/>
          </a:xfrm>
        </p:spPr>
        <p:txBody>
          <a:bodyPr>
            <a:normAutofit fontScale="85000" lnSpcReduction="20000"/>
          </a:bodyPr>
          <a:lstStyle/>
          <a:p>
            <a:r>
              <a:rPr lang="el-GR"/>
              <a:t>Οι εταιρείες µε µέλλον και υψηλή απόδοση:</a:t>
            </a:r>
          </a:p>
          <a:p>
            <a:pPr marL="0" indent="0">
              <a:buNone/>
            </a:pPr>
            <a:r>
              <a:rPr lang="el-GR" smtClean="0"/>
              <a:t>•      </a:t>
            </a:r>
            <a:r>
              <a:rPr lang="en-US" smtClean="0"/>
              <a:t> </a:t>
            </a:r>
            <a:r>
              <a:rPr lang="el-GR"/>
              <a:t>Δ</a:t>
            </a:r>
            <a:r>
              <a:rPr lang="el-GR" smtClean="0"/>
              <a:t>ίνουν </a:t>
            </a:r>
            <a:r>
              <a:rPr lang="el-GR"/>
              <a:t>αξία στους ανθρώπους.</a:t>
            </a:r>
          </a:p>
          <a:p>
            <a:pPr marL="0" indent="0" algn="just">
              <a:buNone/>
            </a:pPr>
            <a:r>
              <a:rPr lang="el-GR" smtClean="0"/>
              <a:t>•</a:t>
            </a:r>
            <a:r>
              <a:rPr lang="en-US" smtClean="0"/>
              <a:t>       </a:t>
            </a:r>
            <a:r>
              <a:rPr lang="el-GR" smtClean="0"/>
              <a:t>Προσφέρουν </a:t>
            </a:r>
            <a:r>
              <a:rPr lang="el-GR"/>
              <a:t>εµπνευσµένη ηγεσία, ανταµείβουν </a:t>
            </a:r>
            <a:r>
              <a:rPr lang="el-GR" smtClean="0"/>
              <a:t>και</a:t>
            </a:r>
            <a:r>
              <a:rPr lang="en-US" smtClean="0"/>
              <a:t> </a:t>
            </a:r>
            <a:r>
              <a:rPr lang="el-GR" smtClean="0"/>
              <a:t>σέβονται</a:t>
            </a:r>
            <a:r>
              <a:rPr lang="en-US" smtClean="0"/>
              <a:t> </a:t>
            </a:r>
            <a:r>
              <a:rPr lang="el-GR" smtClean="0"/>
              <a:t>τους </a:t>
            </a:r>
            <a:r>
              <a:rPr lang="el-GR"/>
              <a:t>ανθρώπους και παρέχουν υποστηρικτικά εργασιακά περιβάλλοντα.</a:t>
            </a:r>
          </a:p>
          <a:p>
            <a:pPr marL="0" indent="0">
              <a:buNone/>
            </a:pPr>
            <a:r>
              <a:rPr lang="el-GR"/>
              <a:t>•	</a:t>
            </a:r>
            <a:r>
              <a:rPr lang="en-US" smtClean="0"/>
              <a:t>A</a:t>
            </a:r>
            <a:r>
              <a:rPr lang="el-GR" smtClean="0"/>
              <a:t>ποκοµίζουν </a:t>
            </a:r>
            <a:r>
              <a:rPr lang="el-GR"/>
              <a:t>εξαιρετικά αποτελέσµατα από τους ανθρώπους.</a:t>
            </a:r>
          </a:p>
          <a:p>
            <a:pPr algn="just"/>
            <a:r>
              <a:rPr lang="en-US" smtClean="0"/>
              <a:t>       </a:t>
            </a:r>
            <a:r>
              <a:rPr lang="el-GR" smtClean="0"/>
              <a:t> </a:t>
            </a:r>
            <a:r>
              <a:rPr lang="el-GR"/>
              <a:t>Όσοι είναι έξυπνοι αφιερώνουν την ενέργεια και τη σκέψη τους στη δια βίου εκπαίδευση και στην προσωπική ανάπτυξη.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4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/>
              <a:t>Οι	προκλήσεις	της	εργασίας	στη	νέα οικονοµία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4"/>
          </a:xfrm>
        </p:spPr>
        <p:txBody>
          <a:bodyPr>
            <a:normAutofit fontScale="85000" lnSpcReduction="10000"/>
          </a:bodyPr>
          <a:lstStyle/>
          <a:p>
            <a:r>
              <a:rPr lang="el-GR"/>
              <a:t>➢	Ταλέντο ...</a:t>
            </a:r>
          </a:p>
          <a:p>
            <a:r>
              <a:rPr lang="el-GR" smtClean="0"/>
              <a:t>Οι άνθρωποι και τα ταλέντα τους είναι τα βασικά θεµέλια </a:t>
            </a:r>
            <a:r>
              <a:rPr lang="el-GR"/>
              <a:t>της απόδοσης ενός οργανισµού. </a:t>
            </a:r>
            <a:endParaRPr lang="el-GR" smtClean="0"/>
          </a:p>
          <a:p>
            <a:r>
              <a:rPr lang="el-GR" smtClean="0"/>
              <a:t>Διανοητικό κεφάλαιο: είναι η συλλογική δύναµη του νου ή η κοινή γνώση ενός εργατικού</a:t>
            </a:r>
            <a:r>
              <a:rPr lang="el-GR"/>
              <a:t>	</a:t>
            </a:r>
            <a:r>
              <a:rPr lang="el-GR" smtClean="0"/>
              <a:t>δυναµικού που µπορεί να </a:t>
            </a:r>
            <a:r>
              <a:rPr lang="el-GR"/>
              <a:t>χρησιµοποιηθεί για να δηµιουργήσει αξία.</a:t>
            </a:r>
          </a:p>
          <a:p>
            <a:pPr algn="just"/>
            <a:r>
              <a:rPr lang="el-GR" smtClean="0"/>
              <a:t>Εργάτης </a:t>
            </a:r>
            <a:r>
              <a:rPr lang="el-GR"/>
              <a:t>γνώσης: ο νους του αποτελεί </a:t>
            </a:r>
            <a:r>
              <a:rPr lang="el-GR" smtClean="0"/>
              <a:t>ζωτικό περιουσιακό </a:t>
            </a:r>
            <a:r>
              <a:rPr lang="el-GR"/>
              <a:t>στοιχείο για τους εργοδότες και συµβάλλει στο διανοητικό κεφάλαιο του οργανισµού.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8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/>
              <a:t>Ποικιλοµορφία	και	Μεροληψία	στον εργασιακό χώρο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el-GR" smtClean="0"/>
              <a:t>➢</a:t>
            </a:r>
            <a:r>
              <a:rPr lang="el-GR"/>
              <a:t>	Ποικιλοµορφία ...</a:t>
            </a:r>
          </a:p>
          <a:p>
            <a:pPr algn="just"/>
            <a:r>
              <a:rPr lang="el-GR" smtClean="0"/>
              <a:t>Η ποικιλοµορφία </a:t>
            </a:r>
            <a:r>
              <a:rPr lang="el-GR"/>
              <a:t>του εργατικού </a:t>
            </a:r>
            <a:r>
              <a:rPr lang="el-GR" smtClean="0"/>
              <a:t>δυναµικού αντικατοπτρίζει </a:t>
            </a:r>
            <a:r>
              <a:rPr lang="el-GR"/>
              <a:t>διαφορές ως προς το φύλο, την ηλικία, τη φυλή, την εθνικότητα, τη θρησκεία, το σεξουαλικό προσανατολισµό και τη σωµατική ικανότητα.</a:t>
            </a:r>
          </a:p>
          <a:p>
            <a:r>
              <a:rPr lang="el-GR" smtClean="0"/>
              <a:t> </a:t>
            </a:r>
            <a:r>
              <a:rPr lang="el-GR"/>
              <a:t>Ένα ποικιλόµορφο και πολυπολιτισµικό </a:t>
            </a:r>
            <a:r>
              <a:rPr lang="el-GR" smtClean="0"/>
              <a:t>εργατικό δυναµικό</a:t>
            </a:r>
            <a:r>
              <a:rPr lang="el-GR"/>
              <a:t>:</a:t>
            </a:r>
          </a:p>
          <a:p>
            <a:pPr marL="0" indent="0">
              <a:buNone/>
            </a:pPr>
            <a:r>
              <a:rPr lang="el-GR" smtClean="0"/>
              <a:t>   -</a:t>
            </a:r>
            <a:r>
              <a:rPr lang="el-GR"/>
              <a:t>δηµιουργεί </a:t>
            </a:r>
            <a:r>
              <a:rPr lang="el-GR" smtClean="0"/>
              <a:t>προκλήσεις</a:t>
            </a:r>
          </a:p>
          <a:p>
            <a:pPr marL="0" indent="0">
              <a:buNone/>
            </a:pPr>
            <a:r>
              <a:rPr lang="el-GR"/>
              <a:t> </a:t>
            </a:r>
            <a:r>
              <a:rPr lang="el-GR" smtClean="0"/>
              <a:t>  -προσφέρει </a:t>
            </a:r>
            <a:r>
              <a:rPr lang="el-GR"/>
              <a:t>ευκαιρίες στους εργοδότες.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7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Οι</a:t>
            </a:r>
            <a:r>
              <a:rPr lang="el-GR" sz="3600"/>
              <a:t>	προκλήσεις	της	εργασίας	στη	νέα οικονοµία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392488"/>
          </a:xfrm>
        </p:spPr>
        <p:txBody>
          <a:bodyPr>
            <a:normAutofit fontScale="92500" lnSpcReduction="10000"/>
          </a:bodyPr>
          <a:lstStyle/>
          <a:p>
            <a:r>
              <a:rPr lang="el-GR"/>
              <a:t>Προκατάληψη: έκφραση αρνητικών, παράλογων συµπεριφορών απέναντι σε µέλη διαφορετικών πληθυσµών</a:t>
            </a:r>
          </a:p>
          <a:p>
            <a:r>
              <a:rPr lang="el-GR" smtClean="0"/>
              <a:t>Διακρίσεις: άρνηση στα µέλη µιας µειονότητας τα πλήρη</a:t>
            </a:r>
            <a:r>
              <a:rPr lang="el-GR"/>
              <a:t>	</a:t>
            </a:r>
            <a:r>
              <a:rPr lang="el-GR" smtClean="0"/>
              <a:t>προνόµια της </a:t>
            </a:r>
            <a:r>
              <a:rPr lang="el-GR"/>
              <a:t>συµµετοχής τους σε έναν </a:t>
            </a:r>
            <a:r>
              <a:rPr lang="el-GR" smtClean="0"/>
              <a:t>οργανισµό.</a:t>
            </a:r>
            <a:endParaRPr lang="el-GR"/>
          </a:p>
          <a:p>
            <a:r>
              <a:rPr lang="el-GR" smtClean="0"/>
              <a:t>Φαινόµενο </a:t>
            </a:r>
            <a:r>
              <a:rPr lang="el-GR"/>
              <a:t>γυάλινης οροφής: αόρατο εµπόδιο, το οποίο περιορίζει την επαγγελµατική εξέλιξη των γυναικών και των µειονοτήτων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4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Οι</a:t>
            </a:r>
            <a:r>
              <a:rPr lang="el-GR" sz="3600"/>
              <a:t>	προκλήσεις	της	εργασίας	στη	νέα οικονοµία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392488"/>
          </a:xfrm>
        </p:spPr>
        <p:txBody>
          <a:bodyPr>
            <a:normAutofit/>
          </a:bodyPr>
          <a:lstStyle/>
          <a:p>
            <a:r>
              <a:rPr lang="el-GR"/>
              <a:t>➢	Παγκοσµιοποίηση ...</a:t>
            </a:r>
          </a:p>
          <a:p>
            <a:pPr algn="just"/>
            <a:r>
              <a:rPr lang="el-GR" smtClean="0"/>
              <a:t>Είναι </a:t>
            </a:r>
            <a:r>
              <a:rPr lang="el-GR"/>
              <a:t>η διεθνής αλληλεξάρτηση της </a:t>
            </a:r>
            <a:r>
              <a:rPr lang="el-GR" smtClean="0"/>
              <a:t>ροής πόρων</a:t>
            </a:r>
            <a:r>
              <a:rPr lang="el-GR"/>
              <a:t>, των αγορών προϊόντων και του </a:t>
            </a:r>
            <a:r>
              <a:rPr lang="el-GR" smtClean="0"/>
              <a:t>επιχειρηµατικού ανταγωνισµού </a:t>
            </a:r>
            <a:r>
              <a:rPr lang="el-GR"/>
              <a:t>που χαρακτηρίζει τη νέα οικονοµία.</a:t>
            </a:r>
          </a:p>
          <a:p>
            <a:r>
              <a:rPr lang="el-GR" smtClean="0"/>
              <a:t>Τα </a:t>
            </a:r>
            <a:r>
              <a:rPr lang="el-GR"/>
              <a:t>εθνικά σύνορα του παγκόσµιου επιχειρείν έχουν εξαληφθεί σε µεγάλο βαθµό.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4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Οι</a:t>
            </a:r>
            <a:r>
              <a:rPr lang="el-GR" sz="3600"/>
              <a:t>	προκλήσεις	της	εργασίας	στη	νέα οικονοµία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el-GR"/>
              <a:t>➢	Τεχνολογία ...</a:t>
            </a:r>
          </a:p>
          <a:p>
            <a:r>
              <a:rPr lang="el-GR" smtClean="0"/>
              <a:t> </a:t>
            </a:r>
            <a:r>
              <a:rPr lang="el-GR"/>
              <a:t>Συνεχής µετασχηµατισµός του περιβάλλοντος εργασίας µέσω:</a:t>
            </a:r>
          </a:p>
          <a:p>
            <a:pPr marL="0" indent="0">
              <a:buNone/>
            </a:pPr>
            <a:r>
              <a:rPr lang="el-GR"/>
              <a:t>•	του διαδικτύου και του παγκόσµιου ιστού</a:t>
            </a:r>
          </a:p>
          <a:p>
            <a:pPr marL="0" indent="0">
              <a:buNone/>
            </a:pPr>
            <a:r>
              <a:rPr lang="el-GR"/>
              <a:t>•	των δικτύων υπολογιστών</a:t>
            </a:r>
          </a:p>
          <a:p>
            <a:pPr marL="0" indent="0">
              <a:buNone/>
            </a:pPr>
            <a:r>
              <a:rPr lang="el-GR"/>
              <a:t>•	της τεχνολογίας της πληροφορικής</a:t>
            </a:r>
          </a:p>
          <a:p>
            <a:pPr marL="0" indent="0">
              <a:buNone/>
            </a:pPr>
            <a:r>
              <a:rPr lang="el-GR"/>
              <a:t>•	της τηλεργασίας και των κινητών γραφείων</a:t>
            </a:r>
          </a:p>
          <a:p>
            <a:pPr marL="0" indent="357188"/>
            <a:r>
              <a:rPr lang="el-GR" smtClean="0"/>
              <a:t> Αυξανόµενη ζήτηση για εργάτες της γνώσης µε ικανότητες πλήρους χρήσης της </a:t>
            </a:r>
            <a:r>
              <a:rPr lang="el-GR"/>
              <a:t>τεχνολογίας.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8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Οι</a:t>
            </a:r>
            <a:r>
              <a:rPr lang="el-GR" sz="3600"/>
              <a:t>	προκλήσεις	της	εργασίας	στη	νέα οικονοµία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392488"/>
          </a:xfrm>
        </p:spPr>
        <p:txBody>
          <a:bodyPr>
            <a:normAutofit fontScale="85000" lnSpcReduction="20000"/>
          </a:bodyPr>
          <a:lstStyle/>
          <a:p>
            <a:r>
              <a:rPr lang="el-GR"/>
              <a:t>➢	Ηθική …</a:t>
            </a:r>
          </a:p>
          <a:p>
            <a:pPr algn="just"/>
            <a:r>
              <a:rPr lang="el-GR" smtClean="0"/>
              <a:t>Είναι κώδικας ηθικών αρχών που θέτει πρότυπα συµπεριφοράς.</a:t>
            </a:r>
            <a:endParaRPr lang="el-GR"/>
          </a:p>
          <a:p>
            <a:r>
              <a:rPr lang="el-GR" smtClean="0"/>
              <a:t>Ηθικές προσδοκίες για</a:t>
            </a:r>
            <a:r>
              <a:rPr lang="el-GR"/>
              <a:t>	</a:t>
            </a:r>
            <a:r>
              <a:rPr lang="el-GR" smtClean="0"/>
              <a:t>τις σύγχρονες </a:t>
            </a:r>
            <a:r>
              <a:rPr lang="el-GR"/>
              <a:t>επιχειρήσεις:</a:t>
            </a:r>
          </a:p>
          <a:p>
            <a:r>
              <a:rPr lang="el-GR" smtClean="0"/>
              <a:t>Ακεραιότητα </a:t>
            </a:r>
            <a:r>
              <a:rPr lang="el-GR"/>
              <a:t>και ηγεσία σε όλα τα επίπεδα</a:t>
            </a:r>
          </a:p>
          <a:p>
            <a:r>
              <a:rPr lang="el-GR" smtClean="0"/>
              <a:t>Βιώσιµη </a:t>
            </a:r>
            <a:r>
              <a:rPr lang="el-GR"/>
              <a:t>ανάπτυξη</a:t>
            </a:r>
          </a:p>
          <a:p>
            <a:r>
              <a:rPr lang="el-GR" smtClean="0"/>
              <a:t>Προστασία </a:t>
            </a:r>
            <a:r>
              <a:rPr lang="el-GR"/>
              <a:t>του φυσικού περιβάλλοντος</a:t>
            </a:r>
          </a:p>
          <a:p>
            <a:r>
              <a:rPr lang="el-GR" smtClean="0"/>
              <a:t>Προστασία </a:t>
            </a:r>
            <a:r>
              <a:rPr lang="el-GR"/>
              <a:t>των καταναλωτών</a:t>
            </a:r>
          </a:p>
          <a:p>
            <a:r>
              <a:rPr lang="el-GR" smtClean="0"/>
              <a:t>Προστασία </a:t>
            </a:r>
            <a:r>
              <a:rPr lang="el-GR"/>
              <a:t>των ανθρώπινων δικαιωµάτων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4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Οι</a:t>
            </a:r>
            <a:r>
              <a:rPr lang="el-GR" sz="3600"/>
              <a:t>	προκλήσεις	της	εργασίας	στη	νέα οικονοµία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392488"/>
          </a:xfrm>
        </p:spPr>
        <p:txBody>
          <a:bodyPr>
            <a:normAutofit fontScale="92500" lnSpcReduction="10000"/>
          </a:bodyPr>
          <a:lstStyle/>
          <a:p>
            <a:r>
              <a:rPr lang="el-GR"/>
              <a:t>➢	Σταδιοδροµίες ...</a:t>
            </a:r>
          </a:p>
          <a:p>
            <a:pPr algn="just"/>
            <a:r>
              <a:rPr lang="el-GR" smtClean="0"/>
              <a:t>Η </a:t>
            </a:r>
            <a:r>
              <a:rPr lang="el-GR"/>
              <a:t>πρόκληση της σταδιοδροµίας σήµερα </a:t>
            </a:r>
            <a:r>
              <a:rPr lang="el-GR" smtClean="0"/>
              <a:t>δεν περιορίζεται </a:t>
            </a:r>
            <a:r>
              <a:rPr lang="el-GR"/>
              <a:t>µόνο στο να βρει κανείς την πρώτη </a:t>
            </a:r>
            <a:r>
              <a:rPr lang="el-GR" smtClean="0"/>
              <a:t>του δουλειά, αλλά </a:t>
            </a:r>
            <a:r>
              <a:rPr lang="el-GR"/>
              <a:t>περιλαµβάνει και </a:t>
            </a:r>
            <a:r>
              <a:rPr lang="el-GR" smtClean="0"/>
              <a:t>τον πετυχηµένο επαγγελµατικό </a:t>
            </a:r>
            <a:r>
              <a:rPr lang="el-GR"/>
              <a:t>προγραµµατισµό.</a:t>
            </a:r>
          </a:p>
          <a:p>
            <a:pPr algn="just"/>
            <a:r>
              <a:rPr lang="el-GR" smtClean="0"/>
              <a:t>Οι </a:t>
            </a:r>
            <a:r>
              <a:rPr lang="el-GR"/>
              <a:t>άνθρωποι πρέπει να φροντίζουν οι ικανότητές τους να µπορούν να ξεδιπλωθούν σε </a:t>
            </a:r>
            <a:r>
              <a:rPr lang="el-GR" smtClean="0"/>
              <a:t> διαφορετικά </a:t>
            </a:r>
            <a:r>
              <a:rPr lang="el-GR"/>
              <a:t>εργασιακά περιβάλλοντα και να έχουν πάντα αξία στις αγορές εργασίας.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6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1:</a:t>
            </a:r>
            <a:r>
              <a:rPr lang="en-US" sz="2800" smtClean="0"/>
              <a:t> </a:t>
            </a:r>
            <a:r>
              <a:rPr lang="el-GR" sz="2800"/>
              <a:t>Εισαγωγή - Βασικές έννοιες </a:t>
            </a:r>
            <a:endParaRPr lang="el-GR" sz="2800" smtClean="0"/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5953"/>
            <a:ext cx="8651304" cy="64807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3600"/>
              <a:t>Σταδιοδροµία και προσόντα επιβίωσης στο νέο περιβάλλον εργασίας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308"/>
            <a:ext cx="8363272" cy="4824536"/>
          </a:xfrm>
        </p:spPr>
        <p:txBody>
          <a:bodyPr>
            <a:normAutofit fontScale="77500" lnSpcReduction="20000"/>
          </a:bodyPr>
          <a:lstStyle/>
          <a:p>
            <a:r>
              <a:rPr lang="el-GR" sz="3600"/>
              <a:t>Ικανότητα: καλός σε κάτι</a:t>
            </a:r>
          </a:p>
          <a:p>
            <a:r>
              <a:rPr lang="el-GR" sz="3600" smtClean="0"/>
              <a:t>Δικτύωση: σύνδεσµοι µε συναδέλφους και </a:t>
            </a:r>
            <a:r>
              <a:rPr lang="el-GR" sz="3600"/>
              <a:t>άλλους εντός και εκτός </a:t>
            </a:r>
            <a:r>
              <a:rPr lang="el-GR" sz="3600" smtClean="0"/>
              <a:t>οργανισµού </a:t>
            </a:r>
          </a:p>
          <a:p>
            <a:r>
              <a:rPr lang="el-GR" sz="3600" smtClean="0"/>
              <a:t>Επιχειρηµατικότητα</a:t>
            </a:r>
            <a:r>
              <a:rPr lang="el-GR" sz="3600"/>
              <a:t>: παραγωγή νέων ιδεών </a:t>
            </a:r>
            <a:r>
              <a:rPr lang="el-GR" sz="3600" smtClean="0"/>
              <a:t>και ανακάλυψη </a:t>
            </a:r>
            <a:r>
              <a:rPr lang="el-GR" sz="3600"/>
              <a:t>ευκαιριών</a:t>
            </a:r>
          </a:p>
          <a:p>
            <a:r>
              <a:rPr lang="el-GR" sz="3600" smtClean="0"/>
              <a:t>Χρήση τεχνολογίας: διάθεση και ικανότητα </a:t>
            </a:r>
            <a:r>
              <a:rPr lang="el-GR" sz="3600"/>
              <a:t>χρήσης </a:t>
            </a:r>
            <a:r>
              <a:rPr lang="el-GR" sz="3600" smtClean="0"/>
              <a:t>της τεχνολογίας </a:t>
            </a:r>
            <a:r>
              <a:rPr lang="el-GR" sz="3600"/>
              <a:t>πληροφοριών</a:t>
            </a:r>
          </a:p>
          <a:p>
            <a:r>
              <a:rPr lang="el-GR" sz="3600" smtClean="0"/>
              <a:t>Μάρκετινγκ</a:t>
            </a:r>
            <a:r>
              <a:rPr lang="el-GR" sz="3600"/>
              <a:t>: γνωστοποίηση των επιτυχιών και της προόδου</a:t>
            </a:r>
          </a:p>
          <a:p>
            <a:r>
              <a:rPr lang="el-GR" sz="3600" smtClean="0"/>
              <a:t>Ανανέωση: συνεχή βελτίωση του ατόμου και  των ικανοτήτων του</a:t>
            </a:r>
            <a:endParaRPr lang="el-GR" sz="360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3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2002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1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19155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eclass.teiep.gr/OpenClass/courses/ACC141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2002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 b="1">
                <a:solidFill>
                  <a:schemeClr val="bg1"/>
                </a:solidFill>
              </a:rPr>
              <a:t>Ενότητα </a:t>
            </a:r>
            <a:r>
              <a:rPr lang="el-GR" sz="1100" b="1" smtClean="0">
                <a:solidFill>
                  <a:schemeClr val="bg1"/>
                </a:solidFill>
              </a:rPr>
              <a:t>1 </a:t>
            </a:r>
            <a:r>
              <a:rPr lang="el-GR" sz="11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34850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2002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1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Ορίζετε το μάνατζμεντ και κατανοείτε τη χρησιμότητα του. </a:t>
            </a:r>
          </a:p>
          <a:p>
            <a:pPr marL="0"/>
            <a:r>
              <a:rPr lang="el-GR" smtClean="0"/>
              <a:t>Διακρίνετε τις λειτουργίες του</a:t>
            </a:r>
          </a:p>
          <a:p>
            <a:pPr marL="0"/>
            <a:r>
              <a:rPr lang="el-GR" smtClean="0"/>
              <a:t>Αναλύετε τρέχοντα ζητήματα του εργασιακού χώρου</a:t>
            </a:r>
          </a:p>
          <a:p>
            <a:pPr marL="0"/>
            <a:r>
              <a:rPr lang="el-GR" smtClean="0"/>
              <a:t>Γνωρίζετε τις προκλήσεις της εργασίας στη σύγχρονη οικονομία</a:t>
            </a:r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Μάνατζμεντ</a:t>
            </a:r>
          </a:p>
          <a:p>
            <a:r>
              <a:rPr lang="el-GR" smtClean="0"/>
              <a:t>Λειτουργίες διοίκησης</a:t>
            </a:r>
          </a:p>
          <a:p>
            <a:r>
              <a:rPr lang="en-US"/>
              <a:t>H</a:t>
            </a:r>
            <a:r>
              <a:rPr lang="el-GR" smtClean="0"/>
              <a:t> αγορά εργασίας σήμερα</a:t>
            </a:r>
          </a:p>
          <a:p>
            <a:r>
              <a:rPr lang="el-GR" smtClean="0"/>
              <a:t>Προκλήσεις της εργασίας   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2" y="3672417"/>
            <a:ext cx="8314183" cy="1135063"/>
          </a:xfrm>
        </p:spPr>
        <p:txBody>
          <a:bodyPr>
            <a:normAutofit fontScale="90000"/>
          </a:bodyPr>
          <a:lstStyle/>
          <a:p>
            <a:r>
              <a:rPr lang="el-GR" sz="4400" smtClean="0"/>
              <a:t>Ενότητα 1 : Εισαγωγή-Βασικές έννοιες 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04635"/>
          </a:xfrm>
        </p:spPr>
        <p:txBody>
          <a:bodyPr>
            <a:normAutofit fontScale="90000"/>
          </a:bodyPr>
          <a:lstStyle/>
          <a:p>
            <a:r>
              <a:rPr lang="el-GR"/>
              <a:t>ΤΙ ΕΙΝΑΙ ΤΟ ΜΑΝΑΤΖΜΕΝΤ;</a:t>
            </a:r>
            <a:br>
              <a:rPr lang="el-GR"/>
            </a:b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0"/>
          </a:xfrm>
        </p:spPr>
        <p:txBody>
          <a:bodyPr>
            <a:normAutofit/>
          </a:bodyPr>
          <a:lstStyle/>
          <a:p>
            <a:r>
              <a:rPr lang="el-GR" b="1" smtClean="0"/>
              <a:t>Μάνατζµεντ: είναι η διαδικασία διεκπεραίωσης των </a:t>
            </a:r>
            <a:r>
              <a:rPr lang="el-GR" b="1"/>
              <a:t>εργασιών, αποτελεσµατικά και αποδοτικά, µε </a:t>
            </a:r>
            <a:r>
              <a:rPr lang="el-GR" b="1" smtClean="0"/>
              <a:t>και µέσω </a:t>
            </a:r>
            <a:r>
              <a:rPr lang="el-GR" b="1"/>
              <a:t>άλλων ανθρώπων.</a:t>
            </a:r>
          </a:p>
          <a:p>
            <a:pPr algn="just"/>
            <a:r>
              <a:rPr lang="el-GR" b="1" smtClean="0"/>
              <a:t>Η διαδικασία αναφέρεται σε πρωταρχικές δραστηριότητες ή λειτουργίες </a:t>
            </a:r>
            <a:r>
              <a:rPr lang="el-GR" b="1"/>
              <a:t>που εκτελούν οι µάνατζερ.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748</Words>
  <Application>Microsoft Office PowerPoint</Application>
  <PresentationFormat>On-screen Show (16:10)</PresentationFormat>
  <Paragraphs>174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1 : Εισαγωγή-Βασικές έννοιες </vt:lpstr>
      <vt:lpstr>ΤΙ ΕΙΝΑΙ ΤΟ ΜΑΝΑΤΖΜΕΝΤ; </vt:lpstr>
      <vt:lpstr>ΟΙ ΛΕΙΤΟΥΡΓΙΕΣ ΤΟΥ ΜΑΝΑΤΖΜΕΝΤ </vt:lpstr>
      <vt:lpstr> Σχήµα 1: Οι τέσσερις λειτουργίες της διοίκησης  </vt:lpstr>
      <vt:lpstr> Η ΕΡΓΑΣΙΑ ΣΗΜΕΡΑ </vt:lpstr>
      <vt:lpstr> Οι προκλήσεις της εργασίας στη νέα οικονοµία </vt:lpstr>
      <vt:lpstr> Ποικιλοµορφία και Μεροληψία στον εργασιακό χώρο </vt:lpstr>
      <vt:lpstr> Οι προκλήσεις της εργασίας στη νέα οικονοµία </vt:lpstr>
      <vt:lpstr> Οι προκλήσεις της εργασίας στη νέα οικονοµία </vt:lpstr>
      <vt:lpstr> Οι προκλήσεις της εργασίας στη νέα οικονοµία </vt:lpstr>
      <vt:lpstr> Οι προκλήσεις της εργασίας στη νέα οικονοµία </vt:lpstr>
      <vt:lpstr> Οι προκλήσεις της εργασίας στη νέα οικονοµία </vt:lpstr>
      <vt:lpstr> Σταδιοδροµία και προσόντα επιβίωσης στο νέο περιβάλλον εργασίας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170</cp:revision>
  <dcterms:created xsi:type="dcterms:W3CDTF">2012-09-06T09:03:05Z</dcterms:created>
  <dcterms:modified xsi:type="dcterms:W3CDTF">2015-10-09T17:47:23Z</dcterms:modified>
</cp:coreProperties>
</file>