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56" r:id="rId2"/>
    <p:sldId id="289" r:id="rId3"/>
    <p:sldId id="257" r:id="rId4"/>
    <p:sldId id="259" r:id="rId5"/>
    <p:sldId id="261" r:id="rId6"/>
    <p:sldId id="262" r:id="rId7"/>
    <p:sldId id="264" r:id="rId8"/>
    <p:sldId id="267" r:id="rId9"/>
    <p:sldId id="288" r:id="rId10"/>
    <p:sldId id="296" r:id="rId11"/>
    <p:sldId id="297" r:id="rId12"/>
    <p:sldId id="298" r:id="rId13"/>
    <p:sldId id="299" r:id="rId14"/>
    <p:sldId id="301" r:id="rId15"/>
    <p:sldId id="300" r:id="rId16"/>
    <p:sldId id="302" r:id="rId17"/>
    <p:sldId id="303" r:id="rId18"/>
    <p:sldId id="304" r:id="rId19"/>
    <p:sldId id="305" r:id="rId20"/>
    <p:sldId id="306" r:id="rId21"/>
    <p:sldId id="290" r:id="rId22"/>
    <p:sldId id="291" r:id="rId23"/>
    <p:sldId id="292" r:id="rId24"/>
    <p:sldId id="293" r:id="rId25"/>
    <p:sldId id="307" r:id="rId26"/>
    <p:sldId id="295" r:id="rId27"/>
    <p:sldId id="280" r:id="rId28"/>
  </p:sldIdLst>
  <p:sldSz cx="9144000" cy="5715000" type="screen16x10"/>
  <p:notesSz cx="6858000" cy="9144000"/>
  <p:custDataLst>
    <p:tags r:id="rId3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92" autoAdjust="0"/>
    <p:restoredTop sz="86401" autoAdjust="0"/>
  </p:normalViewPr>
  <p:slideViewPr>
    <p:cSldViewPr>
      <p:cViewPr varScale="1">
        <p:scale>
          <a:sx n="92" d="100"/>
          <a:sy n="92" d="100"/>
        </p:scale>
        <p:origin x="1440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09/10/2015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9/10/2015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673929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02698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873822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57465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190781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547251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730886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38535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643131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166477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 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smtClean="0"/>
          </a:p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6441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5293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smtClean="0">
                <a:solidFill>
                  <a:schemeClr val="bg1"/>
                </a:solidFill>
              </a:rPr>
              <a:t>Διοικητική των επιχειρήσεων – </a:t>
            </a:r>
            <a:r>
              <a:rPr lang="el-GR" sz="1000" smtClean="0">
                <a:solidFill>
                  <a:schemeClr val="bg1"/>
                </a:solidFill>
              </a:rPr>
              <a:t>Εισαγωγή-Βασικές έννοιες, τμήμα λογιστικής και χρηματοοικονομικής,</a:t>
            </a:r>
            <a:r>
              <a:rPr lang="el-GR" sz="1000" baseline="0" smtClean="0">
                <a:solidFill>
                  <a:schemeClr val="bg1"/>
                </a:solidFill>
              </a:rPr>
              <a:t> </a:t>
            </a:r>
            <a:r>
              <a:rPr lang="el-GR" sz="1000" smtClean="0">
                <a:solidFill>
                  <a:schemeClr val="bg1"/>
                </a:solidFill>
              </a:rPr>
              <a:t>ΤΕΙ </a:t>
            </a:r>
            <a:r>
              <a:rPr lang="el-GR" sz="1000">
                <a:solidFill>
                  <a:schemeClr val="bg1"/>
                </a:solidFill>
              </a:rPr>
              <a:t>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0542" y="8326"/>
            <a:ext cx="263363" cy="229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smtClean="0">
                <a:solidFill>
                  <a:schemeClr val="bg1"/>
                </a:solidFill>
              </a:rPr>
              <a:t>&lt;</a:t>
            </a:r>
            <a:r>
              <a:rPr lang="el-GR" sz="1000" b="1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smtClean="0">
                <a:solidFill>
                  <a:schemeClr val="bg1"/>
                </a:solidFill>
              </a:rPr>
              <a:t> - </a:t>
            </a:r>
            <a:r>
              <a:rPr lang="el-GR" sz="100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>
                <a:solidFill>
                  <a:schemeClr val="bg1"/>
                </a:solidFill>
              </a:rPr>
              <a:t>ΤΕΙ ΗΠΕΙΡΟΥ </a:t>
            </a:r>
            <a:r>
              <a:rPr lang="el-GR" sz="10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OpenClass/courses/ACC141/" TargetMode="External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Διοικητική των επιχειρήσεων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smtClean="0"/>
              <a:t>Ενότητα </a:t>
            </a:r>
            <a:r>
              <a:rPr lang="el-GR" sz="2800"/>
              <a:t>1</a:t>
            </a:r>
            <a:r>
              <a:rPr lang="en-US" sz="2800" smtClean="0"/>
              <a:t> </a:t>
            </a:r>
            <a:r>
              <a:rPr lang="el-GR" sz="2800" smtClean="0"/>
              <a:t>:</a:t>
            </a:r>
            <a:r>
              <a:rPr lang="en-US" sz="2800" smtClean="0"/>
              <a:t> </a:t>
            </a:r>
            <a:r>
              <a:rPr lang="el-GR" sz="2800" b="1"/>
              <a:t>Εισαγωγή - Βασικές έννοιες </a:t>
            </a:r>
          </a:p>
          <a:p>
            <a:r>
              <a:rPr lang="el-GR" sz="2800" smtClean="0"/>
              <a:t>Καραμάνης Κωνσταντίνος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smtClean="0"/>
                <a:t>Τεχνολογικό Εκπαιδευτικό Ίδρυμα Ηπείρου</a:t>
              </a:r>
              <a:endParaRPr lang="en-GB" sz="200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4"/>
            <a:ext cx="8229600" cy="1104635"/>
          </a:xfrm>
        </p:spPr>
        <p:txBody>
          <a:bodyPr>
            <a:normAutofit fontScale="90000"/>
          </a:bodyPr>
          <a:lstStyle/>
          <a:p>
            <a:r>
              <a:rPr lang="el-GR"/>
              <a:t>ΟΙ ΛΕΙΤΟΥΡΓΙΕΣ ΤΟΥ ΜΑΝΑΤΖΜΕΝΤ</a:t>
            </a:r>
            <a:br>
              <a:rPr lang="el-GR"/>
            </a:b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841276"/>
            <a:ext cx="8229600" cy="4263860"/>
          </a:xfrm>
        </p:spPr>
        <p:txBody>
          <a:bodyPr>
            <a:normAutofit fontScale="77500" lnSpcReduction="20000"/>
          </a:bodyPr>
          <a:lstStyle/>
          <a:p>
            <a:r>
              <a:rPr lang="el-GR" b="1" smtClean="0"/>
              <a:t> </a:t>
            </a:r>
            <a:r>
              <a:rPr lang="el-GR" b="1"/>
              <a:t>Προγραµµατισµός: ο καθορισµός στόχων και δράσεων για την επίτευξή τους</a:t>
            </a:r>
          </a:p>
          <a:p>
            <a:r>
              <a:rPr lang="el-GR" b="1" smtClean="0"/>
              <a:t> </a:t>
            </a:r>
            <a:r>
              <a:rPr lang="el-GR" b="1"/>
              <a:t>Οργάνωση: ο προσδιορισµός των απαιτούµενων εργασιών και του τρόπου εκτέλεσής τους για την επίτευξη των στόχων</a:t>
            </a:r>
          </a:p>
          <a:p>
            <a:r>
              <a:rPr lang="el-GR" b="1" smtClean="0"/>
              <a:t> </a:t>
            </a:r>
            <a:r>
              <a:rPr lang="el-GR" b="1"/>
              <a:t>Ηγεσία (Καθοδήγηση): η διεύθυνση των εργασιακών δραστηριοτήτων του προσωπικού προς την υλοποίηση των σχεδίων και την επίτευξη των στόχων</a:t>
            </a:r>
          </a:p>
          <a:p>
            <a:r>
              <a:rPr lang="el-GR" b="1" smtClean="0"/>
              <a:t> </a:t>
            </a:r>
            <a:r>
              <a:rPr lang="el-GR" b="1"/>
              <a:t>Έλεγχος: η διαδικασία µέτρησης της απόδοσης της εργασίας, σύγκρισης των αποτελεσµάτων µε τους στόχους και λήψης διορθωτικών µέτρων όπου </a:t>
            </a:r>
            <a:r>
              <a:rPr lang="el-GR" b="1" smtClean="0"/>
              <a:t>αυτό είναι </a:t>
            </a:r>
            <a:r>
              <a:rPr lang="el-GR" b="1"/>
              <a:t>απαραίτητο.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6968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409227"/>
            <a:ext cx="8579296" cy="648073"/>
          </a:xfrm>
        </p:spPr>
        <p:txBody>
          <a:bodyPr>
            <a:normAutofit fontScale="90000"/>
          </a:bodyPr>
          <a:lstStyle/>
          <a:p>
            <a:pPr algn="just"/>
            <a:r>
              <a:rPr lang="el-GR" smtClean="0"/>
              <a:t/>
            </a:r>
            <a:br>
              <a:rPr lang="el-GR" smtClean="0"/>
            </a:br>
            <a:r>
              <a:rPr lang="el-GR" sz="3600" smtClean="0"/>
              <a:t>Σχήµα 1: Οι τέσσερις</a:t>
            </a:r>
            <a:r>
              <a:rPr lang="el-GR" sz="3600"/>
              <a:t>	λειτουργίες	της διοίκησης </a:t>
            </a:r>
            <a:r>
              <a:rPr lang="el-GR"/>
              <a:t/>
            </a:r>
            <a:br>
              <a:rPr lang="el-GR"/>
            </a:br>
            <a:endParaRPr lang="el-G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403648" y="1202615"/>
            <a:ext cx="7063108" cy="4264025"/>
          </a:xfrm>
          <a:prstGeom prst="rect">
            <a:avLst/>
          </a:prstGeom>
        </p:spPr>
      </p:pic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/>
          </a:p>
        </p:txBody>
      </p:sp>
      <p:sp>
        <p:nvSpPr>
          <p:cNvPr id="6" name="Rectangle 5"/>
          <p:cNvSpPr/>
          <p:nvPr/>
        </p:nvSpPr>
        <p:spPr>
          <a:xfrm>
            <a:off x="3471844" y="5349269"/>
            <a:ext cx="30813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/>
              <a:t>Πηγή: </a:t>
            </a:r>
            <a:r>
              <a:rPr lang="en-US"/>
              <a:t>Schermerhorn J.R., 2012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53494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5536" y="225953"/>
            <a:ext cx="8651304" cy="648073"/>
          </a:xfrm>
        </p:spPr>
        <p:txBody>
          <a:bodyPr>
            <a:normAutofit fontScale="90000"/>
          </a:bodyPr>
          <a:lstStyle/>
          <a:p>
            <a:r>
              <a:rPr lang="el-GR" smtClean="0"/>
              <a:t/>
            </a:r>
            <a:br>
              <a:rPr lang="el-GR" smtClean="0"/>
            </a:br>
            <a:r>
              <a:rPr lang="el-GR" sz="3600" smtClean="0"/>
              <a:t>Η</a:t>
            </a:r>
            <a:r>
              <a:rPr lang="en-US" sz="3600" smtClean="0"/>
              <a:t> </a:t>
            </a:r>
            <a:r>
              <a:rPr lang="el-GR" sz="3600" smtClean="0"/>
              <a:t>ΕΡΓΑΣΙΑ</a:t>
            </a:r>
            <a:r>
              <a:rPr lang="en-US" sz="3600" smtClean="0"/>
              <a:t> </a:t>
            </a:r>
            <a:r>
              <a:rPr lang="el-GR" sz="3600" smtClean="0"/>
              <a:t>ΣΗΜΕΡΑ</a:t>
            </a: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5292"/>
            <a:ext cx="8229600" cy="4119844"/>
          </a:xfrm>
        </p:spPr>
        <p:txBody>
          <a:bodyPr>
            <a:normAutofit fontScale="85000" lnSpcReduction="20000"/>
          </a:bodyPr>
          <a:lstStyle/>
          <a:p>
            <a:r>
              <a:rPr lang="el-GR"/>
              <a:t>Οι εταιρείες µε µέλλον και υψηλή απόδοση:</a:t>
            </a:r>
          </a:p>
          <a:p>
            <a:pPr marL="0" indent="0">
              <a:buNone/>
            </a:pPr>
            <a:r>
              <a:rPr lang="el-GR" smtClean="0"/>
              <a:t>•      </a:t>
            </a:r>
            <a:r>
              <a:rPr lang="en-US" smtClean="0"/>
              <a:t> </a:t>
            </a:r>
            <a:r>
              <a:rPr lang="el-GR"/>
              <a:t>Δ</a:t>
            </a:r>
            <a:r>
              <a:rPr lang="el-GR" smtClean="0"/>
              <a:t>ίνουν </a:t>
            </a:r>
            <a:r>
              <a:rPr lang="el-GR"/>
              <a:t>αξία στους ανθρώπους.</a:t>
            </a:r>
          </a:p>
          <a:p>
            <a:pPr marL="0" indent="0" algn="just">
              <a:buNone/>
            </a:pPr>
            <a:r>
              <a:rPr lang="el-GR" smtClean="0"/>
              <a:t>•</a:t>
            </a:r>
            <a:r>
              <a:rPr lang="en-US" smtClean="0"/>
              <a:t>       </a:t>
            </a:r>
            <a:r>
              <a:rPr lang="el-GR" smtClean="0"/>
              <a:t>Προσφέρουν </a:t>
            </a:r>
            <a:r>
              <a:rPr lang="el-GR"/>
              <a:t>εµπνευσµένη ηγεσία, ανταµείβουν </a:t>
            </a:r>
            <a:r>
              <a:rPr lang="el-GR" smtClean="0"/>
              <a:t>και</a:t>
            </a:r>
            <a:r>
              <a:rPr lang="en-US" smtClean="0"/>
              <a:t> </a:t>
            </a:r>
            <a:r>
              <a:rPr lang="el-GR" smtClean="0"/>
              <a:t>σέβονται</a:t>
            </a:r>
            <a:r>
              <a:rPr lang="en-US" smtClean="0"/>
              <a:t> </a:t>
            </a:r>
            <a:r>
              <a:rPr lang="el-GR" smtClean="0"/>
              <a:t>τους </a:t>
            </a:r>
            <a:r>
              <a:rPr lang="el-GR"/>
              <a:t>ανθρώπους και παρέχουν υποστηρικτικά εργασιακά περιβάλλοντα.</a:t>
            </a:r>
          </a:p>
          <a:p>
            <a:pPr marL="0" indent="0">
              <a:buNone/>
            </a:pPr>
            <a:r>
              <a:rPr lang="el-GR"/>
              <a:t>•	</a:t>
            </a:r>
            <a:r>
              <a:rPr lang="en-US" smtClean="0"/>
              <a:t>A</a:t>
            </a:r>
            <a:r>
              <a:rPr lang="el-GR" smtClean="0"/>
              <a:t>ποκοµίζουν </a:t>
            </a:r>
            <a:r>
              <a:rPr lang="el-GR"/>
              <a:t>εξαιρετικά αποτελέσµατα από τους ανθρώπους.</a:t>
            </a:r>
          </a:p>
          <a:p>
            <a:pPr algn="just"/>
            <a:r>
              <a:rPr lang="en-US" smtClean="0"/>
              <a:t>       </a:t>
            </a:r>
            <a:r>
              <a:rPr lang="el-GR" smtClean="0"/>
              <a:t> </a:t>
            </a:r>
            <a:r>
              <a:rPr lang="el-GR"/>
              <a:t>Όσοι είναι έξυπνοι αφιερώνουν την ενέργεια και τη σκέψη τους στη δια βίου εκπαίδευση και στην προσωπική ανάπτυξη.</a:t>
            </a:r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48448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5536" y="225953"/>
            <a:ext cx="8651304" cy="648073"/>
          </a:xfrm>
        </p:spPr>
        <p:txBody>
          <a:bodyPr>
            <a:normAutofit fontScale="90000"/>
          </a:bodyPr>
          <a:lstStyle/>
          <a:p>
            <a:r>
              <a:rPr lang="el-GR" smtClean="0"/>
              <a:t/>
            </a:r>
            <a:br>
              <a:rPr lang="el-GR" smtClean="0"/>
            </a:br>
            <a:r>
              <a:rPr lang="el-GR" sz="3600"/>
              <a:t>Οι	προκλήσεις	της	εργασίας	στη	νέα οικονοµία</a:t>
            </a: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5292"/>
            <a:ext cx="8229600" cy="4119844"/>
          </a:xfrm>
        </p:spPr>
        <p:txBody>
          <a:bodyPr>
            <a:normAutofit fontScale="85000" lnSpcReduction="10000"/>
          </a:bodyPr>
          <a:lstStyle/>
          <a:p>
            <a:r>
              <a:rPr lang="el-GR"/>
              <a:t>➢	Ταλέντο ...</a:t>
            </a:r>
          </a:p>
          <a:p>
            <a:r>
              <a:rPr lang="el-GR" smtClean="0"/>
              <a:t>Οι άνθρωποι και τα ταλέντα τους είναι τα βασικά θεµέλια </a:t>
            </a:r>
            <a:r>
              <a:rPr lang="el-GR"/>
              <a:t>της απόδοσης ενός οργανισµού. </a:t>
            </a:r>
            <a:endParaRPr lang="el-GR" smtClean="0"/>
          </a:p>
          <a:p>
            <a:r>
              <a:rPr lang="el-GR" smtClean="0"/>
              <a:t>Διανοητικό κεφάλαιο: είναι η συλλογική δύναµη του νου ή η κοινή γνώση ενός εργατικού</a:t>
            </a:r>
            <a:r>
              <a:rPr lang="el-GR"/>
              <a:t>	</a:t>
            </a:r>
            <a:r>
              <a:rPr lang="el-GR" smtClean="0"/>
              <a:t>δυναµικού που µπορεί να </a:t>
            </a:r>
            <a:r>
              <a:rPr lang="el-GR"/>
              <a:t>χρησιµοποιηθεί για να δηµιουργήσει αξία.</a:t>
            </a:r>
          </a:p>
          <a:p>
            <a:pPr algn="just"/>
            <a:r>
              <a:rPr lang="el-GR" smtClean="0"/>
              <a:t>Εργάτης </a:t>
            </a:r>
            <a:r>
              <a:rPr lang="el-GR"/>
              <a:t>γνώσης: ο νους του αποτελεί </a:t>
            </a:r>
            <a:r>
              <a:rPr lang="el-GR" smtClean="0"/>
              <a:t>ζωτικό περιουσιακό </a:t>
            </a:r>
            <a:r>
              <a:rPr lang="el-GR"/>
              <a:t>στοιχείο για τους εργοδότες και συµβάλλει στο διανοητικό κεφάλαιο του οργανισµού.</a:t>
            </a:r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688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5536" y="225953"/>
            <a:ext cx="8651304" cy="648073"/>
          </a:xfrm>
        </p:spPr>
        <p:txBody>
          <a:bodyPr>
            <a:normAutofit fontScale="90000"/>
          </a:bodyPr>
          <a:lstStyle/>
          <a:p>
            <a:r>
              <a:rPr lang="el-GR" smtClean="0"/>
              <a:t/>
            </a:r>
            <a:br>
              <a:rPr lang="el-GR" smtClean="0"/>
            </a:br>
            <a:r>
              <a:rPr lang="el-GR" sz="3600"/>
              <a:t>Ποικιλοµορφία	και	Μεροληψία	στον εργασιακό χώρο</a:t>
            </a: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9308"/>
            <a:ext cx="8229600" cy="4392488"/>
          </a:xfrm>
        </p:spPr>
        <p:txBody>
          <a:bodyPr>
            <a:normAutofit fontScale="92500" lnSpcReduction="20000"/>
          </a:bodyPr>
          <a:lstStyle/>
          <a:p>
            <a:r>
              <a:rPr lang="el-GR" smtClean="0"/>
              <a:t>➢</a:t>
            </a:r>
            <a:r>
              <a:rPr lang="el-GR"/>
              <a:t>	Ποικιλοµορφία ...</a:t>
            </a:r>
          </a:p>
          <a:p>
            <a:pPr algn="just"/>
            <a:r>
              <a:rPr lang="el-GR" smtClean="0"/>
              <a:t>Η ποικιλοµορφία </a:t>
            </a:r>
            <a:r>
              <a:rPr lang="el-GR"/>
              <a:t>του εργατικού </a:t>
            </a:r>
            <a:r>
              <a:rPr lang="el-GR" smtClean="0"/>
              <a:t>δυναµικού αντικατοπτρίζει </a:t>
            </a:r>
            <a:r>
              <a:rPr lang="el-GR"/>
              <a:t>διαφορές ως προς το φύλο, την ηλικία, τη φυλή, την εθνικότητα, τη θρησκεία, το σεξουαλικό προσανατολισµό και τη σωµατική ικανότητα.</a:t>
            </a:r>
          </a:p>
          <a:p>
            <a:r>
              <a:rPr lang="el-GR" smtClean="0"/>
              <a:t> </a:t>
            </a:r>
            <a:r>
              <a:rPr lang="el-GR"/>
              <a:t>Ένα ποικιλόµορφο και πολυπολιτισµικό </a:t>
            </a:r>
            <a:r>
              <a:rPr lang="el-GR" smtClean="0"/>
              <a:t>εργατικό δυναµικό</a:t>
            </a:r>
            <a:r>
              <a:rPr lang="el-GR"/>
              <a:t>:</a:t>
            </a:r>
          </a:p>
          <a:p>
            <a:pPr marL="0" indent="0">
              <a:buNone/>
            </a:pPr>
            <a:r>
              <a:rPr lang="el-GR" smtClean="0"/>
              <a:t>   -</a:t>
            </a:r>
            <a:r>
              <a:rPr lang="el-GR"/>
              <a:t>δηµιουργεί </a:t>
            </a:r>
            <a:r>
              <a:rPr lang="el-GR" smtClean="0"/>
              <a:t>προκλήσεις</a:t>
            </a:r>
          </a:p>
          <a:p>
            <a:pPr marL="0" indent="0">
              <a:buNone/>
            </a:pPr>
            <a:r>
              <a:rPr lang="el-GR"/>
              <a:t> </a:t>
            </a:r>
            <a:r>
              <a:rPr lang="el-GR" smtClean="0"/>
              <a:t>  -προσφέρει </a:t>
            </a:r>
            <a:r>
              <a:rPr lang="el-GR"/>
              <a:t>ευκαιρίες στους εργοδότες.</a:t>
            </a:r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0075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5536" y="225953"/>
            <a:ext cx="8651304" cy="648073"/>
          </a:xfrm>
        </p:spPr>
        <p:txBody>
          <a:bodyPr>
            <a:normAutofit fontScale="90000"/>
          </a:bodyPr>
          <a:lstStyle/>
          <a:p>
            <a:r>
              <a:rPr lang="el-GR" smtClean="0"/>
              <a:t/>
            </a:r>
            <a:br>
              <a:rPr lang="el-GR" smtClean="0"/>
            </a:br>
            <a:r>
              <a:rPr lang="el-GR" sz="3600" smtClean="0"/>
              <a:t>Οι</a:t>
            </a:r>
            <a:r>
              <a:rPr lang="el-GR" sz="3600"/>
              <a:t>	προκλήσεις	της	εργασίας	στη	νέα οικονοµία</a:t>
            </a: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9308"/>
            <a:ext cx="8229600" cy="4392488"/>
          </a:xfrm>
        </p:spPr>
        <p:txBody>
          <a:bodyPr>
            <a:normAutofit fontScale="92500" lnSpcReduction="10000"/>
          </a:bodyPr>
          <a:lstStyle/>
          <a:p>
            <a:r>
              <a:rPr lang="el-GR"/>
              <a:t>Προκατάληψη: έκφραση αρνητικών, παράλογων συµπεριφορών απέναντι σε µέλη διαφορετικών πληθυσµών</a:t>
            </a:r>
          </a:p>
          <a:p>
            <a:r>
              <a:rPr lang="el-GR" smtClean="0"/>
              <a:t>Διακρίσεις: άρνηση στα µέλη µιας µειονότητας τα πλήρη</a:t>
            </a:r>
            <a:r>
              <a:rPr lang="el-GR"/>
              <a:t>	</a:t>
            </a:r>
            <a:r>
              <a:rPr lang="el-GR" smtClean="0"/>
              <a:t>προνόµια της </a:t>
            </a:r>
            <a:r>
              <a:rPr lang="el-GR"/>
              <a:t>συµµετοχής τους σε έναν </a:t>
            </a:r>
            <a:r>
              <a:rPr lang="el-GR" smtClean="0"/>
              <a:t>οργανισµό.</a:t>
            </a:r>
            <a:endParaRPr lang="el-GR"/>
          </a:p>
          <a:p>
            <a:r>
              <a:rPr lang="el-GR" smtClean="0"/>
              <a:t>Φαινόµενο </a:t>
            </a:r>
            <a:r>
              <a:rPr lang="el-GR"/>
              <a:t>γυάλινης οροφής: αόρατο εµπόδιο, το οποίο περιορίζει την επαγγελµατική εξέλιξη των γυναικών και των µειονοτήτων</a:t>
            </a:r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2440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5536" y="225953"/>
            <a:ext cx="8651304" cy="648073"/>
          </a:xfrm>
        </p:spPr>
        <p:txBody>
          <a:bodyPr>
            <a:normAutofit fontScale="90000"/>
          </a:bodyPr>
          <a:lstStyle/>
          <a:p>
            <a:r>
              <a:rPr lang="el-GR" smtClean="0"/>
              <a:t/>
            </a:r>
            <a:br>
              <a:rPr lang="el-GR" smtClean="0"/>
            </a:br>
            <a:r>
              <a:rPr lang="el-GR" sz="3600" smtClean="0"/>
              <a:t>Οι</a:t>
            </a:r>
            <a:r>
              <a:rPr lang="el-GR" sz="3600"/>
              <a:t>	προκλήσεις	της	εργασίας	στη	νέα οικονοµία</a:t>
            </a: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9308"/>
            <a:ext cx="8229600" cy="4392488"/>
          </a:xfrm>
        </p:spPr>
        <p:txBody>
          <a:bodyPr>
            <a:normAutofit/>
          </a:bodyPr>
          <a:lstStyle/>
          <a:p>
            <a:r>
              <a:rPr lang="el-GR"/>
              <a:t>➢	Παγκοσµιοποίηση ...</a:t>
            </a:r>
          </a:p>
          <a:p>
            <a:pPr algn="just"/>
            <a:r>
              <a:rPr lang="el-GR" smtClean="0"/>
              <a:t>Είναι </a:t>
            </a:r>
            <a:r>
              <a:rPr lang="el-GR"/>
              <a:t>η διεθνής αλληλεξάρτηση της </a:t>
            </a:r>
            <a:r>
              <a:rPr lang="el-GR" smtClean="0"/>
              <a:t>ροής πόρων</a:t>
            </a:r>
            <a:r>
              <a:rPr lang="el-GR"/>
              <a:t>, των αγορών προϊόντων και του </a:t>
            </a:r>
            <a:r>
              <a:rPr lang="el-GR" smtClean="0"/>
              <a:t>επιχειρηµατικού ανταγωνισµού </a:t>
            </a:r>
            <a:r>
              <a:rPr lang="el-GR"/>
              <a:t>που χαρακτηρίζει τη νέα οικονοµία.</a:t>
            </a:r>
          </a:p>
          <a:p>
            <a:r>
              <a:rPr lang="el-GR" smtClean="0"/>
              <a:t>Τα </a:t>
            </a:r>
            <a:r>
              <a:rPr lang="el-GR"/>
              <a:t>εθνικά σύνορα του παγκόσµιου επιχειρείν έχουν εξαληφθεί σε µεγάλο βαθµό.</a:t>
            </a:r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446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5536" y="225953"/>
            <a:ext cx="8651304" cy="648073"/>
          </a:xfrm>
        </p:spPr>
        <p:txBody>
          <a:bodyPr>
            <a:normAutofit fontScale="90000"/>
          </a:bodyPr>
          <a:lstStyle/>
          <a:p>
            <a:r>
              <a:rPr lang="el-GR" smtClean="0"/>
              <a:t/>
            </a:r>
            <a:br>
              <a:rPr lang="el-GR" smtClean="0"/>
            </a:br>
            <a:r>
              <a:rPr lang="el-GR" sz="3600" smtClean="0"/>
              <a:t>Οι</a:t>
            </a:r>
            <a:r>
              <a:rPr lang="el-GR" sz="3600"/>
              <a:t>	προκλήσεις	της	εργασίας	στη	νέα οικονοµία</a:t>
            </a: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9308"/>
            <a:ext cx="8229600" cy="4392488"/>
          </a:xfrm>
        </p:spPr>
        <p:txBody>
          <a:bodyPr>
            <a:normAutofit fontScale="92500" lnSpcReduction="20000"/>
          </a:bodyPr>
          <a:lstStyle/>
          <a:p>
            <a:r>
              <a:rPr lang="el-GR"/>
              <a:t>➢	Τεχνολογία ...</a:t>
            </a:r>
          </a:p>
          <a:p>
            <a:r>
              <a:rPr lang="el-GR" smtClean="0"/>
              <a:t> </a:t>
            </a:r>
            <a:r>
              <a:rPr lang="el-GR"/>
              <a:t>Συνεχής µετασχηµατισµός του περιβάλλοντος εργασίας µέσω:</a:t>
            </a:r>
          </a:p>
          <a:p>
            <a:pPr marL="0" indent="0">
              <a:buNone/>
            </a:pPr>
            <a:r>
              <a:rPr lang="el-GR"/>
              <a:t>•	του διαδικτύου και του παγκόσµιου ιστού</a:t>
            </a:r>
          </a:p>
          <a:p>
            <a:pPr marL="0" indent="0">
              <a:buNone/>
            </a:pPr>
            <a:r>
              <a:rPr lang="el-GR"/>
              <a:t>•	των δικτύων υπολογιστών</a:t>
            </a:r>
          </a:p>
          <a:p>
            <a:pPr marL="0" indent="0">
              <a:buNone/>
            </a:pPr>
            <a:r>
              <a:rPr lang="el-GR"/>
              <a:t>•	της τεχνολογίας της πληροφορικής</a:t>
            </a:r>
          </a:p>
          <a:p>
            <a:pPr marL="0" indent="0">
              <a:buNone/>
            </a:pPr>
            <a:r>
              <a:rPr lang="el-GR"/>
              <a:t>•	της τηλεργασίας και των κινητών γραφείων</a:t>
            </a:r>
          </a:p>
          <a:p>
            <a:pPr marL="0" indent="357188"/>
            <a:r>
              <a:rPr lang="el-GR" smtClean="0"/>
              <a:t> Αυξανόµενη ζήτηση για εργάτες της γνώσης µε ικανότητες πλήρους χρήσης της </a:t>
            </a:r>
            <a:r>
              <a:rPr lang="el-GR"/>
              <a:t>τεχνολογίας.</a:t>
            </a:r>
          </a:p>
          <a:p>
            <a:endParaRPr lang="el-GR"/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8385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5536" y="225953"/>
            <a:ext cx="8651304" cy="648073"/>
          </a:xfrm>
        </p:spPr>
        <p:txBody>
          <a:bodyPr>
            <a:normAutofit fontScale="90000"/>
          </a:bodyPr>
          <a:lstStyle/>
          <a:p>
            <a:r>
              <a:rPr lang="el-GR" smtClean="0"/>
              <a:t/>
            </a:r>
            <a:br>
              <a:rPr lang="el-GR" smtClean="0"/>
            </a:br>
            <a:r>
              <a:rPr lang="el-GR" sz="3600" smtClean="0"/>
              <a:t>Οι</a:t>
            </a:r>
            <a:r>
              <a:rPr lang="el-GR" sz="3600"/>
              <a:t>	προκλήσεις	της	εργασίας	στη	νέα οικονοµία</a:t>
            </a: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9308"/>
            <a:ext cx="8229600" cy="4392488"/>
          </a:xfrm>
        </p:spPr>
        <p:txBody>
          <a:bodyPr>
            <a:normAutofit fontScale="85000" lnSpcReduction="20000"/>
          </a:bodyPr>
          <a:lstStyle/>
          <a:p>
            <a:r>
              <a:rPr lang="el-GR"/>
              <a:t>➢	Ηθική …</a:t>
            </a:r>
          </a:p>
          <a:p>
            <a:pPr algn="just"/>
            <a:r>
              <a:rPr lang="el-GR" smtClean="0"/>
              <a:t>Είναι κώδικας ηθικών αρχών που θέτει πρότυπα συµπεριφοράς.</a:t>
            </a:r>
            <a:endParaRPr lang="el-GR"/>
          </a:p>
          <a:p>
            <a:r>
              <a:rPr lang="el-GR" smtClean="0"/>
              <a:t>Ηθικές προσδοκίες για</a:t>
            </a:r>
            <a:r>
              <a:rPr lang="el-GR"/>
              <a:t>	</a:t>
            </a:r>
            <a:r>
              <a:rPr lang="el-GR" smtClean="0"/>
              <a:t>τις σύγχρονες </a:t>
            </a:r>
            <a:r>
              <a:rPr lang="el-GR"/>
              <a:t>επιχειρήσεις:</a:t>
            </a:r>
          </a:p>
          <a:p>
            <a:r>
              <a:rPr lang="el-GR" smtClean="0"/>
              <a:t>Ακεραιότητα </a:t>
            </a:r>
            <a:r>
              <a:rPr lang="el-GR"/>
              <a:t>και ηγεσία σε όλα τα επίπεδα</a:t>
            </a:r>
          </a:p>
          <a:p>
            <a:r>
              <a:rPr lang="el-GR" smtClean="0"/>
              <a:t>Βιώσιµη </a:t>
            </a:r>
            <a:r>
              <a:rPr lang="el-GR"/>
              <a:t>ανάπτυξη</a:t>
            </a:r>
          </a:p>
          <a:p>
            <a:r>
              <a:rPr lang="el-GR" smtClean="0"/>
              <a:t>Προστασία </a:t>
            </a:r>
            <a:r>
              <a:rPr lang="el-GR"/>
              <a:t>του φυσικού περιβάλλοντος</a:t>
            </a:r>
          </a:p>
          <a:p>
            <a:r>
              <a:rPr lang="el-GR" smtClean="0"/>
              <a:t>Προστασία </a:t>
            </a:r>
            <a:r>
              <a:rPr lang="el-GR"/>
              <a:t>των καταναλωτών</a:t>
            </a:r>
          </a:p>
          <a:p>
            <a:r>
              <a:rPr lang="el-GR" smtClean="0"/>
              <a:t>Προστασία </a:t>
            </a:r>
            <a:r>
              <a:rPr lang="el-GR"/>
              <a:t>των ανθρώπινων δικαιωµάτων</a:t>
            </a:r>
          </a:p>
          <a:p>
            <a:endParaRPr lang="el-GR"/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0418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5536" y="225953"/>
            <a:ext cx="8651304" cy="648073"/>
          </a:xfrm>
        </p:spPr>
        <p:txBody>
          <a:bodyPr>
            <a:normAutofit fontScale="90000"/>
          </a:bodyPr>
          <a:lstStyle/>
          <a:p>
            <a:r>
              <a:rPr lang="el-GR" smtClean="0"/>
              <a:t/>
            </a:r>
            <a:br>
              <a:rPr lang="el-GR" smtClean="0"/>
            </a:br>
            <a:r>
              <a:rPr lang="el-GR" sz="3600" smtClean="0"/>
              <a:t>Οι</a:t>
            </a:r>
            <a:r>
              <a:rPr lang="el-GR" sz="3600"/>
              <a:t>	προκλήσεις	της	εργασίας	στη	νέα οικονοµία</a:t>
            </a: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9308"/>
            <a:ext cx="8229600" cy="4392488"/>
          </a:xfrm>
        </p:spPr>
        <p:txBody>
          <a:bodyPr>
            <a:normAutofit fontScale="92500" lnSpcReduction="10000"/>
          </a:bodyPr>
          <a:lstStyle/>
          <a:p>
            <a:r>
              <a:rPr lang="el-GR"/>
              <a:t>➢	Σταδιοδροµίες ...</a:t>
            </a:r>
          </a:p>
          <a:p>
            <a:pPr algn="just"/>
            <a:r>
              <a:rPr lang="el-GR" smtClean="0"/>
              <a:t>Η </a:t>
            </a:r>
            <a:r>
              <a:rPr lang="el-GR"/>
              <a:t>πρόκληση της σταδιοδροµίας σήµερα </a:t>
            </a:r>
            <a:r>
              <a:rPr lang="el-GR" smtClean="0"/>
              <a:t>δεν περιορίζεται </a:t>
            </a:r>
            <a:r>
              <a:rPr lang="el-GR"/>
              <a:t>µόνο στο να βρει κανείς την πρώτη </a:t>
            </a:r>
            <a:r>
              <a:rPr lang="el-GR" smtClean="0"/>
              <a:t>του δουλειά, αλλά </a:t>
            </a:r>
            <a:r>
              <a:rPr lang="el-GR"/>
              <a:t>περιλαµβάνει και </a:t>
            </a:r>
            <a:r>
              <a:rPr lang="el-GR" smtClean="0"/>
              <a:t>τον πετυχηµένο επαγγελµατικό </a:t>
            </a:r>
            <a:r>
              <a:rPr lang="el-GR"/>
              <a:t>προγραµµατισµό.</a:t>
            </a:r>
          </a:p>
          <a:p>
            <a:pPr algn="just"/>
            <a:r>
              <a:rPr lang="el-GR" smtClean="0"/>
              <a:t>Οι </a:t>
            </a:r>
            <a:r>
              <a:rPr lang="el-GR"/>
              <a:t>άνθρωποι πρέπει να φροντίζουν οι ικανότητές τους να µπορούν να ξεδιπλωθούν σε </a:t>
            </a:r>
            <a:r>
              <a:rPr lang="el-GR" smtClean="0"/>
              <a:t> διαφορετικά </a:t>
            </a:r>
            <a:r>
              <a:rPr lang="el-GR"/>
              <a:t>εργασιακά περιβάλλοντα και να έχουν πάντα αξία στις αγορές εργασίας.</a:t>
            </a:r>
          </a:p>
          <a:p>
            <a:endParaRPr lang="el-GR"/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3361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smtClean="0"/>
              <a:t>Λογιστικής και χρηματοοικονομικής</a:t>
            </a:r>
          </a:p>
          <a:p>
            <a:pPr algn="l"/>
            <a:r>
              <a:rPr lang="el-GR" b="1" smtClean="0"/>
              <a:t>Διοικητική των επιχειρήσεων</a:t>
            </a:r>
            <a:endParaRPr lang="el-GR" b="1"/>
          </a:p>
          <a:p>
            <a:pPr algn="l"/>
            <a:r>
              <a:rPr lang="el-GR" sz="2800" b="1" smtClean="0"/>
              <a:t>Ενότητα 1:</a:t>
            </a:r>
            <a:r>
              <a:rPr lang="en-US" sz="2800" smtClean="0"/>
              <a:t> </a:t>
            </a:r>
            <a:r>
              <a:rPr lang="el-GR" sz="2800"/>
              <a:t>Εισαγωγή - Βασικές έννοιες </a:t>
            </a:r>
            <a:endParaRPr lang="el-GR" sz="2800" smtClean="0"/>
          </a:p>
          <a:p>
            <a:pPr algn="l"/>
            <a:r>
              <a:rPr lang="el-GR" sz="2800" smtClean="0">
                <a:solidFill>
                  <a:schemeClr val="tx2">
                    <a:lumMod val="50000"/>
                  </a:schemeClr>
                </a:solidFill>
              </a:rPr>
              <a:t>Καραμάνης Κωνσταντίνος</a:t>
            </a:r>
          </a:p>
          <a:p>
            <a:pPr algn="l">
              <a:lnSpc>
                <a:spcPts val="2600"/>
              </a:lnSpc>
            </a:pPr>
            <a:r>
              <a:rPr lang="el-GR" sz="240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smtClean="0">
                <a:solidFill>
                  <a:schemeClr val="tx2">
                    <a:lumMod val="50000"/>
                  </a:schemeClr>
                </a:solidFill>
              </a:rPr>
              <a:t>Πρέβεζα,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395536" y="225953"/>
            <a:ext cx="8651304" cy="648073"/>
          </a:xfrm>
        </p:spPr>
        <p:txBody>
          <a:bodyPr>
            <a:normAutofit fontScale="90000"/>
          </a:bodyPr>
          <a:lstStyle/>
          <a:p>
            <a:r>
              <a:rPr lang="el-GR" smtClean="0"/>
              <a:t/>
            </a:r>
            <a:br>
              <a:rPr lang="el-GR" smtClean="0"/>
            </a:br>
            <a:r>
              <a:rPr lang="el-GR" sz="3600"/>
              <a:t>Σταδιοδροµία και προσόντα επιβίωσης στο νέο περιβάλλον εργασίας</a:t>
            </a:r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9308"/>
            <a:ext cx="8363272" cy="4824536"/>
          </a:xfrm>
        </p:spPr>
        <p:txBody>
          <a:bodyPr>
            <a:normAutofit fontScale="77500" lnSpcReduction="20000"/>
          </a:bodyPr>
          <a:lstStyle/>
          <a:p>
            <a:r>
              <a:rPr lang="el-GR" sz="3600"/>
              <a:t>Ικανότητα: καλός σε κάτι</a:t>
            </a:r>
          </a:p>
          <a:p>
            <a:r>
              <a:rPr lang="el-GR" sz="3600" smtClean="0"/>
              <a:t>Δικτύωση: σύνδεσµοι µε συναδέλφους και </a:t>
            </a:r>
            <a:r>
              <a:rPr lang="el-GR" sz="3600"/>
              <a:t>άλλους εντός και εκτός </a:t>
            </a:r>
            <a:r>
              <a:rPr lang="el-GR" sz="3600" smtClean="0"/>
              <a:t>οργανισµού </a:t>
            </a:r>
          </a:p>
          <a:p>
            <a:r>
              <a:rPr lang="el-GR" sz="3600" smtClean="0"/>
              <a:t>Επιχειρηµατικότητα</a:t>
            </a:r>
            <a:r>
              <a:rPr lang="el-GR" sz="3600"/>
              <a:t>: παραγωγή νέων ιδεών </a:t>
            </a:r>
            <a:r>
              <a:rPr lang="el-GR" sz="3600" smtClean="0"/>
              <a:t>και ανακάλυψη </a:t>
            </a:r>
            <a:r>
              <a:rPr lang="el-GR" sz="3600"/>
              <a:t>ευκαιριών</a:t>
            </a:r>
          </a:p>
          <a:p>
            <a:r>
              <a:rPr lang="el-GR" sz="3600" smtClean="0"/>
              <a:t>Χρήση τεχνολογίας: διάθεση και ικανότητα </a:t>
            </a:r>
            <a:r>
              <a:rPr lang="el-GR" sz="3600"/>
              <a:t>χρήσης </a:t>
            </a:r>
            <a:r>
              <a:rPr lang="el-GR" sz="3600" smtClean="0"/>
              <a:t>της τεχνολογίας </a:t>
            </a:r>
            <a:r>
              <a:rPr lang="el-GR" sz="3600"/>
              <a:t>πληροφοριών</a:t>
            </a:r>
          </a:p>
          <a:p>
            <a:r>
              <a:rPr lang="el-GR" sz="3600" smtClean="0"/>
              <a:t>Μάρκετινγκ</a:t>
            </a:r>
            <a:r>
              <a:rPr lang="el-GR" sz="3600"/>
              <a:t>: γνωστοποίηση των επιτυχιών και της προόδου</a:t>
            </a:r>
          </a:p>
          <a:p>
            <a:r>
              <a:rPr lang="el-GR" sz="3600" smtClean="0"/>
              <a:t>Ανανέωση: συνεχή βελτίωση του ατόμου και  των ικανοτήτων του</a:t>
            </a:r>
            <a:endParaRPr lang="el-GR" sz="3600"/>
          </a:p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21381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Βιβλιογραφία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Εισαγωγή στο </a:t>
            </a:r>
            <a:r>
              <a:rPr lang="en-US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Management (2012), Schermerhorn J.R.</a:t>
            </a:r>
          </a:p>
          <a:p>
            <a:pPr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</a:pPr>
            <a:r>
              <a:rPr lang="el-GR" sz="140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Διοίκηση </a:t>
            </a: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Επιχειρήσεων (2012), </a:t>
            </a:r>
            <a:r>
              <a:rPr lang="en-US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Robbins S., Decento D. </a:t>
            </a:r>
            <a:r>
              <a:rPr lang="el-GR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και </a:t>
            </a:r>
            <a:r>
              <a:rPr lang="en-US" sz="140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Coulter M.</a:t>
            </a:r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3"/>
            <a:ext cx="9036496" cy="1934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8520" y="5474677"/>
            <a:ext cx="9505056" cy="32002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100" smtClean="0">
                <a:solidFill>
                  <a:schemeClr val="bg1"/>
                </a:solidFill>
              </a:rPr>
              <a:t>Διοικητική των επιχειρήσεων, </a:t>
            </a:r>
            <a:r>
              <a:rPr lang="el-GR" sz="1100">
                <a:solidFill>
                  <a:schemeClr val="bg1"/>
                </a:solidFill>
              </a:rPr>
              <a:t>Ενότητα </a:t>
            </a:r>
            <a:r>
              <a:rPr lang="el-GR" sz="1100" smtClean="0">
                <a:solidFill>
                  <a:schemeClr val="bg1"/>
                </a:solidFill>
              </a:rPr>
              <a:t>1 </a:t>
            </a:r>
            <a:r>
              <a:rPr lang="el-GR" sz="1100">
                <a:solidFill>
                  <a:schemeClr val="bg1"/>
                </a:solidFill>
              </a:rPr>
              <a:t>ΤΜΗΜΑ ΛΟΓΙΣΤΙΚΗΣ ΚΑΙ ΧΡΗΜΑΤΟΙΚΟΝΟΜΙΚΗΣ , ΤΕΙ ΗΠΕΙΡΟΥ 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4903716"/>
            <a:ext cx="267726" cy="451523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/>
              <a:t>Σημείωμα </a:t>
            </a:r>
            <a:r>
              <a:rPr lang="el-GR" smtClean="0"/>
              <a:t>Αναφοράς</a:t>
            </a:r>
            <a:endParaRPr lang="el-GR"/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22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7235" y="5019858"/>
            <a:ext cx="364880" cy="31728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48176" y="2259034"/>
            <a:ext cx="8191555" cy="369331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Καραμάνης Κωνσταντίνος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Διοικητική των επιχειρήσεων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Πρέβεζα,2015. </a:t>
            </a:r>
            <a:endParaRPr lang="en-US" sz="240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Καραμάνης, Κ. (2015). Διοικητική των επιχειρήσεων. ΤΕΙ Ηπείρου</a:t>
            </a:r>
            <a:endParaRPr lang="el-GR" sz="240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Διαθέσιμο </a:t>
            </a:r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από τη δικτυακή διεύθυνση</a:t>
            </a:r>
            <a:r>
              <a:rPr lang="el-GR" sz="2400" smtClean="0">
                <a:solidFill>
                  <a:schemeClr val="bg1">
                    <a:lumMod val="50000"/>
                  </a:schemeClr>
                </a:solidFill>
              </a:rPr>
              <a:t>:</a:t>
            </a:r>
            <a:endParaRPr lang="en-US" sz="240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n-US">
                <a:solidFill>
                  <a:schemeClr val="bg1">
                    <a:lumMod val="50000"/>
                  </a:schemeClr>
                </a:solidFill>
                <a:hlinkClick r:id="rId5"/>
              </a:rPr>
              <a:t>http://</a:t>
            </a:r>
            <a:r>
              <a:rPr lang="en-US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eclass.teiep.gr/OpenClass/courses/ACC141</a:t>
            </a:r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/>
              <a:t>Σημείωμα </a:t>
            </a:r>
            <a:r>
              <a:rPr lang="el-GR" err="1"/>
              <a:t>Αδειοδότησης</a:t>
            </a:r>
            <a:endParaRPr lang="el-GR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Creative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>
                <a:hlinkClick r:id="rId3"/>
              </a:rPr>
              <a:t>http://</a:t>
            </a:r>
            <a:r>
              <a:rPr lang="en-US" smtClean="0">
                <a:hlinkClick r:id="rId3"/>
              </a:rPr>
              <a:t>creativecommons.org/licenses/by-nc-nd/4.0/deed.el</a:t>
            </a:r>
            <a:r>
              <a:rPr lang="el-GR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/>
              <a:t>Επεξεργασία: </a:t>
            </a:r>
            <a:r>
              <a:rPr lang="el-GR" sz="2900" b="1" smtClean="0"/>
              <a:t>Δαπόντας Δημήτριος </a:t>
            </a:r>
          </a:p>
          <a:p>
            <a:pPr algn="r"/>
            <a:r>
              <a:rPr lang="el-GR" sz="2900" b="1" smtClean="0"/>
              <a:t>Πρέβεζα</a:t>
            </a:r>
            <a:r>
              <a:rPr lang="el-GR" sz="2900" smtClean="0"/>
              <a:t>,2015</a:t>
            </a:r>
            <a:endParaRPr lang="el-GR" sz="290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8520" y="5474677"/>
            <a:ext cx="9505056" cy="32002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100" b="1" smtClean="0">
                <a:solidFill>
                  <a:schemeClr val="bg1"/>
                </a:solidFill>
              </a:rPr>
              <a:t>Διοικητική των επιχειρήσεων, </a:t>
            </a:r>
            <a:r>
              <a:rPr lang="el-GR" sz="1100" b="1">
                <a:solidFill>
                  <a:schemeClr val="bg1"/>
                </a:solidFill>
              </a:rPr>
              <a:t>Ενότητα </a:t>
            </a:r>
            <a:r>
              <a:rPr lang="el-GR" sz="1100" b="1" smtClean="0">
                <a:solidFill>
                  <a:schemeClr val="bg1"/>
                </a:solidFill>
              </a:rPr>
              <a:t>1 </a:t>
            </a:r>
            <a:r>
              <a:rPr lang="el-GR" sz="1100" b="1">
                <a:solidFill>
                  <a:schemeClr val="bg1"/>
                </a:solidFill>
              </a:rPr>
              <a:t>ΤΜΗΜΑ ΛΟΓΙΣΤΙΚΗΣ ΚΑΙ ΧΡΗΜΑΤΟΙΚΟΝΟΜΙΚΗΣ , ΤΕΙ ΗΠΕΙΡΟΥ 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4816577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25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795" y="5121153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/>
              <a:t>Σημειώματα</a:t>
            </a:r>
          </a:p>
        </p:txBody>
      </p:sp>
    </p:spTree>
    <p:extLst>
      <p:ext uri="{BB962C8B-B14F-4D97-AF65-F5344CB8AC3E}">
        <p14:creationId xmlns:p14="http://schemas.microsoft.com/office/powerpoint/2010/main" val="348504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5447257"/>
            <a:ext cx="9252519" cy="320022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100" b="1">
                <a:solidFill>
                  <a:schemeClr val="bg1"/>
                </a:solidFill>
              </a:rPr>
              <a:t>Διοικητική των επιχειρήσεων</a:t>
            </a:r>
            <a:r>
              <a:rPr lang="el-GR" sz="1100" smtClean="0">
                <a:solidFill>
                  <a:schemeClr val="bg1"/>
                </a:solidFill>
              </a:rPr>
              <a:t>, </a:t>
            </a:r>
            <a:r>
              <a:rPr lang="el-GR" sz="1100">
                <a:solidFill>
                  <a:schemeClr val="bg1"/>
                </a:solidFill>
              </a:rPr>
              <a:t>Ενότητα </a:t>
            </a:r>
            <a:r>
              <a:rPr lang="el-GR" sz="1100" smtClean="0">
                <a:solidFill>
                  <a:schemeClr val="bg1"/>
                </a:solidFill>
              </a:rPr>
              <a:t>1 </a:t>
            </a:r>
            <a:r>
              <a:rPr lang="el-GR" sz="1100">
                <a:solidFill>
                  <a:schemeClr val="bg1"/>
                </a:solidFill>
              </a:rPr>
              <a:t>ΤΜΗΜΑ ΛΟΓΙΣΤΙΚΗΣ ΚΑΙ ΧΡΗΜΑΤΟΙΚΟΝΟΜΙΚΗΣ , ΤΕΙ ΗΠΕΙΡΟΥ </a:t>
            </a:r>
            <a:r>
              <a:rPr lang="el-GR" sz="1100" b="1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745" y="4831871"/>
            <a:ext cx="267726" cy="451523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smtClean="0"/>
              <a:t>Διατήρηση Σημειωμάτων</a:t>
            </a:r>
            <a:endParaRPr lang="el-GR"/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12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26</a:t>
            </a:fld>
            <a:endParaRPr lang="el-GR" altLang="el-GR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142" y="5017931"/>
            <a:ext cx="364880" cy="317287"/>
          </a:xfrm>
          <a:prstGeom prst="rect">
            <a:avLst/>
          </a:prstGeom>
        </p:spPr>
      </p:pic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smtClean="0"/>
              <a:t>Τέλος Ενότητας</a:t>
            </a:r>
            <a:endParaRPr lang="el-GR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>
                <a:ln>
                  <a:gradFill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74000">
                        <a:schemeClr val="accent1">
                          <a:lumMod val="45000"/>
                          <a:lumOff val="55000"/>
                        </a:schemeClr>
                      </a:gs>
                      <a:gs pos="83000">
                        <a:schemeClr val="accent1">
                          <a:lumMod val="45000"/>
                          <a:lumOff val="5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</a:schemeClr>
                      </a:gs>
                    </a:gsLst>
                    <a:lin ang="5400000" scaled="1"/>
                  </a:gradFill>
                </a:ln>
              </a:rPr>
              <a:t>Άδειες Χρήσης</a:t>
            </a:r>
            <a:endParaRPr lang="el-GR">
              <a:ln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74000">
                      <a:schemeClr val="accent1">
                        <a:lumMod val="45000"/>
                        <a:lumOff val="55000"/>
                      </a:schemeClr>
                    </a:gs>
                    <a:gs pos="83000">
                      <a:schemeClr val="accent1">
                        <a:lumMod val="45000"/>
                        <a:lumOff val="55000"/>
                      </a:schemeClr>
                    </a:gs>
                    <a:gs pos="100000">
                      <a:schemeClr val="accent1">
                        <a:lumMod val="30000"/>
                        <a:lumOff val="70000"/>
                      </a:schemeClr>
                    </a:gs>
                  </a:gsLst>
                  <a:lin ang="5400000" scaled="1"/>
                </a:gradFill>
              </a:ln>
            </a:endParaRPr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/>
              <a:t>Το παρόν εκπαιδευτικό υλικό υπόκειται σε άδειες χρήσης Creative Commons. </a:t>
            </a:r>
          </a:p>
          <a:p>
            <a:r>
              <a:rPr lang="el-GR" sz="280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smtClean="0"/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Χρηματοδότηση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/>
              <a:t>Το έργο υλοποιείται στο πλαίσιο του Επιχειρησιακού Προγράμματος «</a:t>
            </a:r>
            <a:r>
              <a:rPr lang="el-GR" altLang="el-GR" sz="2000" b="1"/>
              <a:t>Εκπαίδευση και Δια Βίου Μάθηση</a:t>
            </a:r>
            <a:r>
              <a:rPr lang="el-GR" altLang="el-GR" sz="200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/>
              <a:t>Το έργο «</a:t>
            </a:r>
            <a:r>
              <a:rPr lang="el-GR" altLang="el-GR" sz="2000" b="1"/>
              <a:t>Ανοικτά Ακαδημαϊκά Μαθήματα στο TEI Ηπείρου</a:t>
            </a:r>
            <a:r>
              <a:rPr lang="el-GR" altLang="el-GR" sz="200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Σκοποί  ενότητας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/>
            <a:r>
              <a:rPr lang="el-GR" smtClean="0"/>
              <a:t>Ολοκληρώνοντας την ενότητα θα πρέπει να είστε σε θέση να : </a:t>
            </a:r>
          </a:p>
          <a:p>
            <a:pPr marL="0"/>
            <a:r>
              <a:rPr lang="el-GR" smtClean="0"/>
              <a:t>Ορίζετε το μάνατζμεντ και κατανοείτε τη χρησιμότητα του. </a:t>
            </a:r>
          </a:p>
          <a:p>
            <a:pPr marL="0"/>
            <a:r>
              <a:rPr lang="el-GR" smtClean="0"/>
              <a:t>Διακρίνετε τις λειτουργίες του</a:t>
            </a:r>
          </a:p>
          <a:p>
            <a:pPr marL="0"/>
            <a:r>
              <a:rPr lang="el-GR" smtClean="0"/>
              <a:t>Αναλύετε τρέχοντα ζητήματα του εργασιακού χώρου</a:t>
            </a:r>
          </a:p>
          <a:p>
            <a:pPr marL="0"/>
            <a:r>
              <a:rPr lang="el-GR" smtClean="0"/>
              <a:t>Γνωρίζετε τις προκλήσεις της εργασίας στη σύγχρονη οικονομία</a:t>
            </a:r>
          </a:p>
          <a:p>
            <a:pPr marL="0"/>
            <a:endParaRPr lang="el-GR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Περιεχόμενα ενότητας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mtClean="0"/>
              <a:t>Μάνατζμεντ</a:t>
            </a:r>
          </a:p>
          <a:p>
            <a:r>
              <a:rPr lang="el-GR" smtClean="0"/>
              <a:t>Λειτουργίες διοίκησης</a:t>
            </a:r>
          </a:p>
          <a:p>
            <a:r>
              <a:rPr lang="en-US"/>
              <a:t>H</a:t>
            </a:r>
            <a:r>
              <a:rPr lang="el-GR" smtClean="0"/>
              <a:t> αγορά εργασίας σήμερα</a:t>
            </a:r>
          </a:p>
          <a:p>
            <a:r>
              <a:rPr lang="el-GR" smtClean="0"/>
              <a:t>Προκλήσεις της εργασίας   </a:t>
            </a:r>
          </a:p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smtClean="0"/>
              <a:t>Χρήση Διατάξεων</a:t>
            </a:r>
            <a:endParaRPr lang="el-GR" sz="4400"/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>
          <a:xfrm>
            <a:off x="722312" y="3672417"/>
            <a:ext cx="8314183" cy="1135063"/>
          </a:xfrm>
        </p:spPr>
        <p:txBody>
          <a:bodyPr>
            <a:normAutofit fontScale="90000"/>
          </a:bodyPr>
          <a:lstStyle/>
          <a:p>
            <a:r>
              <a:rPr lang="el-GR" sz="4400" smtClean="0"/>
              <a:t>Ενότητα 1 : Εισαγωγή-Βασικές έννοιες </a:t>
            </a:r>
            <a:endParaRPr lang="el-GR"/>
          </a:p>
        </p:txBody>
      </p:sp>
      <p:sp>
        <p:nvSpPr>
          <p:cNvPr id="10" name="Θέση κειμένου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mtClean="0"/>
              <a:t>Διοικητική των επιχειρήσεων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502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28864"/>
            <a:ext cx="8229600" cy="1104635"/>
          </a:xfrm>
        </p:spPr>
        <p:txBody>
          <a:bodyPr>
            <a:normAutofit fontScale="90000"/>
          </a:bodyPr>
          <a:lstStyle/>
          <a:p>
            <a:r>
              <a:rPr lang="el-GR"/>
              <a:t>ΤΙ ΕΙΝΑΙ ΤΟ ΜΑΝΑΤΖΜΕΝΤ;</a:t>
            </a:r>
            <a:br>
              <a:rPr lang="el-GR"/>
            </a:b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841276"/>
            <a:ext cx="8229600" cy="4263860"/>
          </a:xfrm>
        </p:spPr>
        <p:txBody>
          <a:bodyPr>
            <a:normAutofit/>
          </a:bodyPr>
          <a:lstStyle/>
          <a:p>
            <a:r>
              <a:rPr lang="el-GR" b="1" smtClean="0"/>
              <a:t>Μάνατζµεντ: είναι η διαδικασία διεκπεραίωσης των </a:t>
            </a:r>
            <a:r>
              <a:rPr lang="el-GR" b="1"/>
              <a:t>εργασιών, αποτελεσµατικά και αποδοτικά, µε </a:t>
            </a:r>
            <a:r>
              <a:rPr lang="el-GR" b="1" smtClean="0"/>
              <a:t>και µέσω </a:t>
            </a:r>
            <a:r>
              <a:rPr lang="el-GR" b="1"/>
              <a:t>άλλων ανθρώπων.</a:t>
            </a:r>
          </a:p>
          <a:p>
            <a:pPr algn="just"/>
            <a:r>
              <a:rPr lang="el-GR" b="1" smtClean="0"/>
              <a:t>Η διαδικασία αναφέρεται σε πρωταρχικές δραστηριότητες ή λειτουργίες </a:t>
            </a:r>
            <a:r>
              <a:rPr lang="el-GR" b="1"/>
              <a:t>που εκτελούν οι µάνατζερ.</a:t>
            </a:r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6756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1256</TotalTime>
  <Words>748</Words>
  <Application>Microsoft Office PowerPoint</Application>
  <PresentationFormat>On-screen Show (16:10)</PresentationFormat>
  <Paragraphs>174</Paragraphs>
  <Slides>27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 Unicode MS</vt:lpstr>
      <vt:lpstr>Arial</vt:lpstr>
      <vt:lpstr>Calibri</vt:lpstr>
      <vt:lpstr>Times New Roman</vt:lpstr>
      <vt:lpstr>Θέμα του Office</vt:lpstr>
      <vt:lpstr>Διοικητική των επιχειρήσεων</vt:lpstr>
      <vt:lpstr>PowerPoint Presentation</vt:lpstr>
      <vt:lpstr>Άδειες Χρήσης</vt:lpstr>
      <vt:lpstr>Χρηματοδότηση</vt:lpstr>
      <vt:lpstr>Σκοποί  ενότητας</vt:lpstr>
      <vt:lpstr>Περιεχόμενα ενότητας</vt:lpstr>
      <vt:lpstr>Χρήση Διατάξεων</vt:lpstr>
      <vt:lpstr>Ενότητα 1 : Εισαγωγή-Βασικές έννοιες </vt:lpstr>
      <vt:lpstr>ΤΙ ΕΙΝΑΙ ΤΟ ΜΑΝΑΤΖΜΕΝΤ; </vt:lpstr>
      <vt:lpstr>ΟΙ ΛΕΙΤΟΥΡΓΙΕΣ ΤΟΥ ΜΑΝΑΤΖΜΕΝΤ </vt:lpstr>
      <vt:lpstr> Σχήµα 1: Οι τέσσερις λειτουργίες της διοίκησης  </vt:lpstr>
      <vt:lpstr> Η ΕΡΓΑΣΙΑ ΣΗΜΕΡΑ </vt:lpstr>
      <vt:lpstr> Οι προκλήσεις της εργασίας στη νέα οικονοµία </vt:lpstr>
      <vt:lpstr> Ποικιλοµορφία και Μεροληψία στον εργασιακό χώρο </vt:lpstr>
      <vt:lpstr> Οι προκλήσεις της εργασίας στη νέα οικονοµία </vt:lpstr>
      <vt:lpstr> Οι προκλήσεις της εργασίας στη νέα οικονοµία </vt:lpstr>
      <vt:lpstr> Οι προκλήσεις της εργασίας στη νέα οικονοµία </vt:lpstr>
      <vt:lpstr> Οι προκλήσεις της εργασίας στη νέα οικονοµία </vt:lpstr>
      <vt:lpstr> Οι προκλήσεις της εργασίας στη νέα οικονοµία </vt:lpstr>
      <vt:lpstr> Σταδιοδροµία και προσόντα επιβίωσης στο νέο περιβάλλον εργασίας </vt:lpstr>
      <vt:lpstr>Βιβλιογραφία</vt:lpstr>
      <vt:lpstr>Σημείωμα Αναφοράς</vt:lpstr>
      <vt:lpstr>Σημείωμα Αδειοδότησης</vt:lpstr>
      <vt:lpstr>PowerPoint Presentation</vt:lpstr>
      <vt:lpstr>PowerPoint Presentation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mimis mimopoulos</cp:lastModifiedBy>
  <cp:revision>170</cp:revision>
  <dcterms:created xsi:type="dcterms:W3CDTF">2012-09-06T09:03:05Z</dcterms:created>
  <dcterms:modified xsi:type="dcterms:W3CDTF">2015-10-09T17:47:23Z</dcterms:modified>
</cp:coreProperties>
</file>