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9" r:id="rId3"/>
    <p:sldId id="257" r:id="rId4"/>
    <p:sldId id="259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57" r:id="rId20"/>
    <p:sldId id="353" r:id="rId21"/>
    <p:sldId id="354" r:id="rId22"/>
    <p:sldId id="355" r:id="rId23"/>
    <p:sldId id="356" r:id="rId24"/>
    <p:sldId id="358" r:id="rId25"/>
    <p:sldId id="295" r:id="rId26"/>
    <p:sldId id="291" r:id="rId27"/>
    <p:sldId id="292" r:id="rId28"/>
    <p:sldId id="293" r:id="rId29"/>
    <p:sldId id="280" r:id="rId30"/>
  </p:sldIdLst>
  <p:sldSz cx="9144000" cy="5715000" type="screen16x10"/>
  <p:notesSz cx="6858000" cy="9144000"/>
  <p:custDataLst>
    <p:tags r:id="rId3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90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>
            <a:lvl1pPr>
              <a:defRPr baseline="0"/>
            </a:lvl1pPr>
          </a:lstStyle>
          <a:p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l-GR" dirty="0"/>
          </a:p>
        </p:txBody>
      </p:sp>
      <p:sp>
        <p:nvSpPr>
          <p:cNvPr id="4" name="Ορθογώνιο 3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6" name="Εικόνα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Λοιμώδη Νοσήματα</a:t>
            </a:r>
            <a:r>
              <a:rPr lang="el-GR" sz="700" b="1" baseline="0" dirty="0" smtClean="0">
                <a:solidFill>
                  <a:schemeClr val="bg1"/>
                </a:solidFill>
              </a:rPr>
              <a:t> – Υ</a:t>
            </a:r>
            <a:r>
              <a:rPr lang="el-GR" sz="700" b="1" dirty="0" smtClean="0">
                <a:solidFill>
                  <a:schemeClr val="bg1"/>
                </a:solidFill>
              </a:rPr>
              <a:t>γιεινή Αγροτικών Ζώων – </a:t>
            </a:r>
            <a:r>
              <a:rPr lang="el-GR" sz="700" baseline="0" dirty="0" smtClean="0">
                <a:solidFill>
                  <a:schemeClr val="bg1"/>
                </a:solidFill>
              </a:rPr>
              <a:t>Σχολή </a:t>
            </a:r>
            <a:r>
              <a:rPr lang="el-GR" sz="700" baseline="0" dirty="0" smtClean="0">
                <a:solidFill>
                  <a:schemeClr val="bg1"/>
                </a:solidFill>
              </a:rPr>
              <a:t>Τεχνολογίας Γεωπονίας, </a:t>
            </a:r>
            <a:r>
              <a:rPr lang="el-GR" sz="700" dirty="0" smtClean="0">
                <a:solidFill>
                  <a:schemeClr val="bg1"/>
                </a:solidFill>
              </a:rPr>
              <a:t>Τμήμα Ζωικής Παραγωγής, ΤΕΙ ΗΠΕΙΡΟΥ </a:t>
            </a:r>
            <a:r>
              <a:rPr lang="el-GR" sz="7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23724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700" b="1" dirty="0" smtClean="0">
                <a:solidFill>
                  <a:schemeClr val="bg1"/>
                </a:solidFill>
              </a:rPr>
              <a:t>Βιοχημεία - Αρχές Βιοτεχνολογίας - </a:t>
            </a:r>
            <a:r>
              <a:rPr lang="el-GR" sz="700" dirty="0" smtClean="0">
                <a:solidFill>
                  <a:schemeClr val="bg1"/>
                </a:solidFill>
              </a:rPr>
              <a:t>Εισαγωγή, οργανικά μόρια, διπλοί δεσμοί, ιδιότητες του νερού, ρυθμιστικά διαλύματα, Τμήμα</a:t>
            </a:r>
            <a:r>
              <a:rPr lang="el-GR" sz="7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700" dirty="0" smtClean="0">
                <a:solidFill>
                  <a:schemeClr val="bg1"/>
                </a:solidFill>
              </a:rPr>
              <a:t>, </a:t>
            </a:r>
            <a:r>
              <a:rPr lang="el-GR" sz="700" dirty="0">
                <a:solidFill>
                  <a:schemeClr val="bg1"/>
                </a:solidFill>
              </a:rPr>
              <a:t>ΤΕΙ ΗΠΕΙΡΟΥ </a:t>
            </a:r>
            <a:r>
              <a:rPr lang="el-GR" sz="7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Λοιμώδη Νοσήματα – Υγιεινή Αγροτικών Ζώων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79512" y="3194798"/>
            <a:ext cx="8964488" cy="1464947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14: </a:t>
            </a:r>
            <a:r>
              <a:rPr lang="el-GR" sz="2800" b="1" dirty="0" smtClean="0"/>
              <a:t>ΒΑΚΤΗΡΙΑΚΑ ΝΟΣΗΜΑΤΑ ΤΩΝ ΠΤΗΝΩΝ</a:t>
            </a:r>
            <a:endParaRPr lang="el-GR" sz="2800" b="1" dirty="0"/>
          </a:p>
          <a:p>
            <a:pPr algn="l"/>
            <a:r>
              <a:rPr lang="el-GR" sz="2800" dirty="0" smtClean="0"/>
              <a:t>Ιωάννης Σκούφος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pic>
        <p:nvPicPr>
          <p:cNvPr id="8" name="Εικόνα 7"/>
          <p:cNvPicPr>
            <a:picLocks noChangeAspect="1"/>
          </p:cNvPicPr>
          <p:nvPr/>
        </p:nvPicPr>
        <p:blipFill rotWithShape="1">
          <a:blip r:embed="rId5"/>
          <a:srcRect t="-11106" b="11106"/>
          <a:stretch/>
        </p:blipFill>
        <p:spPr>
          <a:xfrm>
            <a:off x="642158" y="193204"/>
            <a:ext cx="905506" cy="11453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63688" y="335245"/>
            <a:ext cx="3240360" cy="10201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>
              <a:lnSpc>
                <a:spcPts val="2600"/>
              </a:lnSpc>
            </a:pPr>
            <a:r>
              <a:rPr lang="el-GR" sz="2000" dirty="0" smtClean="0"/>
              <a:t>Ελληνική Δημοκρατία</a:t>
            </a:r>
          </a:p>
          <a:p>
            <a:pPr>
              <a:lnSpc>
                <a:spcPts val="2600"/>
              </a:lnSpc>
            </a:pPr>
            <a:r>
              <a:rPr lang="el-GR" sz="2000" dirty="0" smtClean="0"/>
              <a:t>Τεχνολογικό Εκπαιδευτικό Ίδρυμα Ηπείρου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ΤΥΦΟΣ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fowl typhoid)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417340"/>
            <a:ext cx="7920880" cy="36877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Συμπτώματα-Αλλοιώσεις</a:t>
            </a:r>
          </a:p>
          <a:p>
            <a:pPr marL="0" indent="0">
              <a:buNone/>
            </a:pPr>
            <a:r>
              <a:rPr lang="el-GR" sz="2000" dirty="0">
                <a:solidFill>
                  <a:prstClr val="black"/>
                </a:solidFill>
              </a:rPr>
              <a:t>Η νόσος εκδηλώνεται απότομα </a:t>
            </a:r>
            <a:r>
              <a:rPr lang="el-GR" sz="2000" dirty="0" smtClean="0">
                <a:solidFill>
                  <a:prstClr val="black"/>
                </a:solidFill>
              </a:rPr>
              <a:t>με </a:t>
            </a:r>
            <a:r>
              <a:rPr lang="el-GR" sz="2000" dirty="0" err="1" smtClean="0">
                <a:solidFill>
                  <a:prstClr val="black"/>
                </a:solidFill>
              </a:rPr>
              <a:t>υπεροξεία</a:t>
            </a:r>
            <a:r>
              <a:rPr lang="el-GR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μορφή. Συνήθως παρουσιάζουν ανορεξία, δίψα, αδυναμία, </a:t>
            </a:r>
            <a:r>
              <a:rPr lang="el-GR" sz="2000" dirty="0" smtClean="0">
                <a:solidFill>
                  <a:prstClr val="black"/>
                </a:solidFill>
              </a:rPr>
              <a:t>πυρετό και </a:t>
            </a:r>
            <a:r>
              <a:rPr lang="el-GR" sz="2000" dirty="0">
                <a:solidFill>
                  <a:prstClr val="black"/>
                </a:solidFill>
              </a:rPr>
              <a:t>διάρροια (όχι σταθερά). Η ωοτοκία μειώνεται συνήθως κατά 3-10%. </a:t>
            </a:r>
            <a:r>
              <a:rPr lang="el-GR" sz="2000" dirty="0" smtClean="0">
                <a:solidFill>
                  <a:prstClr val="black"/>
                </a:solidFill>
              </a:rPr>
              <a:t>Η θνησιμότητα </a:t>
            </a:r>
            <a:r>
              <a:rPr lang="el-GR" sz="2000" dirty="0">
                <a:solidFill>
                  <a:prstClr val="black"/>
                </a:solidFill>
              </a:rPr>
              <a:t>χωρίς θεραπεία φτάνει το 80%. Στις </a:t>
            </a:r>
            <a:r>
              <a:rPr lang="el-GR" sz="2000" dirty="0" err="1">
                <a:solidFill>
                  <a:prstClr val="black"/>
                </a:solidFill>
              </a:rPr>
              <a:t>υπεροξείες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μορφές απουσιάζουν</a:t>
            </a:r>
            <a:r>
              <a:rPr lang="el-GR" sz="2000" dirty="0">
                <a:solidFill>
                  <a:prstClr val="black"/>
                </a:solidFill>
              </a:rPr>
              <a:t>. Συχνότερα απαντώνται αλλοιώσεις στο ήπαρ (</a:t>
            </a:r>
            <a:r>
              <a:rPr lang="el-GR" sz="2000" dirty="0" smtClean="0">
                <a:solidFill>
                  <a:prstClr val="black"/>
                </a:solidFill>
              </a:rPr>
              <a:t>νεκρωτικά στίγματα</a:t>
            </a:r>
            <a:r>
              <a:rPr lang="el-GR" sz="2000" dirty="0">
                <a:solidFill>
                  <a:prstClr val="black"/>
                </a:solidFill>
              </a:rPr>
              <a:t>), ενώ και οι </a:t>
            </a:r>
            <a:r>
              <a:rPr lang="el-GR" sz="2000" dirty="0" err="1">
                <a:solidFill>
                  <a:prstClr val="black"/>
                </a:solidFill>
              </a:rPr>
              <a:t>νεφροί</a:t>
            </a:r>
            <a:r>
              <a:rPr lang="el-GR" sz="2000" dirty="0">
                <a:solidFill>
                  <a:prstClr val="black"/>
                </a:solidFill>
              </a:rPr>
              <a:t> παρουσιάζουν νεκρωτικά οζίδια. </a:t>
            </a:r>
            <a:r>
              <a:rPr lang="el-GR" sz="2000" dirty="0" smtClean="0">
                <a:solidFill>
                  <a:prstClr val="black"/>
                </a:solidFill>
              </a:rPr>
              <a:t>Το δωδεκαδάκτυλο </a:t>
            </a:r>
            <a:r>
              <a:rPr lang="el-GR" sz="2000" dirty="0">
                <a:solidFill>
                  <a:prstClr val="black"/>
                </a:solidFill>
              </a:rPr>
              <a:t>εμφανίζει καταρροϊκή εντερίτιδα, ενώ τα ωοθυλάκια </a:t>
            </a:r>
            <a:r>
              <a:rPr lang="el-GR" sz="2000" dirty="0" smtClean="0">
                <a:solidFill>
                  <a:prstClr val="black"/>
                </a:solidFill>
              </a:rPr>
              <a:t>σε όρνιθες </a:t>
            </a:r>
            <a:r>
              <a:rPr lang="el-GR" sz="2000" dirty="0">
                <a:solidFill>
                  <a:prstClr val="black"/>
                </a:solidFill>
              </a:rPr>
              <a:t>που βρίσκονται σε ωοτοκία είναι παραμορφωμένα </a:t>
            </a:r>
            <a:r>
              <a:rPr lang="el-GR" sz="2000" dirty="0" smtClean="0">
                <a:solidFill>
                  <a:prstClr val="black"/>
                </a:solidFill>
              </a:rPr>
              <a:t>και αποχρωματισμένα</a:t>
            </a:r>
            <a:r>
              <a:rPr lang="el-GR" sz="20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12043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ΤΥΦΟΣ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fowl typhoid)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5576" y="1633364"/>
            <a:ext cx="7704856" cy="34717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Πρόληψη</a:t>
            </a:r>
          </a:p>
          <a:p>
            <a:pPr marL="0" indent="0">
              <a:buNone/>
            </a:pPr>
            <a:r>
              <a:rPr lang="el-GR" sz="2000" dirty="0" smtClean="0"/>
              <a:t> </a:t>
            </a:r>
            <a:r>
              <a:rPr lang="el-GR" sz="2000" dirty="0"/>
              <a:t>Η εξέλιξη της νόσου είναι ταχύτατη. Διαρκεί συνήθως </a:t>
            </a:r>
            <a:r>
              <a:rPr lang="el-GR" sz="2000" dirty="0" smtClean="0"/>
              <a:t>4-6 ημέρες</a:t>
            </a:r>
            <a:r>
              <a:rPr lang="el-GR" sz="2000" dirty="0"/>
              <a:t>. Οι όρνιθες που επιζούν είναι </a:t>
            </a:r>
            <a:r>
              <a:rPr lang="el-GR" sz="2000" dirty="0" err="1"/>
              <a:t>μικροβιοφορείς</a:t>
            </a:r>
            <a:r>
              <a:rPr lang="el-GR" sz="2000" dirty="0"/>
              <a:t> και δεν πρέπει </a:t>
            </a:r>
            <a:r>
              <a:rPr lang="el-GR" sz="2000" dirty="0" smtClean="0"/>
              <a:t>να χρησιμοποιούνται </a:t>
            </a:r>
            <a:r>
              <a:rPr lang="el-GR" sz="2000" dirty="0"/>
              <a:t>για αναπαραγωγή παρά μόνο όσες έχουν </a:t>
            </a:r>
            <a:r>
              <a:rPr lang="el-GR" sz="2000" dirty="0" smtClean="0"/>
              <a:t>αρνητικό αποτέλεσμα </a:t>
            </a:r>
            <a:r>
              <a:rPr lang="el-GR" sz="2000" dirty="0"/>
              <a:t>στη δοκιμή της </a:t>
            </a:r>
            <a:r>
              <a:rPr lang="el-GR" sz="2000" dirty="0" err="1"/>
              <a:t>αιμο</a:t>
            </a:r>
            <a:r>
              <a:rPr lang="el-GR" sz="2000" dirty="0"/>
              <a:t>- ή </a:t>
            </a:r>
            <a:r>
              <a:rPr lang="el-GR" sz="2000" dirty="0" err="1"/>
              <a:t>οροσυγκόλλησης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4700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ΛΕΥΚΗ ΔΙΑΡΡΟΙΑ ΝΕΟΣΣΩΝ ΚΑΙ ΕΝΗΛΙΚΩΝ ΠΤΗΝΩΝ</a:t>
            </a:r>
            <a:br>
              <a:rPr lang="el-GR" sz="2800" dirty="0"/>
            </a:br>
            <a:r>
              <a:rPr lang="el-GR" sz="2800" dirty="0"/>
              <a:t>(</a:t>
            </a:r>
            <a:r>
              <a:rPr lang="el-GR" sz="2800" dirty="0" err="1"/>
              <a:t>Pullorum</a:t>
            </a:r>
            <a:r>
              <a:rPr lang="el-GR" sz="2800" dirty="0"/>
              <a:t> </a:t>
            </a:r>
            <a:r>
              <a:rPr lang="el-GR" sz="2800" dirty="0" err="1"/>
              <a:t>disease</a:t>
            </a:r>
            <a:r>
              <a:rPr lang="el-GR" sz="2800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8229600" cy="3543780"/>
          </a:xfrm>
        </p:spPr>
        <p:txBody>
          <a:bodyPr>
            <a:noAutofit/>
          </a:bodyPr>
          <a:lstStyle/>
          <a:p>
            <a:r>
              <a:rPr lang="el-GR" sz="2000" dirty="0"/>
              <a:t>Το αίτιο της νόσου είναι η </a:t>
            </a:r>
            <a:r>
              <a:rPr lang="el-GR" sz="2000" b="1" dirty="0" err="1"/>
              <a:t>Salmonella</a:t>
            </a:r>
            <a:r>
              <a:rPr lang="el-GR" sz="2000" b="1" dirty="0"/>
              <a:t> </a:t>
            </a:r>
            <a:r>
              <a:rPr lang="el-GR" sz="2000" b="1" dirty="0" err="1" smtClean="0"/>
              <a:t>pullorum</a:t>
            </a:r>
            <a:r>
              <a:rPr lang="el-GR" sz="2000" b="1" dirty="0" smtClean="0"/>
              <a:t> </a:t>
            </a:r>
            <a:r>
              <a:rPr lang="el-GR" sz="2000" dirty="0" smtClean="0"/>
              <a:t>που </a:t>
            </a:r>
            <a:r>
              <a:rPr lang="el-GR" sz="2000" dirty="0"/>
              <a:t>ορολογικά όχι όμως και βιοχημικά είναι παρόμοια με τη S. </a:t>
            </a:r>
            <a:r>
              <a:rPr lang="el-GR" sz="2000" dirty="0" err="1"/>
              <a:t>gallinarum</a:t>
            </a:r>
            <a:r>
              <a:rPr lang="el-GR" sz="2000" dirty="0"/>
              <a:t>.</a:t>
            </a:r>
          </a:p>
          <a:p>
            <a:r>
              <a:rPr lang="el-GR" sz="2000" dirty="0" smtClean="0"/>
              <a:t>Σημαντική </a:t>
            </a:r>
            <a:r>
              <a:rPr lang="el-GR" sz="2000" dirty="0"/>
              <a:t>νόσος οξείας μορφής για τους νεοσσούς, ενώ στα </a:t>
            </a:r>
            <a:r>
              <a:rPr lang="el-GR" sz="2000" dirty="0" smtClean="0"/>
              <a:t>ενήλικα πτηνά </a:t>
            </a:r>
            <a:r>
              <a:rPr lang="el-GR" sz="2000" dirty="0" err="1"/>
              <a:t>ασυμπτωματική</a:t>
            </a:r>
            <a:r>
              <a:rPr lang="el-GR" sz="2000" dirty="0"/>
              <a:t> με χρόνια κυρίως μορφή και εντόπιση στις ωοθήκες </a:t>
            </a:r>
            <a:r>
              <a:rPr lang="el-GR" sz="2000" dirty="0" smtClean="0"/>
              <a:t>ή τους </a:t>
            </a:r>
            <a:r>
              <a:rPr lang="el-GR" sz="2000" dirty="0" err="1"/>
              <a:t>όρχεις</a:t>
            </a:r>
            <a:r>
              <a:rPr lang="el-GR" sz="2000" dirty="0"/>
              <a:t>.</a:t>
            </a:r>
          </a:p>
          <a:p>
            <a:r>
              <a:rPr lang="el-GR" sz="2000" dirty="0"/>
              <a:t>Η νόσος μεταδίδεται στους νεοσσούς </a:t>
            </a:r>
            <a:r>
              <a:rPr lang="el-GR" sz="2000" b="1" dirty="0"/>
              <a:t>κάθετα</a:t>
            </a:r>
            <a:r>
              <a:rPr lang="el-GR" sz="2000" dirty="0"/>
              <a:t> από μολυσμένα αυγά </a:t>
            </a:r>
            <a:r>
              <a:rPr lang="el-GR" sz="2000" dirty="0" smtClean="0"/>
              <a:t>που γεννιούνται </a:t>
            </a:r>
            <a:r>
              <a:rPr lang="el-GR" sz="2000" dirty="0"/>
              <a:t>από πατρογονικά πτηνά που είναι </a:t>
            </a:r>
            <a:r>
              <a:rPr lang="el-GR" sz="2000" dirty="0" err="1"/>
              <a:t>μικροβιοφορείς</a:t>
            </a:r>
            <a:r>
              <a:rPr lang="el-GR" sz="2000" dirty="0"/>
              <a:t> και </a:t>
            </a:r>
            <a:r>
              <a:rPr lang="el-GR" sz="2000" b="1" dirty="0" smtClean="0"/>
              <a:t>οριζόντια</a:t>
            </a:r>
            <a:r>
              <a:rPr lang="el-GR" sz="2000" dirty="0" smtClean="0"/>
              <a:t> από </a:t>
            </a:r>
            <a:r>
              <a:rPr lang="el-GR" sz="2000" dirty="0"/>
              <a:t>νεοσσό σε </a:t>
            </a:r>
            <a:r>
              <a:rPr lang="el-GR" sz="2000" dirty="0" smtClean="0"/>
              <a:t>νεοσσό </a:t>
            </a:r>
            <a:r>
              <a:rPr lang="el-GR" sz="2000" b="1" dirty="0" smtClean="0"/>
              <a:t>α)</a:t>
            </a:r>
            <a:r>
              <a:rPr lang="el-GR" sz="2000" dirty="0" smtClean="0"/>
              <a:t> </a:t>
            </a:r>
            <a:r>
              <a:rPr lang="el-GR" sz="2000" dirty="0"/>
              <a:t>είτε μέσα στην εκκολαπτική μηχανή (</a:t>
            </a:r>
            <a:r>
              <a:rPr lang="el-GR" sz="2000" dirty="0" err="1" smtClean="0"/>
              <a:t>αερογενώς</a:t>
            </a:r>
            <a:r>
              <a:rPr lang="el-GR" sz="2000" dirty="0" smtClean="0"/>
              <a:t>) </a:t>
            </a:r>
            <a:r>
              <a:rPr lang="el-GR" sz="2000" b="1" dirty="0" smtClean="0"/>
              <a:t>β) </a:t>
            </a:r>
            <a:r>
              <a:rPr lang="el-GR" sz="2000" dirty="0" smtClean="0"/>
              <a:t>είτε στο </a:t>
            </a:r>
            <a:r>
              <a:rPr lang="el-GR" sz="2000" dirty="0" err="1"/>
              <a:t>αναθρεπτήριο</a:t>
            </a:r>
            <a:r>
              <a:rPr lang="el-GR" sz="2000" dirty="0"/>
              <a:t> μέσω της τροφής, του νερού και της στρωμνής που </a:t>
            </a:r>
            <a:r>
              <a:rPr lang="el-GR" sz="2000" dirty="0" smtClean="0"/>
              <a:t>έχουν μολυνθεί </a:t>
            </a:r>
            <a:r>
              <a:rPr lang="el-GR" sz="2000" dirty="0"/>
              <a:t>από περιττώματα. </a:t>
            </a:r>
            <a:endParaRPr lang="el-GR" sz="20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458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ΛΕΥΚΗ ΔΙΑΡΡΟΙΑ ΝΕΟΣΣΩΝ ΚΑΙ ΕΝΗΛΙΚΩΝ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l-GR" sz="2800" dirty="0" err="1">
                <a:solidFill>
                  <a:prstClr val="black"/>
                </a:solidFill>
              </a:rPr>
              <a:t>Pullorum</a:t>
            </a:r>
            <a:r>
              <a:rPr lang="el-GR" sz="2800" dirty="0">
                <a:solidFill>
                  <a:prstClr val="black"/>
                </a:solidFill>
              </a:rPr>
              <a:t> </a:t>
            </a:r>
            <a:r>
              <a:rPr lang="el-GR" sz="2800" dirty="0" err="1">
                <a:solidFill>
                  <a:prstClr val="black"/>
                </a:solidFill>
              </a:rPr>
              <a:t>disease</a:t>
            </a:r>
            <a:r>
              <a:rPr lang="el-GR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23256"/>
            <a:ext cx="8229600" cy="38318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>
                <a:solidFill>
                  <a:prstClr val="black"/>
                </a:solidFill>
              </a:rPr>
              <a:t>Συμπτώματα - Αλλοιώσεις</a:t>
            </a:r>
          </a:p>
          <a:p>
            <a:r>
              <a:rPr lang="el-GR" sz="2000" dirty="0">
                <a:solidFill>
                  <a:prstClr val="black"/>
                </a:solidFill>
              </a:rPr>
              <a:t>Πολλοί νεοσσοί 3-4 ημερών </a:t>
            </a:r>
            <a:r>
              <a:rPr lang="el-GR" sz="2000" dirty="0" smtClean="0">
                <a:solidFill>
                  <a:prstClr val="black"/>
                </a:solidFill>
              </a:rPr>
              <a:t>παρουσιάζουν ανορεξία</a:t>
            </a:r>
            <a:r>
              <a:rPr lang="el-GR" sz="2000" dirty="0">
                <a:solidFill>
                  <a:prstClr val="black"/>
                </a:solidFill>
              </a:rPr>
              <a:t>, συνωστίζονται κάτω από τη θερμαντική πηγή, </a:t>
            </a:r>
            <a:r>
              <a:rPr lang="el-GR" sz="2000" dirty="0" smtClean="0">
                <a:solidFill>
                  <a:prstClr val="black"/>
                </a:solidFill>
              </a:rPr>
              <a:t>παρουσιάζουν διάρροια </a:t>
            </a:r>
            <a:r>
              <a:rPr lang="el-GR" sz="2000" dirty="0" err="1">
                <a:solidFill>
                  <a:prstClr val="black"/>
                </a:solidFill>
              </a:rPr>
              <a:t>λευκωπή</a:t>
            </a:r>
            <a:r>
              <a:rPr lang="el-GR" sz="2000" dirty="0">
                <a:solidFill>
                  <a:prstClr val="black"/>
                </a:solidFill>
              </a:rPr>
              <a:t> σαν πάστα που κολλάει σαν ζελέ στην </a:t>
            </a:r>
            <a:r>
              <a:rPr lang="el-GR" sz="2000" dirty="0" smtClean="0">
                <a:solidFill>
                  <a:prstClr val="black"/>
                </a:solidFill>
              </a:rPr>
              <a:t>αμάρα και. </a:t>
            </a:r>
            <a:r>
              <a:rPr lang="el-GR" sz="2000" dirty="0">
                <a:solidFill>
                  <a:prstClr val="black"/>
                </a:solidFill>
              </a:rPr>
              <a:t>Η διάρκεια των συμπτωμάτων </a:t>
            </a:r>
            <a:r>
              <a:rPr lang="el-GR" sz="2000" dirty="0" smtClean="0">
                <a:solidFill>
                  <a:prstClr val="black"/>
                </a:solidFill>
              </a:rPr>
              <a:t>είναι 12-48 </a:t>
            </a:r>
            <a:r>
              <a:rPr lang="el-GR" sz="2000" dirty="0">
                <a:solidFill>
                  <a:prstClr val="black"/>
                </a:solidFill>
              </a:rPr>
              <a:t>ώρες και έπειτα οι νεοσσοί πεθαίνουν. </a:t>
            </a:r>
            <a:r>
              <a:rPr lang="el-GR" sz="2000" dirty="0" smtClean="0">
                <a:solidFill>
                  <a:prstClr val="black"/>
                </a:solidFill>
              </a:rPr>
              <a:t>Οι </a:t>
            </a:r>
            <a:r>
              <a:rPr lang="el-GR" sz="2000" dirty="0">
                <a:solidFill>
                  <a:prstClr val="black"/>
                </a:solidFill>
              </a:rPr>
              <a:t>επιζώντες είναι κατά </a:t>
            </a:r>
            <a:r>
              <a:rPr lang="el-GR" sz="2000" dirty="0" smtClean="0">
                <a:solidFill>
                  <a:prstClr val="black"/>
                </a:solidFill>
              </a:rPr>
              <a:t>μεγάλο ποσοστό </a:t>
            </a:r>
            <a:r>
              <a:rPr lang="el-GR" sz="2000" dirty="0" err="1">
                <a:solidFill>
                  <a:prstClr val="black"/>
                </a:solidFill>
              </a:rPr>
              <a:t>μικροβιοφορείς</a:t>
            </a:r>
            <a:r>
              <a:rPr lang="el-GR" sz="2000" dirty="0">
                <a:solidFill>
                  <a:prstClr val="black"/>
                </a:solidFill>
              </a:rPr>
              <a:t>. </a:t>
            </a:r>
            <a:endParaRPr lang="el-GR" sz="2000" dirty="0" smtClean="0">
              <a:solidFill>
                <a:prstClr val="black"/>
              </a:solidFill>
            </a:endParaRPr>
          </a:p>
          <a:p>
            <a:r>
              <a:rPr lang="el-GR" sz="2000" dirty="0" smtClean="0">
                <a:solidFill>
                  <a:prstClr val="black"/>
                </a:solidFill>
              </a:rPr>
              <a:t>Στα </a:t>
            </a:r>
            <a:r>
              <a:rPr lang="el-GR" sz="2000" dirty="0">
                <a:solidFill>
                  <a:prstClr val="black"/>
                </a:solidFill>
              </a:rPr>
              <a:t>ενήλικα πτηνά παρουσιάζεται με </a:t>
            </a:r>
            <a:r>
              <a:rPr lang="el-GR" sz="2000" dirty="0" smtClean="0">
                <a:solidFill>
                  <a:prstClr val="black"/>
                </a:solidFill>
              </a:rPr>
              <a:t>μειωμένα ποσοστά </a:t>
            </a:r>
            <a:r>
              <a:rPr lang="el-GR" sz="2000" dirty="0">
                <a:solidFill>
                  <a:prstClr val="black"/>
                </a:solidFill>
              </a:rPr>
              <a:t>ωοτοκίας, με ανώμαλα κελύφη αυγών. Ο βλεννογόνος του </a:t>
            </a:r>
            <a:r>
              <a:rPr lang="el-GR" sz="2000" dirty="0" smtClean="0">
                <a:solidFill>
                  <a:prstClr val="black"/>
                </a:solidFill>
              </a:rPr>
              <a:t>ειλεού καθώς </a:t>
            </a:r>
            <a:r>
              <a:rPr lang="el-GR" sz="2000" dirty="0">
                <a:solidFill>
                  <a:prstClr val="black"/>
                </a:solidFill>
              </a:rPr>
              <a:t>και του παχέος εντέρου παρουσιάζει νεκρωτικές εστίες. Οι </a:t>
            </a:r>
            <a:r>
              <a:rPr lang="el-GR" sz="2000" dirty="0" smtClean="0">
                <a:solidFill>
                  <a:prstClr val="black"/>
                </a:solidFill>
              </a:rPr>
              <a:t>πνεύμονες, η </a:t>
            </a:r>
            <a:r>
              <a:rPr lang="el-GR" sz="2000" dirty="0">
                <a:solidFill>
                  <a:prstClr val="black"/>
                </a:solidFill>
              </a:rPr>
              <a:t>καρδιά και ο μυώδες στόμαχος παρουσιάζουν φαιά οζίδια. Οι </a:t>
            </a:r>
            <a:r>
              <a:rPr lang="el-GR" sz="2000" dirty="0" smtClean="0">
                <a:solidFill>
                  <a:prstClr val="black"/>
                </a:solidFill>
              </a:rPr>
              <a:t>αλλοιώσεις στους </a:t>
            </a:r>
            <a:r>
              <a:rPr lang="el-GR" sz="2000" dirty="0">
                <a:solidFill>
                  <a:prstClr val="black"/>
                </a:solidFill>
              </a:rPr>
              <a:t>πνεύμονες παρατηρούνται κυρίως όταν οι νεοσσοί μολύνονται </a:t>
            </a:r>
            <a:r>
              <a:rPr lang="el-GR" sz="2000" dirty="0" smtClean="0">
                <a:solidFill>
                  <a:prstClr val="black"/>
                </a:solidFill>
              </a:rPr>
              <a:t>μέσα στην </a:t>
            </a:r>
            <a:r>
              <a:rPr lang="el-GR" sz="2000" dirty="0">
                <a:solidFill>
                  <a:prstClr val="black"/>
                </a:solidFill>
              </a:rPr>
              <a:t>εκκολαπτική μηχανή. Στα ενήλικα οι αλλοιώσεις εντοπίζονται </a:t>
            </a:r>
            <a:r>
              <a:rPr lang="el-GR" sz="2000" dirty="0" smtClean="0">
                <a:solidFill>
                  <a:prstClr val="black"/>
                </a:solidFill>
              </a:rPr>
              <a:t>στα ωοθυλάκια </a:t>
            </a:r>
            <a:r>
              <a:rPr lang="el-GR" sz="2000" dirty="0">
                <a:solidFill>
                  <a:prstClr val="black"/>
                </a:solidFill>
              </a:rPr>
              <a:t>και είναι παρόμοιες του τύφου των πτηνών.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2074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ΛΕΥΚΗ ΔΙΑΡΡΟΙΑ ΝΕΟΣΣΩΝ ΚΑΙ ΕΝΗΛΙΚΩΝ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l-GR" sz="2800" dirty="0" err="1">
                <a:solidFill>
                  <a:prstClr val="black"/>
                </a:solidFill>
              </a:rPr>
              <a:t>Pullorum</a:t>
            </a:r>
            <a:r>
              <a:rPr lang="el-GR" sz="2800" dirty="0">
                <a:solidFill>
                  <a:prstClr val="black"/>
                </a:solidFill>
              </a:rPr>
              <a:t> </a:t>
            </a:r>
            <a:r>
              <a:rPr lang="el-GR" sz="2800" dirty="0" err="1">
                <a:solidFill>
                  <a:prstClr val="black"/>
                </a:solidFill>
              </a:rPr>
              <a:t>disease</a:t>
            </a:r>
            <a:r>
              <a:rPr lang="el-GR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561356"/>
            <a:ext cx="7920880" cy="35437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>
                <a:solidFill>
                  <a:prstClr val="black"/>
                </a:solidFill>
              </a:rPr>
              <a:t>Πρόγνωση - Θεραπεία</a:t>
            </a:r>
          </a:p>
          <a:p>
            <a:pPr marL="0" indent="0">
              <a:buNone/>
            </a:pPr>
            <a:r>
              <a:rPr lang="el-GR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Η πρόγνωση για τους νεοσσούς </a:t>
            </a:r>
            <a:r>
              <a:rPr lang="el-GR" sz="2000" dirty="0" smtClean="0">
                <a:solidFill>
                  <a:prstClr val="black"/>
                </a:solidFill>
              </a:rPr>
              <a:t>είναι δυσμενής </a:t>
            </a:r>
            <a:r>
              <a:rPr lang="el-GR" sz="2000" dirty="0">
                <a:solidFill>
                  <a:prstClr val="black"/>
                </a:solidFill>
              </a:rPr>
              <a:t>επειδή η θνησιμότητα είναι μεγάλη και τα πτηνά που </a:t>
            </a:r>
            <a:r>
              <a:rPr lang="el-GR" sz="2000" dirty="0" smtClean="0">
                <a:solidFill>
                  <a:prstClr val="black"/>
                </a:solidFill>
              </a:rPr>
              <a:t>επιζούν παραμένουν </a:t>
            </a:r>
            <a:r>
              <a:rPr lang="el-GR" sz="2000" dirty="0" err="1">
                <a:solidFill>
                  <a:prstClr val="black"/>
                </a:solidFill>
              </a:rPr>
              <a:t>μικροβιοφορείς</a:t>
            </a:r>
            <a:r>
              <a:rPr lang="el-GR" sz="2000" dirty="0">
                <a:solidFill>
                  <a:prstClr val="black"/>
                </a:solidFill>
              </a:rPr>
              <a:t>. Το ίδιο ισχύει για τα ενήλικα πτηνά. </a:t>
            </a:r>
            <a:endParaRPr lang="el-GR" sz="2000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l-GR" sz="2000" dirty="0" smtClean="0">
                <a:solidFill>
                  <a:prstClr val="black"/>
                </a:solidFill>
              </a:rPr>
              <a:t>Η θεραπευτική </a:t>
            </a:r>
            <a:r>
              <a:rPr lang="el-GR" sz="2000" dirty="0">
                <a:solidFill>
                  <a:prstClr val="black"/>
                </a:solidFill>
              </a:rPr>
              <a:t>αγωγή προσομοιάζει αυτής του τύφου των πτηνών.</a:t>
            </a:r>
            <a:endParaRPr lang="el-GR" sz="2000" b="1" dirty="0">
              <a:solidFill>
                <a:prstClr val="black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93869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ΠΑΡΑΤΥΦΟΣ </a:t>
            </a:r>
            <a:r>
              <a:rPr lang="el-GR" sz="2800" dirty="0" smtClean="0">
                <a:solidFill>
                  <a:prstClr val="black"/>
                </a:solidFill>
              </a:rPr>
              <a:t>ΠΤΗΝΩΝ</a:t>
            </a:r>
            <a:br>
              <a:rPr lang="el-GR" sz="2800" dirty="0" smtClean="0">
                <a:solidFill>
                  <a:prstClr val="black"/>
                </a:solidFill>
              </a:rPr>
            </a:br>
            <a:r>
              <a:rPr lang="el-GR" sz="2800" dirty="0" smtClean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Paratyphoid infection)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11560" y="1561356"/>
            <a:ext cx="7848872" cy="3543780"/>
          </a:xfrm>
        </p:spPr>
        <p:txBody>
          <a:bodyPr>
            <a:noAutofit/>
          </a:bodyPr>
          <a:lstStyle/>
          <a:p>
            <a:r>
              <a:rPr lang="el-GR" sz="2000" dirty="0"/>
              <a:t>Οφείλεται κυρίως στην </a:t>
            </a:r>
            <a:r>
              <a:rPr lang="el-GR" sz="2000" dirty="0" err="1"/>
              <a:t>Salmonella</a:t>
            </a:r>
            <a:r>
              <a:rPr lang="el-GR" sz="2000" dirty="0"/>
              <a:t> </a:t>
            </a:r>
            <a:r>
              <a:rPr lang="el-GR" sz="2000" dirty="0" err="1"/>
              <a:t>typhi-murium</a:t>
            </a:r>
            <a:r>
              <a:rPr lang="el-GR" sz="2000" dirty="0"/>
              <a:t>, στην S. </a:t>
            </a:r>
            <a:r>
              <a:rPr lang="el-GR" sz="2000" dirty="0" err="1"/>
              <a:t>enteritidis</a:t>
            </a:r>
            <a:r>
              <a:rPr lang="el-GR" sz="2000" dirty="0"/>
              <a:t> </a:t>
            </a:r>
            <a:r>
              <a:rPr lang="el-GR" sz="2000" dirty="0" smtClean="0"/>
              <a:t>και σε </a:t>
            </a:r>
            <a:r>
              <a:rPr lang="el-GR" sz="2000" dirty="0"/>
              <a:t>άλλα είδη, όπως S. </a:t>
            </a:r>
            <a:r>
              <a:rPr lang="el-GR" sz="2000" dirty="0" err="1"/>
              <a:t>agona</a:t>
            </a:r>
            <a:r>
              <a:rPr lang="el-GR" sz="2000" dirty="0"/>
              <a:t>, S. </a:t>
            </a:r>
            <a:r>
              <a:rPr lang="el-GR" sz="2000" dirty="0" err="1"/>
              <a:t>montevideo</a:t>
            </a:r>
            <a:r>
              <a:rPr lang="el-GR" sz="2000" dirty="0"/>
              <a:t>, S. </a:t>
            </a:r>
            <a:r>
              <a:rPr lang="el-GR" sz="2000" dirty="0" err="1"/>
              <a:t>hadar</a:t>
            </a:r>
            <a:r>
              <a:rPr lang="el-GR" sz="2000" dirty="0"/>
              <a:t>, που </a:t>
            </a:r>
            <a:r>
              <a:rPr lang="el-GR" sz="2000" dirty="0" smtClean="0"/>
              <a:t>μεταδίδονται οριζόντια </a:t>
            </a:r>
            <a:r>
              <a:rPr lang="el-GR" sz="2000" dirty="0"/>
              <a:t>και κάθετα στους αντίστοιχους ξενιστές. </a:t>
            </a:r>
            <a:endParaRPr lang="el-GR" sz="2000" dirty="0" smtClean="0"/>
          </a:p>
          <a:p>
            <a:r>
              <a:rPr lang="el-GR" sz="2000" dirty="0" smtClean="0"/>
              <a:t>Τη </a:t>
            </a:r>
            <a:r>
              <a:rPr lang="el-GR" sz="2000" dirty="0"/>
              <a:t>δεξαμενή του </a:t>
            </a:r>
            <a:r>
              <a:rPr lang="el-GR" sz="2000" dirty="0" smtClean="0"/>
              <a:t>μικροβίου αποτελούν </a:t>
            </a:r>
            <a:r>
              <a:rPr lang="el-GR" sz="2000" dirty="0"/>
              <a:t>οι γάτες, οι ποντικοί, οι μύγες, και είδη της άγριας πανίδας.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07063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ΠΑΡΑΤΥΦΟΣ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Paratyphoid infection)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345332"/>
            <a:ext cx="8229600" cy="34836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Συμπτώματα</a:t>
            </a:r>
            <a:endParaRPr lang="el-GR" sz="2000" b="1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el-GR" sz="2000" dirty="0">
                <a:solidFill>
                  <a:prstClr val="black"/>
                </a:solidFill>
              </a:rPr>
              <a:t>Στην οξεία μορφή τα συμπτώματα είναι ανάλογα της λευκής </a:t>
            </a:r>
            <a:r>
              <a:rPr lang="el-GR" sz="2000" dirty="0" smtClean="0">
                <a:solidFill>
                  <a:prstClr val="black"/>
                </a:solidFill>
              </a:rPr>
              <a:t>διάρροιας και </a:t>
            </a:r>
            <a:r>
              <a:rPr lang="el-GR" sz="2000" dirty="0">
                <a:solidFill>
                  <a:prstClr val="black"/>
                </a:solidFill>
              </a:rPr>
              <a:t>του τύφου των ορνίθων. Στη χρόνια μορφή παρουσιάζεται </a:t>
            </a:r>
            <a:r>
              <a:rPr lang="el-GR" sz="2000" dirty="0" smtClean="0">
                <a:solidFill>
                  <a:prstClr val="black"/>
                </a:solidFill>
              </a:rPr>
              <a:t>αδυναμία, απώλεια </a:t>
            </a:r>
            <a:r>
              <a:rPr lang="el-GR" sz="2000" dirty="0">
                <a:solidFill>
                  <a:prstClr val="black"/>
                </a:solidFill>
              </a:rPr>
              <a:t>σωματικού βάρους, μείωση της ωοτοκίας, καθώς και </a:t>
            </a:r>
            <a:r>
              <a:rPr lang="el-GR" sz="2000" dirty="0" smtClean="0">
                <a:solidFill>
                  <a:prstClr val="black"/>
                </a:solidFill>
              </a:rPr>
              <a:t>διάρροια. Στους νεοσσούς </a:t>
            </a:r>
            <a:r>
              <a:rPr lang="el-GR" sz="2000" dirty="0">
                <a:solidFill>
                  <a:prstClr val="black"/>
                </a:solidFill>
              </a:rPr>
              <a:t>οι περισσότεροι θάνατοι συμβαίνουν μέσα σε 5 ως 15 ημέρες </a:t>
            </a:r>
            <a:r>
              <a:rPr lang="el-GR" sz="2000" dirty="0" smtClean="0">
                <a:solidFill>
                  <a:prstClr val="black"/>
                </a:solidFill>
              </a:rPr>
              <a:t>από την </a:t>
            </a:r>
            <a:r>
              <a:rPr lang="el-GR" sz="2000" dirty="0">
                <a:solidFill>
                  <a:prstClr val="black"/>
                </a:solidFill>
              </a:rPr>
              <a:t>εκκόλαψη τους και φθάνουν μέχρι και 50%, ενώ στα ενήλικα </a:t>
            </a:r>
            <a:r>
              <a:rPr lang="el-GR" sz="2000" dirty="0" smtClean="0">
                <a:solidFill>
                  <a:prstClr val="black"/>
                </a:solidFill>
              </a:rPr>
              <a:t>πτηνά σπάνια </a:t>
            </a:r>
            <a:r>
              <a:rPr lang="el-GR" sz="2000" dirty="0">
                <a:solidFill>
                  <a:prstClr val="black"/>
                </a:solidFill>
              </a:rPr>
              <a:t>παρατηρούνται θάνατοι. Τα πτηνά που θα </a:t>
            </a:r>
            <a:r>
              <a:rPr lang="el-GR" sz="2000" dirty="0" err="1">
                <a:solidFill>
                  <a:prstClr val="black"/>
                </a:solidFill>
              </a:rPr>
              <a:t>ιαθούν</a:t>
            </a:r>
            <a:r>
              <a:rPr lang="el-GR" sz="2000" dirty="0">
                <a:solidFill>
                  <a:prstClr val="black"/>
                </a:solidFill>
              </a:rPr>
              <a:t> </a:t>
            </a:r>
            <a:r>
              <a:rPr lang="el-GR" sz="2000" dirty="0" smtClean="0">
                <a:solidFill>
                  <a:prstClr val="black"/>
                </a:solidFill>
              </a:rPr>
              <a:t>παραμένουν </a:t>
            </a:r>
            <a:r>
              <a:rPr lang="el-GR" sz="2000" dirty="0" err="1" smtClean="0">
                <a:solidFill>
                  <a:prstClr val="black"/>
                </a:solidFill>
              </a:rPr>
              <a:t>μικροβιοφορείς</a:t>
            </a:r>
            <a:r>
              <a:rPr lang="el-GR" sz="2000" dirty="0" smtClean="0">
                <a:solidFill>
                  <a:prstClr val="black"/>
                </a:solidFill>
              </a:rPr>
              <a:t> </a:t>
            </a:r>
            <a:r>
              <a:rPr lang="el-GR" sz="2000" dirty="0">
                <a:solidFill>
                  <a:prstClr val="black"/>
                </a:solidFill>
              </a:rPr>
              <a:t>και μεταδίδουν στη σαλμονέλα και σε άλλα υγιή πτηνά </a:t>
            </a:r>
            <a:r>
              <a:rPr lang="el-GR" sz="2000" dirty="0" smtClean="0">
                <a:solidFill>
                  <a:prstClr val="black"/>
                </a:solidFill>
              </a:rPr>
              <a:t>αλλά και </a:t>
            </a:r>
            <a:r>
              <a:rPr lang="el-GR" sz="2000" dirty="0">
                <a:solidFill>
                  <a:prstClr val="black"/>
                </a:solidFill>
              </a:rPr>
              <a:t>στον άνθρωπο που θα καταναλώσει αυγά ή κρέας ασθενών </a:t>
            </a:r>
            <a:r>
              <a:rPr lang="el-GR" sz="2000" dirty="0" smtClean="0">
                <a:solidFill>
                  <a:prstClr val="black"/>
                </a:solidFill>
              </a:rPr>
              <a:t>πτηνών, προκαλώντας </a:t>
            </a:r>
            <a:r>
              <a:rPr lang="el-GR" sz="2000" dirty="0">
                <a:solidFill>
                  <a:prstClr val="black"/>
                </a:solidFill>
              </a:rPr>
              <a:t>σημαντική </a:t>
            </a:r>
            <a:r>
              <a:rPr lang="el-GR" sz="2000" dirty="0" err="1">
                <a:solidFill>
                  <a:prstClr val="black"/>
                </a:solidFill>
              </a:rPr>
              <a:t>τροφολοίμωξη</a:t>
            </a:r>
            <a:r>
              <a:rPr lang="el-GR" sz="2000" dirty="0">
                <a:solidFill>
                  <a:prstClr val="black"/>
                </a:solidFill>
              </a:rPr>
              <a:t>. Για τους λόγους αυτούς η </a:t>
            </a:r>
            <a:r>
              <a:rPr lang="el-GR" sz="2000" dirty="0" smtClean="0">
                <a:solidFill>
                  <a:prstClr val="black"/>
                </a:solidFill>
              </a:rPr>
              <a:t>πρόγνωση είναι </a:t>
            </a:r>
            <a:r>
              <a:rPr lang="el-GR" sz="2000" dirty="0">
                <a:solidFill>
                  <a:prstClr val="black"/>
                </a:solidFill>
              </a:rPr>
              <a:t>δυσμενής.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7518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ΚΟΛΟΒΑΚΤΗΡΙΔΙΑΣΗ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E. coli infection, </a:t>
            </a:r>
            <a:r>
              <a:rPr lang="en-US" sz="2800" dirty="0" err="1">
                <a:solidFill>
                  <a:prstClr val="black"/>
                </a:solidFill>
              </a:rPr>
              <a:t>Colibacillosis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1"/>
            <a:ext cx="7859216" cy="3607669"/>
          </a:xfrm>
        </p:spPr>
        <p:txBody>
          <a:bodyPr>
            <a:noAutofit/>
          </a:bodyPr>
          <a:lstStyle/>
          <a:p>
            <a:r>
              <a:rPr lang="el-GR" sz="2000" dirty="0"/>
              <a:t>Το αίτιο είναι ένα </a:t>
            </a:r>
            <a:r>
              <a:rPr lang="el-GR" sz="2000" dirty="0" err="1"/>
              <a:t>Gram</a:t>
            </a:r>
            <a:r>
              <a:rPr lang="el-GR" sz="2000" dirty="0"/>
              <a:t>- κολοβακτηρίδιο, η </a:t>
            </a:r>
            <a:r>
              <a:rPr lang="el-GR" sz="2000" dirty="0" err="1"/>
              <a:t>Escherichia</a:t>
            </a:r>
            <a:r>
              <a:rPr lang="el-GR" sz="2000" dirty="0"/>
              <a:t> </a:t>
            </a:r>
            <a:r>
              <a:rPr lang="el-GR" sz="2000" dirty="0" err="1"/>
              <a:t>coli</a:t>
            </a:r>
            <a:r>
              <a:rPr lang="el-GR" sz="2000" dirty="0"/>
              <a:t>. Είναι </a:t>
            </a:r>
            <a:r>
              <a:rPr lang="el-GR" sz="2000" dirty="0" smtClean="0"/>
              <a:t>πολύ διαδεδομένο </a:t>
            </a:r>
            <a:r>
              <a:rPr lang="el-GR" sz="2000" dirty="0"/>
              <a:t>στη φύση και βρίσκεται σε φυσιολογικές συνθήκες </a:t>
            </a:r>
            <a:r>
              <a:rPr lang="el-GR" sz="2000" dirty="0" smtClean="0"/>
              <a:t>ως σαπρόφυτο </a:t>
            </a:r>
            <a:r>
              <a:rPr lang="el-GR" sz="2000" dirty="0"/>
              <a:t>στο έντερο των θηλαστικών και των πτηνών (ειλεό). Υπάρχει </a:t>
            </a:r>
            <a:r>
              <a:rPr lang="el-GR" sz="2000" dirty="0" smtClean="0"/>
              <a:t>στο έδαφος</a:t>
            </a:r>
            <a:r>
              <a:rPr lang="el-GR" sz="2000" dirty="0"/>
              <a:t>, στη σκόνη, στο νερό, στο τρίχωμα των ζώων. Στα πτηνά η </a:t>
            </a:r>
            <a:r>
              <a:rPr lang="el-GR" sz="2000" dirty="0" smtClean="0"/>
              <a:t>λοίμωξη που </a:t>
            </a:r>
            <a:r>
              <a:rPr lang="el-GR" sz="2000" dirty="0"/>
              <a:t>προκαλείται είναι συνήθως δευτερογενής που εμφανίζεται ως </a:t>
            </a:r>
            <a:r>
              <a:rPr lang="el-GR" sz="2000" dirty="0" smtClean="0"/>
              <a:t>επιπλοκή άλλων </a:t>
            </a:r>
            <a:r>
              <a:rPr lang="el-GR" sz="2000" dirty="0"/>
              <a:t>νόσων, όπως των </a:t>
            </a:r>
            <a:r>
              <a:rPr lang="el-GR" sz="2000" dirty="0" err="1"/>
              <a:t>μυκοπλασμώσεων</a:t>
            </a:r>
            <a:r>
              <a:rPr lang="el-GR" sz="2000" dirty="0"/>
              <a:t>, της λοιμώδους βρογχίτιδας, </a:t>
            </a:r>
            <a:r>
              <a:rPr lang="el-GR" sz="2000" dirty="0" smtClean="0"/>
              <a:t>της νόσου </a:t>
            </a:r>
            <a:r>
              <a:rPr lang="el-GR" sz="2000" dirty="0"/>
              <a:t>του </a:t>
            </a:r>
            <a:r>
              <a:rPr lang="el-GR" sz="2000" dirty="0" err="1" smtClean="0"/>
              <a:t>Gumboro</a:t>
            </a:r>
            <a:r>
              <a:rPr lang="el-GR" sz="2000" dirty="0" smtClean="0"/>
              <a:t>. Συχνά </a:t>
            </a:r>
            <a:r>
              <a:rPr lang="el-GR" sz="2000" dirty="0"/>
              <a:t>στην εκδήλωση της νόσου συμβάλουν παράγοντες </a:t>
            </a:r>
            <a:r>
              <a:rPr lang="el-GR" sz="2000" dirty="0" smtClean="0"/>
              <a:t>που κάμπτουν </a:t>
            </a:r>
            <a:r>
              <a:rPr lang="el-GR" sz="2000" dirty="0"/>
              <a:t>τη φυσική αντίσταση του οργανισμού (συνωστισμός, </a:t>
            </a:r>
            <a:r>
              <a:rPr lang="el-GR" sz="2000" dirty="0" smtClean="0"/>
              <a:t>μετακίνηση, εμβολιασμός</a:t>
            </a:r>
            <a:r>
              <a:rPr lang="el-GR" sz="2000" dirty="0"/>
              <a:t>, μεταβολές θερμοκρασίας, διατροφή).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373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00443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ΚΟΛΟΒΑΚΤΗΡΙΔΙΑΣΗ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E. coli infection, </a:t>
            </a:r>
            <a:r>
              <a:rPr lang="en-US" sz="2800" dirty="0" err="1">
                <a:solidFill>
                  <a:prstClr val="black"/>
                </a:solidFill>
              </a:rPr>
              <a:t>Colibacillosis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5913" y="1273324"/>
            <a:ext cx="8507288" cy="35437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Συμπτωματολογία</a:t>
            </a:r>
          </a:p>
          <a:p>
            <a:pPr marL="0" indent="0">
              <a:buNone/>
            </a:pPr>
            <a:r>
              <a:rPr lang="el-GR" sz="2000" dirty="0"/>
              <a:t>Τα διάφορα παθογόνα στελέχη </a:t>
            </a:r>
            <a:r>
              <a:rPr lang="el-GR" sz="2000" dirty="0" smtClean="0"/>
              <a:t>προκαλούν ποικίλες </a:t>
            </a:r>
            <a:r>
              <a:rPr lang="el-GR" sz="2000" dirty="0"/>
              <a:t>μορφές νοσηρών καταστάσεων. Οι σπουδαιότερες είναι:</a:t>
            </a:r>
          </a:p>
          <a:p>
            <a:r>
              <a:rPr lang="el-GR" sz="2000" dirty="0" smtClean="0"/>
              <a:t>Εντερίτιδα</a:t>
            </a:r>
            <a:endParaRPr lang="el-GR" sz="2000" dirty="0"/>
          </a:p>
          <a:p>
            <a:r>
              <a:rPr lang="el-GR" sz="2000" dirty="0" smtClean="0"/>
              <a:t>Σηψαιμία</a:t>
            </a:r>
            <a:endParaRPr lang="el-GR" sz="2000" dirty="0"/>
          </a:p>
          <a:p>
            <a:r>
              <a:rPr lang="el-GR" sz="2000" dirty="0" err="1" smtClean="0"/>
              <a:t>Αεροθυλακίτιδα</a:t>
            </a:r>
            <a:endParaRPr lang="el-GR" sz="2000" dirty="0"/>
          </a:p>
          <a:p>
            <a:r>
              <a:rPr lang="el-GR" sz="2000" dirty="0" smtClean="0"/>
              <a:t>Περικαρδίτιδα</a:t>
            </a:r>
          </a:p>
          <a:p>
            <a:r>
              <a:rPr lang="el-GR" sz="2000" dirty="0" err="1" smtClean="0"/>
              <a:t>Περιηπατίτιδα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6995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ΚΟΛΟΒΑΚΤΗΡΙΔΙΑΣΗ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E. coli infection, </a:t>
            </a:r>
            <a:r>
              <a:rPr lang="en-US" sz="2800" dirty="0" err="1">
                <a:solidFill>
                  <a:prstClr val="black"/>
                </a:solidFill>
              </a:rPr>
              <a:t>Colibacillosis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9552" y="1489348"/>
            <a:ext cx="7920880" cy="3615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b="1" dirty="0"/>
              <a:t>Συμπτωματολογία</a:t>
            </a:r>
          </a:p>
          <a:p>
            <a:r>
              <a:rPr lang="el-GR" sz="2000" dirty="0" smtClean="0"/>
              <a:t>Περιτονίτιδα</a:t>
            </a:r>
            <a:endParaRPr lang="el-GR" sz="2000" dirty="0"/>
          </a:p>
          <a:p>
            <a:r>
              <a:rPr lang="el-GR" sz="2000" dirty="0"/>
              <a:t>Αρθρίτιδα</a:t>
            </a:r>
          </a:p>
          <a:p>
            <a:r>
              <a:rPr lang="el-GR" sz="2000" dirty="0"/>
              <a:t>Σαλπιγγίτιδα</a:t>
            </a:r>
          </a:p>
          <a:p>
            <a:r>
              <a:rPr lang="el-GR" sz="2000" dirty="0"/>
              <a:t>Λοίμωξη των νεοσσών</a:t>
            </a:r>
          </a:p>
          <a:p>
            <a:r>
              <a:rPr lang="el-GR" sz="2000" dirty="0"/>
              <a:t>Κοκκίωμα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8809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1345332"/>
            <a:ext cx="8640960" cy="3314414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Ζωικής Παραγωγής</a:t>
            </a:r>
          </a:p>
          <a:p>
            <a:pPr algn="l"/>
            <a:r>
              <a:rPr lang="el-GR" b="1" dirty="0" smtClean="0"/>
              <a:t>Λοιμώδη Νοσήματα – Υγιεινή Αγροτικών Ζώων</a:t>
            </a:r>
            <a:endParaRPr lang="en-US" b="1" dirty="0" smtClean="0"/>
          </a:p>
          <a:p>
            <a:r>
              <a:rPr lang="el-GR" sz="2800" b="1" dirty="0" smtClean="0"/>
              <a:t>Ενότητα 14: </a:t>
            </a:r>
            <a:r>
              <a:rPr lang="el-GR" sz="2800" dirty="0"/>
              <a:t>ΒΑΚΤΗΡΙΑΚΑ ΝΟΣΗΜΑΤΑ ΤΩΝ </a:t>
            </a:r>
            <a:r>
              <a:rPr lang="el-GR" sz="2800" dirty="0" smtClean="0"/>
              <a:t>ΠΤΗΝΩΝ</a:t>
            </a:r>
          </a:p>
          <a:p>
            <a:endParaRPr lang="en-US" sz="2000" dirty="0" smtClean="0"/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Ιωάννης Σκούφος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ΚΟΛΟΒΑΚΤΗΡΙΔΙΑΣΗ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E. coli infection, </a:t>
            </a:r>
            <a:r>
              <a:rPr lang="en-US" sz="2800" dirty="0" err="1">
                <a:solidFill>
                  <a:prstClr val="black"/>
                </a:solidFill>
              </a:rPr>
              <a:t>Colibacillosis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615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Πρόγνωση - Θεραπεία</a:t>
            </a:r>
          </a:p>
          <a:p>
            <a:r>
              <a:rPr lang="el-GR" sz="2000" dirty="0" smtClean="0"/>
              <a:t>Η </a:t>
            </a:r>
            <a:r>
              <a:rPr lang="el-GR" sz="2000" dirty="0" err="1"/>
              <a:t>κολοβακτηριδίαση</a:t>
            </a:r>
            <a:r>
              <a:rPr lang="el-GR" sz="2000" dirty="0"/>
              <a:t> έχει οξεία ή </a:t>
            </a:r>
            <a:r>
              <a:rPr lang="el-GR" sz="2000" dirty="0" smtClean="0"/>
              <a:t>χρόνια εξέλιξη.</a:t>
            </a:r>
          </a:p>
          <a:p>
            <a:r>
              <a:rPr lang="el-GR" sz="2000" dirty="0"/>
              <a:t>Χρησιμοποιούνται ευρέως αντιβιοτικά όπως η </a:t>
            </a:r>
            <a:r>
              <a:rPr lang="el-GR" sz="2000" dirty="0" err="1"/>
              <a:t>τετρακυκλίνη</a:t>
            </a:r>
            <a:r>
              <a:rPr lang="el-GR" sz="2000" dirty="0"/>
              <a:t>, η </a:t>
            </a:r>
            <a:r>
              <a:rPr lang="el-GR" sz="2000" dirty="0" err="1"/>
              <a:t>νεομυκίνη</a:t>
            </a:r>
            <a:r>
              <a:rPr lang="el-GR" sz="2000" dirty="0"/>
              <a:t>, </a:t>
            </a:r>
            <a:r>
              <a:rPr lang="el-GR" sz="2000" dirty="0" smtClean="0"/>
              <a:t>η </a:t>
            </a:r>
            <a:r>
              <a:rPr lang="el-GR" sz="2000" dirty="0" err="1" smtClean="0"/>
              <a:t>κολιστίνη</a:t>
            </a:r>
            <a:r>
              <a:rPr lang="el-GR" sz="2000" dirty="0"/>
              <a:t>, οι </a:t>
            </a:r>
            <a:r>
              <a:rPr lang="el-GR" sz="2000" dirty="0" err="1"/>
              <a:t>κινολόνες</a:t>
            </a:r>
            <a:r>
              <a:rPr lang="el-GR" sz="2000" dirty="0"/>
              <a:t> καθώς και οι </a:t>
            </a:r>
            <a:r>
              <a:rPr lang="el-GR" sz="2000" dirty="0" err="1"/>
              <a:t>σουλφοναμίδες</a:t>
            </a:r>
            <a:r>
              <a:rPr lang="el-GR" sz="2000" dirty="0"/>
              <a:t>. Τα στελέχη της E. </a:t>
            </a:r>
            <a:r>
              <a:rPr lang="el-GR" sz="2000" dirty="0" err="1"/>
              <a:t>coli</a:t>
            </a:r>
            <a:r>
              <a:rPr lang="el-GR" sz="2000" dirty="0"/>
              <a:t> αναπτύσσουν </a:t>
            </a:r>
            <a:r>
              <a:rPr lang="el-GR" sz="2000" dirty="0" smtClean="0"/>
              <a:t>εύκολα αντοχή </a:t>
            </a:r>
            <a:r>
              <a:rPr lang="el-GR" sz="2000" dirty="0"/>
              <a:t>στα </a:t>
            </a:r>
            <a:r>
              <a:rPr lang="el-GR" sz="2000" dirty="0" err="1"/>
              <a:t>αντιμικροβιακά</a:t>
            </a:r>
            <a:r>
              <a:rPr lang="el-GR" sz="2000" dirty="0"/>
              <a:t>, επομένως η δοκιμή ευαισθησίας (</a:t>
            </a:r>
            <a:r>
              <a:rPr lang="el-GR" sz="2000" dirty="0" smtClean="0"/>
              <a:t>αντιβιόγραμμα) είναι </a:t>
            </a:r>
            <a:r>
              <a:rPr lang="el-GR" sz="2000" dirty="0"/>
              <a:t>απαραίτητη. Ο συνδυασμός αντιβιοτικών και </a:t>
            </a:r>
            <a:r>
              <a:rPr lang="el-GR" sz="2000" dirty="0" err="1" smtClean="0"/>
              <a:t>σουλφοναμίδων</a:t>
            </a:r>
            <a:r>
              <a:rPr lang="el-GR" sz="2000" dirty="0" smtClean="0"/>
              <a:t> </a:t>
            </a:r>
            <a:r>
              <a:rPr lang="el-GR" sz="2000" dirty="0"/>
              <a:t>δίνει καλύτερα αποτελέσματα.</a:t>
            </a:r>
          </a:p>
          <a:p>
            <a:r>
              <a:rPr lang="el-GR" sz="2000" dirty="0"/>
              <a:t>Για την προφύλαξη των πτηνών πρέπει να τηρούνται οι όροι </a:t>
            </a:r>
            <a:r>
              <a:rPr lang="el-GR" sz="2000" dirty="0" smtClean="0"/>
              <a:t>υγιεινής, ενώ </a:t>
            </a:r>
            <a:r>
              <a:rPr lang="el-GR" sz="2000" dirty="0"/>
              <a:t>η </a:t>
            </a:r>
            <a:r>
              <a:rPr lang="el-GR" sz="2000" dirty="0" err="1"/>
              <a:t>αντιστρεσική</a:t>
            </a:r>
            <a:r>
              <a:rPr lang="el-GR" sz="2000" dirty="0"/>
              <a:t> φαρμακευτική προστασία των πτηνών επιτυγχάνεται </a:t>
            </a:r>
            <a:r>
              <a:rPr lang="el-GR" sz="2000" dirty="0" smtClean="0"/>
              <a:t>με την </a:t>
            </a:r>
            <a:r>
              <a:rPr lang="el-GR" sz="2000" dirty="0"/>
              <a:t>προσθήκη στο νερό ή στην τροφή </a:t>
            </a:r>
            <a:r>
              <a:rPr lang="el-GR" sz="2000" dirty="0" err="1"/>
              <a:t>αντιμικροβιακών</a:t>
            </a:r>
            <a:r>
              <a:rPr lang="el-GR" sz="2000" dirty="0"/>
              <a:t> ουσιών καθώς </a:t>
            </a:r>
            <a:r>
              <a:rPr lang="el-GR" sz="2000" dirty="0" smtClean="0"/>
              <a:t>και βιταμινών </a:t>
            </a:r>
            <a:r>
              <a:rPr lang="el-GR" sz="2000" dirty="0"/>
              <a:t>A, E, C και του συμπλέγματος B σε δόσεις πολλαπλάσιες από </a:t>
            </a:r>
            <a:r>
              <a:rPr lang="el-GR" sz="2000" dirty="0" smtClean="0"/>
              <a:t>τις ενδεικνυόμενες </a:t>
            </a:r>
            <a:r>
              <a:rPr lang="el-GR" sz="2000" dirty="0"/>
              <a:t>για την κάλυψη των θρεπτικών αναγκών.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2981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ΜΥΚΟΠΛΑΣΜΩΣΗ ΤΩΝ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mycoplasmosis</a:t>
            </a:r>
            <a:r>
              <a:rPr lang="en-US" sz="2800" dirty="0">
                <a:solidFill>
                  <a:prstClr val="black"/>
                </a:solidFill>
              </a:rPr>
              <a:t>, PPLO, chronic respiratory disease)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3568" y="1633364"/>
            <a:ext cx="7704856" cy="3471772"/>
          </a:xfrm>
        </p:spPr>
        <p:txBody>
          <a:bodyPr>
            <a:noAutofit/>
          </a:bodyPr>
          <a:lstStyle/>
          <a:p>
            <a:r>
              <a:rPr lang="el-GR" sz="2000" dirty="0"/>
              <a:t>Οφείλεται </a:t>
            </a:r>
            <a:r>
              <a:rPr lang="el-GR" sz="2000" dirty="0" smtClean="0"/>
              <a:t>στο </a:t>
            </a:r>
            <a:r>
              <a:rPr lang="el-GR" sz="2000" dirty="0" err="1" smtClean="0"/>
              <a:t>Mycoplasma</a:t>
            </a:r>
            <a:r>
              <a:rPr lang="el-GR" sz="2000" dirty="0" smtClean="0"/>
              <a:t> </a:t>
            </a:r>
            <a:r>
              <a:rPr lang="el-GR" sz="2000" dirty="0" err="1"/>
              <a:t>gallisepticum</a:t>
            </a:r>
            <a:r>
              <a:rPr lang="el-GR" sz="2000" dirty="0"/>
              <a:t> που προκαλεί </a:t>
            </a:r>
            <a:r>
              <a:rPr lang="el-GR" sz="2000" dirty="0" err="1"/>
              <a:t>νόσo</a:t>
            </a:r>
            <a:r>
              <a:rPr lang="el-GR" sz="2000" dirty="0"/>
              <a:t> όταν από </a:t>
            </a:r>
            <a:r>
              <a:rPr lang="el-GR" sz="2000" dirty="0" smtClean="0"/>
              <a:t>διάφορους </a:t>
            </a:r>
            <a:r>
              <a:rPr lang="el-GR" sz="2000" dirty="0" err="1" smtClean="0"/>
              <a:t>στρεσσικούς</a:t>
            </a:r>
            <a:r>
              <a:rPr lang="el-GR" sz="2000" dirty="0" smtClean="0"/>
              <a:t> </a:t>
            </a:r>
            <a:r>
              <a:rPr lang="el-GR" sz="2000" dirty="0"/>
              <a:t>παράγοντες μειώνεται η αντίσταση του οργανισμού του </a:t>
            </a:r>
            <a:r>
              <a:rPr lang="el-GR" sz="2000" dirty="0" smtClean="0"/>
              <a:t>πτηνού. Συχνά</a:t>
            </a:r>
            <a:r>
              <a:rPr lang="el-GR" sz="2000" dirty="0"/>
              <a:t>, είναι </a:t>
            </a:r>
            <a:r>
              <a:rPr lang="el-GR" sz="2000" dirty="0" err="1"/>
              <a:t>επιπεπλεγμένη</a:t>
            </a:r>
            <a:r>
              <a:rPr lang="el-GR" sz="2000" dirty="0"/>
              <a:t> με την </a:t>
            </a:r>
            <a:r>
              <a:rPr lang="el-GR" sz="2000" dirty="0" err="1"/>
              <a:t>κολοβακτηριδίαση</a:t>
            </a:r>
            <a:r>
              <a:rPr lang="el-GR" sz="2000" dirty="0"/>
              <a:t>. </a:t>
            </a:r>
            <a:endParaRPr lang="el-GR" sz="2000" dirty="0" smtClean="0"/>
          </a:p>
          <a:p>
            <a:r>
              <a:rPr lang="el-GR" sz="2000" dirty="0" smtClean="0"/>
              <a:t>Η </a:t>
            </a:r>
            <a:r>
              <a:rPr lang="el-GR" sz="2000" dirty="0"/>
              <a:t>μετάδοση της </a:t>
            </a:r>
            <a:r>
              <a:rPr lang="el-GR" sz="2000" dirty="0" smtClean="0"/>
              <a:t>νόσου γίνεται </a:t>
            </a:r>
            <a:r>
              <a:rPr lang="el-GR" sz="2000" dirty="0"/>
              <a:t>κάθετα από την όρνιθα στους νεοσσούς και οριζόντια κυρίως </a:t>
            </a:r>
            <a:r>
              <a:rPr lang="el-GR" sz="2000" dirty="0" smtClean="0"/>
              <a:t>στις εκκολαπτικές </a:t>
            </a:r>
            <a:r>
              <a:rPr lang="el-GR" sz="2000" dirty="0"/>
              <a:t>μηχανές, στα κουτιά αποστολής των νεοσσών και </a:t>
            </a:r>
            <a:r>
              <a:rPr lang="el-GR" sz="2000" dirty="0" smtClean="0"/>
              <a:t>στους θαλάμους </a:t>
            </a:r>
            <a:r>
              <a:rPr lang="el-GR" sz="2000" dirty="0"/>
              <a:t>εκτροφής των πτηνών.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1182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ΜΥΚΟΠΛΑΣΜΩΣΗ ΤΩΝ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 err="1">
                <a:solidFill>
                  <a:prstClr val="black"/>
                </a:solidFill>
              </a:rPr>
              <a:t>mycoplasmosis</a:t>
            </a:r>
            <a:r>
              <a:rPr lang="en-US" sz="2800" dirty="0">
                <a:solidFill>
                  <a:prstClr val="black"/>
                </a:solidFill>
              </a:rPr>
              <a:t>, PPLO, chronic respiratory disease)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409773"/>
            <a:ext cx="8435280" cy="3615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Συμπτώματα-Αλλοιώσεις</a:t>
            </a:r>
          </a:p>
          <a:p>
            <a:r>
              <a:rPr lang="el-GR" sz="2000" dirty="0" smtClean="0"/>
              <a:t>Παρουσιάζονται </a:t>
            </a:r>
            <a:r>
              <a:rPr lang="el-GR" sz="2000" dirty="0"/>
              <a:t>ρόγχοι, </a:t>
            </a:r>
            <a:r>
              <a:rPr lang="el-GR" sz="2000" dirty="0" err="1"/>
              <a:t>πτερνίσματα</a:t>
            </a:r>
            <a:r>
              <a:rPr lang="el-GR" sz="2000" dirty="0"/>
              <a:t> </a:t>
            </a:r>
            <a:r>
              <a:rPr lang="el-GR" sz="2000" dirty="0" smtClean="0"/>
              <a:t>και βήχας </a:t>
            </a:r>
            <a:r>
              <a:rPr lang="el-GR" sz="2000" dirty="0"/>
              <a:t>σε πτηνά ηλικίας άνω των δύο εβδομάδων. Στις </a:t>
            </a:r>
            <a:r>
              <a:rPr lang="el-GR" sz="2000" dirty="0" err="1"/>
              <a:t>ωοτόκες</a:t>
            </a:r>
            <a:r>
              <a:rPr lang="el-GR" sz="2000" dirty="0"/>
              <a:t> όρνιθες </a:t>
            </a:r>
            <a:r>
              <a:rPr lang="el-GR" sz="2000" dirty="0" smtClean="0"/>
              <a:t>είναι συχνή </a:t>
            </a:r>
            <a:r>
              <a:rPr lang="el-GR" sz="2000" dirty="0"/>
              <a:t>η πτώση μέχρι και 50% της ωοτοκίας και της </a:t>
            </a:r>
            <a:r>
              <a:rPr lang="el-GR" sz="2000" dirty="0" err="1" smtClean="0"/>
              <a:t>εκκολαπτικότητας</a:t>
            </a:r>
            <a:r>
              <a:rPr lang="el-GR" sz="2000" dirty="0" smtClean="0"/>
              <a:t>. Παρατηρείται </a:t>
            </a:r>
            <a:r>
              <a:rPr lang="el-GR" sz="2000" dirty="0"/>
              <a:t>θόλωση και πάχυνση των αεροσάκων που </a:t>
            </a:r>
            <a:r>
              <a:rPr lang="el-GR" sz="2000" dirty="0" smtClean="0"/>
              <a:t>καλύπτονται από </a:t>
            </a:r>
            <a:r>
              <a:rPr lang="el-GR" sz="2000" dirty="0"/>
              <a:t>ινώδες εξίδρωμα, συγκέντρωση υγρού στις ρινικές κοιλότητες, </a:t>
            </a:r>
            <a:r>
              <a:rPr lang="el-GR" sz="2000" dirty="0" smtClean="0"/>
              <a:t>την τραχεία </a:t>
            </a:r>
            <a:r>
              <a:rPr lang="el-GR" sz="2000" dirty="0"/>
              <a:t>και τους πνεύμονες και εκφύλιση των ωοθυλακίων. </a:t>
            </a:r>
            <a:r>
              <a:rPr lang="el-GR" sz="2000" dirty="0" smtClean="0"/>
              <a:t>Επίσης παρατηρείται </a:t>
            </a:r>
            <a:r>
              <a:rPr lang="el-GR" sz="2000" dirty="0"/>
              <a:t>διόγκωση της κεφαλής λόγω συγκέντρωσης εξιδρώματος </a:t>
            </a:r>
            <a:r>
              <a:rPr lang="el-GR" sz="2000" dirty="0" smtClean="0"/>
              <a:t>στους </a:t>
            </a:r>
            <a:r>
              <a:rPr lang="el-GR" sz="2000" dirty="0" err="1" smtClean="0"/>
              <a:t>παραρινικούς</a:t>
            </a:r>
            <a:r>
              <a:rPr lang="el-GR" sz="2000" dirty="0" smtClean="0"/>
              <a:t> </a:t>
            </a:r>
            <a:r>
              <a:rPr lang="el-GR" sz="2000" dirty="0"/>
              <a:t>κόλπους. Καθολική ακόμα είναι η αίσθηση παρουσίας </a:t>
            </a:r>
            <a:r>
              <a:rPr lang="el-GR" sz="2000" dirty="0" smtClean="0"/>
              <a:t>μιας γλοιώδους </a:t>
            </a:r>
            <a:r>
              <a:rPr lang="el-GR" sz="2000" dirty="0"/>
              <a:t>και </a:t>
            </a:r>
            <a:r>
              <a:rPr lang="el-GR" sz="2000" dirty="0" err="1"/>
              <a:t>σαπουνούχου</a:t>
            </a:r>
            <a:r>
              <a:rPr lang="el-GR" sz="2000" dirty="0"/>
              <a:t> ουσίας που είναι διάχυτη σε όλα τα όργανα </a:t>
            </a:r>
            <a:r>
              <a:rPr lang="el-GR" sz="2000" dirty="0" smtClean="0"/>
              <a:t>της κοιλιακής </a:t>
            </a:r>
            <a:r>
              <a:rPr lang="el-GR" sz="2000" dirty="0"/>
              <a:t>κοιλότητας. </a:t>
            </a:r>
            <a:r>
              <a:rPr lang="el-GR" sz="2000" dirty="0" smtClean="0"/>
              <a:t>Το </a:t>
            </a:r>
            <a:r>
              <a:rPr lang="el-GR" sz="2000" dirty="0"/>
              <a:t>M. </a:t>
            </a:r>
            <a:r>
              <a:rPr lang="el-GR" sz="2000" dirty="0" err="1"/>
              <a:t>synoviae</a:t>
            </a:r>
            <a:r>
              <a:rPr lang="el-GR" sz="2000" dirty="0"/>
              <a:t> προκαλεί επίσης φλεγμονή </a:t>
            </a:r>
            <a:r>
              <a:rPr lang="el-GR" sz="2000" dirty="0" smtClean="0"/>
              <a:t>των </a:t>
            </a:r>
            <a:r>
              <a:rPr lang="el-GR" sz="2000" dirty="0" err="1" smtClean="0"/>
              <a:t>κνημομεταταρσικών</a:t>
            </a:r>
            <a:r>
              <a:rPr lang="el-GR" sz="2000" dirty="0" smtClean="0"/>
              <a:t> </a:t>
            </a:r>
            <a:r>
              <a:rPr lang="el-GR" sz="2000" dirty="0"/>
              <a:t>αρθρώσεων και των δακτύλων στα </a:t>
            </a:r>
            <a:r>
              <a:rPr lang="el-GR" sz="2000" dirty="0" smtClean="0"/>
              <a:t>ορνίθια </a:t>
            </a:r>
            <a:r>
              <a:rPr lang="el-GR" sz="2000" dirty="0" err="1" smtClean="0"/>
              <a:t>κρεοπαραγωγής</a:t>
            </a:r>
            <a:r>
              <a:rPr lang="el-GR" sz="2000" dirty="0" smtClean="0"/>
              <a:t>.</a:t>
            </a:r>
          </a:p>
          <a:p>
            <a:r>
              <a:rPr lang="el-GR" sz="2000" dirty="0" smtClean="0"/>
              <a:t> </a:t>
            </a:r>
            <a:r>
              <a:rPr lang="el-GR" sz="2000" dirty="0"/>
              <a:t>Η νόσος θεραπεύεται με </a:t>
            </a:r>
            <a:r>
              <a:rPr lang="el-GR" sz="2000" dirty="0" smtClean="0"/>
              <a:t>την χρήση αντιβιοτικών.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8215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2800" dirty="0">
                <a:solidFill>
                  <a:prstClr val="black"/>
                </a:solidFill>
              </a:rPr>
              <a:t>ΦΥΜΑΤΙΩΣΗ ΤΩΝ </a:t>
            </a:r>
            <a:r>
              <a:rPr lang="el-GR" sz="2800" dirty="0" smtClean="0">
                <a:solidFill>
                  <a:prstClr val="black"/>
                </a:solidFill>
              </a:rPr>
              <a:t>ΠΤΗΝΩΝ</a:t>
            </a:r>
            <a:br>
              <a:rPr lang="el-GR" sz="2800" dirty="0" smtClean="0">
                <a:solidFill>
                  <a:prstClr val="black"/>
                </a:solidFill>
              </a:rPr>
            </a:br>
            <a:r>
              <a:rPr lang="el-GR" sz="2800" dirty="0" smtClean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Avian tuberculosis)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45331"/>
            <a:ext cx="8435280" cy="3632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Είναι χρόνια μεταδοτική νόσος που οφείλεται στο </a:t>
            </a:r>
            <a:r>
              <a:rPr lang="el-GR" sz="2000" b="1" dirty="0" err="1" smtClean="0"/>
              <a:t>Mycobacterium</a:t>
            </a:r>
            <a:r>
              <a:rPr lang="el-GR" sz="2000" b="1" dirty="0" smtClean="0"/>
              <a:t> </a:t>
            </a:r>
            <a:r>
              <a:rPr lang="el-GR" sz="2000" b="1" dirty="0" err="1" smtClean="0"/>
              <a:t>tuberculosis</a:t>
            </a:r>
            <a:r>
              <a:rPr lang="el-GR" sz="2000" b="1" dirty="0" smtClean="0"/>
              <a:t> </a:t>
            </a:r>
            <a:r>
              <a:rPr lang="el-GR" sz="2000" b="1" dirty="0" err="1"/>
              <a:t>avium</a:t>
            </a:r>
            <a:r>
              <a:rPr lang="el-GR" sz="2000" dirty="0"/>
              <a:t> και ανήκει στις </a:t>
            </a:r>
            <a:r>
              <a:rPr lang="el-GR" sz="2000" dirty="0" err="1"/>
              <a:t>ζωοανθρωπονόσους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b="1" dirty="0" smtClean="0"/>
              <a:t>Συμπτώματα-Αλλοιώσεις</a:t>
            </a:r>
          </a:p>
          <a:p>
            <a:pPr marL="0" indent="0">
              <a:buNone/>
            </a:pPr>
            <a:r>
              <a:rPr lang="el-GR" sz="2000" dirty="0" smtClean="0"/>
              <a:t>Τα </a:t>
            </a:r>
            <a:r>
              <a:rPr lang="el-GR" sz="2000" dirty="0"/>
              <a:t>κυριότερα είναι η απώλεια βάρους, </a:t>
            </a:r>
            <a:r>
              <a:rPr lang="el-GR" sz="2000" dirty="0" smtClean="0"/>
              <a:t>η κατήφεια</a:t>
            </a:r>
            <a:r>
              <a:rPr lang="el-GR" sz="2000" dirty="0"/>
              <a:t>, η αδυναμία στήριξης και η ατροφία των μυών του </a:t>
            </a:r>
            <a:r>
              <a:rPr lang="el-GR" sz="2000" dirty="0" smtClean="0"/>
              <a:t>στέρνου. Κυριαρχούν </a:t>
            </a:r>
            <a:r>
              <a:rPr lang="el-GR" sz="2000" dirty="0"/>
              <a:t>τα πολυάριθμα </a:t>
            </a:r>
            <a:r>
              <a:rPr lang="el-GR" sz="2000" dirty="0" err="1"/>
              <a:t>κιτρινόφαια</a:t>
            </a:r>
            <a:r>
              <a:rPr lang="el-GR" sz="2000" dirty="0"/>
              <a:t> φυμάτια σε μέγεθος </a:t>
            </a:r>
            <a:r>
              <a:rPr lang="el-GR" sz="2000" dirty="0" smtClean="0"/>
              <a:t>από κεφάλι </a:t>
            </a:r>
            <a:r>
              <a:rPr lang="el-GR" sz="2000" dirty="0"/>
              <a:t>καρφίτσας μέχρι κόκκο μπιζελιού που υπάρχουν σε πολλά </a:t>
            </a:r>
            <a:r>
              <a:rPr lang="el-GR" sz="2000" dirty="0" smtClean="0"/>
              <a:t>όργανα όπως </a:t>
            </a:r>
            <a:r>
              <a:rPr lang="el-GR" sz="2000" dirty="0"/>
              <a:t>το ήπαρ, το σπλήνα, το έντερο, το μυελό των οστών, το </a:t>
            </a:r>
            <a:r>
              <a:rPr lang="el-GR" sz="2000" dirty="0" smtClean="0"/>
              <a:t>περιτόναιο, τους </a:t>
            </a:r>
            <a:r>
              <a:rPr lang="el-GR" sz="2000" dirty="0" err="1"/>
              <a:t>νεφρούς</a:t>
            </a:r>
            <a:r>
              <a:rPr lang="el-GR" sz="2000" dirty="0"/>
              <a:t>, την ωοθήκη. Όταν τα φυμάτια του εντέρου είναι ανοιχτά </a:t>
            </a:r>
            <a:r>
              <a:rPr lang="el-GR" sz="2000" dirty="0" smtClean="0"/>
              <a:t>το περιεχόμενο </a:t>
            </a:r>
            <a:r>
              <a:rPr lang="el-GR" sz="2000" dirty="0"/>
              <a:t>τους εισέρχεται στον αυλό, μολύνει τα περιττώματα και έτσι </a:t>
            </a:r>
            <a:r>
              <a:rPr lang="el-GR" sz="2000" dirty="0" smtClean="0"/>
              <a:t>η νόσος </a:t>
            </a:r>
            <a:r>
              <a:rPr lang="el-GR" sz="2000" dirty="0"/>
              <a:t>μεταδίδεται και στα υπόλοιπα πτηνά του σμήνους.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003212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ΦΥΜΑΤΙΩΣΗ ΤΩΝ ΠΤΗΝΩΝ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Avian tuberculosis)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55576" y="1489348"/>
            <a:ext cx="7931224" cy="36157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Πρόγνωση</a:t>
            </a:r>
          </a:p>
          <a:p>
            <a:pPr marL="0" indent="0">
              <a:buNone/>
            </a:pPr>
            <a:r>
              <a:rPr lang="el-GR" sz="2000" dirty="0" smtClean="0"/>
              <a:t>Είναι </a:t>
            </a:r>
            <a:r>
              <a:rPr lang="el-GR" sz="2000" dirty="0"/>
              <a:t>δυσμενής, αν και η στρεπτομυκίνη είναι δραστική </a:t>
            </a:r>
            <a:r>
              <a:rPr lang="el-GR" sz="2000" dirty="0" smtClean="0"/>
              <a:t>για το </a:t>
            </a:r>
            <a:r>
              <a:rPr lang="el-GR" sz="2000" dirty="0" err="1"/>
              <a:t>μυκοβακτήριο</a:t>
            </a:r>
            <a:r>
              <a:rPr lang="el-GR" sz="2000" dirty="0"/>
              <a:t>, εν τούτοις επειδή η νόσος μεταδίδεται και στον </a:t>
            </a:r>
            <a:r>
              <a:rPr lang="el-GR" sz="2000" dirty="0" smtClean="0"/>
              <a:t>άνθρωπο δηλώνεται </a:t>
            </a:r>
            <a:r>
              <a:rPr lang="el-GR" sz="2000" dirty="0"/>
              <a:t>υποχρεωτικά στις </a:t>
            </a:r>
            <a:r>
              <a:rPr lang="el-GR" sz="2000" dirty="0" err="1"/>
              <a:t>Υγιεινομικές</a:t>
            </a:r>
            <a:r>
              <a:rPr lang="el-GR" sz="2000" dirty="0"/>
              <a:t> Κτηνιατρικές Αρχές. Τα </a:t>
            </a:r>
            <a:r>
              <a:rPr lang="el-GR" sz="2000" dirty="0" smtClean="0"/>
              <a:t>πτηνά ελέγχονται </a:t>
            </a:r>
            <a:r>
              <a:rPr lang="el-GR" sz="2000" dirty="0"/>
              <a:t>εργαστηριακά και όταν βρεθούν θετικά θανατώνονται, η </a:t>
            </a:r>
            <a:r>
              <a:rPr lang="el-GR" sz="2000" dirty="0" smtClean="0"/>
              <a:t>ασθένεια εκριζώνεται </a:t>
            </a:r>
            <a:r>
              <a:rPr lang="el-GR" sz="2000" dirty="0"/>
              <a:t>με σφαγή και οι χώροι </a:t>
            </a:r>
            <a:r>
              <a:rPr lang="el-GR" sz="2000" dirty="0" err="1"/>
              <a:t>απολυμαίνονται</a:t>
            </a:r>
            <a:r>
              <a:rPr lang="el-GR" sz="2000" dirty="0"/>
              <a:t> πριν εγκατασταθεί </a:t>
            </a:r>
            <a:r>
              <a:rPr lang="el-GR" sz="2000" dirty="0" smtClean="0"/>
              <a:t>νέα εκτροφή</a:t>
            </a:r>
            <a:r>
              <a:rPr lang="el-GR" sz="2000" dirty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8297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8328280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Σκούφος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Ι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ωάννης. Λοιμώδη Νοσήματα- Υγιεινή Αγροτικών Ζώων.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eclass.teiep.gr/courses/TEXG1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25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</a:rPr>
              <a:t>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Πρόδρομος </a:t>
            </a:r>
            <a:r>
              <a:rPr lang="el-GR" sz="2900" b="1" dirty="0" err="1" smtClean="0"/>
              <a:t>Σακάλογλου</a:t>
            </a:r>
            <a:r>
              <a:rPr lang="el-GR" sz="2900" b="1" dirty="0" smtClean="0"/>
              <a:t> 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l-GR" b="1" dirty="0"/>
              <a:t>ΒΑΚΤΗΡΙΑΚΑ ΝΟΣΗΜΑΤΑ ΤΩΝ ΠΤΗΝΩΝ</a:t>
            </a:r>
          </a:p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ΣΑΛΜΟΝΕΛΩΣΗ ΤΩΝ ΝΕΟΣΣΩΝ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(</a:t>
            </a:r>
            <a:r>
              <a:rPr lang="en-US" sz="2800" dirty="0"/>
              <a:t>salmonellosis)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3528" y="1181365"/>
            <a:ext cx="8496944" cy="39237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Αιτιολογία</a:t>
            </a:r>
          </a:p>
          <a:p>
            <a:r>
              <a:rPr lang="el-GR" sz="2000" dirty="0"/>
              <a:t>Η σαλμονέλα είναι </a:t>
            </a:r>
            <a:r>
              <a:rPr lang="el-GR" sz="2000" dirty="0" smtClean="0"/>
              <a:t>γένος των </a:t>
            </a:r>
            <a:r>
              <a:rPr lang="el-GR" sz="2000" dirty="0" err="1" smtClean="0"/>
              <a:t>εντεροβακτηριοειδών</a:t>
            </a:r>
            <a:r>
              <a:rPr lang="el-GR" sz="2000" dirty="0" smtClean="0"/>
              <a:t> </a:t>
            </a:r>
            <a:r>
              <a:rPr lang="el-GR" sz="2000" dirty="0"/>
              <a:t>αποτελούμενο από 2200 έως σήμερα </a:t>
            </a:r>
            <a:r>
              <a:rPr lang="el-GR" sz="2000" dirty="0" smtClean="0"/>
              <a:t>περίπου </a:t>
            </a:r>
            <a:r>
              <a:rPr lang="el-GR" sz="2000" dirty="0" err="1" smtClean="0"/>
              <a:t>αντιγονικά</a:t>
            </a:r>
            <a:r>
              <a:rPr lang="el-GR" sz="2000" dirty="0" smtClean="0"/>
              <a:t> </a:t>
            </a:r>
            <a:r>
              <a:rPr lang="el-GR" sz="2000" dirty="0"/>
              <a:t>διαφορετικά </a:t>
            </a:r>
            <a:r>
              <a:rPr lang="el-GR" sz="2000" dirty="0" smtClean="0"/>
              <a:t>είδη. Προκαλούν </a:t>
            </a:r>
            <a:r>
              <a:rPr lang="el-GR" sz="2000" dirty="0"/>
              <a:t>σημαντικότατες επιπτώσεις στην πτηνοτροφία ενώ ορισμένα </a:t>
            </a:r>
            <a:r>
              <a:rPr lang="el-GR" sz="2000" dirty="0" smtClean="0"/>
              <a:t>είδη από </a:t>
            </a:r>
            <a:r>
              <a:rPr lang="el-GR" sz="2000" dirty="0"/>
              <a:t>τα υπεύθυνα βακτηρίδια είναι επικίνδυνα για την δημόσια υγεία.</a:t>
            </a:r>
          </a:p>
          <a:p>
            <a:r>
              <a:rPr lang="el-GR" sz="2000" dirty="0"/>
              <a:t>Διακρινόμενες από την πλευρά των ασθενειών οι </a:t>
            </a:r>
            <a:r>
              <a:rPr lang="el-GR" sz="2000" dirty="0" err="1"/>
              <a:t>ορότυποι</a:t>
            </a:r>
            <a:r>
              <a:rPr lang="el-GR" sz="2000" dirty="0"/>
              <a:t> της </a:t>
            </a:r>
            <a:r>
              <a:rPr lang="el-GR" sz="2000" dirty="0" err="1" smtClean="0"/>
              <a:t>salmonella</a:t>
            </a:r>
            <a:r>
              <a:rPr lang="el-GR" sz="2000" dirty="0" smtClean="0"/>
              <a:t> </a:t>
            </a:r>
            <a:r>
              <a:rPr lang="el-GR" sz="2000" dirty="0" err="1" smtClean="0"/>
              <a:t>spp</a:t>
            </a:r>
            <a:r>
              <a:rPr lang="el-GR" sz="2000" dirty="0" smtClean="0"/>
              <a:t> </a:t>
            </a:r>
            <a:r>
              <a:rPr lang="el-GR" sz="2000" dirty="0"/>
              <a:t>υποδιαιρούνται σε τρεις κύριες ομάδες:</a:t>
            </a:r>
          </a:p>
          <a:p>
            <a:pPr marL="0" indent="0">
              <a:buNone/>
            </a:pPr>
            <a:r>
              <a:rPr lang="el-GR" sz="2000" b="1" dirty="0"/>
              <a:t>α</a:t>
            </a:r>
            <a:r>
              <a:rPr lang="el-GR" sz="2000" b="1" dirty="0" smtClean="0"/>
              <a:t>) </a:t>
            </a:r>
            <a:r>
              <a:rPr lang="el-GR" sz="2000" dirty="0" smtClean="0"/>
              <a:t>Η </a:t>
            </a:r>
            <a:r>
              <a:rPr lang="el-GR" sz="2000" dirty="0"/>
              <a:t>πρώτη ομάδα περιέχει </a:t>
            </a:r>
            <a:r>
              <a:rPr lang="el-GR" sz="2000" dirty="0" err="1"/>
              <a:t>οροτύπους</a:t>
            </a:r>
            <a:r>
              <a:rPr lang="el-GR" sz="2000" dirty="0"/>
              <a:t> (</a:t>
            </a:r>
            <a:r>
              <a:rPr lang="el-GR" sz="2000" dirty="0" err="1"/>
              <a:t>serotypes</a:t>
            </a:r>
            <a:r>
              <a:rPr lang="el-GR" sz="2000" dirty="0"/>
              <a:t>) που </a:t>
            </a:r>
            <a:r>
              <a:rPr lang="el-GR" sz="2000" dirty="0" smtClean="0"/>
              <a:t>προκαλούν συστηματική </a:t>
            </a:r>
            <a:r>
              <a:rPr lang="el-GR" sz="2000" dirty="0"/>
              <a:t>νόσο αλλά δεν διαβιούν μόνο στο πεπτικό σύστημα. Η </a:t>
            </a:r>
            <a:r>
              <a:rPr lang="el-GR" sz="2000" dirty="0" smtClean="0"/>
              <a:t>ασθένεια συχνά </a:t>
            </a:r>
            <a:r>
              <a:rPr lang="el-GR" sz="2000" dirty="0"/>
              <a:t>περιορίζεται στο είδος που προσβάλλει. Περιλαμβάνει τα είδη S. </a:t>
            </a:r>
            <a:r>
              <a:rPr lang="el-GR" sz="2000" dirty="0" err="1" smtClean="0"/>
              <a:t>typhi</a:t>
            </a:r>
            <a:r>
              <a:rPr lang="el-GR" sz="2000" dirty="0" smtClean="0"/>
              <a:t>, S</a:t>
            </a:r>
            <a:r>
              <a:rPr lang="el-GR" sz="2000" dirty="0"/>
              <a:t>. </a:t>
            </a:r>
            <a:r>
              <a:rPr lang="el-GR" sz="2000" dirty="0" err="1"/>
              <a:t>pullorum</a:t>
            </a:r>
            <a:r>
              <a:rPr lang="el-GR" sz="2000" dirty="0"/>
              <a:t>, S. </a:t>
            </a:r>
            <a:r>
              <a:rPr lang="el-GR" sz="2000" dirty="0" err="1"/>
              <a:t>gallinarum</a:t>
            </a:r>
            <a:r>
              <a:rPr lang="el-GR" sz="2000" dirty="0"/>
              <a:t>, S. </a:t>
            </a:r>
            <a:r>
              <a:rPr lang="el-GR" sz="2000" dirty="0" err="1"/>
              <a:t>cholera-suis</a:t>
            </a:r>
            <a:r>
              <a:rPr lang="el-GR" sz="2000" dirty="0"/>
              <a:t>, S. </a:t>
            </a:r>
            <a:r>
              <a:rPr lang="el-GR" sz="2000" dirty="0" err="1"/>
              <a:t>Dublin</a:t>
            </a:r>
            <a:r>
              <a:rPr lang="el-GR" sz="2000" dirty="0"/>
              <a:t>, S. </a:t>
            </a:r>
            <a:r>
              <a:rPr lang="el-GR" sz="2000" dirty="0" err="1"/>
              <a:t>abortus-ovis</a:t>
            </a:r>
            <a:r>
              <a:rPr lang="el-GR" sz="2000" dirty="0"/>
              <a:t> και </a:t>
            </a:r>
            <a:r>
              <a:rPr lang="el-GR" sz="2000" dirty="0" smtClean="0"/>
              <a:t>S. </a:t>
            </a:r>
            <a:r>
              <a:rPr lang="el-GR" sz="2000" dirty="0" err="1" smtClean="0"/>
              <a:t>abortus-equi</a:t>
            </a:r>
            <a:r>
              <a:rPr lang="el-GR" sz="2000" dirty="0"/>
              <a:t>. Οι ως άνω </a:t>
            </a:r>
            <a:r>
              <a:rPr lang="el-GR" sz="2000" dirty="0" err="1"/>
              <a:t>ορότυποι</a:t>
            </a:r>
            <a:r>
              <a:rPr lang="el-GR" sz="2000" dirty="0"/>
              <a:t> σπανίως προκαλούν δηλητηρίαση </a:t>
            </a:r>
            <a:r>
              <a:rPr lang="el-GR" sz="2000" dirty="0" smtClean="0"/>
              <a:t>στον άνθρωπο </a:t>
            </a:r>
            <a:r>
              <a:rPr lang="el-GR" sz="2000" dirty="0"/>
              <a:t>διαμέσου της τροφής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5274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ΣΑΛΜΟΝΕΛΩΣΗ ΤΩΝ ΝΕΟΣΣΩΝ 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salmonellosis)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489348"/>
            <a:ext cx="8229600" cy="33809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/>
              <a:t>β</a:t>
            </a:r>
            <a:r>
              <a:rPr lang="el-GR" sz="2000" b="1" dirty="0" smtClean="0"/>
              <a:t>) </a:t>
            </a:r>
            <a:r>
              <a:rPr lang="el-GR" sz="2000" dirty="0" smtClean="0"/>
              <a:t>Η </a:t>
            </a:r>
            <a:r>
              <a:rPr lang="el-GR" sz="2000" dirty="0"/>
              <a:t>δεύτερη ομάδα περιλαμβάνει πληθώρα </a:t>
            </a:r>
            <a:r>
              <a:rPr lang="el-GR" sz="2000" dirty="0" err="1"/>
              <a:t>οροτύπων</a:t>
            </a:r>
            <a:r>
              <a:rPr lang="el-GR" sz="2000" dirty="0"/>
              <a:t> που </a:t>
            </a:r>
            <a:r>
              <a:rPr lang="el-GR" sz="2000" dirty="0" smtClean="0"/>
              <a:t>συχνά απομονώνονται </a:t>
            </a:r>
            <a:r>
              <a:rPr lang="el-GR" sz="2000" dirty="0"/>
              <a:t>στις τροφές των ζώων και στον πεπτικό σωλήνα των </a:t>
            </a:r>
            <a:r>
              <a:rPr lang="el-GR" sz="2000" dirty="0" smtClean="0"/>
              <a:t>πτηνών. Προκαλούν </a:t>
            </a:r>
            <a:r>
              <a:rPr lang="el-GR" sz="2000" dirty="0" err="1"/>
              <a:t>τροφολοιμώξεις</a:t>
            </a:r>
            <a:r>
              <a:rPr lang="el-GR" sz="2000" dirty="0"/>
              <a:t> στον ανθρώπινο πληθυσμό, όμως ελάχιστα </a:t>
            </a:r>
            <a:r>
              <a:rPr lang="el-GR" sz="2000" dirty="0" smtClean="0"/>
              <a:t>είδη προκαλούν </a:t>
            </a:r>
            <a:r>
              <a:rPr lang="el-GR" sz="2000" dirty="0"/>
              <a:t>ασθένειες στα πτηνά.</a:t>
            </a:r>
          </a:p>
          <a:p>
            <a:pPr marL="0" indent="0">
              <a:buNone/>
            </a:pPr>
            <a:r>
              <a:rPr lang="el-GR" sz="2000" b="1" dirty="0" smtClean="0"/>
              <a:t>γ) </a:t>
            </a:r>
            <a:r>
              <a:rPr lang="el-GR" sz="2000" dirty="0" smtClean="0"/>
              <a:t>Η </a:t>
            </a:r>
            <a:r>
              <a:rPr lang="el-GR" sz="2000" dirty="0"/>
              <a:t>τρίτη ομάδα περιέχει πολλούς </a:t>
            </a:r>
            <a:r>
              <a:rPr lang="el-GR" sz="2000" dirty="0" err="1"/>
              <a:t>ορότυπους</a:t>
            </a:r>
            <a:r>
              <a:rPr lang="el-GR" sz="2000" dirty="0"/>
              <a:t>, με κυριότερους τη </a:t>
            </a:r>
            <a:r>
              <a:rPr lang="el-GR" sz="2000" dirty="0" smtClean="0"/>
              <a:t>S. </a:t>
            </a:r>
            <a:r>
              <a:rPr lang="el-GR" sz="2000" dirty="0" err="1" smtClean="0"/>
              <a:t>typhi-murium</a:t>
            </a:r>
            <a:r>
              <a:rPr lang="el-GR" sz="2000" dirty="0" smtClean="0"/>
              <a:t> </a:t>
            </a:r>
            <a:r>
              <a:rPr lang="el-GR" sz="2000" dirty="0"/>
              <a:t>και τη S. </a:t>
            </a:r>
            <a:r>
              <a:rPr lang="el-GR" sz="2000" dirty="0" err="1"/>
              <a:t>enteritidis</a:t>
            </a:r>
            <a:r>
              <a:rPr lang="el-GR" sz="2000" dirty="0"/>
              <a:t>, που διακρίνονται από την ικανότητα τους </a:t>
            </a:r>
            <a:r>
              <a:rPr lang="el-GR" sz="2000" dirty="0" smtClean="0"/>
              <a:t>να προκαλούν </a:t>
            </a:r>
            <a:r>
              <a:rPr lang="el-GR" sz="2000" dirty="0"/>
              <a:t>συστηματική νόσο κυρίως στους νεοσσούς, συχνά με </a:t>
            </a:r>
            <a:r>
              <a:rPr lang="el-GR" sz="2000" dirty="0" smtClean="0"/>
              <a:t>υψηλή θνησιμότητα</a:t>
            </a:r>
            <a:r>
              <a:rPr lang="el-GR" sz="2000" dirty="0"/>
              <a:t>, και από τη δυνατότητα να επιμολύνουν την τροφική </a:t>
            </a:r>
            <a:r>
              <a:rPr lang="el-GR" sz="2000" dirty="0" smtClean="0"/>
              <a:t>αλυσίδα προκαλώντας </a:t>
            </a:r>
            <a:r>
              <a:rPr lang="el-GR" sz="2000" dirty="0" err="1"/>
              <a:t>υπεροξείες</a:t>
            </a:r>
            <a:r>
              <a:rPr lang="el-GR" sz="2000" dirty="0"/>
              <a:t> δηλητηριάσεις στον άνθρωπο.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3736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ΣΑΛΜΟΝΕΛΩΣΗ ΤΩΝ ΝΕΟΣΣΩΝ 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salmonellosis)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181365"/>
            <a:ext cx="8568952" cy="37991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Μόλυνση</a:t>
            </a:r>
          </a:p>
          <a:p>
            <a:pPr marL="0" indent="0">
              <a:buNone/>
            </a:pPr>
            <a:r>
              <a:rPr lang="el-GR" sz="2000" dirty="0" smtClean="0"/>
              <a:t>Τα </a:t>
            </a:r>
            <a:r>
              <a:rPr lang="el-GR" sz="2000" dirty="0"/>
              <a:t>έντομα, η άγρια πανίδα και τα τρωκτικά εμπλέκονται </a:t>
            </a:r>
            <a:r>
              <a:rPr lang="el-GR" sz="2000" dirty="0" smtClean="0"/>
              <a:t>στην αλυσίδα </a:t>
            </a:r>
            <a:r>
              <a:rPr lang="el-GR" sz="2000" dirty="0"/>
              <a:t>μετάδοσης των βακτηρίων </a:t>
            </a:r>
            <a:r>
              <a:rPr lang="el-GR" sz="2000" dirty="0" smtClean="0"/>
              <a:t>όμως οι </a:t>
            </a:r>
            <a:r>
              <a:rPr lang="el-GR" sz="2000" dirty="0"/>
              <a:t>κύριες πηγές της μόλυνσης για </a:t>
            </a:r>
            <a:r>
              <a:rPr lang="el-GR" sz="2000" dirty="0" smtClean="0"/>
              <a:t>τους ζωικούς </a:t>
            </a:r>
            <a:r>
              <a:rPr lang="el-GR" sz="2000" dirty="0"/>
              <a:t>πληθυσμούς </a:t>
            </a:r>
            <a:r>
              <a:rPr lang="el-GR" sz="2000" dirty="0" smtClean="0"/>
              <a:t>είναι:</a:t>
            </a:r>
          </a:p>
          <a:p>
            <a:pPr marL="0" indent="0">
              <a:buNone/>
            </a:pPr>
            <a:r>
              <a:rPr lang="el-GR" sz="2000" b="1" dirty="0" smtClean="0"/>
              <a:t>α) </a:t>
            </a:r>
            <a:r>
              <a:rPr lang="el-GR" sz="2000" dirty="0"/>
              <a:t>Μολυσμένο αναπαραγωγικό υλικό (ζώα).</a:t>
            </a:r>
          </a:p>
          <a:p>
            <a:pPr marL="0" indent="0">
              <a:buNone/>
            </a:pPr>
            <a:r>
              <a:rPr lang="el-GR" sz="2000" b="1" dirty="0" smtClean="0"/>
              <a:t>β) </a:t>
            </a:r>
            <a:r>
              <a:rPr lang="el-GR" sz="2000" dirty="0"/>
              <a:t>Μολυσμένη τροφή, ιδιαίτερα πρωτεϊνούχα συμπυκνώματα, </a:t>
            </a:r>
            <a:r>
              <a:rPr lang="el-GR" sz="2000" dirty="0" smtClean="0"/>
              <a:t>αλλά και </a:t>
            </a:r>
            <a:r>
              <a:rPr lang="el-GR" sz="2000" dirty="0"/>
              <a:t>σιτηρά (ιχθυάλευρο, σογιάλευρο, δημητριακοί καρποί).</a:t>
            </a:r>
          </a:p>
          <a:p>
            <a:pPr marL="0" indent="0">
              <a:buNone/>
            </a:pPr>
            <a:r>
              <a:rPr lang="el-GR" sz="2000" dirty="0" smtClean="0"/>
              <a:t>Τα </a:t>
            </a:r>
            <a:r>
              <a:rPr lang="el-GR" sz="2000" dirty="0"/>
              <a:t>ζώα αποτελούν τους σημαντικούς φορείς </a:t>
            </a:r>
            <a:r>
              <a:rPr lang="el-GR" sz="2000" dirty="0" smtClean="0"/>
              <a:t>όπως και </a:t>
            </a:r>
            <a:r>
              <a:rPr lang="el-GR" sz="2000" dirty="0"/>
              <a:t>τις κύριες αποθήκες της </a:t>
            </a:r>
            <a:r>
              <a:rPr lang="el-GR" sz="2000" dirty="0" err="1"/>
              <a:t>Salmonella</a:t>
            </a:r>
            <a:r>
              <a:rPr lang="el-GR" sz="2000" dirty="0"/>
              <a:t> </a:t>
            </a:r>
            <a:r>
              <a:rPr lang="el-GR" sz="2000" dirty="0" err="1"/>
              <a:t>spp</a:t>
            </a:r>
            <a:r>
              <a:rPr lang="el-GR" sz="2000" dirty="0"/>
              <a:t>. για ορισμένους </a:t>
            </a:r>
            <a:r>
              <a:rPr lang="el-GR" sz="2000" dirty="0" err="1"/>
              <a:t>ορότυπους</a:t>
            </a:r>
            <a:r>
              <a:rPr lang="el-GR" sz="2000" dirty="0"/>
              <a:t> (</a:t>
            </a:r>
            <a:r>
              <a:rPr lang="el-GR" sz="2000" dirty="0" smtClean="0"/>
              <a:t>S. </a:t>
            </a:r>
            <a:r>
              <a:rPr lang="el-GR" sz="2000" dirty="0" err="1" smtClean="0"/>
              <a:t>typhi-murium</a:t>
            </a:r>
            <a:r>
              <a:rPr lang="el-GR" sz="2000" dirty="0"/>
              <a:t>, S. </a:t>
            </a:r>
            <a:r>
              <a:rPr lang="el-GR" sz="2000" dirty="0" err="1"/>
              <a:t>dublin</a:t>
            </a:r>
            <a:r>
              <a:rPr lang="el-GR" sz="2000" dirty="0"/>
              <a:t>, S. </a:t>
            </a:r>
            <a:r>
              <a:rPr lang="el-GR" sz="2000" dirty="0" err="1"/>
              <a:t>cholera</a:t>
            </a:r>
            <a:r>
              <a:rPr lang="el-GR" sz="2000" dirty="0"/>
              <a:t> </a:t>
            </a:r>
            <a:r>
              <a:rPr lang="el-GR" sz="2000" dirty="0" err="1"/>
              <a:t>suis</a:t>
            </a:r>
            <a:r>
              <a:rPr lang="el-GR" sz="2000" dirty="0"/>
              <a:t>, S. </a:t>
            </a:r>
            <a:r>
              <a:rPr lang="el-GR" sz="2000" dirty="0" err="1"/>
              <a:t>enteritidis</a:t>
            </a:r>
            <a:r>
              <a:rPr lang="el-GR" sz="2000" dirty="0"/>
              <a:t>).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Τα εκκολαπτήρια αποτελούν </a:t>
            </a:r>
            <a:r>
              <a:rPr lang="el-GR" sz="2000" dirty="0"/>
              <a:t>παράγοντα επιμόλυνσης των αυγών και επακόλουθα και </a:t>
            </a:r>
            <a:r>
              <a:rPr lang="el-GR" sz="2000" dirty="0" smtClean="0"/>
              <a:t>των εκκολαπτόμενων πτηνών.</a:t>
            </a: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7292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solidFill>
                  <a:prstClr val="black"/>
                </a:solidFill>
              </a:rPr>
              <a:t>ΣΑΛΜΟΝΕΛΩΣΗ ΤΩΝ ΝΕΟΣΣΩΝ </a:t>
            </a:r>
            <a:br>
              <a:rPr lang="el-GR" sz="2800" dirty="0">
                <a:solidFill>
                  <a:prstClr val="black"/>
                </a:solidFill>
              </a:rPr>
            </a:br>
            <a:r>
              <a:rPr lang="el-GR" sz="2800" dirty="0">
                <a:solidFill>
                  <a:prstClr val="black"/>
                </a:solidFill>
              </a:rPr>
              <a:t>(</a:t>
            </a:r>
            <a:r>
              <a:rPr lang="en-US" sz="2800" dirty="0">
                <a:solidFill>
                  <a:prstClr val="black"/>
                </a:solidFill>
              </a:rPr>
              <a:t>salmonellosis)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27584" y="1417340"/>
            <a:ext cx="7704856" cy="36877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b="1" dirty="0" smtClean="0"/>
              <a:t>Πρόληψη</a:t>
            </a:r>
          </a:p>
          <a:p>
            <a:pPr marL="0" indent="0">
              <a:buNone/>
            </a:pPr>
            <a:r>
              <a:rPr lang="el-GR" sz="2000" dirty="0" smtClean="0"/>
              <a:t>Ο </a:t>
            </a:r>
            <a:r>
              <a:rPr lang="el-GR" sz="2000" dirty="0"/>
              <a:t>έλεγχος για την αποτροπή μετάδοσης των σαλμονελώσεων </a:t>
            </a:r>
            <a:r>
              <a:rPr lang="el-GR" sz="2000" dirty="0" smtClean="0"/>
              <a:t>γίνεται με </a:t>
            </a:r>
            <a:r>
              <a:rPr lang="el-GR" sz="2000" dirty="0"/>
              <a:t>θερμική κατεργασία της τροφής ή των πρώτων υλών (</a:t>
            </a:r>
            <a:r>
              <a:rPr lang="el-GR" sz="2000" dirty="0" err="1"/>
              <a:t>pellets</a:t>
            </a:r>
            <a:r>
              <a:rPr lang="el-GR" sz="2000" dirty="0"/>
              <a:t>) με </a:t>
            </a:r>
            <a:r>
              <a:rPr lang="el-GR" sz="2000" dirty="0" smtClean="0"/>
              <a:t>τη χρησιμοποίηση </a:t>
            </a:r>
            <a:r>
              <a:rPr lang="el-GR" sz="2000" dirty="0" err="1"/>
              <a:t>οξινιστών</a:t>
            </a:r>
            <a:r>
              <a:rPr lang="el-GR" sz="2000" dirty="0"/>
              <a:t> (</a:t>
            </a:r>
            <a:r>
              <a:rPr lang="el-GR" sz="2000" dirty="0" err="1"/>
              <a:t>φουμαρικό</a:t>
            </a:r>
            <a:r>
              <a:rPr lang="el-GR" sz="2000" dirty="0"/>
              <a:t> οξύ + </a:t>
            </a:r>
            <a:r>
              <a:rPr lang="el-GR" sz="2000" dirty="0" err="1"/>
              <a:t>προπιονικό</a:t>
            </a:r>
            <a:r>
              <a:rPr lang="el-GR" sz="2000" dirty="0"/>
              <a:t> οξύ) που </a:t>
            </a:r>
            <a:r>
              <a:rPr lang="el-GR" sz="2000" dirty="0" smtClean="0"/>
              <a:t>εμποδίζουν τον </a:t>
            </a:r>
            <a:r>
              <a:rPr lang="el-GR" sz="2000" dirty="0"/>
              <a:t>πολλαπλασιασμό του βακτηρίου στο έντερο, ακόμα και με </a:t>
            </a:r>
            <a:r>
              <a:rPr lang="el-GR" sz="2000" dirty="0" smtClean="0"/>
              <a:t>την παστερίωση </a:t>
            </a:r>
            <a:r>
              <a:rPr lang="el-GR" sz="2000" dirty="0"/>
              <a:t>των τροφών. Ο έλεγχος των αναπαραγωγικών σμηνών γίνεται </a:t>
            </a:r>
            <a:r>
              <a:rPr lang="el-GR" sz="2000" dirty="0" smtClean="0"/>
              <a:t>με την </a:t>
            </a:r>
            <a:r>
              <a:rPr lang="el-GR" sz="2000" dirty="0"/>
              <a:t>μέθοδο της εξέτασης και σφαγής των θετικών στην ύπαρξη </a:t>
            </a:r>
            <a:r>
              <a:rPr lang="el-GR" sz="2000" dirty="0" err="1" smtClean="0"/>
              <a:t>σαλμονελών</a:t>
            </a:r>
            <a:r>
              <a:rPr lang="el-GR" sz="2000" dirty="0" smtClean="0"/>
              <a:t> πτηνών </a:t>
            </a:r>
            <a:r>
              <a:rPr lang="el-GR" sz="2000" dirty="0"/>
              <a:t>(ταχεία </a:t>
            </a:r>
            <a:r>
              <a:rPr lang="el-GR" sz="2000" dirty="0" err="1"/>
              <a:t>οροσυγκόλληση</a:t>
            </a:r>
            <a:r>
              <a:rPr lang="el-GR" sz="2000" dirty="0"/>
              <a:t>).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6984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latin typeface="Arial,Bold"/>
              </a:rPr>
              <a:t>ΤΥΦΟΣ </a:t>
            </a:r>
            <a:r>
              <a:rPr lang="el-GR" sz="2800" dirty="0" smtClean="0">
                <a:latin typeface="Arial,Bold"/>
              </a:rPr>
              <a:t>ΠΤΗΝΩΝ</a:t>
            </a:r>
            <a:r>
              <a:rPr lang="en-US" sz="2800" dirty="0" smtClean="0">
                <a:latin typeface="Arial,Bold"/>
              </a:rPr>
              <a:t/>
            </a:r>
            <a:br>
              <a:rPr lang="en-US" sz="2800" dirty="0" smtClean="0">
                <a:latin typeface="Arial,Bold"/>
              </a:rPr>
            </a:br>
            <a:r>
              <a:rPr lang="el-GR" sz="2800" dirty="0" smtClean="0">
                <a:latin typeface="Arial,Bold"/>
              </a:rPr>
              <a:t>(</a:t>
            </a:r>
            <a:r>
              <a:rPr lang="en-US" sz="2800" dirty="0">
                <a:latin typeface="Arial,Bold"/>
              </a:rPr>
              <a:t>fowl typhoid)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61356"/>
            <a:ext cx="7859216" cy="3543780"/>
          </a:xfrm>
        </p:spPr>
        <p:txBody>
          <a:bodyPr>
            <a:noAutofit/>
          </a:bodyPr>
          <a:lstStyle/>
          <a:p>
            <a:r>
              <a:rPr lang="el-GR" sz="2000" dirty="0"/>
              <a:t>Οφείλεται στη </a:t>
            </a:r>
            <a:r>
              <a:rPr lang="el-GR" sz="2000" dirty="0" err="1"/>
              <a:t>salmonella</a:t>
            </a:r>
            <a:r>
              <a:rPr lang="el-GR" sz="2000" dirty="0"/>
              <a:t> </a:t>
            </a:r>
            <a:r>
              <a:rPr lang="el-GR" sz="2000" dirty="0" err="1" smtClean="0"/>
              <a:t>gallinarum</a:t>
            </a:r>
            <a:r>
              <a:rPr lang="el-GR" sz="2000" dirty="0" smtClean="0"/>
              <a:t>, </a:t>
            </a:r>
            <a:r>
              <a:rPr lang="el-GR" sz="2000" dirty="0" err="1" smtClean="0"/>
              <a:t>Gram</a:t>
            </a:r>
            <a:r>
              <a:rPr lang="el-GR" sz="2000" dirty="0" smtClean="0"/>
              <a:t>- </a:t>
            </a:r>
            <a:r>
              <a:rPr lang="el-GR" sz="2000" dirty="0"/>
              <a:t>βακτήριο, που προκαλεί σηψαιμία και τοξιναιμία με τις </a:t>
            </a:r>
            <a:r>
              <a:rPr lang="el-GR" sz="2000" dirty="0" err="1"/>
              <a:t>ενδοτοξίνες</a:t>
            </a:r>
            <a:r>
              <a:rPr lang="el-GR" sz="2000" dirty="0"/>
              <a:t> </a:t>
            </a:r>
            <a:r>
              <a:rPr lang="el-GR" sz="2000" dirty="0" smtClean="0"/>
              <a:t>της.</a:t>
            </a:r>
            <a:r>
              <a:rPr lang="en-US" sz="2000" dirty="0" smtClean="0"/>
              <a:t> </a:t>
            </a:r>
            <a:r>
              <a:rPr lang="el-GR" sz="2000" dirty="0" smtClean="0"/>
              <a:t>Προσβάλλει κυρίως ενήλικα </a:t>
            </a:r>
            <a:r>
              <a:rPr lang="el-GR" sz="2000" dirty="0"/>
              <a:t>πτηνά σε εποχή ωοτοκίας. Ευπάθεια παρουσιάζουν όλα </a:t>
            </a:r>
            <a:r>
              <a:rPr lang="el-GR" sz="2000" dirty="0" smtClean="0"/>
              <a:t>τα εκτρεφόμενα </a:t>
            </a:r>
            <a:r>
              <a:rPr lang="el-GR" sz="2000" dirty="0"/>
              <a:t>πτηνά. Η μετάδοση της νόσου γίνεται με τα απεκκρίματα </a:t>
            </a:r>
            <a:r>
              <a:rPr lang="el-GR" sz="2000" dirty="0" smtClean="0"/>
              <a:t>των ασθενών </a:t>
            </a:r>
            <a:r>
              <a:rPr lang="el-GR" sz="2000" dirty="0"/>
              <a:t>που αποβάλλονται από τους μυκτήρες -στόμα - εντερικό σωλήνα </a:t>
            </a:r>
            <a:r>
              <a:rPr lang="el-GR" sz="2000" dirty="0" smtClean="0"/>
              <a:t>και μολύνουν </a:t>
            </a:r>
            <a:r>
              <a:rPr lang="el-GR" sz="2000" dirty="0"/>
              <a:t>την τροφή, το πόσιμο νερό και τη στρωμνή.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187035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4431</TotalTime>
  <Words>2005</Words>
  <Application>Microsoft Office PowerPoint</Application>
  <PresentationFormat>Προβολή στην οθόνη (16:10)</PresentationFormat>
  <Paragraphs>156</Paragraphs>
  <Slides>29</Slides>
  <Notes>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3" baseType="lpstr">
      <vt:lpstr>Arial</vt:lpstr>
      <vt:lpstr>Arial,Bold</vt:lpstr>
      <vt:lpstr>Calibri</vt:lpstr>
      <vt:lpstr>Θέμα του Office</vt:lpstr>
      <vt:lpstr>Λοιμώδη Νοσήματα – Υγιεινή Αγροτικών Ζώων</vt:lpstr>
      <vt:lpstr>Παρουσίαση του PowerPoint</vt:lpstr>
      <vt:lpstr>Άδειες Χρήσης</vt:lpstr>
      <vt:lpstr>Χρηματοδότηση</vt:lpstr>
      <vt:lpstr>ΣΑΛΜΟΝΕΛΩΣΗ ΤΩΝ ΝΕΟΣΣΩΝ  (salmonellosis)</vt:lpstr>
      <vt:lpstr>ΣΑΛΜΟΝΕΛΩΣΗ ΤΩΝ ΝΕΟΣΣΩΝ  (salmonellosis)</vt:lpstr>
      <vt:lpstr>ΣΑΛΜΟΝΕΛΩΣΗ ΤΩΝ ΝΕΟΣΣΩΝ  (salmonellosis)</vt:lpstr>
      <vt:lpstr>ΣΑΛΜΟΝΕΛΩΣΗ ΤΩΝ ΝΕΟΣΣΩΝ  (salmonellosis)</vt:lpstr>
      <vt:lpstr>ΤΥΦΟΣ ΠΤΗΝΩΝ (fowl typhoid)</vt:lpstr>
      <vt:lpstr>ΤΥΦΟΣ ΠΤΗΝΩΝ (fowl typhoid)</vt:lpstr>
      <vt:lpstr>ΤΥΦΟΣ ΠΤΗΝΩΝ (fowl typhoid)</vt:lpstr>
      <vt:lpstr>ΛΕΥΚΗ ΔΙΑΡΡΟΙΑ ΝΕΟΣΣΩΝ ΚΑΙ ΕΝΗΛΙΚΩΝ ΠΤΗΝΩΝ (Pullorum disease)</vt:lpstr>
      <vt:lpstr>ΛΕΥΚΗ ΔΙΑΡΡΟΙΑ ΝΕΟΣΣΩΝ ΚΑΙ ΕΝΗΛΙΚΩΝ ΠΤΗΝΩΝ (Pullorum disease)</vt:lpstr>
      <vt:lpstr>ΛΕΥΚΗ ΔΙΑΡΡΟΙΑ ΝΕΟΣΣΩΝ ΚΑΙ ΕΝΗΛΙΚΩΝ ΠΤΗΝΩΝ (Pullorum disease)</vt:lpstr>
      <vt:lpstr>ΠΑΡΑΤΥΦΟΣ ΠΤΗΝΩΝ (Paratyphoid infection)</vt:lpstr>
      <vt:lpstr>ΠΑΡΑΤΥΦΟΣ ΠΤΗΝΩΝ (Paratyphoid infection)</vt:lpstr>
      <vt:lpstr>ΚΟΛΟΒΑΚΤΗΡΙΔΙΑΣΗ (E. coli infection, Colibacillosis)</vt:lpstr>
      <vt:lpstr>ΚΟΛΟΒΑΚΤΗΡΙΔΙΑΣΗ (E. coli infection, Colibacillosis)</vt:lpstr>
      <vt:lpstr>ΚΟΛΟΒΑΚΤΗΡΙΔΙΑΣΗ (E. coli infection, Colibacillosis)</vt:lpstr>
      <vt:lpstr>ΚΟΛΟΒΑΚΤΗΡΙΔΙΑΣΗ (E. coli infection, Colibacillosis)</vt:lpstr>
      <vt:lpstr>ΜΥΚΟΠΛΑΣΜΩΣΗ ΤΩΝ ΠΤΗΝΩΝ (mycoplasmosis, PPLO, chronic respiratory disease)</vt:lpstr>
      <vt:lpstr>ΜΥΚΟΠΛΑΣΜΩΣΗ ΤΩΝ ΠΤΗΝΩΝ (mycoplasmosis, PPLO, chronic respiratory disease)</vt:lpstr>
      <vt:lpstr>ΦΥΜΑΤΙΩΣΗ ΤΩΝ ΠΤΗΝΩΝ (Avian tuberculosis)</vt:lpstr>
      <vt:lpstr>ΦΥΜΑΤΙΩΣΗ ΤΩΝ ΠΤΗΝΩΝ (Avian tuberculosis)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Makis Sakaloglou</cp:lastModifiedBy>
  <cp:revision>393</cp:revision>
  <dcterms:created xsi:type="dcterms:W3CDTF">2012-09-06T09:03:05Z</dcterms:created>
  <dcterms:modified xsi:type="dcterms:W3CDTF">2015-11-25T11:04:18Z</dcterms:modified>
</cp:coreProperties>
</file>