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57" r:id="rId20"/>
    <p:sldId id="353" r:id="rId21"/>
    <p:sldId id="354" r:id="rId22"/>
    <p:sldId id="355" r:id="rId23"/>
    <p:sldId id="356" r:id="rId24"/>
    <p:sldId id="358" r:id="rId25"/>
    <p:sldId id="295" r:id="rId26"/>
    <p:sldId id="291" r:id="rId27"/>
    <p:sldId id="292" r:id="rId28"/>
    <p:sldId id="293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14: </a:t>
            </a:r>
            <a:r>
              <a:rPr lang="el-GR" sz="2800" b="1" dirty="0" smtClean="0"/>
              <a:t>ΒΑΚΤΗΡΙΑΚΑ ΝΟΣΗΜΑΤΑ ΤΩΝ ΠΤΗΝΩΝ</a:t>
            </a:r>
            <a:endParaRPr lang="el-GR" sz="2800" b="1" dirty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ΤΥΦΟΣ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fowl typhoid)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7340"/>
            <a:ext cx="7920880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Συμπτώματα-Αλλοιώσεις</a:t>
            </a:r>
          </a:p>
          <a:p>
            <a:pPr mar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Η νόσος εκδηλώνεται απότομα </a:t>
            </a:r>
            <a:r>
              <a:rPr lang="el-GR" sz="2000" dirty="0" smtClean="0">
                <a:solidFill>
                  <a:prstClr val="black"/>
                </a:solidFill>
              </a:rPr>
              <a:t>με </a:t>
            </a:r>
            <a:r>
              <a:rPr lang="el-GR" sz="2000" dirty="0" err="1" smtClean="0">
                <a:solidFill>
                  <a:prstClr val="black"/>
                </a:solidFill>
              </a:rPr>
              <a:t>υπεροξεία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μορφή. Συνήθως παρουσιάζουν ανορεξία, δίψα, αδυναμία, </a:t>
            </a:r>
            <a:r>
              <a:rPr lang="el-GR" sz="2000" dirty="0" smtClean="0">
                <a:solidFill>
                  <a:prstClr val="black"/>
                </a:solidFill>
              </a:rPr>
              <a:t>πυρετό και </a:t>
            </a:r>
            <a:r>
              <a:rPr lang="el-GR" sz="2000" dirty="0">
                <a:solidFill>
                  <a:prstClr val="black"/>
                </a:solidFill>
              </a:rPr>
              <a:t>διάρροια (όχι σταθερά). Η ωοτοκία μειώνεται συνήθως κατά 3-10%. </a:t>
            </a:r>
            <a:r>
              <a:rPr lang="el-GR" sz="2000" dirty="0" smtClean="0">
                <a:solidFill>
                  <a:prstClr val="black"/>
                </a:solidFill>
              </a:rPr>
              <a:t>Η θνησιμότητα </a:t>
            </a:r>
            <a:r>
              <a:rPr lang="el-GR" sz="2000" dirty="0">
                <a:solidFill>
                  <a:prstClr val="black"/>
                </a:solidFill>
              </a:rPr>
              <a:t>χωρίς θεραπεία φτάνει το 80%. Στις </a:t>
            </a:r>
            <a:r>
              <a:rPr lang="el-GR" sz="2000" dirty="0" err="1">
                <a:solidFill>
                  <a:prstClr val="black"/>
                </a:solidFill>
              </a:rPr>
              <a:t>υπεροξείες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μορφές απουσιάζουν</a:t>
            </a:r>
            <a:r>
              <a:rPr lang="el-GR" sz="2000" dirty="0">
                <a:solidFill>
                  <a:prstClr val="black"/>
                </a:solidFill>
              </a:rPr>
              <a:t>. Συχνότερα απαντώνται αλλοιώσεις στο ήπαρ (</a:t>
            </a:r>
            <a:r>
              <a:rPr lang="el-GR" sz="2000" dirty="0" smtClean="0">
                <a:solidFill>
                  <a:prstClr val="black"/>
                </a:solidFill>
              </a:rPr>
              <a:t>νεκρωτικά στίγματα</a:t>
            </a:r>
            <a:r>
              <a:rPr lang="el-GR" sz="2000" dirty="0">
                <a:solidFill>
                  <a:prstClr val="black"/>
                </a:solidFill>
              </a:rPr>
              <a:t>), ενώ και οι </a:t>
            </a:r>
            <a:r>
              <a:rPr lang="el-GR" sz="2000" dirty="0" err="1">
                <a:solidFill>
                  <a:prstClr val="black"/>
                </a:solidFill>
              </a:rPr>
              <a:t>νεφροί</a:t>
            </a:r>
            <a:r>
              <a:rPr lang="el-GR" sz="2000" dirty="0">
                <a:solidFill>
                  <a:prstClr val="black"/>
                </a:solidFill>
              </a:rPr>
              <a:t> παρουσιάζουν νεκρωτικά οζίδια. </a:t>
            </a:r>
            <a:r>
              <a:rPr lang="el-GR" sz="2000" dirty="0" smtClean="0">
                <a:solidFill>
                  <a:prstClr val="black"/>
                </a:solidFill>
              </a:rPr>
              <a:t>Το δωδεκαδάκτυλο </a:t>
            </a:r>
            <a:r>
              <a:rPr lang="el-GR" sz="2000" dirty="0">
                <a:solidFill>
                  <a:prstClr val="black"/>
                </a:solidFill>
              </a:rPr>
              <a:t>εμφανίζει καταρροϊκή εντερίτιδα, ενώ τα ωοθυλάκια </a:t>
            </a:r>
            <a:r>
              <a:rPr lang="el-GR" sz="2000" dirty="0" smtClean="0">
                <a:solidFill>
                  <a:prstClr val="black"/>
                </a:solidFill>
              </a:rPr>
              <a:t>σε όρνιθες </a:t>
            </a:r>
            <a:r>
              <a:rPr lang="el-GR" sz="2000" dirty="0">
                <a:solidFill>
                  <a:prstClr val="black"/>
                </a:solidFill>
              </a:rPr>
              <a:t>που βρίσκονται σε ωοτοκία είναι παραμορφωμένα </a:t>
            </a:r>
            <a:r>
              <a:rPr lang="el-GR" sz="2000" dirty="0" smtClean="0">
                <a:solidFill>
                  <a:prstClr val="black"/>
                </a:solidFill>
              </a:rPr>
              <a:t>και αποχρωματισμένα</a:t>
            </a:r>
            <a:r>
              <a:rPr lang="el-GR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04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ΤΥΦΟΣ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fowl typhoid)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633364"/>
            <a:ext cx="7704856" cy="347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Πρόληψη</a:t>
            </a:r>
          </a:p>
          <a:p>
            <a:pPr marL="0" indent="0">
              <a:buNone/>
            </a:pPr>
            <a:r>
              <a:rPr lang="el-GR" sz="2000" dirty="0" smtClean="0"/>
              <a:t> </a:t>
            </a:r>
            <a:r>
              <a:rPr lang="el-GR" sz="2000" dirty="0"/>
              <a:t>Η εξέλιξη της νόσου είναι ταχύτατη. Διαρκεί συνήθως </a:t>
            </a:r>
            <a:r>
              <a:rPr lang="el-GR" sz="2000" dirty="0" smtClean="0"/>
              <a:t>4-6 ημέρες</a:t>
            </a:r>
            <a:r>
              <a:rPr lang="el-GR" sz="2000" dirty="0"/>
              <a:t>. Οι όρνιθες που επιζούν είναι </a:t>
            </a:r>
            <a:r>
              <a:rPr lang="el-GR" sz="2000" dirty="0" err="1"/>
              <a:t>μικροβιοφορείς</a:t>
            </a:r>
            <a:r>
              <a:rPr lang="el-GR" sz="2000" dirty="0"/>
              <a:t> και δεν πρέπει </a:t>
            </a:r>
            <a:r>
              <a:rPr lang="el-GR" sz="2000" dirty="0" smtClean="0"/>
              <a:t>να χρησιμοποιούνται </a:t>
            </a:r>
            <a:r>
              <a:rPr lang="el-GR" sz="2000" dirty="0"/>
              <a:t>για αναπαραγωγή παρά μόνο όσες έχουν </a:t>
            </a:r>
            <a:r>
              <a:rPr lang="el-GR" sz="2000" dirty="0" smtClean="0"/>
              <a:t>αρνητικό αποτέλεσμα </a:t>
            </a:r>
            <a:r>
              <a:rPr lang="el-GR" sz="2000" dirty="0"/>
              <a:t>στη δοκιμή της </a:t>
            </a:r>
            <a:r>
              <a:rPr lang="el-GR" sz="2000" dirty="0" err="1"/>
              <a:t>αιμο</a:t>
            </a:r>
            <a:r>
              <a:rPr lang="el-GR" sz="2000" dirty="0"/>
              <a:t>- ή </a:t>
            </a:r>
            <a:r>
              <a:rPr lang="el-GR" sz="2000" dirty="0" err="1"/>
              <a:t>οροσυγκόλλησης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7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ΛΕΥΚΗ ΔΙΑΡΡΟΙΑ ΝΕΟΣΣΩΝ ΚΑΙ ΕΝΗΛΙΚΩΝ ΠΤΗΝΩΝ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l-GR" sz="2800" dirty="0" err="1"/>
              <a:t>Pullorum</a:t>
            </a:r>
            <a:r>
              <a:rPr lang="el-GR" sz="2800" dirty="0"/>
              <a:t> </a:t>
            </a:r>
            <a:r>
              <a:rPr lang="el-GR" sz="2800" dirty="0" err="1"/>
              <a:t>disease</a:t>
            </a:r>
            <a:r>
              <a:rPr lang="el-GR" sz="280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r>
              <a:rPr lang="el-GR" sz="2000" dirty="0"/>
              <a:t>Το αίτιο της νόσου είναι η </a:t>
            </a:r>
            <a:r>
              <a:rPr lang="el-GR" sz="2000" b="1" dirty="0" err="1"/>
              <a:t>Salmonella</a:t>
            </a:r>
            <a:r>
              <a:rPr lang="el-GR" sz="2000" b="1" dirty="0"/>
              <a:t> </a:t>
            </a:r>
            <a:r>
              <a:rPr lang="el-GR" sz="2000" b="1" dirty="0" err="1" smtClean="0"/>
              <a:t>pullorum</a:t>
            </a:r>
            <a:r>
              <a:rPr lang="el-GR" sz="2000" b="1" dirty="0" smtClean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ορολογικά όχι όμως και βιοχημικά είναι παρόμοια με τη S. </a:t>
            </a:r>
            <a:r>
              <a:rPr lang="el-GR" sz="2000" dirty="0" err="1"/>
              <a:t>gallinarum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Σημαντική </a:t>
            </a:r>
            <a:r>
              <a:rPr lang="el-GR" sz="2000" dirty="0"/>
              <a:t>νόσος οξείας μορφής για τους νεοσσούς, ενώ στα </a:t>
            </a:r>
            <a:r>
              <a:rPr lang="el-GR" sz="2000" dirty="0" smtClean="0"/>
              <a:t>ενήλικα πτηνά </a:t>
            </a:r>
            <a:r>
              <a:rPr lang="el-GR" sz="2000" dirty="0" err="1"/>
              <a:t>ασυμπτωματική</a:t>
            </a:r>
            <a:r>
              <a:rPr lang="el-GR" sz="2000" dirty="0"/>
              <a:t> με χρόνια κυρίως μορφή και εντόπιση στις ωοθήκες </a:t>
            </a:r>
            <a:r>
              <a:rPr lang="el-GR" sz="2000" dirty="0" smtClean="0"/>
              <a:t>ή τους </a:t>
            </a:r>
            <a:r>
              <a:rPr lang="el-GR" sz="2000" dirty="0" err="1"/>
              <a:t>όρχεις</a:t>
            </a:r>
            <a:r>
              <a:rPr lang="el-GR" sz="2000" dirty="0"/>
              <a:t>.</a:t>
            </a:r>
          </a:p>
          <a:p>
            <a:r>
              <a:rPr lang="el-GR" sz="2000" dirty="0"/>
              <a:t>Η νόσος μεταδίδεται στους νεοσσούς </a:t>
            </a:r>
            <a:r>
              <a:rPr lang="el-GR" sz="2000" b="1" dirty="0"/>
              <a:t>κάθετα</a:t>
            </a:r>
            <a:r>
              <a:rPr lang="el-GR" sz="2000" dirty="0"/>
              <a:t> από μολυσμένα αυγά </a:t>
            </a:r>
            <a:r>
              <a:rPr lang="el-GR" sz="2000" dirty="0" smtClean="0"/>
              <a:t>που γεννιούνται </a:t>
            </a:r>
            <a:r>
              <a:rPr lang="el-GR" sz="2000" dirty="0"/>
              <a:t>από πατρογονικά πτηνά που είναι </a:t>
            </a:r>
            <a:r>
              <a:rPr lang="el-GR" sz="2000" dirty="0" err="1"/>
              <a:t>μικροβιοφορείς</a:t>
            </a:r>
            <a:r>
              <a:rPr lang="el-GR" sz="2000" dirty="0"/>
              <a:t> και </a:t>
            </a:r>
            <a:r>
              <a:rPr lang="el-GR" sz="2000" b="1" dirty="0" smtClean="0"/>
              <a:t>οριζόντια</a:t>
            </a:r>
            <a:r>
              <a:rPr lang="el-GR" sz="2000" dirty="0" smtClean="0"/>
              <a:t> από </a:t>
            </a:r>
            <a:r>
              <a:rPr lang="el-GR" sz="2000" dirty="0"/>
              <a:t>νεοσσό σε </a:t>
            </a:r>
            <a:r>
              <a:rPr lang="el-GR" sz="2000" dirty="0" smtClean="0"/>
              <a:t>νεοσσό </a:t>
            </a:r>
            <a:r>
              <a:rPr lang="el-GR" sz="2000" b="1" dirty="0" smtClean="0"/>
              <a:t>α)</a:t>
            </a:r>
            <a:r>
              <a:rPr lang="el-GR" sz="2000" dirty="0" smtClean="0"/>
              <a:t> </a:t>
            </a:r>
            <a:r>
              <a:rPr lang="el-GR" sz="2000" dirty="0"/>
              <a:t>είτε μέσα στην εκκολαπτική μηχανή (</a:t>
            </a:r>
            <a:r>
              <a:rPr lang="el-GR" sz="2000" dirty="0" err="1" smtClean="0"/>
              <a:t>αερογενώς</a:t>
            </a:r>
            <a:r>
              <a:rPr lang="el-GR" sz="2000" dirty="0" smtClean="0"/>
              <a:t>) </a:t>
            </a:r>
            <a:r>
              <a:rPr lang="el-GR" sz="2000" b="1" dirty="0" smtClean="0"/>
              <a:t>β) </a:t>
            </a:r>
            <a:r>
              <a:rPr lang="el-GR" sz="2000" dirty="0" smtClean="0"/>
              <a:t>είτε στο </a:t>
            </a:r>
            <a:r>
              <a:rPr lang="el-GR" sz="2000" dirty="0" err="1"/>
              <a:t>αναθρεπτήριο</a:t>
            </a:r>
            <a:r>
              <a:rPr lang="el-GR" sz="2000" dirty="0"/>
              <a:t> μέσω της τροφής, του νερού και της στρωμνής που </a:t>
            </a:r>
            <a:r>
              <a:rPr lang="el-GR" sz="2000" dirty="0" smtClean="0"/>
              <a:t>έχουν μολυνθεί </a:t>
            </a:r>
            <a:r>
              <a:rPr lang="el-GR" sz="2000" dirty="0"/>
              <a:t>από περιττώματα. 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5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ΛΕΥΚΗ ΔΙΑΡΡΟΙΑ ΝΕΟΣΣΩΝ ΚΑΙ ΕΝΗΛΙΚΩΝ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Pullorum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disease</a:t>
            </a:r>
            <a:r>
              <a:rPr lang="el-GR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3256"/>
            <a:ext cx="8229600" cy="3831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prstClr val="black"/>
                </a:solidFill>
              </a:rPr>
              <a:t>Συμπτώματα - Αλλοιώσεις</a:t>
            </a:r>
          </a:p>
          <a:p>
            <a:r>
              <a:rPr lang="el-GR" sz="2000" dirty="0">
                <a:solidFill>
                  <a:prstClr val="black"/>
                </a:solidFill>
              </a:rPr>
              <a:t>Πολλοί νεοσσοί 3-4 ημερών </a:t>
            </a:r>
            <a:r>
              <a:rPr lang="el-GR" sz="2000" dirty="0" smtClean="0">
                <a:solidFill>
                  <a:prstClr val="black"/>
                </a:solidFill>
              </a:rPr>
              <a:t>παρουσιάζουν ανορεξία</a:t>
            </a:r>
            <a:r>
              <a:rPr lang="el-GR" sz="2000" dirty="0">
                <a:solidFill>
                  <a:prstClr val="black"/>
                </a:solidFill>
              </a:rPr>
              <a:t>, συνωστίζονται κάτω από τη θερμαντική πηγή, </a:t>
            </a:r>
            <a:r>
              <a:rPr lang="el-GR" sz="2000" dirty="0" smtClean="0">
                <a:solidFill>
                  <a:prstClr val="black"/>
                </a:solidFill>
              </a:rPr>
              <a:t>παρουσιάζουν διάρροια </a:t>
            </a:r>
            <a:r>
              <a:rPr lang="el-GR" sz="2000" dirty="0" err="1">
                <a:solidFill>
                  <a:prstClr val="black"/>
                </a:solidFill>
              </a:rPr>
              <a:t>λευκωπή</a:t>
            </a:r>
            <a:r>
              <a:rPr lang="el-GR" sz="2000" dirty="0">
                <a:solidFill>
                  <a:prstClr val="black"/>
                </a:solidFill>
              </a:rPr>
              <a:t> σαν πάστα που κολλάει σαν ζελέ στην </a:t>
            </a:r>
            <a:r>
              <a:rPr lang="el-GR" sz="2000" dirty="0" smtClean="0">
                <a:solidFill>
                  <a:prstClr val="black"/>
                </a:solidFill>
              </a:rPr>
              <a:t>αμάρα και. </a:t>
            </a:r>
            <a:r>
              <a:rPr lang="el-GR" sz="2000" dirty="0">
                <a:solidFill>
                  <a:prstClr val="black"/>
                </a:solidFill>
              </a:rPr>
              <a:t>Η διάρκεια των συμπτωμάτων </a:t>
            </a:r>
            <a:r>
              <a:rPr lang="el-GR" sz="2000" dirty="0" smtClean="0">
                <a:solidFill>
                  <a:prstClr val="black"/>
                </a:solidFill>
              </a:rPr>
              <a:t>είναι 12-48 </a:t>
            </a:r>
            <a:r>
              <a:rPr lang="el-GR" sz="2000" dirty="0">
                <a:solidFill>
                  <a:prstClr val="black"/>
                </a:solidFill>
              </a:rPr>
              <a:t>ώρες και έπειτα οι νεοσσοί πεθαίνουν. </a:t>
            </a:r>
            <a:r>
              <a:rPr lang="el-GR" sz="2000" dirty="0" smtClean="0">
                <a:solidFill>
                  <a:prstClr val="black"/>
                </a:solidFill>
              </a:rPr>
              <a:t>Οι </a:t>
            </a:r>
            <a:r>
              <a:rPr lang="el-GR" sz="2000" dirty="0">
                <a:solidFill>
                  <a:prstClr val="black"/>
                </a:solidFill>
              </a:rPr>
              <a:t>επιζώντες είναι κατά </a:t>
            </a:r>
            <a:r>
              <a:rPr lang="el-GR" sz="2000" dirty="0" smtClean="0">
                <a:solidFill>
                  <a:prstClr val="black"/>
                </a:solidFill>
              </a:rPr>
              <a:t>μεγάλο ποσοστό </a:t>
            </a:r>
            <a:r>
              <a:rPr lang="el-GR" sz="2000" dirty="0" err="1">
                <a:solidFill>
                  <a:prstClr val="black"/>
                </a:solidFill>
              </a:rPr>
              <a:t>μικροβιοφορείς</a:t>
            </a:r>
            <a:r>
              <a:rPr lang="el-GR" sz="2000" dirty="0">
                <a:solidFill>
                  <a:prstClr val="black"/>
                </a:solidFill>
              </a:rPr>
              <a:t>.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Στα </a:t>
            </a:r>
            <a:r>
              <a:rPr lang="el-GR" sz="2000" dirty="0">
                <a:solidFill>
                  <a:prstClr val="black"/>
                </a:solidFill>
              </a:rPr>
              <a:t>ενήλικα πτηνά παρουσιάζεται με </a:t>
            </a:r>
            <a:r>
              <a:rPr lang="el-GR" sz="2000" dirty="0" smtClean="0">
                <a:solidFill>
                  <a:prstClr val="black"/>
                </a:solidFill>
              </a:rPr>
              <a:t>μειωμένα ποσοστά </a:t>
            </a:r>
            <a:r>
              <a:rPr lang="el-GR" sz="2000" dirty="0">
                <a:solidFill>
                  <a:prstClr val="black"/>
                </a:solidFill>
              </a:rPr>
              <a:t>ωοτοκίας, με ανώμαλα κελύφη αυγών. Ο βλεννογόνος του </a:t>
            </a:r>
            <a:r>
              <a:rPr lang="el-GR" sz="2000" dirty="0" smtClean="0">
                <a:solidFill>
                  <a:prstClr val="black"/>
                </a:solidFill>
              </a:rPr>
              <a:t>ειλεού καθώς </a:t>
            </a:r>
            <a:r>
              <a:rPr lang="el-GR" sz="2000" dirty="0">
                <a:solidFill>
                  <a:prstClr val="black"/>
                </a:solidFill>
              </a:rPr>
              <a:t>και του παχέος εντέρου παρουσιάζει νεκρωτικές εστίες. Οι </a:t>
            </a:r>
            <a:r>
              <a:rPr lang="el-GR" sz="2000" dirty="0" smtClean="0">
                <a:solidFill>
                  <a:prstClr val="black"/>
                </a:solidFill>
              </a:rPr>
              <a:t>πνεύμονες, η </a:t>
            </a:r>
            <a:r>
              <a:rPr lang="el-GR" sz="2000" dirty="0">
                <a:solidFill>
                  <a:prstClr val="black"/>
                </a:solidFill>
              </a:rPr>
              <a:t>καρδιά και ο μυώδες στόμαχος παρουσιάζουν φαιά οζίδια. Οι </a:t>
            </a:r>
            <a:r>
              <a:rPr lang="el-GR" sz="2000" dirty="0" smtClean="0">
                <a:solidFill>
                  <a:prstClr val="black"/>
                </a:solidFill>
              </a:rPr>
              <a:t>αλλοιώσεις στους </a:t>
            </a:r>
            <a:r>
              <a:rPr lang="el-GR" sz="2000" dirty="0">
                <a:solidFill>
                  <a:prstClr val="black"/>
                </a:solidFill>
              </a:rPr>
              <a:t>πνεύμονες παρατηρούνται κυρίως όταν οι νεοσσοί μολύνονται </a:t>
            </a:r>
            <a:r>
              <a:rPr lang="el-GR" sz="2000" dirty="0" smtClean="0">
                <a:solidFill>
                  <a:prstClr val="black"/>
                </a:solidFill>
              </a:rPr>
              <a:t>μέσα στην </a:t>
            </a:r>
            <a:r>
              <a:rPr lang="el-GR" sz="2000" dirty="0">
                <a:solidFill>
                  <a:prstClr val="black"/>
                </a:solidFill>
              </a:rPr>
              <a:t>εκκολαπτική μηχανή. Στα ενήλικα οι αλλοιώσεις εντοπίζονται </a:t>
            </a:r>
            <a:r>
              <a:rPr lang="el-GR" sz="2000" dirty="0" smtClean="0">
                <a:solidFill>
                  <a:prstClr val="black"/>
                </a:solidFill>
              </a:rPr>
              <a:t>στα ωοθυλάκια </a:t>
            </a:r>
            <a:r>
              <a:rPr lang="el-GR" sz="2000" dirty="0">
                <a:solidFill>
                  <a:prstClr val="black"/>
                </a:solidFill>
              </a:rPr>
              <a:t>και είναι παρόμοιες του τύφου των πτηνών.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7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ΛΕΥΚΗ ΔΙΑΡΡΟΙΑ ΝΕΟΣΣΩΝ ΚΑΙ ΕΝΗΛΙΚΩΝ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Pullorum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disease</a:t>
            </a:r>
            <a:r>
              <a:rPr lang="el-GR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61356"/>
            <a:ext cx="792088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prstClr val="black"/>
                </a:solidFill>
              </a:rPr>
              <a:t>Πρόγνωση - Θεραπεία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Η πρόγνωση για τους νεοσσούς </a:t>
            </a:r>
            <a:r>
              <a:rPr lang="el-GR" sz="2000" dirty="0" smtClean="0">
                <a:solidFill>
                  <a:prstClr val="black"/>
                </a:solidFill>
              </a:rPr>
              <a:t>είναι δυσμενής </a:t>
            </a:r>
            <a:r>
              <a:rPr lang="el-GR" sz="2000" dirty="0">
                <a:solidFill>
                  <a:prstClr val="black"/>
                </a:solidFill>
              </a:rPr>
              <a:t>επειδή η θνησιμότητα είναι μεγάλη και τα πτηνά που </a:t>
            </a:r>
            <a:r>
              <a:rPr lang="el-GR" sz="2000" dirty="0" smtClean="0">
                <a:solidFill>
                  <a:prstClr val="black"/>
                </a:solidFill>
              </a:rPr>
              <a:t>επιζούν παραμένουν </a:t>
            </a:r>
            <a:r>
              <a:rPr lang="el-GR" sz="2000" dirty="0" err="1">
                <a:solidFill>
                  <a:prstClr val="black"/>
                </a:solidFill>
              </a:rPr>
              <a:t>μικροβιοφορείς</a:t>
            </a:r>
            <a:r>
              <a:rPr lang="el-GR" sz="2000" dirty="0">
                <a:solidFill>
                  <a:prstClr val="black"/>
                </a:solidFill>
              </a:rPr>
              <a:t>. Το ίδιο ισχύει για τα ενήλικα πτηνά. 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Η θεραπευτική </a:t>
            </a:r>
            <a:r>
              <a:rPr lang="el-GR" sz="2000" dirty="0">
                <a:solidFill>
                  <a:prstClr val="black"/>
                </a:solidFill>
              </a:rPr>
              <a:t>αγωγή προσομοιάζει αυτής του τύφου των πτηνών.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86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ΠΑΡΑΤΥΦΟΣ </a:t>
            </a:r>
            <a:r>
              <a:rPr lang="el-GR" sz="2800" dirty="0" smtClean="0">
                <a:solidFill>
                  <a:prstClr val="black"/>
                </a:solidFill>
              </a:rPr>
              <a:t>ΠΤΗΝΩΝ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Paratyphoid infection)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61356"/>
            <a:ext cx="7848872" cy="3543780"/>
          </a:xfrm>
        </p:spPr>
        <p:txBody>
          <a:bodyPr>
            <a:noAutofit/>
          </a:bodyPr>
          <a:lstStyle/>
          <a:p>
            <a:r>
              <a:rPr lang="el-GR" sz="2000" dirty="0"/>
              <a:t>Οφείλεται κυρίως στην </a:t>
            </a:r>
            <a:r>
              <a:rPr lang="el-GR" sz="2000" dirty="0" err="1"/>
              <a:t>Salmonella</a:t>
            </a:r>
            <a:r>
              <a:rPr lang="el-GR" sz="2000" dirty="0"/>
              <a:t> </a:t>
            </a:r>
            <a:r>
              <a:rPr lang="el-GR" sz="2000" dirty="0" err="1"/>
              <a:t>typhi-murium</a:t>
            </a:r>
            <a:r>
              <a:rPr lang="el-GR" sz="2000" dirty="0"/>
              <a:t>, στην S. </a:t>
            </a:r>
            <a:r>
              <a:rPr lang="el-GR" sz="2000" dirty="0" err="1"/>
              <a:t>enteritidis</a:t>
            </a:r>
            <a:r>
              <a:rPr lang="el-GR" sz="2000" dirty="0"/>
              <a:t> </a:t>
            </a:r>
            <a:r>
              <a:rPr lang="el-GR" sz="2000" dirty="0" smtClean="0"/>
              <a:t>και σε </a:t>
            </a:r>
            <a:r>
              <a:rPr lang="el-GR" sz="2000" dirty="0"/>
              <a:t>άλλα είδη, όπως S. </a:t>
            </a:r>
            <a:r>
              <a:rPr lang="el-GR" sz="2000" dirty="0" err="1"/>
              <a:t>agona</a:t>
            </a:r>
            <a:r>
              <a:rPr lang="el-GR" sz="2000" dirty="0"/>
              <a:t>, S. </a:t>
            </a:r>
            <a:r>
              <a:rPr lang="el-GR" sz="2000" dirty="0" err="1"/>
              <a:t>montevideo</a:t>
            </a:r>
            <a:r>
              <a:rPr lang="el-GR" sz="2000" dirty="0"/>
              <a:t>, S. </a:t>
            </a:r>
            <a:r>
              <a:rPr lang="el-GR" sz="2000" dirty="0" err="1"/>
              <a:t>hadar</a:t>
            </a:r>
            <a:r>
              <a:rPr lang="el-GR" sz="2000" dirty="0"/>
              <a:t>, που </a:t>
            </a:r>
            <a:r>
              <a:rPr lang="el-GR" sz="2000" dirty="0" smtClean="0"/>
              <a:t>μεταδίδονται οριζόντια </a:t>
            </a:r>
            <a:r>
              <a:rPr lang="el-GR" sz="2000" dirty="0"/>
              <a:t>και κάθετα στους αντίστοιχους ξενιστές. </a:t>
            </a:r>
            <a:endParaRPr lang="el-GR" sz="2000" dirty="0" smtClean="0"/>
          </a:p>
          <a:p>
            <a:r>
              <a:rPr lang="el-GR" sz="2000" dirty="0" smtClean="0"/>
              <a:t>Τη </a:t>
            </a:r>
            <a:r>
              <a:rPr lang="el-GR" sz="2000" dirty="0"/>
              <a:t>δεξαμενή του </a:t>
            </a:r>
            <a:r>
              <a:rPr lang="el-GR" sz="2000" dirty="0" smtClean="0"/>
              <a:t>μικροβίου αποτελούν </a:t>
            </a:r>
            <a:r>
              <a:rPr lang="el-GR" sz="2000" dirty="0"/>
              <a:t>οι γάτες, οι ποντικοί, οι μύγες, και είδη της άγριας πανίδας.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70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ΠΑΡΑΤΥΦΟΣ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Paratyphoid infection)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45332"/>
            <a:ext cx="8229600" cy="3483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</a:t>
            </a:r>
            <a:endParaRPr lang="el-GR" sz="20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Στην οξεία μορφή τα συμπτώματα είναι ανάλογα της λευκής </a:t>
            </a:r>
            <a:r>
              <a:rPr lang="el-GR" sz="2000" dirty="0" smtClean="0">
                <a:solidFill>
                  <a:prstClr val="black"/>
                </a:solidFill>
              </a:rPr>
              <a:t>διάρροιας και </a:t>
            </a:r>
            <a:r>
              <a:rPr lang="el-GR" sz="2000" dirty="0">
                <a:solidFill>
                  <a:prstClr val="black"/>
                </a:solidFill>
              </a:rPr>
              <a:t>του τύφου των ορνίθων. Στη χρόνια μορφή παρουσιάζεται </a:t>
            </a:r>
            <a:r>
              <a:rPr lang="el-GR" sz="2000" dirty="0" smtClean="0">
                <a:solidFill>
                  <a:prstClr val="black"/>
                </a:solidFill>
              </a:rPr>
              <a:t>αδυναμία, απώλεια </a:t>
            </a:r>
            <a:r>
              <a:rPr lang="el-GR" sz="2000" dirty="0">
                <a:solidFill>
                  <a:prstClr val="black"/>
                </a:solidFill>
              </a:rPr>
              <a:t>σωματικού βάρους, μείωση της ωοτοκίας, καθώς και </a:t>
            </a:r>
            <a:r>
              <a:rPr lang="el-GR" sz="2000" dirty="0" smtClean="0">
                <a:solidFill>
                  <a:prstClr val="black"/>
                </a:solidFill>
              </a:rPr>
              <a:t>διάρροια. Στους νεοσσούς </a:t>
            </a:r>
            <a:r>
              <a:rPr lang="el-GR" sz="2000" dirty="0">
                <a:solidFill>
                  <a:prstClr val="black"/>
                </a:solidFill>
              </a:rPr>
              <a:t>οι περισσότεροι θάνατοι συμβαίνουν μέσα σε 5 ως 15 ημέρες </a:t>
            </a:r>
            <a:r>
              <a:rPr lang="el-GR" sz="2000" dirty="0" smtClean="0">
                <a:solidFill>
                  <a:prstClr val="black"/>
                </a:solidFill>
              </a:rPr>
              <a:t>από την </a:t>
            </a:r>
            <a:r>
              <a:rPr lang="el-GR" sz="2000" dirty="0">
                <a:solidFill>
                  <a:prstClr val="black"/>
                </a:solidFill>
              </a:rPr>
              <a:t>εκκόλαψη τους και φθάνουν μέχρι και 50%, ενώ στα ενήλικα </a:t>
            </a:r>
            <a:r>
              <a:rPr lang="el-GR" sz="2000" dirty="0" smtClean="0">
                <a:solidFill>
                  <a:prstClr val="black"/>
                </a:solidFill>
              </a:rPr>
              <a:t>πτηνά σπάνια </a:t>
            </a:r>
            <a:r>
              <a:rPr lang="el-GR" sz="2000" dirty="0">
                <a:solidFill>
                  <a:prstClr val="black"/>
                </a:solidFill>
              </a:rPr>
              <a:t>παρατηρούνται θάνατοι. Τα πτηνά που θα </a:t>
            </a:r>
            <a:r>
              <a:rPr lang="el-GR" sz="2000" dirty="0" err="1">
                <a:solidFill>
                  <a:prstClr val="black"/>
                </a:solidFill>
              </a:rPr>
              <a:t>ιαθούν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παραμένουν </a:t>
            </a:r>
            <a:r>
              <a:rPr lang="el-GR" sz="2000" dirty="0" err="1" smtClean="0">
                <a:solidFill>
                  <a:prstClr val="black"/>
                </a:solidFill>
              </a:rPr>
              <a:t>μικροβιοφορείς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και μεταδίδουν στη σαλμονέλα και σε άλλα υγιή πτηνά </a:t>
            </a:r>
            <a:r>
              <a:rPr lang="el-GR" sz="2000" dirty="0" smtClean="0">
                <a:solidFill>
                  <a:prstClr val="black"/>
                </a:solidFill>
              </a:rPr>
              <a:t>αλλά και </a:t>
            </a:r>
            <a:r>
              <a:rPr lang="el-GR" sz="2000" dirty="0">
                <a:solidFill>
                  <a:prstClr val="black"/>
                </a:solidFill>
              </a:rPr>
              <a:t>στον άνθρωπο που θα καταναλώσει αυγά ή κρέας ασθενών </a:t>
            </a:r>
            <a:r>
              <a:rPr lang="el-GR" sz="2000" dirty="0" smtClean="0">
                <a:solidFill>
                  <a:prstClr val="black"/>
                </a:solidFill>
              </a:rPr>
              <a:t>πτηνών, προκαλώντας </a:t>
            </a:r>
            <a:r>
              <a:rPr lang="el-GR" sz="2000" dirty="0">
                <a:solidFill>
                  <a:prstClr val="black"/>
                </a:solidFill>
              </a:rPr>
              <a:t>σημαντική </a:t>
            </a:r>
            <a:r>
              <a:rPr lang="el-GR" sz="2000" dirty="0" err="1">
                <a:solidFill>
                  <a:prstClr val="black"/>
                </a:solidFill>
              </a:rPr>
              <a:t>τροφολοίμωξη</a:t>
            </a:r>
            <a:r>
              <a:rPr lang="el-GR" sz="2000" dirty="0">
                <a:solidFill>
                  <a:prstClr val="black"/>
                </a:solidFill>
              </a:rPr>
              <a:t>. Για τους λόγους αυτούς η </a:t>
            </a:r>
            <a:r>
              <a:rPr lang="el-GR" sz="2000" dirty="0" smtClean="0">
                <a:solidFill>
                  <a:prstClr val="black"/>
                </a:solidFill>
              </a:rPr>
              <a:t>πρόγνωση είναι </a:t>
            </a:r>
            <a:r>
              <a:rPr lang="el-GR" sz="2000" dirty="0">
                <a:solidFill>
                  <a:prstClr val="black"/>
                </a:solidFill>
              </a:rPr>
              <a:t>δυσμενής.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ΚΟΛΟΒΑΚΤΗΡΙΔΙΑΣΗ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E. coli infection, </a:t>
            </a:r>
            <a:r>
              <a:rPr lang="en-US" sz="2800" dirty="0" err="1">
                <a:solidFill>
                  <a:prstClr val="black"/>
                </a:solidFill>
              </a:rPr>
              <a:t>Colibacillosis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7859216" cy="3607669"/>
          </a:xfrm>
        </p:spPr>
        <p:txBody>
          <a:bodyPr>
            <a:noAutofit/>
          </a:bodyPr>
          <a:lstStyle/>
          <a:p>
            <a:r>
              <a:rPr lang="el-GR" sz="2000" dirty="0"/>
              <a:t>Το αίτιο είναι ένα </a:t>
            </a:r>
            <a:r>
              <a:rPr lang="el-GR" sz="2000" dirty="0" err="1"/>
              <a:t>Gram</a:t>
            </a:r>
            <a:r>
              <a:rPr lang="el-GR" sz="2000" dirty="0"/>
              <a:t>- κολοβακτηρίδιο, η </a:t>
            </a:r>
            <a:r>
              <a:rPr lang="el-GR" sz="2000" dirty="0" err="1"/>
              <a:t>Escherichia</a:t>
            </a:r>
            <a:r>
              <a:rPr lang="el-GR" sz="2000" dirty="0"/>
              <a:t> </a:t>
            </a:r>
            <a:r>
              <a:rPr lang="el-GR" sz="2000" dirty="0" err="1"/>
              <a:t>coli</a:t>
            </a:r>
            <a:r>
              <a:rPr lang="el-GR" sz="2000" dirty="0"/>
              <a:t>. Είναι </a:t>
            </a:r>
            <a:r>
              <a:rPr lang="el-GR" sz="2000" dirty="0" smtClean="0"/>
              <a:t>πολύ διαδεδομένο </a:t>
            </a:r>
            <a:r>
              <a:rPr lang="el-GR" sz="2000" dirty="0"/>
              <a:t>στη φύση και βρίσκεται σε φυσιολογικές συνθήκες </a:t>
            </a:r>
            <a:r>
              <a:rPr lang="el-GR" sz="2000" dirty="0" smtClean="0"/>
              <a:t>ως σαπρόφυτο </a:t>
            </a:r>
            <a:r>
              <a:rPr lang="el-GR" sz="2000" dirty="0"/>
              <a:t>στο έντερο των θηλαστικών και των πτηνών (ειλεό). Υπάρχει </a:t>
            </a:r>
            <a:r>
              <a:rPr lang="el-GR" sz="2000" dirty="0" smtClean="0"/>
              <a:t>στο έδαφος</a:t>
            </a:r>
            <a:r>
              <a:rPr lang="el-GR" sz="2000" dirty="0"/>
              <a:t>, στη σκόνη, στο νερό, στο τρίχωμα των ζώων. Στα πτηνά η </a:t>
            </a:r>
            <a:r>
              <a:rPr lang="el-GR" sz="2000" dirty="0" smtClean="0"/>
              <a:t>λοίμωξη που </a:t>
            </a:r>
            <a:r>
              <a:rPr lang="el-GR" sz="2000" dirty="0"/>
              <a:t>προκαλείται είναι συνήθως δευτερογενής που εμφανίζεται ως </a:t>
            </a:r>
            <a:r>
              <a:rPr lang="el-GR" sz="2000" dirty="0" smtClean="0"/>
              <a:t>επιπλοκή άλλων </a:t>
            </a:r>
            <a:r>
              <a:rPr lang="el-GR" sz="2000" dirty="0"/>
              <a:t>νόσων, όπως των </a:t>
            </a:r>
            <a:r>
              <a:rPr lang="el-GR" sz="2000" dirty="0" err="1"/>
              <a:t>μυκοπλασμώσεων</a:t>
            </a:r>
            <a:r>
              <a:rPr lang="el-GR" sz="2000" dirty="0"/>
              <a:t>, της λοιμώδους βρογχίτιδας, </a:t>
            </a:r>
            <a:r>
              <a:rPr lang="el-GR" sz="2000" dirty="0" smtClean="0"/>
              <a:t>της νόσου </a:t>
            </a:r>
            <a:r>
              <a:rPr lang="el-GR" sz="2000" dirty="0"/>
              <a:t>του </a:t>
            </a:r>
            <a:r>
              <a:rPr lang="el-GR" sz="2000" dirty="0" err="1" smtClean="0"/>
              <a:t>Gumboro</a:t>
            </a:r>
            <a:r>
              <a:rPr lang="el-GR" sz="2000" dirty="0" smtClean="0"/>
              <a:t>. Συχνά </a:t>
            </a:r>
            <a:r>
              <a:rPr lang="el-GR" sz="2000" dirty="0"/>
              <a:t>στην εκδήλωση της νόσου συμβάλουν παράγοντες </a:t>
            </a:r>
            <a:r>
              <a:rPr lang="el-GR" sz="2000" dirty="0" smtClean="0"/>
              <a:t>που κάμπτουν </a:t>
            </a:r>
            <a:r>
              <a:rPr lang="el-GR" sz="2000" dirty="0"/>
              <a:t>τη φυσική αντίσταση του οργανισμού (συνωστισμός, </a:t>
            </a:r>
            <a:r>
              <a:rPr lang="el-GR" sz="2000" dirty="0" smtClean="0"/>
              <a:t>μετακίνηση, εμβολιασμός</a:t>
            </a:r>
            <a:r>
              <a:rPr lang="el-GR" sz="2000" dirty="0"/>
              <a:t>, μεταβολές θερμοκρασίας, διατροφή).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0044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ΚΟΛΟΒΑΚΤΗΡΙΔΙΑΣΗ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E. coli infection, </a:t>
            </a:r>
            <a:r>
              <a:rPr lang="en-US" sz="2800" dirty="0" err="1">
                <a:solidFill>
                  <a:prstClr val="black"/>
                </a:solidFill>
              </a:rPr>
              <a:t>Colibacillosis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913" y="1273324"/>
            <a:ext cx="8507288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Τα διάφορα παθογόνα στελέχη </a:t>
            </a:r>
            <a:r>
              <a:rPr lang="el-GR" sz="2000" dirty="0" smtClean="0"/>
              <a:t>προκαλούν ποικίλες </a:t>
            </a:r>
            <a:r>
              <a:rPr lang="el-GR" sz="2000" dirty="0"/>
              <a:t>μορφές νοσηρών καταστάσεων. Οι σπουδαιότερες είναι:</a:t>
            </a:r>
          </a:p>
          <a:p>
            <a:r>
              <a:rPr lang="el-GR" sz="2000" dirty="0" smtClean="0"/>
              <a:t>Εντερίτιδα</a:t>
            </a:r>
            <a:endParaRPr lang="el-GR" sz="2000" dirty="0"/>
          </a:p>
          <a:p>
            <a:r>
              <a:rPr lang="el-GR" sz="2000" dirty="0" smtClean="0"/>
              <a:t>Σηψαιμία</a:t>
            </a:r>
            <a:endParaRPr lang="el-GR" sz="2000" dirty="0"/>
          </a:p>
          <a:p>
            <a:r>
              <a:rPr lang="el-GR" sz="2000" dirty="0" err="1" smtClean="0"/>
              <a:t>Αεροθυλακίτιδα</a:t>
            </a:r>
            <a:endParaRPr lang="el-GR" sz="2000" dirty="0"/>
          </a:p>
          <a:p>
            <a:r>
              <a:rPr lang="el-GR" sz="2000" dirty="0" smtClean="0"/>
              <a:t>Περικαρδίτιδα</a:t>
            </a:r>
          </a:p>
          <a:p>
            <a:r>
              <a:rPr lang="el-GR" sz="2000" dirty="0" err="1" smtClean="0"/>
              <a:t>Περιηπατίτιδα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9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ΚΟΛΟΒΑΚΤΗΡΙΔΙΑΣΗ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E. coli infection, </a:t>
            </a:r>
            <a:r>
              <a:rPr lang="en-US" sz="2800" dirty="0" err="1">
                <a:solidFill>
                  <a:prstClr val="black"/>
                </a:solidFill>
              </a:rPr>
              <a:t>Colibacillosis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9348"/>
            <a:ext cx="792088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r>
              <a:rPr lang="el-GR" sz="2000" dirty="0" smtClean="0"/>
              <a:t>Περιτονίτιδα</a:t>
            </a:r>
            <a:endParaRPr lang="el-GR" sz="2000" dirty="0"/>
          </a:p>
          <a:p>
            <a:r>
              <a:rPr lang="el-GR" sz="2000" dirty="0"/>
              <a:t>Αρθρίτιδα</a:t>
            </a:r>
          </a:p>
          <a:p>
            <a:r>
              <a:rPr lang="el-GR" sz="2000" dirty="0"/>
              <a:t>Σαλπιγγίτιδα</a:t>
            </a:r>
          </a:p>
          <a:p>
            <a:r>
              <a:rPr lang="el-GR" sz="2000" dirty="0"/>
              <a:t>Λοίμωξη των νεοσσών</a:t>
            </a:r>
          </a:p>
          <a:p>
            <a:r>
              <a:rPr lang="el-GR" sz="2000" dirty="0"/>
              <a:t>Κοκκίωμα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80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3144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14: </a:t>
            </a:r>
            <a:r>
              <a:rPr lang="el-GR" sz="2800" dirty="0"/>
              <a:t>ΒΑΚΤΗΡΙΑΚΑ ΝΟΣΗΜΑΤΑ ΤΩΝ </a:t>
            </a:r>
            <a:r>
              <a:rPr lang="el-GR" sz="2800" dirty="0" smtClean="0"/>
              <a:t>ΠΤΗΝΩΝ</a:t>
            </a:r>
          </a:p>
          <a:p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ΚΟΛΟΒΑΚΤΗΡΙΔΙΑΣΗ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E. coli infection, </a:t>
            </a:r>
            <a:r>
              <a:rPr lang="en-US" sz="2800" dirty="0" err="1">
                <a:solidFill>
                  <a:prstClr val="black"/>
                </a:solidFill>
              </a:rPr>
              <a:t>Colibacillosis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Πρόγνωση - Θεραπεία</a:t>
            </a:r>
          </a:p>
          <a:p>
            <a:r>
              <a:rPr lang="el-GR" sz="2000" dirty="0" smtClean="0"/>
              <a:t>Η </a:t>
            </a:r>
            <a:r>
              <a:rPr lang="el-GR" sz="2000" dirty="0" err="1"/>
              <a:t>κολοβακτηριδίαση</a:t>
            </a:r>
            <a:r>
              <a:rPr lang="el-GR" sz="2000" dirty="0"/>
              <a:t> έχει οξεία ή </a:t>
            </a:r>
            <a:r>
              <a:rPr lang="el-GR" sz="2000" dirty="0" smtClean="0"/>
              <a:t>χρόνια εξέλιξη.</a:t>
            </a:r>
          </a:p>
          <a:p>
            <a:r>
              <a:rPr lang="el-GR" sz="2000" dirty="0"/>
              <a:t>Χρησιμοποιούνται ευρέως αντιβιοτικά όπως η </a:t>
            </a:r>
            <a:r>
              <a:rPr lang="el-GR" sz="2000" dirty="0" err="1"/>
              <a:t>τετρακυκλίνη</a:t>
            </a:r>
            <a:r>
              <a:rPr lang="el-GR" sz="2000" dirty="0"/>
              <a:t>, η </a:t>
            </a:r>
            <a:r>
              <a:rPr lang="el-GR" sz="2000" dirty="0" err="1"/>
              <a:t>νεομυκίνη</a:t>
            </a:r>
            <a:r>
              <a:rPr lang="el-GR" sz="2000" dirty="0"/>
              <a:t>, </a:t>
            </a:r>
            <a:r>
              <a:rPr lang="el-GR" sz="2000" dirty="0" smtClean="0"/>
              <a:t>η </a:t>
            </a:r>
            <a:r>
              <a:rPr lang="el-GR" sz="2000" dirty="0" err="1" smtClean="0"/>
              <a:t>κολιστίνη</a:t>
            </a:r>
            <a:r>
              <a:rPr lang="el-GR" sz="2000" dirty="0"/>
              <a:t>, οι </a:t>
            </a:r>
            <a:r>
              <a:rPr lang="el-GR" sz="2000" dirty="0" err="1"/>
              <a:t>κινολόνες</a:t>
            </a:r>
            <a:r>
              <a:rPr lang="el-GR" sz="2000" dirty="0"/>
              <a:t> καθώς και οι </a:t>
            </a:r>
            <a:r>
              <a:rPr lang="el-GR" sz="2000" dirty="0" err="1"/>
              <a:t>σουλφοναμίδες</a:t>
            </a:r>
            <a:r>
              <a:rPr lang="el-GR" sz="2000" dirty="0"/>
              <a:t>. Τα στελέχη της E. </a:t>
            </a:r>
            <a:r>
              <a:rPr lang="el-GR" sz="2000" dirty="0" err="1"/>
              <a:t>coli</a:t>
            </a:r>
            <a:r>
              <a:rPr lang="el-GR" sz="2000" dirty="0"/>
              <a:t> αναπτύσσουν </a:t>
            </a:r>
            <a:r>
              <a:rPr lang="el-GR" sz="2000" dirty="0" smtClean="0"/>
              <a:t>εύκολα αντοχή </a:t>
            </a:r>
            <a:r>
              <a:rPr lang="el-GR" sz="2000" dirty="0"/>
              <a:t>στα </a:t>
            </a:r>
            <a:r>
              <a:rPr lang="el-GR" sz="2000" dirty="0" err="1"/>
              <a:t>αντιμικροβιακά</a:t>
            </a:r>
            <a:r>
              <a:rPr lang="el-GR" sz="2000" dirty="0"/>
              <a:t>, επομένως η δοκιμή ευαισθησίας (</a:t>
            </a:r>
            <a:r>
              <a:rPr lang="el-GR" sz="2000" dirty="0" smtClean="0"/>
              <a:t>αντιβιόγραμμα) είναι </a:t>
            </a:r>
            <a:r>
              <a:rPr lang="el-GR" sz="2000" dirty="0"/>
              <a:t>απαραίτητη. Ο συνδυασμός αντιβιοτικών και </a:t>
            </a:r>
            <a:r>
              <a:rPr lang="el-GR" sz="2000" dirty="0" err="1" smtClean="0"/>
              <a:t>σουλφοναμίδων</a:t>
            </a:r>
            <a:r>
              <a:rPr lang="el-GR" sz="2000" dirty="0" smtClean="0"/>
              <a:t> </a:t>
            </a:r>
            <a:r>
              <a:rPr lang="el-GR" sz="2000" dirty="0"/>
              <a:t>δίνει καλύτερα αποτελέσματα.</a:t>
            </a:r>
          </a:p>
          <a:p>
            <a:r>
              <a:rPr lang="el-GR" sz="2000" dirty="0"/>
              <a:t>Για την προφύλαξη των πτηνών πρέπει να τηρούνται οι όροι </a:t>
            </a:r>
            <a:r>
              <a:rPr lang="el-GR" sz="2000" dirty="0" smtClean="0"/>
              <a:t>υγιεινής, ενώ </a:t>
            </a:r>
            <a:r>
              <a:rPr lang="el-GR" sz="2000" dirty="0"/>
              <a:t>η </a:t>
            </a:r>
            <a:r>
              <a:rPr lang="el-GR" sz="2000" dirty="0" err="1"/>
              <a:t>αντιστρεσική</a:t>
            </a:r>
            <a:r>
              <a:rPr lang="el-GR" sz="2000" dirty="0"/>
              <a:t> φαρμακευτική προστασία των πτηνών επιτυγχάνεται </a:t>
            </a:r>
            <a:r>
              <a:rPr lang="el-GR" sz="2000" dirty="0" smtClean="0"/>
              <a:t>με την </a:t>
            </a:r>
            <a:r>
              <a:rPr lang="el-GR" sz="2000" dirty="0"/>
              <a:t>προσθήκη στο νερό ή στην τροφή </a:t>
            </a:r>
            <a:r>
              <a:rPr lang="el-GR" sz="2000" dirty="0" err="1"/>
              <a:t>αντιμικροβιακών</a:t>
            </a:r>
            <a:r>
              <a:rPr lang="el-GR" sz="2000" dirty="0"/>
              <a:t> ουσιών καθώς </a:t>
            </a:r>
            <a:r>
              <a:rPr lang="el-GR" sz="2000" dirty="0" smtClean="0"/>
              <a:t>και βιταμινών </a:t>
            </a:r>
            <a:r>
              <a:rPr lang="el-GR" sz="2000" dirty="0"/>
              <a:t>A, E, C και του συμπλέγματος B σε δόσεις πολλαπλάσιες από </a:t>
            </a:r>
            <a:r>
              <a:rPr lang="el-GR" sz="2000" dirty="0" smtClean="0"/>
              <a:t>τις ενδεικνυόμενες </a:t>
            </a:r>
            <a:r>
              <a:rPr lang="el-GR" sz="2000" dirty="0"/>
              <a:t>για την κάλυψη των θρεπτικών αναγκών.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98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ΜΥΚΟΠΛΑΣΜΩΣΗ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mycoplasmosis</a:t>
            </a:r>
            <a:r>
              <a:rPr lang="en-US" sz="2800" dirty="0">
                <a:solidFill>
                  <a:prstClr val="black"/>
                </a:solidFill>
              </a:rPr>
              <a:t>, PPLO, chronic respiratory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633364"/>
            <a:ext cx="7704856" cy="3471772"/>
          </a:xfrm>
        </p:spPr>
        <p:txBody>
          <a:bodyPr>
            <a:noAutofit/>
          </a:bodyPr>
          <a:lstStyle/>
          <a:p>
            <a:r>
              <a:rPr lang="el-GR" sz="2000" dirty="0"/>
              <a:t>Οφείλεται </a:t>
            </a:r>
            <a:r>
              <a:rPr lang="el-GR" sz="2000" dirty="0" smtClean="0"/>
              <a:t>στο </a:t>
            </a:r>
            <a:r>
              <a:rPr lang="el-GR" sz="2000" dirty="0" err="1" smtClean="0"/>
              <a:t>Mycoplasma</a:t>
            </a:r>
            <a:r>
              <a:rPr lang="el-GR" sz="2000" dirty="0" smtClean="0"/>
              <a:t> </a:t>
            </a:r>
            <a:r>
              <a:rPr lang="el-GR" sz="2000" dirty="0" err="1"/>
              <a:t>gallisepticum</a:t>
            </a:r>
            <a:r>
              <a:rPr lang="el-GR" sz="2000" dirty="0"/>
              <a:t> που προκαλεί </a:t>
            </a:r>
            <a:r>
              <a:rPr lang="el-GR" sz="2000" dirty="0" err="1"/>
              <a:t>νόσo</a:t>
            </a:r>
            <a:r>
              <a:rPr lang="el-GR" sz="2000" dirty="0"/>
              <a:t> όταν από </a:t>
            </a:r>
            <a:r>
              <a:rPr lang="el-GR" sz="2000" dirty="0" smtClean="0"/>
              <a:t>διάφορους </a:t>
            </a:r>
            <a:r>
              <a:rPr lang="el-GR" sz="2000" dirty="0" err="1" smtClean="0"/>
              <a:t>στρεσσικούς</a:t>
            </a:r>
            <a:r>
              <a:rPr lang="el-GR" sz="2000" dirty="0" smtClean="0"/>
              <a:t> </a:t>
            </a:r>
            <a:r>
              <a:rPr lang="el-GR" sz="2000" dirty="0"/>
              <a:t>παράγοντες μειώνεται η αντίσταση του οργανισμού του </a:t>
            </a:r>
            <a:r>
              <a:rPr lang="el-GR" sz="2000" dirty="0" smtClean="0"/>
              <a:t>πτηνού. Συχνά</a:t>
            </a:r>
            <a:r>
              <a:rPr lang="el-GR" sz="2000" dirty="0"/>
              <a:t>, είναι </a:t>
            </a:r>
            <a:r>
              <a:rPr lang="el-GR" sz="2000" dirty="0" err="1"/>
              <a:t>επιπεπλεγμένη</a:t>
            </a:r>
            <a:r>
              <a:rPr lang="el-GR" sz="2000" dirty="0"/>
              <a:t> με την </a:t>
            </a:r>
            <a:r>
              <a:rPr lang="el-GR" sz="2000" dirty="0" err="1"/>
              <a:t>κολοβακτηριδίαση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μετάδοση της </a:t>
            </a:r>
            <a:r>
              <a:rPr lang="el-GR" sz="2000" dirty="0" smtClean="0"/>
              <a:t>νόσου γίνεται </a:t>
            </a:r>
            <a:r>
              <a:rPr lang="el-GR" sz="2000" dirty="0"/>
              <a:t>κάθετα από την όρνιθα στους νεοσσούς και οριζόντια κυρίως </a:t>
            </a:r>
            <a:r>
              <a:rPr lang="el-GR" sz="2000" dirty="0" smtClean="0"/>
              <a:t>στις εκκολαπτικές </a:t>
            </a:r>
            <a:r>
              <a:rPr lang="el-GR" sz="2000" dirty="0"/>
              <a:t>μηχανές, στα κουτιά αποστολής των νεοσσών και </a:t>
            </a:r>
            <a:r>
              <a:rPr lang="el-GR" sz="2000" dirty="0" smtClean="0"/>
              <a:t>στους θαλάμους </a:t>
            </a:r>
            <a:r>
              <a:rPr lang="el-GR" sz="2000" dirty="0"/>
              <a:t>εκτροφής των πτηνών.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18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ΜΥΚΟΠΛΑΣΜΩΣΗ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mycoplasmosis</a:t>
            </a:r>
            <a:r>
              <a:rPr lang="en-US" sz="2800" dirty="0">
                <a:solidFill>
                  <a:prstClr val="black"/>
                </a:solidFill>
              </a:rPr>
              <a:t>, PPLO, chronic respiratory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09773"/>
            <a:ext cx="843528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Συμπτώματα-Αλλοιώσεις</a:t>
            </a:r>
          </a:p>
          <a:p>
            <a:r>
              <a:rPr lang="el-GR" sz="2000" dirty="0" smtClean="0"/>
              <a:t>Παρουσιάζονται </a:t>
            </a:r>
            <a:r>
              <a:rPr lang="el-GR" sz="2000" dirty="0"/>
              <a:t>ρόγχοι, </a:t>
            </a:r>
            <a:r>
              <a:rPr lang="el-GR" sz="2000" dirty="0" err="1"/>
              <a:t>πτερνίσματα</a:t>
            </a:r>
            <a:r>
              <a:rPr lang="el-GR" sz="2000" dirty="0"/>
              <a:t> </a:t>
            </a:r>
            <a:r>
              <a:rPr lang="el-GR" sz="2000" dirty="0" smtClean="0"/>
              <a:t>και βήχας </a:t>
            </a:r>
            <a:r>
              <a:rPr lang="el-GR" sz="2000" dirty="0"/>
              <a:t>σε πτηνά ηλικίας άνω των δύο εβδομάδων. Στις </a:t>
            </a:r>
            <a:r>
              <a:rPr lang="el-GR" sz="2000" dirty="0" err="1"/>
              <a:t>ωοτόκες</a:t>
            </a:r>
            <a:r>
              <a:rPr lang="el-GR" sz="2000" dirty="0"/>
              <a:t> όρνιθες </a:t>
            </a:r>
            <a:r>
              <a:rPr lang="el-GR" sz="2000" dirty="0" smtClean="0"/>
              <a:t>είναι συχνή </a:t>
            </a:r>
            <a:r>
              <a:rPr lang="el-GR" sz="2000" dirty="0"/>
              <a:t>η πτώση μέχρι και 50% της ωοτοκίας και της </a:t>
            </a:r>
            <a:r>
              <a:rPr lang="el-GR" sz="2000" dirty="0" err="1" smtClean="0"/>
              <a:t>εκκολαπτικότητας</a:t>
            </a:r>
            <a:r>
              <a:rPr lang="el-GR" sz="2000" dirty="0" smtClean="0"/>
              <a:t>. Παρατηρείται </a:t>
            </a:r>
            <a:r>
              <a:rPr lang="el-GR" sz="2000" dirty="0"/>
              <a:t>θόλωση και πάχυνση των αεροσάκων που </a:t>
            </a:r>
            <a:r>
              <a:rPr lang="el-GR" sz="2000" dirty="0" smtClean="0"/>
              <a:t>καλύπτονται από </a:t>
            </a:r>
            <a:r>
              <a:rPr lang="el-GR" sz="2000" dirty="0"/>
              <a:t>ινώδες εξίδρωμα, συγκέντρωση υγρού στις ρινικές κοιλότητες, </a:t>
            </a:r>
            <a:r>
              <a:rPr lang="el-GR" sz="2000" dirty="0" smtClean="0"/>
              <a:t>την τραχεία </a:t>
            </a:r>
            <a:r>
              <a:rPr lang="el-GR" sz="2000" dirty="0"/>
              <a:t>και τους πνεύμονες και εκφύλιση των ωοθυλακίων. </a:t>
            </a:r>
            <a:r>
              <a:rPr lang="el-GR" sz="2000" dirty="0" smtClean="0"/>
              <a:t>Επίσης παρατηρείται </a:t>
            </a:r>
            <a:r>
              <a:rPr lang="el-GR" sz="2000" dirty="0"/>
              <a:t>διόγκωση της κεφαλής λόγω συγκέντρωσης εξιδρώματος </a:t>
            </a:r>
            <a:r>
              <a:rPr lang="el-GR" sz="2000" dirty="0" smtClean="0"/>
              <a:t>στους </a:t>
            </a:r>
            <a:r>
              <a:rPr lang="el-GR" sz="2000" dirty="0" err="1" smtClean="0"/>
              <a:t>παραρινικούς</a:t>
            </a:r>
            <a:r>
              <a:rPr lang="el-GR" sz="2000" dirty="0" smtClean="0"/>
              <a:t> </a:t>
            </a:r>
            <a:r>
              <a:rPr lang="el-GR" sz="2000" dirty="0"/>
              <a:t>κόλπους. Καθολική ακόμα είναι η αίσθηση παρουσίας </a:t>
            </a:r>
            <a:r>
              <a:rPr lang="el-GR" sz="2000" dirty="0" smtClean="0"/>
              <a:t>μιας γλοιώδους </a:t>
            </a:r>
            <a:r>
              <a:rPr lang="el-GR" sz="2000" dirty="0"/>
              <a:t>και </a:t>
            </a:r>
            <a:r>
              <a:rPr lang="el-GR" sz="2000" dirty="0" err="1"/>
              <a:t>σαπουνούχου</a:t>
            </a:r>
            <a:r>
              <a:rPr lang="el-GR" sz="2000" dirty="0"/>
              <a:t> ουσίας που είναι διάχυτη σε όλα τα όργανα </a:t>
            </a:r>
            <a:r>
              <a:rPr lang="el-GR" sz="2000" dirty="0" smtClean="0"/>
              <a:t>της κοιλιακής </a:t>
            </a:r>
            <a:r>
              <a:rPr lang="el-GR" sz="2000" dirty="0"/>
              <a:t>κοιλότητας. </a:t>
            </a:r>
            <a:r>
              <a:rPr lang="el-GR" sz="2000" dirty="0" smtClean="0"/>
              <a:t>Το </a:t>
            </a:r>
            <a:r>
              <a:rPr lang="el-GR" sz="2000" dirty="0"/>
              <a:t>M. </a:t>
            </a:r>
            <a:r>
              <a:rPr lang="el-GR" sz="2000" dirty="0" err="1"/>
              <a:t>synoviae</a:t>
            </a:r>
            <a:r>
              <a:rPr lang="el-GR" sz="2000" dirty="0"/>
              <a:t> προκαλεί επίσης φλεγμονή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κνημομεταταρσικών</a:t>
            </a:r>
            <a:r>
              <a:rPr lang="el-GR" sz="2000" dirty="0" smtClean="0"/>
              <a:t> </a:t>
            </a:r>
            <a:r>
              <a:rPr lang="el-GR" sz="2000" dirty="0"/>
              <a:t>αρθρώσεων και των δακτύλων στα </a:t>
            </a:r>
            <a:r>
              <a:rPr lang="el-GR" sz="2000" dirty="0" smtClean="0"/>
              <a:t>ορνίθια </a:t>
            </a:r>
            <a:r>
              <a:rPr lang="el-GR" sz="2000" dirty="0" err="1" smtClean="0"/>
              <a:t>κρεοπαραγωγής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Η νόσος θεραπεύεται με </a:t>
            </a:r>
            <a:r>
              <a:rPr lang="el-GR" sz="2000" dirty="0" smtClean="0"/>
              <a:t>την χρήση αντιβιοτικών.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21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ΦΥΜΑΤΙΩΣΗ ΤΩΝ </a:t>
            </a:r>
            <a:r>
              <a:rPr lang="el-GR" sz="2800" dirty="0" smtClean="0">
                <a:solidFill>
                  <a:prstClr val="black"/>
                </a:solidFill>
              </a:rPr>
              <a:t>ΠΤΗΝΩΝ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Avian tuberculosis)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8435280" cy="3632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Είναι χρόνια μεταδοτική νόσος που οφείλεται στο </a:t>
            </a:r>
            <a:r>
              <a:rPr lang="el-GR" sz="2000" b="1" dirty="0" err="1" smtClean="0"/>
              <a:t>Mycobacterium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tuberculosis</a:t>
            </a:r>
            <a:r>
              <a:rPr lang="el-GR" sz="2000" b="1" dirty="0" smtClean="0"/>
              <a:t> </a:t>
            </a:r>
            <a:r>
              <a:rPr lang="el-GR" sz="2000" b="1" dirty="0" err="1"/>
              <a:t>avium</a:t>
            </a:r>
            <a:r>
              <a:rPr lang="el-GR" sz="2000" dirty="0"/>
              <a:t> και ανήκει στις </a:t>
            </a:r>
            <a:r>
              <a:rPr lang="el-GR" sz="2000" dirty="0" err="1"/>
              <a:t>ζωοανθρωπονόσους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Συμπτώματα-Αλλοιώσεις</a:t>
            </a:r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κυριότερα είναι η απώλεια βάρους, </a:t>
            </a:r>
            <a:r>
              <a:rPr lang="el-GR" sz="2000" dirty="0" smtClean="0"/>
              <a:t>η κατήφεια</a:t>
            </a:r>
            <a:r>
              <a:rPr lang="el-GR" sz="2000" dirty="0"/>
              <a:t>, η αδυναμία στήριξης και η ατροφία των μυών του </a:t>
            </a:r>
            <a:r>
              <a:rPr lang="el-GR" sz="2000" dirty="0" smtClean="0"/>
              <a:t>στέρνου. Κυριαρχούν </a:t>
            </a:r>
            <a:r>
              <a:rPr lang="el-GR" sz="2000" dirty="0"/>
              <a:t>τα πολυάριθμα </a:t>
            </a:r>
            <a:r>
              <a:rPr lang="el-GR" sz="2000" dirty="0" err="1"/>
              <a:t>κιτρινόφαια</a:t>
            </a:r>
            <a:r>
              <a:rPr lang="el-GR" sz="2000" dirty="0"/>
              <a:t> φυμάτια σε μέγεθος </a:t>
            </a:r>
            <a:r>
              <a:rPr lang="el-GR" sz="2000" dirty="0" smtClean="0"/>
              <a:t>από κεφάλι </a:t>
            </a:r>
            <a:r>
              <a:rPr lang="el-GR" sz="2000" dirty="0"/>
              <a:t>καρφίτσας μέχρι κόκκο μπιζελιού που υπάρχουν σε πολλά </a:t>
            </a:r>
            <a:r>
              <a:rPr lang="el-GR" sz="2000" dirty="0" smtClean="0"/>
              <a:t>όργανα όπως </a:t>
            </a:r>
            <a:r>
              <a:rPr lang="el-GR" sz="2000" dirty="0"/>
              <a:t>το ήπαρ, το σπλήνα, το έντερο, το μυελό των οστών, το </a:t>
            </a:r>
            <a:r>
              <a:rPr lang="el-GR" sz="2000" dirty="0" smtClean="0"/>
              <a:t>περιτόναιο, τους </a:t>
            </a:r>
            <a:r>
              <a:rPr lang="el-GR" sz="2000" dirty="0" err="1"/>
              <a:t>νεφρούς</a:t>
            </a:r>
            <a:r>
              <a:rPr lang="el-GR" sz="2000" dirty="0"/>
              <a:t>, την ωοθήκη. Όταν τα φυμάτια του εντέρου είναι ανοιχτά </a:t>
            </a:r>
            <a:r>
              <a:rPr lang="el-GR" sz="2000" dirty="0" smtClean="0"/>
              <a:t>το περιεχόμενο </a:t>
            </a:r>
            <a:r>
              <a:rPr lang="el-GR" sz="2000" dirty="0"/>
              <a:t>τους εισέρχεται στον αυλό, μολύνει τα περιττώματα και έτσι </a:t>
            </a:r>
            <a:r>
              <a:rPr lang="el-GR" sz="2000" dirty="0" smtClean="0"/>
              <a:t>η νόσος </a:t>
            </a:r>
            <a:r>
              <a:rPr lang="el-GR" sz="2000" dirty="0"/>
              <a:t>μεταδίδεται και στα υπόλοιπα πτηνά του σμήνους.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32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ΦΥΜΑΤΙΩΣΗ ΤΩΝ ΠΤΗΝΩΝ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Avian tuberculosis)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489348"/>
            <a:ext cx="7931224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Πρόγνωση</a:t>
            </a:r>
          </a:p>
          <a:p>
            <a:pPr marL="0" indent="0">
              <a:buNone/>
            </a:pPr>
            <a:r>
              <a:rPr lang="el-GR" sz="2000" dirty="0" smtClean="0"/>
              <a:t>Είναι </a:t>
            </a:r>
            <a:r>
              <a:rPr lang="el-GR" sz="2000" dirty="0"/>
              <a:t>δυσμενής, αν και η στρεπτομυκίνη είναι δραστική </a:t>
            </a:r>
            <a:r>
              <a:rPr lang="el-GR" sz="2000" dirty="0" smtClean="0"/>
              <a:t>για το </a:t>
            </a:r>
            <a:r>
              <a:rPr lang="el-GR" sz="2000" dirty="0" err="1"/>
              <a:t>μυκοβακτήριο</a:t>
            </a:r>
            <a:r>
              <a:rPr lang="el-GR" sz="2000" dirty="0"/>
              <a:t>, εν τούτοις επειδή η νόσος μεταδίδεται και στον </a:t>
            </a:r>
            <a:r>
              <a:rPr lang="el-GR" sz="2000" dirty="0" smtClean="0"/>
              <a:t>άνθρωπο δηλώνεται </a:t>
            </a:r>
            <a:r>
              <a:rPr lang="el-GR" sz="2000" dirty="0"/>
              <a:t>υποχρεωτικά στις </a:t>
            </a:r>
            <a:r>
              <a:rPr lang="el-GR" sz="2000" dirty="0" err="1"/>
              <a:t>Υγιεινομικές</a:t>
            </a:r>
            <a:r>
              <a:rPr lang="el-GR" sz="2000" dirty="0"/>
              <a:t> Κτηνιατρικές Αρχές. Τα </a:t>
            </a:r>
            <a:r>
              <a:rPr lang="el-GR" sz="2000" dirty="0" smtClean="0"/>
              <a:t>πτηνά ελέγχονται </a:t>
            </a:r>
            <a:r>
              <a:rPr lang="el-GR" sz="2000" dirty="0"/>
              <a:t>εργαστηριακά και όταν βρεθούν θετικά θανατώνονται, η </a:t>
            </a:r>
            <a:r>
              <a:rPr lang="el-GR" sz="2000" dirty="0" smtClean="0"/>
              <a:t>ασθένεια εκριζώνεται </a:t>
            </a:r>
            <a:r>
              <a:rPr lang="el-GR" sz="2000" dirty="0"/>
              <a:t>με σφαγή και οι χώροι </a:t>
            </a:r>
            <a:r>
              <a:rPr lang="el-GR" sz="2000" dirty="0" err="1"/>
              <a:t>απολυμαίνονται</a:t>
            </a:r>
            <a:r>
              <a:rPr lang="el-GR" sz="2000" dirty="0"/>
              <a:t> πριν εγκατασταθεί </a:t>
            </a:r>
            <a:r>
              <a:rPr lang="el-GR" sz="2000" dirty="0" smtClean="0"/>
              <a:t>νέα εκτροφή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ΒΑΚΤΗΡΙΑΚΑ ΝΟΣΗΜΑΤΑ ΤΩΝ ΠΤΗΝΩΝ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ΣΑΛΜΟΝΕΛΩΣΗ ΤΩΝ ΝΕΟΣΣΩΝ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(</a:t>
            </a:r>
            <a:r>
              <a:rPr lang="en-US" sz="2800" dirty="0"/>
              <a:t>salmonellosis)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81365"/>
            <a:ext cx="8496944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Αιτιολογία</a:t>
            </a:r>
          </a:p>
          <a:p>
            <a:r>
              <a:rPr lang="el-GR" sz="2000" dirty="0"/>
              <a:t>Η σαλμονέλα είναι </a:t>
            </a:r>
            <a:r>
              <a:rPr lang="el-GR" sz="2000" dirty="0" smtClean="0"/>
              <a:t>γένος των </a:t>
            </a:r>
            <a:r>
              <a:rPr lang="el-GR" sz="2000" dirty="0" err="1" smtClean="0"/>
              <a:t>εντεροβακτηριοειδών</a:t>
            </a:r>
            <a:r>
              <a:rPr lang="el-GR" sz="2000" dirty="0" smtClean="0"/>
              <a:t> </a:t>
            </a:r>
            <a:r>
              <a:rPr lang="el-GR" sz="2000" dirty="0"/>
              <a:t>αποτελούμενο από 2200 έως σήμερα </a:t>
            </a:r>
            <a:r>
              <a:rPr lang="el-GR" sz="2000" dirty="0" smtClean="0"/>
              <a:t>περίπου </a:t>
            </a:r>
            <a:r>
              <a:rPr lang="el-GR" sz="2000" dirty="0" err="1" smtClean="0"/>
              <a:t>αντιγονικά</a:t>
            </a:r>
            <a:r>
              <a:rPr lang="el-GR" sz="2000" dirty="0" smtClean="0"/>
              <a:t> </a:t>
            </a:r>
            <a:r>
              <a:rPr lang="el-GR" sz="2000" dirty="0"/>
              <a:t>διαφορετικά </a:t>
            </a:r>
            <a:r>
              <a:rPr lang="el-GR" sz="2000" dirty="0" smtClean="0"/>
              <a:t>είδη. Προκαλούν </a:t>
            </a:r>
            <a:r>
              <a:rPr lang="el-GR" sz="2000" dirty="0"/>
              <a:t>σημαντικότατες επιπτώσεις στην πτηνοτροφία ενώ ορισμένα </a:t>
            </a:r>
            <a:r>
              <a:rPr lang="el-GR" sz="2000" dirty="0" smtClean="0"/>
              <a:t>είδη από </a:t>
            </a:r>
            <a:r>
              <a:rPr lang="el-GR" sz="2000" dirty="0"/>
              <a:t>τα υπεύθυνα βακτηρίδια είναι επικίνδυνα για την δημόσια υγεία.</a:t>
            </a:r>
          </a:p>
          <a:p>
            <a:r>
              <a:rPr lang="el-GR" sz="2000" dirty="0"/>
              <a:t>Διακρινόμενες από την πλευρά των ασθενειών οι </a:t>
            </a:r>
            <a:r>
              <a:rPr lang="el-GR" sz="2000" dirty="0" err="1"/>
              <a:t>ορότυποι</a:t>
            </a:r>
            <a:r>
              <a:rPr lang="el-GR" sz="2000" dirty="0"/>
              <a:t> της </a:t>
            </a:r>
            <a:r>
              <a:rPr lang="el-GR" sz="2000" dirty="0" err="1" smtClean="0"/>
              <a:t>salmonella</a:t>
            </a:r>
            <a:r>
              <a:rPr lang="el-GR" sz="2000" dirty="0" smtClean="0"/>
              <a:t> </a:t>
            </a:r>
            <a:r>
              <a:rPr lang="el-GR" sz="2000" dirty="0" err="1" smtClean="0"/>
              <a:t>spp</a:t>
            </a:r>
            <a:r>
              <a:rPr lang="el-GR" sz="2000" dirty="0" smtClean="0"/>
              <a:t> </a:t>
            </a:r>
            <a:r>
              <a:rPr lang="el-GR" sz="2000" dirty="0"/>
              <a:t>υποδιαιρούνται σε τρεις κύριες ομάδες:</a:t>
            </a:r>
          </a:p>
          <a:p>
            <a:pPr marL="0" indent="0">
              <a:buNone/>
            </a:pPr>
            <a:r>
              <a:rPr lang="el-GR" sz="2000" b="1" dirty="0"/>
              <a:t>α</a:t>
            </a:r>
            <a:r>
              <a:rPr lang="el-GR" sz="2000" b="1" dirty="0" smtClean="0"/>
              <a:t>) </a:t>
            </a:r>
            <a:r>
              <a:rPr lang="el-GR" sz="2000" dirty="0" smtClean="0"/>
              <a:t>Η </a:t>
            </a:r>
            <a:r>
              <a:rPr lang="el-GR" sz="2000" dirty="0"/>
              <a:t>πρώτη ομάδα περιέχει </a:t>
            </a:r>
            <a:r>
              <a:rPr lang="el-GR" sz="2000" dirty="0" err="1"/>
              <a:t>οροτύπους</a:t>
            </a:r>
            <a:r>
              <a:rPr lang="el-GR" sz="2000" dirty="0"/>
              <a:t> (</a:t>
            </a:r>
            <a:r>
              <a:rPr lang="el-GR" sz="2000" dirty="0" err="1"/>
              <a:t>serotypes</a:t>
            </a:r>
            <a:r>
              <a:rPr lang="el-GR" sz="2000" dirty="0"/>
              <a:t>) που </a:t>
            </a:r>
            <a:r>
              <a:rPr lang="el-GR" sz="2000" dirty="0" smtClean="0"/>
              <a:t>προκαλούν συστηματική </a:t>
            </a:r>
            <a:r>
              <a:rPr lang="el-GR" sz="2000" dirty="0"/>
              <a:t>νόσο αλλά δεν διαβιούν μόνο στο πεπτικό σύστημα. Η </a:t>
            </a:r>
            <a:r>
              <a:rPr lang="el-GR" sz="2000" dirty="0" smtClean="0"/>
              <a:t>ασθένεια συχνά </a:t>
            </a:r>
            <a:r>
              <a:rPr lang="el-GR" sz="2000" dirty="0"/>
              <a:t>περιορίζεται στο είδος που προσβάλλει. Περιλαμβάνει τα είδη S. </a:t>
            </a:r>
            <a:r>
              <a:rPr lang="el-GR" sz="2000" dirty="0" err="1" smtClean="0"/>
              <a:t>typhi</a:t>
            </a:r>
            <a:r>
              <a:rPr lang="el-GR" sz="2000" dirty="0" smtClean="0"/>
              <a:t>, S</a:t>
            </a:r>
            <a:r>
              <a:rPr lang="el-GR" sz="2000" dirty="0"/>
              <a:t>. </a:t>
            </a:r>
            <a:r>
              <a:rPr lang="el-GR" sz="2000" dirty="0" err="1"/>
              <a:t>pullorum</a:t>
            </a:r>
            <a:r>
              <a:rPr lang="el-GR" sz="2000" dirty="0"/>
              <a:t>, S. </a:t>
            </a:r>
            <a:r>
              <a:rPr lang="el-GR" sz="2000" dirty="0" err="1"/>
              <a:t>gallinarum</a:t>
            </a:r>
            <a:r>
              <a:rPr lang="el-GR" sz="2000" dirty="0"/>
              <a:t>, S. </a:t>
            </a:r>
            <a:r>
              <a:rPr lang="el-GR" sz="2000" dirty="0" err="1"/>
              <a:t>cholera-suis</a:t>
            </a:r>
            <a:r>
              <a:rPr lang="el-GR" sz="2000" dirty="0"/>
              <a:t>, S. </a:t>
            </a:r>
            <a:r>
              <a:rPr lang="el-GR" sz="2000" dirty="0" err="1"/>
              <a:t>Dublin</a:t>
            </a:r>
            <a:r>
              <a:rPr lang="el-GR" sz="2000" dirty="0"/>
              <a:t>, S. </a:t>
            </a:r>
            <a:r>
              <a:rPr lang="el-GR" sz="2000" dirty="0" err="1"/>
              <a:t>abortus-ovis</a:t>
            </a:r>
            <a:r>
              <a:rPr lang="el-GR" sz="2000" dirty="0"/>
              <a:t> και </a:t>
            </a:r>
            <a:r>
              <a:rPr lang="el-GR" sz="2000" dirty="0" smtClean="0"/>
              <a:t>S. </a:t>
            </a:r>
            <a:r>
              <a:rPr lang="el-GR" sz="2000" dirty="0" err="1" smtClean="0"/>
              <a:t>abortus-equi</a:t>
            </a:r>
            <a:r>
              <a:rPr lang="el-GR" sz="2000" dirty="0"/>
              <a:t>. Οι ως άνω </a:t>
            </a:r>
            <a:r>
              <a:rPr lang="el-GR" sz="2000" dirty="0" err="1"/>
              <a:t>ορότυποι</a:t>
            </a:r>
            <a:r>
              <a:rPr lang="el-GR" sz="2000" dirty="0"/>
              <a:t> σπανίως προκαλούν δηλητηρίαση </a:t>
            </a:r>
            <a:r>
              <a:rPr lang="el-GR" sz="2000" dirty="0" smtClean="0"/>
              <a:t>στον άνθρωπο </a:t>
            </a:r>
            <a:r>
              <a:rPr lang="el-GR" sz="2000" dirty="0"/>
              <a:t>διαμέσου της τροφής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ΣΑΛΜΟΝΕΛΩΣΗ ΤΩΝ ΝΕΟΣΣΩΝ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salmonellosis)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38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</a:t>
            </a:r>
            <a:r>
              <a:rPr lang="el-GR" sz="2000" b="1" dirty="0" smtClean="0"/>
              <a:t>) </a:t>
            </a:r>
            <a:r>
              <a:rPr lang="el-GR" sz="2000" dirty="0" smtClean="0"/>
              <a:t>Η </a:t>
            </a:r>
            <a:r>
              <a:rPr lang="el-GR" sz="2000" dirty="0"/>
              <a:t>δεύτερη ομάδα περιλαμβάνει πληθώρα </a:t>
            </a:r>
            <a:r>
              <a:rPr lang="el-GR" sz="2000" dirty="0" err="1"/>
              <a:t>οροτύπων</a:t>
            </a:r>
            <a:r>
              <a:rPr lang="el-GR" sz="2000" dirty="0"/>
              <a:t> που </a:t>
            </a:r>
            <a:r>
              <a:rPr lang="el-GR" sz="2000" dirty="0" smtClean="0"/>
              <a:t>συχνά απομονώνονται </a:t>
            </a:r>
            <a:r>
              <a:rPr lang="el-GR" sz="2000" dirty="0"/>
              <a:t>στις τροφές των ζώων και στον πεπτικό σωλήνα των </a:t>
            </a:r>
            <a:r>
              <a:rPr lang="el-GR" sz="2000" dirty="0" smtClean="0"/>
              <a:t>πτηνών. Προκαλούν </a:t>
            </a:r>
            <a:r>
              <a:rPr lang="el-GR" sz="2000" dirty="0" err="1"/>
              <a:t>τροφολοιμώξεις</a:t>
            </a:r>
            <a:r>
              <a:rPr lang="el-GR" sz="2000" dirty="0"/>
              <a:t> στον ανθρώπινο πληθυσμό, όμως ελάχιστα </a:t>
            </a:r>
            <a:r>
              <a:rPr lang="el-GR" sz="2000" dirty="0" smtClean="0"/>
              <a:t>είδη προκαλούν </a:t>
            </a:r>
            <a:r>
              <a:rPr lang="el-GR" sz="2000" dirty="0"/>
              <a:t>ασθένειες στα πτηνά.</a:t>
            </a:r>
          </a:p>
          <a:p>
            <a:pPr marL="0" indent="0">
              <a:buNone/>
            </a:pPr>
            <a:r>
              <a:rPr lang="el-GR" sz="2000" b="1" dirty="0" smtClean="0"/>
              <a:t>γ) </a:t>
            </a:r>
            <a:r>
              <a:rPr lang="el-GR" sz="2000" dirty="0" smtClean="0"/>
              <a:t>Η </a:t>
            </a:r>
            <a:r>
              <a:rPr lang="el-GR" sz="2000" dirty="0"/>
              <a:t>τρίτη ομάδα περιέχει πολλούς </a:t>
            </a:r>
            <a:r>
              <a:rPr lang="el-GR" sz="2000" dirty="0" err="1"/>
              <a:t>ορότυπους</a:t>
            </a:r>
            <a:r>
              <a:rPr lang="el-GR" sz="2000" dirty="0"/>
              <a:t>, με κυριότερους τη </a:t>
            </a:r>
            <a:r>
              <a:rPr lang="el-GR" sz="2000" dirty="0" smtClean="0"/>
              <a:t>S. </a:t>
            </a:r>
            <a:r>
              <a:rPr lang="el-GR" sz="2000" dirty="0" err="1" smtClean="0"/>
              <a:t>typhi-murium</a:t>
            </a:r>
            <a:r>
              <a:rPr lang="el-GR" sz="2000" dirty="0" smtClean="0"/>
              <a:t> </a:t>
            </a:r>
            <a:r>
              <a:rPr lang="el-GR" sz="2000" dirty="0"/>
              <a:t>και τη S. </a:t>
            </a:r>
            <a:r>
              <a:rPr lang="el-GR" sz="2000" dirty="0" err="1"/>
              <a:t>enteritidis</a:t>
            </a:r>
            <a:r>
              <a:rPr lang="el-GR" sz="2000" dirty="0"/>
              <a:t>, που διακρίνονται από την ικανότητα τους </a:t>
            </a:r>
            <a:r>
              <a:rPr lang="el-GR" sz="2000" dirty="0" smtClean="0"/>
              <a:t>να προκαλούν </a:t>
            </a:r>
            <a:r>
              <a:rPr lang="el-GR" sz="2000" dirty="0"/>
              <a:t>συστηματική νόσο κυρίως στους νεοσσούς, συχνά με </a:t>
            </a:r>
            <a:r>
              <a:rPr lang="el-GR" sz="2000" dirty="0" smtClean="0"/>
              <a:t>υψηλή θνησιμότητα</a:t>
            </a:r>
            <a:r>
              <a:rPr lang="el-GR" sz="2000" dirty="0"/>
              <a:t>, και από τη δυνατότητα να επιμολύνουν την τροφική </a:t>
            </a:r>
            <a:r>
              <a:rPr lang="el-GR" sz="2000" dirty="0" smtClean="0"/>
              <a:t>αλυσίδα προκαλώντας </a:t>
            </a:r>
            <a:r>
              <a:rPr lang="el-GR" sz="2000" dirty="0" err="1"/>
              <a:t>υπεροξείες</a:t>
            </a:r>
            <a:r>
              <a:rPr lang="el-GR" sz="2000" dirty="0"/>
              <a:t> δηλητηριάσεις στον άνθρωπο.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ΣΑΛΜΟΝΕΛΩΣΗ ΤΩΝ ΝΕΟΣΣΩΝ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salmonellosis)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5"/>
            <a:ext cx="8568952" cy="379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Μόλυνση</a:t>
            </a:r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έντομα, η άγρια πανίδα και τα τρωκτικά εμπλέκονται </a:t>
            </a:r>
            <a:r>
              <a:rPr lang="el-GR" sz="2000" dirty="0" smtClean="0"/>
              <a:t>στην αλυσίδα </a:t>
            </a:r>
            <a:r>
              <a:rPr lang="el-GR" sz="2000" dirty="0"/>
              <a:t>μετάδοσης των βακτηρίων </a:t>
            </a:r>
            <a:r>
              <a:rPr lang="el-GR" sz="2000" dirty="0" smtClean="0"/>
              <a:t>όμως οι </a:t>
            </a:r>
            <a:r>
              <a:rPr lang="el-GR" sz="2000" dirty="0"/>
              <a:t>κύριες πηγές της μόλυνσης για </a:t>
            </a:r>
            <a:r>
              <a:rPr lang="el-GR" sz="2000" dirty="0" smtClean="0"/>
              <a:t>τους ζωικούς </a:t>
            </a:r>
            <a:r>
              <a:rPr lang="el-GR" sz="2000" dirty="0"/>
              <a:t>πληθυσμούς </a:t>
            </a:r>
            <a:r>
              <a:rPr lang="el-GR" sz="2000" dirty="0" smtClean="0"/>
              <a:t>είναι:</a:t>
            </a:r>
          </a:p>
          <a:p>
            <a:pPr marL="0" indent="0">
              <a:buNone/>
            </a:pPr>
            <a:r>
              <a:rPr lang="el-GR" sz="2000" b="1" dirty="0" smtClean="0"/>
              <a:t>α) </a:t>
            </a:r>
            <a:r>
              <a:rPr lang="el-GR" sz="2000" dirty="0"/>
              <a:t>Μολυσμένο αναπαραγωγικό υλικό (ζώα).</a:t>
            </a:r>
          </a:p>
          <a:p>
            <a:pPr marL="0" indent="0">
              <a:buNone/>
            </a:pPr>
            <a:r>
              <a:rPr lang="el-GR" sz="2000" b="1" dirty="0" smtClean="0"/>
              <a:t>β) </a:t>
            </a:r>
            <a:r>
              <a:rPr lang="el-GR" sz="2000" dirty="0"/>
              <a:t>Μολυσμένη τροφή, ιδιαίτερα πρωτεϊνούχα συμπυκνώματα, </a:t>
            </a:r>
            <a:r>
              <a:rPr lang="el-GR" sz="2000" dirty="0" smtClean="0"/>
              <a:t>αλλά και </a:t>
            </a:r>
            <a:r>
              <a:rPr lang="el-GR" sz="2000" dirty="0"/>
              <a:t>σιτηρά (ιχθυάλευρο, σογιάλευρο, δημητριακοί καρποί).</a:t>
            </a:r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ζώα αποτελούν τους σημαντικούς φορείς </a:t>
            </a:r>
            <a:r>
              <a:rPr lang="el-GR" sz="2000" dirty="0" smtClean="0"/>
              <a:t>όπως και </a:t>
            </a:r>
            <a:r>
              <a:rPr lang="el-GR" sz="2000" dirty="0"/>
              <a:t>τις κύριες αποθήκες της </a:t>
            </a:r>
            <a:r>
              <a:rPr lang="el-GR" sz="2000" dirty="0" err="1"/>
              <a:t>Salmonella</a:t>
            </a:r>
            <a:r>
              <a:rPr lang="el-GR" sz="2000" dirty="0"/>
              <a:t> </a:t>
            </a:r>
            <a:r>
              <a:rPr lang="el-GR" sz="2000" dirty="0" err="1"/>
              <a:t>spp</a:t>
            </a:r>
            <a:r>
              <a:rPr lang="el-GR" sz="2000" dirty="0"/>
              <a:t>. για ορισμένους </a:t>
            </a:r>
            <a:r>
              <a:rPr lang="el-GR" sz="2000" dirty="0" err="1"/>
              <a:t>ορότυπους</a:t>
            </a:r>
            <a:r>
              <a:rPr lang="el-GR" sz="2000" dirty="0"/>
              <a:t> (</a:t>
            </a:r>
            <a:r>
              <a:rPr lang="el-GR" sz="2000" dirty="0" smtClean="0"/>
              <a:t>S. </a:t>
            </a:r>
            <a:r>
              <a:rPr lang="el-GR" sz="2000" dirty="0" err="1" smtClean="0"/>
              <a:t>typhi-murium</a:t>
            </a:r>
            <a:r>
              <a:rPr lang="el-GR" sz="2000" dirty="0"/>
              <a:t>, S. </a:t>
            </a:r>
            <a:r>
              <a:rPr lang="el-GR" sz="2000" dirty="0" err="1"/>
              <a:t>dublin</a:t>
            </a:r>
            <a:r>
              <a:rPr lang="el-GR" sz="2000" dirty="0"/>
              <a:t>, S. </a:t>
            </a:r>
            <a:r>
              <a:rPr lang="el-GR" sz="2000" dirty="0" err="1"/>
              <a:t>cholera</a:t>
            </a:r>
            <a:r>
              <a:rPr lang="el-GR" sz="2000" dirty="0"/>
              <a:t> </a:t>
            </a:r>
            <a:r>
              <a:rPr lang="el-GR" sz="2000" dirty="0" err="1"/>
              <a:t>suis</a:t>
            </a:r>
            <a:r>
              <a:rPr lang="el-GR" sz="2000" dirty="0"/>
              <a:t>, S. </a:t>
            </a:r>
            <a:r>
              <a:rPr lang="el-GR" sz="2000" dirty="0" err="1"/>
              <a:t>enteritidis</a:t>
            </a:r>
            <a:r>
              <a:rPr lang="el-GR" sz="2000" dirty="0"/>
              <a:t>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Τα εκκολαπτήρια αποτελούν </a:t>
            </a:r>
            <a:r>
              <a:rPr lang="el-GR" sz="2000" dirty="0"/>
              <a:t>παράγοντα επιμόλυνσης των αυγών και επακόλουθα και </a:t>
            </a:r>
            <a:r>
              <a:rPr lang="el-GR" sz="2000" dirty="0" smtClean="0"/>
              <a:t>των εκκολαπτόμενων πτηνών.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ΣΑΛΜΟΝΕΛΩΣΗ ΤΩΝ ΝΕΟΣΣΩΝ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salmonellosis)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7340"/>
            <a:ext cx="7704856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Πρόληψη</a:t>
            </a:r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έλεγχος για την αποτροπή μετάδοσης των σαλμονελώσεων </a:t>
            </a:r>
            <a:r>
              <a:rPr lang="el-GR" sz="2000" dirty="0" smtClean="0"/>
              <a:t>γίνεται με </a:t>
            </a:r>
            <a:r>
              <a:rPr lang="el-GR" sz="2000" dirty="0"/>
              <a:t>θερμική κατεργασία της τροφής ή των πρώτων υλών (</a:t>
            </a:r>
            <a:r>
              <a:rPr lang="el-GR" sz="2000" dirty="0" err="1"/>
              <a:t>pellets</a:t>
            </a:r>
            <a:r>
              <a:rPr lang="el-GR" sz="2000" dirty="0"/>
              <a:t>) με </a:t>
            </a:r>
            <a:r>
              <a:rPr lang="el-GR" sz="2000" dirty="0" smtClean="0"/>
              <a:t>τη χρησιμοποίηση </a:t>
            </a:r>
            <a:r>
              <a:rPr lang="el-GR" sz="2000" dirty="0" err="1"/>
              <a:t>οξινιστών</a:t>
            </a:r>
            <a:r>
              <a:rPr lang="el-GR" sz="2000" dirty="0"/>
              <a:t> (</a:t>
            </a:r>
            <a:r>
              <a:rPr lang="el-GR" sz="2000" dirty="0" err="1"/>
              <a:t>φουμαρικό</a:t>
            </a:r>
            <a:r>
              <a:rPr lang="el-GR" sz="2000" dirty="0"/>
              <a:t> οξύ + </a:t>
            </a:r>
            <a:r>
              <a:rPr lang="el-GR" sz="2000" dirty="0" err="1"/>
              <a:t>προπιονικό</a:t>
            </a:r>
            <a:r>
              <a:rPr lang="el-GR" sz="2000" dirty="0"/>
              <a:t> οξύ) που </a:t>
            </a:r>
            <a:r>
              <a:rPr lang="el-GR" sz="2000" dirty="0" smtClean="0"/>
              <a:t>εμποδίζουν τον </a:t>
            </a:r>
            <a:r>
              <a:rPr lang="el-GR" sz="2000" dirty="0"/>
              <a:t>πολλαπλασιασμό του βακτηρίου στο έντερο, ακόμα και με </a:t>
            </a:r>
            <a:r>
              <a:rPr lang="el-GR" sz="2000" dirty="0" smtClean="0"/>
              <a:t>την παστερίωση </a:t>
            </a:r>
            <a:r>
              <a:rPr lang="el-GR" sz="2000" dirty="0"/>
              <a:t>των τροφών. Ο έλεγχος των αναπαραγωγικών σμηνών γίνεται </a:t>
            </a:r>
            <a:r>
              <a:rPr lang="el-GR" sz="2000" dirty="0" smtClean="0"/>
              <a:t>με την </a:t>
            </a:r>
            <a:r>
              <a:rPr lang="el-GR" sz="2000" dirty="0"/>
              <a:t>μέθοδο της εξέτασης και σφαγής των θετικών στην ύπαρξη </a:t>
            </a:r>
            <a:r>
              <a:rPr lang="el-GR" sz="2000" dirty="0" err="1" smtClean="0"/>
              <a:t>σαλμονελών</a:t>
            </a:r>
            <a:r>
              <a:rPr lang="el-GR" sz="2000" dirty="0" smtClean="0"/>
              <a:t> πτηνών </a:t>
            </a:r>
            <a:r>
              <a:rPr lang="el-GR" sz="2000" dirty="0"/>
              <a:t>(ταχεία </a:t>
            </a:r>
            <a:r>
              <a:rPr lang="el-GR" sz="2000" dirty="0" err="1"/>
              <a:t>οροσυγκόλληση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Arial,Bold"/>
              </a:rPr>
              <a:t>ΤΥΦΟΣ </a:t>
            </a:r>
            <a:r>
              <a:rPr lang="el-GR" sz="2800" dirty="0" smtClean="0">
                <a:latin typeface="Arial,Bold"/>
              </a:rPr>
              <a:t>ΠΤΗΝΩΝ</a:t>
            </a:r>
            <a:r>
              <a:rPr lang="en-US" sz="2800" dirty="0" smtClean="0">
                <a:latin typeface="Arial,Bold"/>
              </a:rPr>
              <a:t/>
            </a:r>
            <a:br>
              <a:rPr lang="en-US" sz="2800" dirty="0" smtClean="0">
                <a:latin typeface="Arial,Bold"/>
              </a:rPr>
            </a:br>
            <a:r>
              <a:rPr lang="el-GR" sz="2800" dirty="0" smtClean="0">
                <a:latin typeface="Arial,Bold"/>
              </a:rPr>
              <a:t>(</a:t>
            </a:r>
            <a:r>
              <a:rPr lang="en-US" sz="2800" dirty="0">
                <a:latin typeface="Arial,Bold"/>
              </a:rPr>
              <a:t>fowl typhoid)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7859216" cy="3543780"/>
          </a:xfrm>
        </p:spPr>
        <p:txBody>
          <a:bodyPr>
            <a:noAutofit/>
          </a:bodyPr>
          <a:lstStyle/>
          <a:p>
            <a:r>
              <a:rPr lang="el-GR" sz="2000" dirty="0"/>
              <a:t>Οφείλεται στη </a:t>
            </a:r>
            <a:r>
              <a:rPr lang="el-GR" sz="2000" dirty="0" err="1"/>
              <a:t>salmonella</a:t>
            </a:r>
            <a:r>
              <a:rPr lang="el-GR" sz="2000" dirty="0"/>
              <a:t> </a:t>
            </a:r>
            <a:r>
              <a:rPr lang="el-GR" sz="2000" dirty="0" err="1" smtClean="0"/>
              <a:t>gallinarum</a:t>
            </a:r>
            <a:r>
              <a:rPr lang="el-GR" sz="2000" dirty="0" smtClean="0"/>
              <a:t>, </a:t>
            </a:r>
            <a:r>
              <a:rPr lang="el-GR" sz="2000" dirty="0" err="1" smtClean="0"/>
              <a:t>Gram</a:t>
            </a:r>
            <a:r>
              <a:rPr lang="el-GR" sz="2000" dirty="0" smtClean="0"/>
              <a:t>- </a:t>
            </a:r>
            <a:r>
              <a:rPr lang="el-GR" sz="2000" dirty="0"/>
              <a:t>βακτήριο, που προκαλεί σηψαιμία και τοξιναιμία με τις </a:t>
            </a:r>
            <a:r>
              <a:rPr lang="el-GR" sz="2000" dirty="0" err="1"/>
              <a:t>ενδοτοξίνες</a:t>
            </a:r>
            <a:r>
              <a:rPr lang="el-GR" sz="2000" dirty="0"/>
              <a:t> </a:t>
            </a:r>
            <a:r>
              <a:rPr lang="el-GR" sz="2000" dirty="0" smtClean="0"/>
              <a:t>της.</a:t>
            </a:r>
            <a:r>
              <a:rPr lang="en-US" sz="2000" dirty="0" smtClean="0"/>
              <a:t> </a:t>
            </a:r>
            <a:r>
              <a:rPr lang="el-GR" sz="2000" dirty="0" smtClean="0"/>
              <a:t>Προσβάλλει κυρίως ενήλικα </a:t>
            </a:r>
            <a:r>
              <a:rPr lang="el-GR" sz="2000" dirty="0"/>
              <a:t>πτηνά σε εποχή ωοτοκίας. Ευπάθεια παρουσιάζουν όλα </a:t>
            </a:r>
            <a:r>
              <a:rPr lang="el-GR" sz="2000" dirty="0" smtClean="0"/>
              <a:t>τα εκτρεφόμενα </a:t>
            </a:r>
            <a:r>
              <a:rPr lang="el-GR" sz="2000" dirty="0"/>
              <a:t>πτηνά. Η μετάδοση της νόσου γίνεται με τα απεκκρίματα </a:t>
            </a:r>
            <a:r>
              <a:rPr lang="el-GR" sz="2000" dirty="0" smtClean="0"/>
              <a:t>των ασθενών </a:t>
            </a:r>
            <a:r>
              <a:rPr lang="el-GR" sz="2000" dirty="0"/>
              <a:t>που αποβάλλονται από τους μυκτήρες -στόμα - εντερικό σωλήνα </a:t>
            </a:r>
            <a:r>
              <a:rPr lang="el-GR" sz="2000" dirty="0" smtClean="0"/>
              <a:t>και μολύνουν </a:t>
            </a:r>
            <a:r>
              <a:rPr lang="el-GR" sz="2000" dirty="0"/>
              <a:t>την τροφή, το πόσιμο νερό και τη στρωμνή.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70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4431</TotalTime>
  <Words>2005</Words>
  <Application>Microsoft Office PowerPoint</Application>
  <PresentationFormat>Προβολή στην οθόνη (16:10)</PresentationFormat>
  <Paragraphs>156</Paragraphs>
  <Slides>29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Arial</vt:lpstr>
      <vt:lpstr>Arial,Bold</vt:lpstr>
      <vt:lpstr>Calibri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ΣΑΛΜΟΝΕΛΩΣΗ ΤΩΝ ΝΕΟΣΣΩΝ  (salmonellosis)</vt:lpstr>
      <vt:lpstr>ΣΑΛΜΟΝΕΛΩΣΗ ΤΩΝ ΝΕΟΣΣΩΝ  (salmonellosis)</vt:lpstr>
      <vt:lpstr>ΣΑΛΜΟΝΕΛΩΣΗ ΤΩΝ ΝΕΟΣΣΩΝ  (salmonellosis)</vt:lpstr>
      <vt:lpstr>ΣΑΛΜΟΝΕΛΩΣΗ ΤΩΝ ΝΕΟΣΣΩΝ  (salmonellosis)</vt:lpstr>
      <vt:lpstr>ΤΥΦΟΣ ΠΤΗΝΩΝ (fowl typhoid)</vt:lpstr>
      <vt:lpstr>ΤΥΦΟΣ ΠΤΗΝΩΝ (fowl typhoid)</vt:lpstr>
      <vt:lpstr>ΤΥΦΟΣ ΠΤΗΝΩΝ (fowl typhoid)</vt:lpstr>
      <vt:lpstr>ΛΕΥΚΗ ΔΙΑΡΡΟΙΑ ΝΕΟΣΣΩΝ ΚΑΙ ΕΝΗΛΙΚΩΝ ΠΤΗΝΩΝ (Pullorum disease)</vt:lpstr>
      <vt:lpstr>ΛΕΥΚΗ ΔΙΑΡΡΟΙΑ ΝΕΟΣΣΩΝ ΚΑΙ ΕΝΗΛΙΚΩΝ ΠΤΗΝΩΝ (Pullorum disease)</vt:lpstr>
      <vt:lpstr>ΛΕΥΚΗ ΔΙΑΡΡΟΙΑ ΝΕΟΣΣΩΝ ΚΑΙ ΕΝΗΛΙΚΩΝ ΠΤΗΝΩΝ (Pullorum disease)</vt:lpstr>
      <vt:lpstr>ΠΑΡΑΤΥΦΟΣ ΠΤΗΝΩΝ (Paratyphoid infection)</vt:lpstr>
      <vt:lpstr>ΠΑΡΑΤΥΦΟΣ ΠΤΗΝΩΝ (Paratyphoid infection)</vt:lpstr>
      <vt:lpstr>ΚΟΛΟΒΑΚΤΗΡΙΔΙΑΣΗ (E. coli infection, Colibacillosis)</vt:lpstr>
      <vt:lpstr>ΚΟΛΟΒΑΚΤΗΡΙΔΙΑΣΗ (E. coli infection, Colibacillosis)</vt:lpstr>
      <vt:lpstr>ΚΟΛΟΒΑΚΤΗΡΙΔΙΑΣΗ (E. coli infection, Colibacillosis)</vt:lpstr>
      <vt:lpstr>ΚΟΛΟΒΑΚΤΗΡΙΔΙΑΣΗ (E. coli infection, Colibacillosis)</vt:lpstr>
      <vt:lpstr>ΜΥΚΟΠΛΑΣΜΩΣΗ ΤΩΝ ΠΤΗΝΩΝ (mycoplasmosis, PPLO, chronic respiratory disease)</vt:lpstr>
      <vt:lpstr>ΜΥΚΟΠΛΑΣΜΩΣΗ ΤΩΝ ΠΤΗΝΩΝ (mycoplasmosis, PPLO, chronic respiratory disease)</vt:lpstr>
      <vt:lpstr>ΦΥΜΑΤΙΩΣΗ ΤΩΝ ΠΤΗΝΩΝ (Avian tuberculosis)</vt:lpstr>
      <vt:lpstr>ΦΥΜΑΤΙΩΣΗ ΤΩΝ ΠΤΗΝΩΝ (Avian tuberculosis)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393</cp:revision>
  <dcterms:created xsi:type="dcterms:W3CDTF">2012-09-06T09:03:05Z</dcterms:created>
  <dcterms:modified xsi:type="dcterms:W3CDTF">2015-11-25T11:04:18Z</dcterms:modified>
</cp:coreProperties>
</file>